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5" r:id="rId2"/>
    <p:sldId id="294" r:id="rId3"/>
    <p:sldId id="296" r:id="rId4"/>
    <p:sldId id="301" r:id="rId5"/>
    <p:sldId id="299" r:id="rId6"/>
    <p:sldId id="310" r:id="rId7"/>
    <p:sldId id="280" r:id="rId8"/>
    <p:sldId id="281" r:id="rId9"/>
    <p:sldId id="282" r:id="rId10"/>
    <p:sldId id="283" r:id="rId11"/>
    <p:sldId id="284" r:id="rId12"/>
    <p:sldId id="286" r:id="rId13"/>
    <p:sldId id="302" r:id="rId14"/>
    <p:sldId id="297" r:id="rId15"/>
    <p:sldId id="298" r:id="rId16"/>
    <p:sldId id="295" r:id="rId17"/>
    <p:sldId id="285" r:id="rId18"/>
    <p:sldId id="287" r:id="rId19"/>
    <p:sldId id="304" r:id="rId20"/>
    <p:sldId id="311" r:id="rId21"/>
    <p:sldId id="312" r:id="rId22"/>
    <p:sldId id="313" r:id="rId23"/>
    <p:sldId id="305" r:id="rId24"/>
    <p:sldId id="306" r:id="rId25"/>
    <p:sldId id="307" r:id="rId26"/>
    <p:sldId id="309" r:id="rId27"/>
    <p:sldId id="288" r:id="rId28"/>
    <p:sldId id="303" r:id="rId29"/>
    <p:sldId id="28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2" autoAdjust="0"/>
    <p:restoredTop sz="86358" autoAdjust="0"/>
  </p:normalViewPr>
  <p:slideViewPr>
    <p:cSldViewPr snapToGrid="0">
      <p:cViewPr varScale="1">
        <p:scale>
          <a:sx n="75" d="100"/>
          <a:sy n="75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-39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24A-C68F-4826-A35D-F3F902CEC079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0064-4F5B-458F-B667-62F2DBD4F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2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F0064-4F5B-458F-B667-62F2DBD4F88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32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67967-F595-4ACC-B1E6-3966705F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D223A-1E2F-4A82-AE80-34B6638F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00"/>
            <a:ext cx="9144000" cy="1170709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2C1F6-99E8-49E6-84F3-A293BF93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CBF23-B490-4D9E-B604-4293B95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2EAEF-50F8-4F69-A761-834F804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80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0A7D-F943-455B-BFEA-D50BCC0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C1EE0-35A0-4653-A14A-1DAF792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AF4E1-4367-46FE-89F5-B50F1689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24D76-519F-44F7-98CB-FEF336B1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AA688-BC99-4E50-A932-AE53E661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F0EE5C-35E6-483B-9F46-4A45D0326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C1F208-33E0-4836-873F-33D708E4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6B32A-552D-4844-A9EC-44A0BE04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D984F-9606-4C17-A6D6-AC7E11E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56EAE-29E9-484B-828B-0F81AB8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557D4-FE4A-4BC0-AC26-AD8CA0D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EFB4E7-CDFD-4982-8F3C-27DA760D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1838"/>
          </a:xfrm>
        </p:spPr>
        <p:txBody>
          <a:bodyPr/>
          <a:lstStyle>
            <a:lvl1pPr marL="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 marL="9144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 marL="13716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 marL="18288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1E2D3-5177-4244-81EC-142629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78DBA-D046-4EEB-B45E-0803C43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07511-B915-4401-B884-7602F7C4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F41F9-03ED-496A-84F7-44AACF8B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63741-F089-435B-9313-84F4FE15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240DA-C55E-43BB-8153-5029787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296DB-6EC4-4375-A97A-0E40ABAE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1C404-2E5F-47E3-A04F-F44F054A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58AA5-8011-49C9-85CD-4FBDFFB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94A3-A5AC-4C15-900F-A0BE6204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9999"/>
            <a:ext cx="5181600" cy="5040000"/>
          </a:xfrm>
        </p:spPr>
        <p:txBody>
          <a:bodyPr/>
          <a:lstStyle>
            <a:lvl1pPr marL="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 marL="9144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 marL="13716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 marL="18288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9DFACD-C5AF-474E-B425-E2B78A2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0000"/>
            <a:ext cx="5181600" cy="5040000"/>
          </a:xfrm>
        </p:spPr>
        <p:txBody>
          <a:bodyPr/>
          <a:lstStyle>
            <a:lvl1pPr marL="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 marL="9144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 marL="13716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 marL="18288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6AEA8-8E0F-487D-A8A1-419491B6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7BB6B4-1C1A-4F1C-A3A0-9E9E719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BA27B-50D1-4C43-8C59-A6D358E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93C3-ED64-4233-BACD-56810D51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>
            <a:lvl1pPr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CA33F-48E1-4B39-98B0-FF5C6209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0000"/>
            <a:ext cx="5157787" cy="720000"/>
          </a:xfrm>
        </p:spPr>
        <p:txBody>
          <a:bodyPr anchor="b"/>
          <a:lstStyle>
            <a:lvl1pPr marL="0" indent="0">
              <a:buNone/>
              <a:defRPr sz="2400" b="1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D73F6F-183A-42C8-A6D7-DF2A223D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0000"/>
            <a:ext cx="5157787" cy="4320000"/>
          </a:xfrm>
        </p:spPr>
        <p:txBody>
          <a:bodyPr/>
          <a:lstStyle>
            <a:lvl1pPr marL="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 marL="9144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 marL="13716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 marL="18288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39AE6-F4D2-4EF7-B86A-49307A5F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720000"/>
          </a:xfrm>
        </p:spPr>
        <p:txBody>
          <a:bodyPr anchor="b"/>
          <a:lstStyle>
            <a:lvl1pPr marL="0" indent="0">
              <a:buNone/>
              <a:defRPr sz="2400" b="1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A1FBB6-7250-4E6B-A54F-F5576BCF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0000"/>
            <a:ext cx="5183188" cy="4320000"/>
          </a:xfrm>
        </p:spPr>
        <p:txBody>
          <a:bodyPr/>
          <a:lstStyle>
            <a:lvl1pPr marL="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 marL="9144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 marL="13716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 marL="1828800" indent="0">
              <a:buNone/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1161F3-807B-4275-948F-8B490A47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8B05D7-42B7-49C4-A766-6AAF35A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A13649-463E-4D01-9306-3ED72CF4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AED8-7AC9-4019-AEFB-A33A468B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A2B057-E8CD-4F0A-95B1-9CF8DA6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AFC71A-B4D3-46A7-929B-65F140F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2CC79-F963-4913-897C-3760602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8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424D9F-D675-4B08-A57E-B234807E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3572D7-4516-4F07-A761-80F4B6F8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E91091-1D55-4955-8D71-B7F427EB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FFFE7-2C22-45FF-ACFA-786E372C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C174F-F923-4B7F-90EA-4D4DBA0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9115"/>
            <a:ext cx="6172200" cy="4741935"/>
          </a:xfrm>
        </p:spPr>
        <p:txBody>
          <a:bodyPr/>
          <a:lstStyle>
            <a:lvl1pPr>
              <a:defRPr sz="32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>
              <a:defRPr sz="28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2pPr>
            <a:lvl3pPr>
              <a:defRPr sz="24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3pPr>
            <a:lvl4pPr>
              <a:defRPr sz="20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4pPr>
            <a:lvl5pPr>
              <a:defRPr sz="20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F60FB-6B23-4B22-B941-F5976044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00932-4194-471D-AC0C-AFC1038C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F88A6-B133-49CA-B718-97B2A797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EB081-C680-4AA8-9813-58CE19D7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F971-EFBC-44DA-918B-C4308839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C56589-B175-47F7-B7BB-FD12E9B1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541838-E6A2-4C64-BF29-C625B87A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55FED8-DA17-4029-932D-1D850C05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21304-B50B-4E5A-9AE1-4406B90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77C46-8900-4E37-AF76-37E81BF1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1F9BD1-C390-400F-9D58-B6501BB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3856E-6638-440B-AE14-9F28A54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4B9A2-12B5-46DF-B9CB-59B5430C0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73B6-7671-47FD-8E7B-5298EFD4D87B}" type="datetimeFigureOut">
              <a:rPr kumimoji="1" lang="ja-JP" altLang="en-US" smtClean="0"/>
              <a:t>2019/11/7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54CD9-ECFB-479F-A67F-93413DC9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56DBF-8EC2-4431-97DC-FD9AC0069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27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jp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BA98B-A1E9-4079-814D-27DEB0908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データベース演習</a:t>
            </a:r>
            <a:br>
              <a:rPr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サンプル</a:t>
            </a:r>
            <a:endParaRPr kumimoji="1" lang="ja-JP" altLang="en-US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9552"/>
            <a:ext cx="9144000" cy="1655762"/>
          </a:xfrm>
        </p:spPr>
        <p:txBody>
          <a:bodyPr/>
          <a:lstStyle/>
          <a:p>
            <a:r>
              <a:rPr kumimoji="1" lang="en-US" altLang="ja-JP" sz="4800" dirty="0"/>
              <a:t>XAMPP</a:t>
            </a:r>
            <a:r>
              <a:rPr kumimoji="1" lang="ja-JP" altLang="en-US" sz="4800" dirty="0"/>
              <a:t>＋</a:t>
            </a:r>
            <a:r>
              <a:rPr kumimoji="1" lang="en-US" altLang="ja-JP" sz="4800" dirty="0"/>
              <a:t>MySQL</a:t>
            </a:r>
            <a:r>
              <a:rPr kumimoji="1" lang="ja-JP" altLang="en-US" sz="4800" dirty="0"/>
              <a:t>＋</a:t>
            </a:r>
            <a:r>
              <a:rPr kumimoji="1" lang="en-US" altLang="ja-JP" sz="4800" dirty="0"/>
              <a:t>PHP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3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D857E-9513-495F-9FA6-23B0A2EC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第二正規化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15935F9F-C268-404C-A0EE-0714CBB8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783"/>
            <a:ext cx="10515600" cy="43155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第二正規化</a:t>
            </a: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DF1B30DE-8B1E-4DFF-9F39-F91726D7E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81821"/>
              </p:ext>
            </p:extLst>
          </p:nvPr>
        </p:nvGraphicFramePr>
        <p:xfrm>
          <a:off x="858410" y="3723999"/>
          <a:ext cx="10515600" cy="276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Worksheet" r:id="rId3" imgW="9782089" imgH="3628923" progId="Excel.Sheet.12">
                  <p:embed/>
                </p:oleObj>
              </mc:Choice>
              <mc:Fallback>
                <p:oleObj name="Worksheet" r:id="rId3" imgW="9782089" imgH="36289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410" y="3723999"/>
                        <a:ext cx="10515600" cy="2768876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1B77CFDB-34BD-4845-BF7D-1F578422F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72253"/>
              </p:ext>
            </p:extLst>
          </p:nvPr>
        </p:nvGraphicFramePr>
        <p:xfrm>
          <a:off x="817990" y="1730257"/>
          <a:ext cx="10556020" cy="180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Worksheet" r:id="rId5" imgW="9782089" imgH="1676536" progId="Excel.Sheet.12">
                  <p:embed/>
                </p:oleObj>
              </mc:Choice>
              <mc:Fallback>
                <p:oleObj name="Worksheet" r:id="rId5" imgW="9782089" imgH="1676536" progId="Excel.Sheet.12">
                  <p:embed/>
                  <p:pic>
                    <p:nvPicPr>
                      <p:cNvPr id="12" name="オブジェクト 11">
                        <a:extLst>
                          <a:ext uri="{FF2B5EF4-FFF2-40B4-BE49-F238E27FC236}">
                            <a16:creationId xmlns:a16="http://schemas.microsoft.com/office/drawing/2014/main" id="{6F4F5ABA-E4EF-48C8-838B-15AE6C285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990" y="1730257"/>
                        <a:ext cx="10556020" cy="1809016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186B05-74A7-4EF5-BBE0-36FE3AFF7DAA}"/>
              </a:ext>
            </a:extLst>
          </p:cNvPr>
          <p:cNvSpPr/>
          <p:nvPr/>
        </p:nvSpPr>
        <p:spPr>
          <a:xfrm>
            <a:off x="7249969" y="1658342"/>
            <a:ext cx="3064730" cy="1875395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080DBB-A992-434A-B4DC-988026EF3BCC}"/>
              </a:ext>
            </a:extLst>
          </p:cNvPr>
          <p:cNvSpPr/>
          <p:nvPr/>
        </p:nvSpPr>
        <p:spPr>
          <a:xfrm>
            <a:off x="7239330" y="5308980"/>
            <a:ext cx="3075369" cy="1183896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563858-3011-439D-8BEE-EC5DEBB2A73B}"/>
              </a:ext>
            </a:extLst>
          </p:cNvPr>
          <p:cNvSpPr/>
          <p:nvPr/>
        </p:nvSpPr>
        <p:spPr>
          <a:xfrm>
            <a:off x="7239330" y="3854460"/>
            <a:ext cx="3064730" cy="1393496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AD5F4E1C-9A99-4083-820A-153ADD158A3E}"/>
              </a:ext>
            </a:extLst>
          </p:cNvPr>
          <p:cNvSpPr/>
          <p:nvPr/>
        </p:nvSpPr>
        <p:spPr>
          <a:xfrm>
            <a:off x="8379725" y="4988258"/>
            <a:ext cx="805218" cy="6414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E832DA-56F0-444C-AC3B-EDC75AD369A6}"/>
              </a:ext>
            </a:extLst>
          </p:cNvPr>
          <p:cNvSpPr/>
          <p:nvPr/>
        </p:nvSpPr>
        <p:spPr>
          <a:xfrm>
            <a:off x="1187695" y="5308980"/>
            <a:ext cx="5704538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主キーの設定</a:t>
            </a:r>
            <a:endParaRPr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主キーに従属した部分の切り離し</a:t>
            </a:r>
          </a:p>
        </p:txBody>
      </p:sp>
    </p:spTree>
    <p:extLst>
      <p:ext uri="{BB962C8B-B14F-4D97-AF65-F5344CB8AC3E}">
        <p14:creationId xmlns:p14="http://schemas.microsoft.com/office/powerpoint/2010/main" val="36589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3C392-8D89-45D0-9DC1-3DA7D1F2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第三正規化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9EC6A-428B-4F0B-9092-8A2EC62B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80849"/>
          </a:xfrm>
        </p:spPr>
        <p:txBody>
          <a:bodyPr/>
          <a:lstStyle/>
          <a:p>
            <a:r>
              <a:rPr kumimoji="1" lang="ja-JP" altLang="en-US" dirty="0"/>
              <a:t>第三正規化</a:t>
            </a:r>
            <a:endParaRPr kumimoji="1" lang="en-US" altLang="ja-JP" dirty="0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5EBA5FD-9E49-407F-B769-A57873774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80604"/>
              </p:ext>
            </p:extLst>
          </p:nvPr>
        </p:nvGraphicFramePr>
        <p:xfrm>
          <a:off x="838200" y="3971499"/>
          <a:ext cx="10701017" cy="252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Worksheet" r:id="rId4" imgW="9782089" imgH="3628923" progId="Excel.Sheet.12">
                  <p:embed/>
                </p:oleObj>
              </mc:Choice>
              <mc:Fallback>
                <p:oleObj name="Worksheet" r:id="rId4" imgW="9782089" imgH="36289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971499"/>
                        <a:ext cx="10701017" cy="2521376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D9176077-262B-4867-95E8-6565A8FA5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29398"/>
              </p:ext>
            </p:extLst>
          </p:nvPr>
        </p:nvGraphicFramePr>
        <p:xfrm>
          <a:off x="838199" y="1473958"/>
          <a:ext cx="10701017" cy="232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Worksheet" r:id="rId6" imgW="9782089" imgH="3628923" progId="Excel.Sheet.12">
                  <p:embed/>
                </p:oleObj>
              </mc:Choice>
              <mc:Fallback>
                <p:oleObj name="Worksheet" r:id="rId6" imgW="9782089" imgH="3628923" progId="Excel.Sheet.12">
                  <p:embed/>
                  <p:pic>
                    <p:nvPicPr>
                      <p:cNvPr id="9" name="オブジェクト 8">
                        <a:extLst>
                          <a:ext uri="{FF2B5EF4-FFF2-40B4-BE49-F238E27FC236}">
                            <a16:creationId xmlns:a16="http://schemas.microsoft.com/office/drawing/2014/main" id="{DF1B30DE-8B1E-4DFF-9F39-F91726D7E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199" y="1473958"/>
                        <a:ext cx="10701017" cy="2320119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C0F8AE-6B31-4933-8B95-537D3471F1C3}"/>
              </a:ext>
            </a:extLst>
          </p:cNvPr>
          <p:cNvSpPr/>
          <p:nvPr/>
        </p:nvSpPr>
        <p:spPr>
          <a:xfrm>
            <a:off x="2705263" y="1575221"/>
            <a:ext cx="3791071" cy="922447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45499A-5B3C-4097-B672-227092B9D2EB}"/>
              </a:ext>
            </a:extLst>
          </p:cNvPr>
          <p:cNvSpPr/>
          <p:nvPr/>
        </p:nvSpPr>
        <p:spPr>
          <a:xfrm>
            <a:off x="2705263" y="5384042"/>
            <a:ext cx="3791071" cy="1183896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7D56C7-8F22-40BC-8C47-ACAAC0CBD0E9}"/>
              </a:ext>
            </a:extLst>
          </p:cNvPr>
          <p:cNvSpPr/>
          <p:nvPr/>
        </p:nvSpPr>
        <p:spPr>
          <a:xfrm>
            <a:off x="2705263" y="3910210"/>
            <a:ext cx="3791071" cy="1249927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DE3D551-E856-4CD5-8F7C-A860DCE320FC}"/>
              </a:ext>
            </a:extLst>
          </p:cNvPr>
          <p:cNvSpPr/>
          <p:nvPr/>
        </p:nvSpPr>
        <p:spPr>
          <a:xfrm>
            <a:off x="4192870" y="5016837"/>
            <a:ext cx="805218" cy="641444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29AD7A-729A-4250-A20F-8E8863793FD7}"/>
              </a:ext>
            </a:extLst>
          </p:cNvPr>
          <p:cNvSpPr/>
          <p:nvPr/>
        </p:nvSpPr>
        <p:spPr>
          <a:xfrm>
            <a:off x="1146752" y="2937566"/>
            <a:ext cx="570453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外部キーに従属した部分の切り離し</a:t>
            </a:r>
          </a:p>
        </p:txBody>
      </p:sp>
    </p:spTree>
    <p:extLst>
      <p:ext uri="{BB962C8B-B14F-4D97-AF65-F5344CB8AC3E}">
        <p14:creationId xmlns:p14="http://schemas.microsoft.com/office/powerpoint/2010/main" val="29701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9EB76-BD3A-4AD6-80B9-50C29323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リレーション</a:t>
            </a:r>
          </a:p>
        </p:txBody>
      </p:sp>
      <p:graphicFrame>
        <p:nvGraphicFramePr>
          <p:cNvPr id="26" name="コンテンツ プレースホルダー 25">
            <a:extLst>
              <a:ext uri="{FF2B5EF4-FFF2-40B4-BE49-F238E27FC236}">
                <a16:creationId xmlns:a16="http://schemas.microsoft.com/office/drawing/2014/main" id="{C527BC9E-1BA6-4FF4-B614-BF50B09F08D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818637"/>
              </p:ext>
            </p:extLst>
          </p:nvPr>
        </p:nvGraphicFramePr>
        <p:xfrm>
          <a:off x="847725" y="1278800"/>
          <a:ext cx="10515600" cy="4878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Worksheet" r:id="rId3" imgW="14392380" imgH="6677059" progId="Excel.Sheet.12">
                  <p:embed/>
                </p:oleObj>
              </mc:Choice>
              <mc:Fallback>
                <p:oleObj name="Worksheet" r:id="rId3" imgW="14392380" imgH="6677059" progId="Excel.Sheet.12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4B43052D-E0DA-49D6-A493-A96C1B5D67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725" y="1278800"/>
                        <a:ext cx="10515600" cy="4878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46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00B8F-3101-440F-AEE0-76B607B8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CF152-3C5C-45BA-ADE8-55E0823B9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論理モデル</a:t>
            </a:r>
          </a:p>
        </p:txBody>
      </p:sp>
    </p:spTree>
    <p:extLst>
      <p:ext uri="{BB962C8B-B14F-4D97-AF65-F5344CB8AC3E}">
        <p14:creationId xmlns:p14="http://schemas.microsoft.com/office/powerpoint/2010/main" val="429342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A4C64-91E2-4A0D-A16C-08817DE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データベースの設計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BBED54-A05A-4EA4-B93E-5A0735FD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750"/>
            <a:ext cx="10515600" cy="393958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データのモデリング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DE32E1-6AED-4748-A859-69C6B1087011}"/>
              </a:ext>
            </a:extLst>
          </p:cNvPr>
          <p:cNvSpPr txBox="1"/>
          <p:nvPr/>
        </p:nvSpPr>
        <p:spPr>
          <a:xfrm>
            <a:off x="838199" y="1701708"/>
            <a:ext cx="10178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１）業務分析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業務に必要な画面や帳票からデータ項目を整理する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要件定義書（業務フローチャート、画面設計書、帳票設計書等）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２）データの正規化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データベース化するにあたってデータの正規化を行う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</a:t>
            </a:r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E-R</a:t>
            </a:r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図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３）概念設計→概念</a:t>
            </a:r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モデル</a:t>
            </a:r>
            <a:endParaRPr kumimoji="1"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業務で使うデータの関係を整理する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４）論理設計→論理モデル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画面や帳票に必要なデータ項目を整理する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５）物理設計→物理モデル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　データ型やデータ長、物理的配置を整理する</a:t>
            </a: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68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81F0A-82A5-41C0-955F-85908161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３層スキーマーモデル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EF94D-D60C-4F38-8C42-C252FE2A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7522029" cy="5167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データを管理する為に構造を持っています。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AA569-8729-4FE3-81E5-E9D9A25FDFA0}"/>
              </a:ext>
            </a:extLst>
          </p:cNvPr>
          <p:cNvSpPr txBox="1"/>
          <p:nvPr/>
        </p:nvSpPr>
        <p:spPr>
          <a:xfrm>
            <a:off x="941696" y="1947946"/>
            <a:ext cx="5434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外部スキーマ</a:t>
            </a:r>
            <a:endParaRPr kumimoji="1" lang="en-US" altLang="ja-JP" sz="2400" dirty="0"/>
          </a:p>
          <a:p>
            <a:r>
              <a:rPr lang="ja-JP" altLang="en-US" sz="2400" dirty="0"/>
              <a:t>　プログラムで利用するデータ</a:t>
            </a:r>
            <a:endParaRPr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>
                <a:solidFill>
                  <a:srgbClr val="FF0000"/>
                </a:solidFill>
              </a:rPr>
              <a:t>ビュー</a:t>
            </a:r>
            <a:r>
              <a:rPr kumimoji="1" lang="ja-JP" altLang="en-US" sz="2400" dirty="0"/>
              <a:t>等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概念スキーマ</a:t>
            </a:r>
            <a:endParaRPr lang="en-US" altLang="ja-JP" sz="2400" dirty="0"/>
          </a:p>
          <a:p>
            <a:r>
              <a:rPr lang="ja-JP" altLang="en-US" sz="2400" dirty="0"/>
              <a:t>　データベース全体構成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FF0000"/>
                </a:solidFill>
              </a:rPr>
              <a:t>テーブル・リレーション</a:t>
            </a:r>
            <a:r>
              <a:rPr lang="ja-JP" altLang="en-US" sz="2400" dirty="0"/>
              <a:t>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内部スキーマ</a:t>
            </a:r>
            <a:endParaRPr lang="en-US" altLang="ja-JP" sz="2400" dirty="0"/>
          </a:p>
          <a:p>
            <a:r>
              <a:rPr lang="ja-JP" altLang="en-US" sz="2400" dirty="0"/>
              <a:t>　データの格納方法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ja-JP" altLang="en-US" sz="2400" dirty="0">
                <a:solidFill>
                  <a:srgbClr val="FF0000"/>
                </a:solidFill>
              </a:rPr>
              <a:t>型、</a:t>
            </a:r>
            <a:r>
              <a:rPr lang="en-US" altLang="ja-JP" sz="2400" dirty="0">
                <a:solidFill>
                  <a:srgbClr val="FF0000"/>
                </a:solidFill>
              </a:rPr>
              <a:t>Key</a:t>
            </a:r>
            <a:r>
              <a:rPr lang="ja-JP" altLang="en-US" sz="2400" dirty="0"/>
              <a:t>等</a:t>
            </a:r>
            <a:endParaRPr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2FEAE8-8A5B-44EB-BD75-D1E672B3B8E2}"/>
              </a:ext>
            </a:extLst>
          </p:cNvPr>
          <p:cNvSpPr/>
          <p:nvPr/>
        </p:nvSpPr>
        <p:spPr>
          <a:xfrm>
            <a:off x="7126645" y="3471245"/>
            <a:ext cx="4384103" cy="684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外部スキーマ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D29C4F-6A6C-4F57-81B0-83121A9519E5}"/>
              </a:ext>
            </a:extLst>
          </p:cNvPr>
          <p:cNvSpPr/>
          <p:nvPr/>
        </p:nvSpPr>
        <p:spPr>
          <a:xfrm>
            <a:off x="7128584" y="2788789"/>
            <a:ext cx="4384103" cy="516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アプリケーションプログラム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5BB1EE-DC32-4DE2-8D64-85C266407308}"/>
              </a:ext>
            </a:extLst>
          </p:cNvPr>
          <p:cNvSpPr/>
          <p:nvPr/>
        </p:nvSpPr>
        <p:spPr>
          <a:xfrm>
            <a:off x="8798373" y="2111971"/>
            <a:ext cx="100993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9403EA-E9B2-4653-BFDA-75814485D623}"/>
              </a:ext>
            </a:extLst>
          </p:cNvPr>
          <p:cNvSpPr/>
          <p:nvPr/>
        </p:nvSpPr>
        <p:spPr>
          <a:xfrm>
            <a:off x="10056410" y="2111971"/>
            <a:ext cx="100993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帳票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7C6AB4A-8E98-4A88-9509-C2745CEB076F}"/>
              </a:ext>
            </a:extLst>
          </p:cNvPr>
          <p:cNvSpPr/>
          <p:nvPr/>
        </p:nvSpPr>
        <p:spPr>
          <a:xfrm>
            <a:off x="8360229" y="1450336"/>
            <a:ext cx="3150519" cy="516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業務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2C2A8AB-73D1-4225-9C27-142F5D9871A4}"/>
              </a:ext>
            </a:extLst>
          </p:cNvPr>
          <p:cNvSpPr/>
          <p:nvPr/>
        </p:nvSpPr>
        <p:spPr>
          <a:xfrm>
            <a:off x="10101615" y="3543482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483499-5703-4A29-9EDC-092681C0FC02}"/>
              </a:ext>
            </a:extLst>
          </p:cNvPr>
          <p:cNvSpPr/>
          <p:nvPr/>
        </p:nvSpPr>
        <p:spPr>
          <a:xfrm>
            <a:off x="7111290" y="4420672"/>
            <a:ext cx="4384103" cy="684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概念</a:t>
            </a:r>
            <a:r>
              <a:rPr kumimoji="1" lang="ja-JP" altLang="en-US" dirty="0"/>
              <a:t>スキーマ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3F13B39-BF67-4912-8DC1-748B016F4268}"/>
              </a:ext>
            </a:extLst>
          </p:cNvPr>
          <p:cNvSpPr/>
          <p:nvPr/>
        </p:nvSpPr>
        <p:spPr>
          <a:xfrm>
            <a:off x="10086260" y="4492908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0287AB0-FF33-4ACE-95E0-84891EEA3055}"/>
              </a:ext>
            </a:extLst>
          </p:cNvPr>
          <p:cNvSpPr/>
          <p:nvPr/>
        </p:nvSpPr>
        <p:spPr>
          <a:xfrm>
            <a:off x="5871718" y="2523949"/>
            <a:ext cx="1009935" cy="9050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SQL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39600B2-4599-4333-8FE2-D7674F0C13D4}"/>
              </a:ext>
            </a:extLst>
          </p:cNvPr>
          <p:cNvSpPr/>
          <p:nvPr/>
        </p:nvSpPr>
        <p:spPr>
          <a:xfrm>
            <a:off x="7126645" y="5407664"/>
            <a:ext cx="4384103" cy="684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内部</a:t>
            </a:r>
            <a:r>
              <a:rPr kumimoji="1" lang="ja-JP" altLang="en-US" dirty="0"/>
              <a:t>スキーマ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64F9ED9-8469-47DB-A78A-3A0036443DAF}"/>
              </a:ext>
            </a:extLst>
          </p:cNvPr>
          <p:cNvSpPr/>
          <p:nvPr/>
        </p:nvSpPr>
        <p:spPr>
          <a:xfrm>
            <a:off x="10101615" y="5479900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38CD269-5C78-462F-8BFC-6A644AFDF530}"/>
              </a:ext>
            </a:extLst>
          </p:cNvPr>
          <p:cNvSpPr/>
          <p:nvPr/>
        </p:nvSpPr>
        <p:spPr>
          <a:xfrm>
            <a:off x="8893983" y="3548279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0BAFF6A-4C54-4B38-A94A-DE70FFE43241}"/>
              </a:ext>
            </a:extLst>
          </p:cNvPr>
          <p:cNvSpPr/>
          <p:nvPr/>
        </p:nvSpPr>
        <p:spPr>
          <a:xfrm>
            <a:off x="8884031" y="4484428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83BD2D8-867E-4736-B21F-D20ABB48F4FB}"/>
              </a:ext>
            </a:extLst>
          </p:cNvPr>
          <p:cNvSpPr/>
          <p:nvPr/>
        </p:nvSpPr>
        <p:spPr>
          <a:xfrm>
            <a:off x="8850541" y="5495554"/>
            <a:ext cx="980085" cy="516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TABLE</a:t>
            </a:r>
            <a:endParaRPr kumimoji="1" lang="ja-JP" altLang="en-US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B9AEF53-715B-4FB5-A2FB-C96DB7A833F5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 rot="16200000" flipH="1">
            <a:off x="5591278" y="4214407"/>
            <a:ext cx="2320775" cy="749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08946C6-0019-4937-A958-648192DBC9FA}"/>
              </a:ext>
            </a:extLst>
          </p:cNvPr>
          <p:cNvCxnSpPr>
            <a:cxnSpLocks/>
            <a:stCxn id="16" idx="4"/>
            <a:endCxn id="13" idx="1"/>
          </p:cNvCxnSpPr>
          <p:nvPr/>
        </p:nvCxnSpPr>
        <p:spPr>
          <a:xfrm rot="16200000" flipH="1">
            <a:off x="6077097" y="3728589"/>
            <a:ext cx="1333783" cy="734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40CB90CA-6304-4A42-ABF6-40837018D76F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 rot="16200000" flipH="1">
            <a:off x="6559487" y="3246198"/>
            <a:ext cx="384356" cy="749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3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A4E4A69-E4A7-435B-AC83-F5C37FC2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概念設計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017BC00-371E-4F30-AF04-3C8A7BB5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58868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概念モデル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F39043-2830-4A7F-B041-E752FDAF0CC4}"/>
              </a:ext>
            </a:extLst>
          </p:cNvPr>
          <p:cNvSpPr txBox="1"/>
          <p:nvPr/>
        </p:nvSpPr>
        <p:spPr>
          <a:xfrm>
            <a:off x="853445" y="1626230"/>
            <a:ext cx="99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在庫管理システムの構築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F60712-F0B5-4811-B9E1-23E69BEE25E9}"/>
              </a:ext>
            </a:extLst>
          </p:cNvPr>
          <p:cNvSpPr/>
          <p:nvPr/>
        </p:nvSpPr>
        <p:spPr>
          <a:xfrm>
            <a:off x="552450" y="3495277"/>
            <a:ext cx="1800000" cy="404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注文データ</a:t>
            </a:r>
            <a:endParaRPr lang="en-US" altLang="ja-JP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33754F-5D2C-4A68-B708-BCE4B3611FE2}"/>
              </a:ext>
            </a:extLst>
          </p:cNvPr>
          <p:cNvSpPr/>
          <p:nvPr/>
        </p:nvSpPr>
        <p:spPr>
          <a:xfrm>
            <a:off x="2722566" y="4726604"/>
            <a:ext cx="1800000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在庫リスト</a:t>
            </a:r>
            <a:endParaRPr kumimoji="1" lang="en-US" altLang="ja-JP" dirty="0"/>
          </a:p>
        </p:txBody>
      </p:sp>
      <p:sp>
        <p:nvSpPr>
          <p:cNvPr id="30" name="ひし形 29">
            <a:extLst>
              <a:ext uri="{FF2B5EF4-FFF2-40B4-BE49-F238E27FC236}">
                <a16:creationId xmlns:a16="http://schemas.microsoft.com/office/drawing/2014/main" id="{0FFB63E8-4773-4C0E-9860-63E4FFA08A0D}"/>
              </a:ext>
            </a:extLst>
          </p:cNvPr>
          <p:cNvSpPr/>
          <p:nvPr/>
        </p:nvSpPr>
        <p:spPr>
          <a:xfrm>
            <a:off x="3671102" y="3095628"/>
            <a:ext cx="1800000" cy="12238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発注量計算</a:t>
            </a:r>
            <a:endParaRPr kumimoji="1" lang="en-US" altLang="ja-JP" dirty="0"/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EAB86AE-0B2B-4ADB-81B1-AFF40BB89740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2352450" y="3697491"/>
            <a:ext cx="1318652" cy="10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82A0942B-BDCB-4203-9883-C67D6162684D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rot="5400000" flipH="1" flipV="1">
            <a:off x="3893288" y="4048790"/>
            <a:ext cx="407092" cy="948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F23188-6002-4698-AA56-2ACA111EE6C3}"/>
              </a:ext>
            </a:extLst>
          </p:cNvPr>
          <p:cNvSpPr/>
          <p:nvPr/>
        </p:nvSpPr>
        <p:spPr>
          <a:xfrm>
            <a:off x="6914475" y="3511421"/>
            <a:ext cx="1860884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仕入れデータ</a:t>
            </a:r>
            <a:endParaRPr kumimoji="1" lang="en-US" altLang="ja-JP" dirty="0"/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76428D6E-CF74-4CD5-A6E7-364E75A74557}"/>
              </a:ext>
            </a:extLst>
          </p:cNvPr>
          <p:cNvCxnSpPr>
            <a:cxnSpLocks/>
            <a:stCxn id="30" idx="3"/>
            <a:endCxn id="92" idx="1"/>
          </p:cNvCxnSpPr>
          <p:nvPr/>
        </p:nvCxnSpPr>
        <p:spPr>
          <a:xfrm flipV="1">
            <a:off x="5471102" y="3703927"/>
            <a:ext cx="1443373" cy="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ADAB0EF-C677-459D-863A-F945D8F4A721}"/>
              </a:ext>
            </a:extLst>
          </p:cNvPr>
          <p:cNvSpPr/>
          <p:nvPr/>
        </p:nvSpPr>
        <p:spPr>
          <a:xfrm>
            <a:off x="4619555" y="4732818"/>
            <a:ext cx="1800000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発注先マスタ</a:t>
            </a:r>
            <a:endParaRPr kumimoji="1" lang="en-US" altLang="ja-JP" dirty="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4A81B0DD-034F-495A-A583-1352EC47782A}"/>
              </a:ext>
            </a:extLst>
          </p:cNvPr>
          <p:cNvCxnSpPr>
            <a:cxnSpLocks/>
            <a:stCxn id="99" idx="0"/>
            <a:endCxn id="30" idx="2"/>
          </p:cNvCxnSpPr>
          <p:nvPr/>
        </p:nvCxnSpPr>
        <p:spPr>
          <a:xfrm rot="16200000" flipV="1">
            <a:off x="4838676" y="4051938"/>
            <a:ext cx="413306" cy="948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0CC27B2-0E1A-497F-8E8D-8D974EE7DF44}"/>
              </a:ext>
            </a:extLst>
          </p:cNvPr>
          <p:cNvSpPr/>
          <p:nvPr/>
        </p:nvSpPr>
        <p:spPr>
          <a:xfrm>
            <a:off x="571399" y="4238752"/>
            <a:ext cx="1762100" cy="175432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注文番号</a:t>
            </a:r>
          </a:p>
          <a:p>
            <a:r>
              <a:rPr lang="ja-JP" altLang="en-US" dirty="0"/>
              <a:t>注文日</a:t>
            </a:r>
          </a:p>
          <a:p>
            <a:r>
              <a:rPr lang="ja-JP" altLang="en-US" dirty="0"/>
              <a:t>顧客名</a:t>
            </a:r>
          </a:p>
          <a:p>
            <a:r>
              <a:rPr lang="ja-JP" altLang="en-US" dirty="0"/>
              <a:t>製品名</a:t>
            </a:r>
          </a:p>
          <a:p>
            <a:r>
              <a:rPr lang="ja-JP" altLang="en-US" dirty="0"/>
              <a:t>注文数</a:t>
            </a:r>
          </a:p>
          <a:p>
            <a:r>
              <a:rPr lang="ja-JP" altLang="en-US" dirty="0"/>
              <a:t>売値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409188-B19D-4EDC-AD17-ACECEA1818BB}"/>
              </a:ext>
            </a:extLst>
          </p:cNvPr>
          <p:cNvSpPr/>
          <p:nvPr/>
        </p:nvSpPr>
        <p:spPr>
          <a:xfrm>
            <a:off x="2727555" y="5294039"/>
            <a:ext cx="1800000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製品名</a:t>
            </a:r>
          </a:p>
          <a:p>
            <a:r>
              <a:rPr lang="zh-TW" altLang="en-US" dirty="0"/>
              <a:t>在庫数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3BCC4C-1386-4DAA-BA3D-7C7ED58156AA}"/>
              </a:ext>
            </a:extLst>
          </p:cNvPr>
          <p:cNvSpPr/>
          <p:nvPr/>
        </p:nvSpPr>
        <p:spPr>
          <a:xfrm>
            <a:off x="4617062" y="5324400"/>
            <a:ext cx="1800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r>
              <a:rPr lang="ja-JP" altLang="en-US" dirty="0"/>
              <a:t>メーカ名</a:t>
            </a:r>
          </a:p>
          <a:p>
            <a:r>
              <a:rPr lang="ja-JP" altLang="en-US" dirty="0"/>
              <a:t>郵便番号</a:t>
            </a:r>
          </a:p>
          <a:p>
            <a:r>
              <a:rPr lang="ja-JP" altLang="en-US" dirty="0"/>
              <a:t>住所</a:t>
            </a:r>
          </a:p>
          <a:p>
            <a:r>
              <a:rPr lang="ja-JP" altLang="en-US" dirty="0"/>
              <a:t>電話番号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3F7E022-B9E0-41E6-ADEE-8A8E4E890421}"/>
              </a:ext>
            </a:extLst>
          </p:cNvPr>
          <p:cNvSpPr/>
          <p:nvPr/>
        </p:nvSpPr>
        <p:spPr>
          <a:xfrm>
            <a:off x="6921234" y="4168988"/>
            <a:ext cx="185412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発注番号</a:t>
            </a:r>
            <a:endParaRPr lang="en-US" altLang="ja-JP" dirty="0"/>
          </a:p>
          <a:p>
            <a:r>
              <a:rPr lang="ja-JP" altLang="en-US" dirty="0"/>
              <a:t>製品名</a:t>
            </a:r>
            <a:endParaRPr lang="en-US" altLang="ja-JP" dirty="0"/>
          </a:p>
          <a:p>
            <a:r>
              <a:rPr lang="ja-JP" altLang="en-US" dirty="0"/>
              <a:t>発注数</a:t>
            </a:r>
            <a:endParaRPr lang="en-US" altLang="ja-JP" dirty="0"/>
          </a:p>
          <a:p>
            <a:r>
              <a:rPr lang="ja-JP" altLang="en-US" dirty="0"/>
              <a:t>仕入値</a:t>
            </a:r>
            <a:endParaRPr lang="en-US" altLang="ja-JP" dirty="0"/>
          </a:p>
          <a:p>
            <a:r>
              <a:rPr lang="ja-JP" altLang="en-US" dirty="0"/>
              <a:t>メーカ名</a:t>
            </a:r>
          </a:p>
          <a:p>
            <a:r>
              <a:rPr lang="ja-JP" altLang="en-US" dirty="0"/>
              <a:t>郵便番号</a:t>
            </a:r>
          </a:p>
          <a:p>
            <a:r>
              <a:rPr lang="ja-JP" altLang="en-US" dirty="0"/>
              <a:t>住所</a:t>
            </a:r>
          </a:p>
          <a:p>
            <a:r>
              <a:rPr lang="ja-JP" altLang="en-US" dirty="0"/>
              <a:t>電話番号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F469A54-D7BD-450C-9182-D8B41833D624}"/>
              </a:ext>
            </a:extLst>
          </p:cNvPr>
          <p:cNvSpPr/>
          <p:nvPr/>
        </p:nvSpPr>
        <p:spPr>
          <a:xfrm>
            <a:off x="9266172" y="2408229"/>
            <a:ext cx="1860884" cy="404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利益データ</a:t>
            </a:r>
            <a:endParaRPr lang="en-US" altLang="ja-JP" dirty="0"/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8B058C56-2779-4AE5-8929-4E3310CB25F5}"/>
              </a:ext>
            </a:extLst>
          </p:cNvPr>
          <p:cNvCxnSpPr>
            <a:cxnSpLocks/>
            <a:stCxn id="7" idx="0"/>
            <a:endCxn id="76" idx="1"/>
          </p:cNvCxnSpPr>
          <p:nvPr/>
        </p:nvCxnSpPr>
        <p:spPr>
          <a:xfrm rot="5400000" flipH="1" flipV="1">
            <a:off x="3758236" y="310411"/>
            <a:ext cx="879080" cy="5490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CA232EF-5189-4B84-B295-F62C9CA1B2E2}"/>
              </a:ext>
            </a:extLst>
          </p:cNvPr>
          <p:cNvSpPr/>
          <p:nvPr/>
        </p:nvSpPr>
        <p:spPr>
          <a:xfrm>
            <a:off x="9266172" y="3067137"/>
            <a:ext cx="1854125" cy="2585323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注文番号</a:t>
            </a:r>
            <a:endParaRPr lang="en-US" altLang="ja-JP" dirty="0"/>
          </a:p>
          <a:p>
            <a:r>
              <a:rPr lang="ja-JP" altLang="en-US" dirty="0"/>
              <a:t>製品名</a:t>
            </a:r>
            <a:endParaRPr lang="en-US" altLang="ja-JP" dirty="0"/>
          </a:p>
          <a:p>
            <a:r>
              <a:rPr lang="ja-JP" altLang="en-US" dirty="0"/>
              <a:t>注文数</a:t>
            </a:r>
            <a:endParaRPr lang="en-US" altLang="ja-JP" dirty="0"/>
          </a:p>
          <a:p>
            <a:r>
              <a:rPr lang="ja-JP" altLang="en-US" dirty="0"/>
              <a:t>売値</a:t>
            </a:r>
            <a:endParaRPr lang="en-US" altLang="ja-JP" dirty="0"/>
          </a:p>
          <a:p>
            <a:r>
              <a:rPr lang="ja-JP" altLang="en-US" dirty="0"/>
              <a:t>発注数</a:t>
            </a:r>
            <a:endParaRPr lang="en-US" altLang="ja-JP" dirty="0"/>
          </a:p>
          <a:p>
            <a:r>
              <a:rPr lang="ja-JP" altLang="en-US" dirty="0"/>
              <a:t>仕入値</a:t>
            </a:r>
            <a:endParaRPr lang="en-US" altLang="ja-JP" dirty="0"/>
          </a:p>
          <a:p>
            <a:r>
              <a:rPr lang="ja-JP" altLang="en-US" dirty="0"/>
              <a:t>仕入れ合計</a:t>
            </a:r>
            <a:endParaRPr lang="en-US" altLang="ja-JP" dirty="0"/>
          </a:p>
          <a:p>
            <a:r>
              <a:rPr lang="ja-JP" altLang="en-US" dirty="0"/>
              <a:t>売り上げ合計</a:t>
            </a:r>
            <a:endParaRPr lang="en-US" altLang="ja-JP" dirty="0"/>
          </a:p>
          <a:p>
            <a:r>
              <a:rPr lang="ja-JP" altLang="en-US" dirty="0"/>
              <a:t>利益</a:t>
            </a:r>
            <a:endParaRPr lang="en-US" altLang="ja-JP" dirty="0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BB78487-BB4A-4F48-8789-F1A93EC118FB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 rot="5400000">
            <a:off x="10067685" y="2938208"/>
            <a:ext cx="254480" cy="3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ひし形 75">
            <a:extLst>
              <a:ext uri="{FF2B5EF4-FFF2-40B4-BE49-F238E27FC236}">
                <a16:creationId xmlns:a16="http://schemas.microsoft.com/office/drawing/2014/main" id="{FD4BB0E8-46DB-45E1-B9A9-E85BE9D055F7}"/>
              </a:ext>
            </a:extLst>
          </p:cNvPr>
          <p:cNvSpPr/>
          <p:nvPr/>
        </p:nvSpPr>
        <p:spPr>
          <a:xfrm>
            <a:off x="6943103" y="2004255"/>
            <a:ext cx="1800000" cy="122388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発注量計算</a:t>
            </a:r>
            <a:endParaRPr kumimoji="1" lang="en-US" altLang="ja-JP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39908530-47C4-4961-BFF2-40809788C6CB}"/>
              </a:ext>
            </a:extLst>
          </p:cNvPr>
          <p:cNvCxnSpPr>
            <a:cxnSpLocks/>
            <a:stCxn id="92" idx="2"/>
            <a:endCxn id="38" idx="0"/>
          </p:cNvCxnSpPr>
          <p:nvPr/>
        </p:nvCxnSpPr>
        <p:spPr>
          <a:xfrm rot="16200000" flipH="1">
            <a:off x="7710329" y="4031020"/>
            <a:ext cx="272556" cy="33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46C47476-2DA1-4EE7-82E4-26327E6AA4F8}"/>
              </a:ext>
            </a:extLst>
          </p:cNvPr>
          <p:cNvCxnSpPr>
            <a:cxnSpLocks/>
            <a:stCxn id="99" idx="2"/>
            <a:endCxn id="18" idx="0"/>
          </p:cNvCxnSpPr>
          <p:nvPr/>
        </p:nvCxnSpPr>
        <p:spPr>
          <a:xfrm rot="5400000">
            <a:off x="5415024" y="5219868"/>
            <a:ext cx="206571" cy="24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B9195E64-7279-484F-9467-5D4D6A5AF4C6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3533848" y="5200332"/>
            <a:ext cx="182424" cy="4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E2435E77-37A7-4D03-A027-45C82913BD7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1282927" y="4069228"/>
            <a:ext cx="33904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DD3C9089-DFDB-49ED-B24B-B8C5EAF9134D}"/>
              </a:ext>
            </a:extLst>
          </p:cNvPr>
          <p:cNvCxnSpPr>
            <a:cxnSpLocks/>
            <a:stCxn id="92" idx="0"/>
            <a:endCxn id="76" idx="2"/>
          </p:cNvCxnSpPr>
          <p:nvPr/>
        </p:nvCxnSpPr>
        <p:spPr>
          <a:xfrm rot="16200000" flipV="1">
            <a:off x="7702369" y="3368873"/>
            <a:ext cx="283282" cy="1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9936B4BA-A19B-49FC-83D5-A2DF0FAE7A2C}"/>
              </a:ext>
            </a:extLst>
          </p:cNvPr>
          <p:cNvCxnSpPr>
            <a:cxnSpLocks/>
            <a:stCxn id="76" idx="3"/>
            <a:endCxn id="42" idx="1"/>
          </p:cNvCxnSpPr>
          <p:nvPr/>
        </p:nvCxnSpPr>
        <p:spPr>
          <a:xfrm flipV="1">
            <a:off x="8743103" y="2610443"/>
            <a:ext cx="523069" cy="5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8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5A8ED-3969-44AA-9C5E-7EC425E3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ja-JP" altLang="en-US"/>
              <a:t>論理設計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C0D48D-5039-43D6-AB1C-13FD6B97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3927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論理</a:t>
            </a:r>
            <a:r>
              <a:rPr lang="en-US" altLang="ja-JP"/>
              <a:t>E-R</a:t>
            </a:r>
            <a:r>
              <a:rPr lang="ja-JP" altLang="en-US"/>
              <a:t>図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FE2F778-A146-425A-BA20-4358079E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91" y="1800000"/>
            <a:ext cx="8138809" cy="44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F0FD2-0FE5-42F3-A3C2-5EFD8ED8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物理設計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54322-C98A-4ECE-A785-946C98FC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89493"/>
          </a:xfrm>
        </p:spPr>
        <p:txBody>
          <a:bodyPr/>
          <a:lstStyle/>
          <a:p>
            <a:r>
              <a:rPr kumimoji="1" lang="ja-JP" altLang="en-US" dirty="0"/>
              <a:t>データベースとテーブル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46675A-FE1C-41E6-BB03-75EE045DE887}"/>
              </a:ext>
            </a:extLst>
          </p:cNvPr>
          <p:cNvSpPr/>
          <p:nvPr/>
        </p:nvSpPr>
        <p:spPr>
          <a:xfrm>
            <a:off x="838200" y="17079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データベース名：在庫管理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48627-B944-4E29-839D-CA0164A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77" y="2247794"/>
            <a:ext cx="5660923" cy="40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0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6325C-A443-4D6C-80A7-CD4C037B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データベースの演算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0F13EF-7801-4D89-951A-64FC7DCC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57071"/>
          </a:xfrm>
        </p:spPr>
        <p:txBody>
          <a:bodyPr/>
          <a:lstStyle/>
          <a:p>
            <a:r>
              <a:rPr kumimoji="1" lang="ja-JP" altLang="en-US" dirty="0"/>
              <a:t>関係代数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42CCC-648F-47E1-9E43-51E757961452}"/>
              </a:ext>
            </a:extLst>
          </p:cNvPr>
          <p:cNvSpPr txBox="1"/>
          <p:nvPr/>
        </p:nvSpPr>
        <p:spPr>
          <a:xfrm>
            <a:off x="1032387" y="1887794"/>
            <a:ext cx="5353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和集合演算</a:t>
            </a:r>
            <a:endParaRPr kumimoji="1" lang="en-US" altLang="ja-JP" dirty="0"/>
          </a:p>
          <a:p>
            <a:r>
              <a:rPr lang="ja-JP" altLang="en-US" dirty="0"/>
              <a:t>差集合演算</a:t>
            </a:r>
            <a:endParaRPr lang="en-US" altLang="ja-JP" dirty="0"/>
          </a:p>
          <a:p>
            <a:r>
              <a:rPr kumimoji="1" lang="ja-JP" altLang="en-US" dirty="0"/>
              <a:t>積集合演算</a:t>
            </a:r>
            <a:endParaRPr kumimoji="1" lang="en-US" altLang="ja-JP" dirty="0"/>
          </a:p>
          <a:p>
            <a:r>
              <a:rPr lang="ja-JP" altLang="en-US" dirty="0"/>
              <a:t>直積集合演算</a:t>
            </a:r>
            <a:endParaRPr lang="en-US" altLang="ja-JP" dirty="0"/>
          </a:p>
          <a:p>
            <a:r>
              <a:rPr kumimoji="1" lang="ja-JP" altLang="en-US" dirty="0"/>
              <a:t>選択演算</a:t>
            </a:r>
            <a:endParaRPr kumimoji="1" lang="en-US" altLang="ja-JP" dirty="0"/>
          </a:p>
          <a:p>
            <a:r>
              <a:rPr lang="ja-JP" altLang="en-US" dirty="0"/>
              <a:t>射影演算</a:t>
            </a:r>
            <a:endParaRPr lang="en-US" altLang="ja-JP" dirty="0"/>
          </a:p>
          <a:p>
            <a:r>
              <a:rPr kumimoji="1" lang="ja-JP" altLang="en-US" dirty="0"/>
              <a:t>結合演算</a:t>
            </a:r>
          </a:p>
        </p:txBody>
      </p:sp>
    </p:spTree>
    <p:extLst>
      <p:ext uri="{BB962C8B-B14F-4D97-AF65-F5344CB8AC3E}">
        <p14:creationId xmlns:p14="http://schemas.microsoft.com/office/powerpoint/2010/main" val="393202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BF96D00-944E-49E6-9978-F927248A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データベース概論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1EF28D-BB22-4489-B3A4-B827F092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2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EEE79-EC63-4998-95CE-28EE29E2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/>
              <a:t>選択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B523D-5E4D-42C4-AD19-5CDC6DF8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45600"/>
          </a:xfrm>
        </p:spPr>
        <p:txBody>
          <a:bodyPr/>
          <a:lstStyle/>
          <a:p>
            <a:r>
              <a:rPr kumimoji="1" lang="ja-JP" altLang="en-US" dirty="0"/>
              <a:t>選択：特定の行（レコード）を抜き出す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E1A26E-C042-4019-939C-DDD9A65C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799"/>
            <a:ext cx="10566693" cy="34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6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50B4C-1B07-43EE-8DDF-C25D61FD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射影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5D20-1470-4849-B079-1CE113A4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694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射影：特定の列（カラム）を抜き出す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648BBD-F4E7-4EC7-8CF8-AC90A4EE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30" y="1672707"/>
            <a:ext cx="2842953" cy="48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1B503-EFCE-470D-9D3A-CB66C71D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DD0AF-4B89-41BC-9CF1-BF134112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71000"/>
          </a:xfrm>
        </p:spPr>
        <p:txBody>
          <a:bodyPr/>
          <a:lstStyle/>
          <a:p>
            <a:r>
              <a:rPr kumimoji="1" lang="ja-JP" altLang="en-US" dirty="0"/>
              <a:t>結合：</a:t>
            </a:r>
            <a:r>
              <a:rPr lang="ja-JP" altLang="en-US" b="1" dirty="0"/>
              <a:t>複数の表ある項目の同じ表同士を結合させる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44F5DEF-D36B-4E28-AF7E-46ED4FDA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261"/>
            <a:ext cx="10208029" cy="20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D81FF-C598-4CAC-AC2F-D820BF1C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和集合演算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69455-00F5-4DD8-8F47-31ABF101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98077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UNION	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7E7F021-B1DD-4ECB-B70D-091FC6E1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29433"/>
              </p:ext>
            </p:extLst>
          </p:nvPr>
        </p:nvGraphicFramePr>
        <p:xfrm>
          <a:off x="669111" y="1881586"/>
          <a:ext cx="5426889" cy="2101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819">
                  <a:extLst>
                    <a:ext uri="{9D8B030D-6E8A-4147-A177-3AD203B41FA5}">
                      <a16:colId xmlns:a16="http://schemas.microsoft.com/office/drawing/2014/main" val="1807953178"/>
                    </a:ext>
                  </a:extLst>
                </a:gridCol>
                <a:gridCol w="792421">
                  <a:extLst>
                    <a:ext uri="{9D8B030D-6E8A-4147-A177-3AD203B41FA5}">
                      <a16:colId xmlns:a16="http://schemas.microsoft.com/office/drawing/2014/main" val="2152085719"/>
                    </a:ext>
                  </a:extLst>
                </a:gridCol>
                <a:gridCol w="1992803">
                  <a:extLst>
                    <a:ext uri="{9D8B030D-6E8A-4147-A177-3AD203B41FA5}">
                      <a16:colId xmlns:a16="http://schemas.microsoft.com/office/drawing/2014/main" val="2511619542"/>
                    </a:ext>
                  </a:extLst>
                </a:gridCol>
                <a:gridCol w="685423">
                  <a:extLst>
                    <a:ext uri="{9D8B030D-6E8A-4147-A177-3AD203B41FA5}">
                      <a16:colId xmlns:a16="http://schemas.microsoft.com/office/drawing/2014/main" val="1927121930"/>
                    </a:ext>
                  </a:extLst>
                </a:gridCol>
                <a:gridCol w="685423">
                  <a:extLst>
                    <a:ext uri="{9D8B030D-6E8A-4147-A177-3AD203B41FA5}">
                      <a16:colId xmlns:a16="http://schemas.microsoft.com/office/drawing/2014/main" val="8161822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商品マスタ</a:t>
                      </a:r>
                      <a:r>
                        <a:rPr lang="en-US" altLang="ja-JP" sz="1100" u="none" strike="noStrike">
                          <a:effectLst/>
                        </a:rPr>
                        <a:t>_</a:t>
                      </a:r>
                      <a:r>
                        <a:rPr lang="ja-JP" altLang="en-US" sz="1100" u="none" strike="noStrike">
                          <a:effectLst/>
                        </a:rPr>
                        <a:t>東京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9822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商品番号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メーカ番号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商品名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売値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仕入値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9060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LCDS032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テレビ（液晶３２型）赤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200,000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2781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LCDP032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テレビ（液晶３２型）赤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220,000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110000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7479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LCDS020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テレビ（液晶２０型）黒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25,000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8880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LCDP020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テレビ（液晶２０型）黒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2013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DVST500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DVD　500GB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35,000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83131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DVSH500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DVD　500GB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66378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BLDT500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ブルーレイ　</a:t>
                      </a:r>
                      <a:r>
                        <a:rPr lang="en-US" altLang="ja-JP" sz="1200" u="none" strike="noStrike">
                          <a:effectLst/>
                        </a:rPr>
                        <a:t>500GB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45,000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6611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BLDH500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ブルーレイ　</a:t>
                      </a:r>
                      <a:r>
                        <a:rPr lang="en-US" altLang="ja-JP" sz="1200" u="none" strike="noStrike">
                          <a:effectLst/>
                        </a:rPr>
                        <a:t>500GB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40,000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6187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TRRI300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ラジオ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1,500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07962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E166429-0F87-4F7C-8556-813A0632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69987"/>
              </p:ext>
            </p:extLst>
          </p:nvPr>
        </p:nvGraphicFramePr>
        <p:xfrm>
          <a:off x="669110" y="4286310"/>
          <a:ext cx="5426890" cy="1908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319">
                  <a:extLst>
                    <a:ext uri="{9D8B030D-6E8A-4147-A177-3AD203B41FA5}">
                      <a16:colId xmlns:a16="http://schemas.microsoft.com/office/drawing/2014/main" val="3761475861"/>
                    </a:ext>
                  </a:extLst>
                </a:gridCol>
                <a:gridCol w="903336">
                  <a:extLst>
                    <a:ext uri="{9D8B030D-6E8A-4147-A177-3AD203B41FA5}">
                      <a16:colId xmlns:a16="http://schemas.microsoft.com/office/drawing/2014/main" val="149112491"/>
                    </a:ext>
                  </a:extLst>
                </a:gridCol>
                <a:gridCol w="1942791">
                  <a:extLst>
                    <a:ext uri="{9D8B030D-6E8A-4147-A177-3AD203B41FA5}">
                      <a16:colId xmlns:a16="http://schemas.microsoft.com/office/drawing/2014/main" val="3485745755"/>
                    </a:ext>
                  </a:extLst>
                </a:gridCol>
                <a:gridCol w="668222">
                  <a:extLst>
                    <a:ext uri="{9D8B030D-6E8A-4147-A177-3AD203B41FA5}">
                      <a16:colId xmlns:a16="http://schemas.microsoft.com/office/drawing/2014/main" val="1201458814"/>
                    </a:ext>
                  </a:extLst>
                </a:gridCol>
                <a:gridCol w="668222">
                  <a:extLst>
                    <a:ext uri="{9D8B030D-6E8A-4147-A177-3AD203B41FA5}">
                      <a16:colId xmlns:a16="http://schemas.microsoft.com/office/drawing/2014/main" val="1274594501"/>
                    </a:ext>
                  </a:extLst>
                </a:gridCol>
              </a:tblGrid>
              <a:tr h="1702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商品マスタ</a:t>
                      </a:r>
                      <a:r>
                        <a:rPr lang="en-US" altLang="ja-JP" sz="1100" u="none" strike="noStrike">
                          <a:effectLst/>
                        </a:rPr>
                        <a:t>_</a:t>
                      </a:r>
                      <a:r>
                        <a:rPr lang="ja-JP" altLang="en-US" sz="1100" u="none" strike="noStrike">
                          <a:effectLst/>
                        </a:rPr>
                        <a:t>神奈川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3703000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商品番号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メーカ番号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商品名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売値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仕入値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497478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LCDS032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テレビ（液晶３２型）赤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200,000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496641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LCDT020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テレビ（液晶２０型）黒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35,000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06586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LCDP020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テレビ（液晶２０型）黒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53022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DVSH500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DVD　500GB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033453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DVIH500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DVD　500GB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59802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BLDT500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ブルーレイ　</a:t>
                      </a:r>
                      <a:r>
                        <a:rPr lang="en-US" altLang="ja-JP" sz="1200" u="none" strike="noStrike">
                          <a:effectLst/>
                        </a:rPr>
                        <a:t>500GB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90,000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45,000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4035366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BLDP500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ブルーレイ　</a:t>
                      </a:r>
                      <a:r>
                        <a:rPr lang="en-US" altLang="ja-JP" sz="1200" u="none" strike="noStrike">
                          <a:effectLst/>
                        </a:rPr>
                        <a:t>500GB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40,000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360945"/>
                  </a:ext>
                </a:extLst>
              </a:tr>
              <a:tr h="184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TRRI300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3005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ラジオ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3,000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1,500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HGｺﾞｼｯｸM" panose="020B0609000000000000" pitchFamily="49" charset="-128"/>
                        <a:ea typeface="HGｺﾞｼｯｸM" panose="020B0609000000000000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240802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2A1AC1-9F40-4602-B965-40FBAAB64E78}"/>
              </a:ext>
            </a:extLst>
          </p:cNvPr>
          <p:cNvSpPr/>
          <p:nvPr/>
        </p:nvSpPr>
        <p:spPr>
          <a:xfrm>
            <a:off x="6511413" y="3662423"/>
            <a:ext cx="52973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LCDP032  | 3002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220000 | 110000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LCDS020  | 3001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50000 |  25000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LCDP020  | 3002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60000 |  30000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DVST500  | 3003       | DVD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70000 |  35000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DVSH500  | 3004       | DVD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BLDT500  | 3003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90000 |  45000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BLDH500  | 3004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80000 |  40000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TRRI300  | 3005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ラジオ                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 3000 |   1500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LCDT020  | 3001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40000 |  35000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DVIH500  | 3004       | DVD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BLDP500  | 3004       | 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80000 |  40000 |</a:t>
            </a:r>
          </a:p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1D4F3B-7005-4A95-8CB4-CBC178E2C407}"/>
              </a:ext>
            </a:extLst>
          </p:cNvPr>
          <p:cNvSpPr/>
          <p:nvPr/>
        </p:nvSpPr>
        <p:spPr>
          <a:xfrm>
            <a:off x="6642100" y="1931559"/>
            <a:ext cx="38542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/>
              <a:t>SELECT *	</a:t>
            </a:r>
          </a:p>
          <a:p>
            <a:r>
              <a:rPr lang="en-US" altLang="ja-JP" dirty="0"/>
              <a:t>FROM </a:t>
            </a:r>
            <a:r>
              <a:rPr lang="ja-JP" altLang="en-US" dirty="0"/>
              <a:t>商品マスタ</a:t>
            </a:r>
            <a:r>
              <a:rPr lang="en-US" altLang="ja-JP" dirty="0"/>
              <a:t>_</a:t>
            </a:r>
            <a:r>
              <a:rPr lang="ja-JP" altLang="en-US" dirty="0"/>
              <a:t>東京	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UNION	</a:t>
            </a:r>
          </a:p>
          <a:p>
            <a:r>
              <a:rPr lang="en-US" altLang="ja-JP" dirty="0"/>
              <a:t>SELECT *	</a:t>
            </a:r>
          </a:p>
          <a:p>
            <a:r>
              <a:rPr lang="en-US" altLang="ja-JP" dirty="0"/>
              <a:t>FROM </a:t>
            </a:r>
            <a:r>
              <a:rPr lang="ja-JP" altLang="en-US" dirty="0"/>
              <a:t>商品マスタ</a:t>
            </a:r>
            <a:r>
              <a:rPr lang="en-US" altLang="ja-JP" dirty="0"/>
              <a:t>_</a:t>
            </a:r>
            <a:r>
              <a:rPr lang="ja-JP" altLang="en-US" dirty="0"/>
              <a:t>神奈川</a:t>
            </a:r>
            <a:r>
              <a:rPr lang="en-US" altLang="ja-JP" dirty="0"/>
              <a:t>;	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F8D4A7B-5B3C-49A0-9093-3838ADA5D600}"/>
              </a:ext>
            </a:extLst>
          </p:cNvPr>
          <p:cNvSpPr/>
          <p:nvPr/>
        </p:nvSpPr>
        <p:spPr>
          <a:xfrm>
            <a:off x="5680588" y="3762370"/>
            <a:ext cx="961512" cy="111683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6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9A7CD-08F1-4397-9A80-5571B04B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積集合演算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D5707-C3EE-4481-A0F3-54C8C478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42323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INTERSECT</a:t>
            </a:r>
            <a:r>
              <a:rPr lang="en-US" altLang="ja-JP" dirty="0"/>
              <a:t>	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0597A3-C61E-4B53-A4B6-402F22CD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627"/>
            <a:ext cx="4421263" cy="15304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0045FD8-C8B5-4675-A78D-AF9CD2F6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526578" cy="142513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F0715E-25F8-44D1-B6BB-E5F0A8D58AB2}"/>
              </a:ext>
            </a:extLst>
          </p:cNvPr>
          <p:cNvSpPr/>
          <p:nvPr/>
        </p:nvSpPr>
        <p:spPr>
          <a:xfrm>
            <a:off x="6096000" y="1859344"/>
            <a:ext cx="4655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*		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 		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INTERSECT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		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*		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;		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	MySQL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ではサポートされていない	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626AC7-E4F2-4CF0-827C-C16D5D517F13}"/>
              </a:ext>
            </a:extLst>
          </p:cNvPr>
          <p:cNvSpPr/>
          <p:nvPr/>
        </p:nvSpPr>
        <p:spPr>
          <a:xfrm>
            <a:off x="6096000" y="3296695"/>
            <a:ext cx="5423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MySQL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* 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INNER JOIN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ON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.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=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.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9FFF455-9FCB-4F6C-B074-270443D60B37}"/>
              </a:ext>
            </a:extLst>
          </p:cNvPr>
          <p:cNvSpPr/>
          <p:nvPr/>
        </p:nvSpPr>
        <p:spPr>
          <a:xfrm>
            <a:off x="722873" y="4854138"/>
            <a:ext cx="11078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+----------+------------+------------------------+--------+--------+----------+------------+------------------------+--------+--------+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+----------+------------+------------------------+--------+--------+----------+------------+------------------------+--------+--------+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LCDP020  | 3002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60000 |  30000 | LCDP020  | 3002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60000 |  30000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DVSH500  | 3004       | DVD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 DVSH500  | 3004       | DVD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BLDT500  | 3003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90000 |  45000 | BLDT500  | 3003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90000 |  45000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TRRI300  | 3005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ラジオ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 3000 |   1500 | TRRI300  | 3005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ラジオ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 3000 |   1500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+----------+------------+------------------------+--------+--------+----------+------------+------------------------+--------+--------+</a:t>
            </a:r>
          </a:p>
        </p:txBody>
      </p:sp>
      <p:sp>
        <p:nvSpPr>
          <p:cNvPr id="9" name="矢印: 折線 8">
            <a:extLst>
              <a:ext uri="{FF2B5EF4-FFF2-40B4-BE49-F238E27FC236}">
                <a16:creationId xmlns:a16="http://schemas.microsoft.com/office/drawing/2014/main" id="{647C31E4-164D-4C10-92A8-712B40C5E040}"/>
              </a:ext>
            </a:extLst>
          </p:cNvPr>
          <p:cNvSpPr/>
          <p:nvPr/>
        </p:nvSpPr>
        <p:spPr>
          <a:xfrm rot="5400000">
            <a:off x="4647791" y="3543078"/>
            <a:ext cx="1778923" cy="1378924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B2695-8FA5-41E3-8484-01D8A3C5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差集合演算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B45F8-2A3A-4D14-9E53-A1323293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5383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EXCEPT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3540A2-DA82-4AA3-84BE-A7A0B7C3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627"/>
            <a:ext cx="4421263" cy="15304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73900C0-EF62-40E2-BA91-DB2615B1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426796" cy="139372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9B8266-2491-410C-A033-6FF65CD1EEBC}"/>
              </a:ext>
            </a:extLst>
          </p:cNvPr>
          <p:cNvSpPr/>
          <p:nvPr/>
        </p:nvSpPr>
        <p:spPr>
          <a:xfrm>
            <a:off x="598004" y="4993170"/>
            <a:ext cx="10995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+----------+------------+------------------------+--------+--------+----------+------------+--------+------+--------+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+----------+------------+------------------------+--------+--------+----------+------------+--------+------+--------+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LCDP032  | 3002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220000 | 110000 | NULL     | NULL       | NULL   | NULL |   NULL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LCDS020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50000 |  25000 | NULL     | NULL       | NULL   | NULL |   NULL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DVST500  | 3003       | DVD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70000 |  35000 | NULL     | NULL       | NULL   | NULL |   NULL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BLDH500  | 3004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ブルーレイ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|  80000 |  40000 | NULL     | NULL       | NULL   | NULL |   NULL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+----------+------------+------------------------+--------+--------+----------+------------+--------+------+--------+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4D65B1-A740-4963-99A6-E2CF123C4547}"/>
              </a:ext>
            </a:extLst>
          </p:cNvPr>
          <p:cNvSpPr/>
          <p:nvPr/>
        </p:nvSpPr>
        <p:spPr>
          <a:xfrm>
            <a:off x="6095999" y="1973584"/>
            <a:ext cx="4421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EXCEPT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MySQL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ではサポートされない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8760C7-6896-43AD-B627-18AEDB65AF3B}"/>
              </a:ext>
            </a:extLst>
          </p:cNvPr>
          <p:cNvSpPr/>
          <p:nvPr/>
        </p:nvSpPr>
        <p:spPr>
          <a:xfrm>
            <a:off x="6095999" y="3244333"/>
            <a:ext cx="5671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MySQL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SELECT * 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FROM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 </a:t>
            </a: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LEFT JOIN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ON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東京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.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=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.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</a:t>
            </a: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WHERE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商品マスタ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神奈川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.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IS NULL</a:t>
            </a:r>
          </a:p>
        </p:txBody>
      </p:sp>
      <p:sp>
        <p:nvSpPr>
          <p:cNvPr id="10" name="矢印: 折線 9">
            <a:extLst>
              <a:ext uri="{FF2B5EF4-FFF2-40B4-BE49-F238E27FC236}">
                <a16:creationId xmlns:a16="http://schemas.microsoft.com/office/drawing/2014/main" id="{F8ECC72C-8B86-4FFD-B7F1-F7859ECC5A05}"/>
              </a:ext>
            </a:extLst>
          </p:cNvPr>
          <p:cNvSpPr/>
          <p:nvPr/>
        </p:nvSpPr>
        <p:spPr>
          <a:xfrm rot="5400000">
            <a:off x="4522608" y="3473714"/>
            <a:ext cx="1778923" cy="1378924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21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6F876-178C-4EB2-89F7-51A22CA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直積結合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3E9E5-27F1-4A70-B31A-66F16194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468581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SELECT * from </a:t>
            </a:r>
            <a:r>
              <a:rPr lang="ja-JP" altLang="en-US" dirty="0">
                <a:solidFill>
                  <a:srgbClr val="FF0000"/>
                </a:solidFill>
              </a:rPr>
              <a:t>商品マスタ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東京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ja-JP" altLang="en-US" dirty="0">
                <a:solidFill>
                  <a:srgbClr val="FF0000"/>
                </a:solidFill>
              </a:rPr>
              <a:t>商品マスタ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  <a:r>
              <a:rPr lang="ja-JP" altLang="en-US" dirty="0">
                <a:solidFill>
                  <a:srgbClr val="FF0000"/>
                </a:solidFill>
              </a:rPr>
              <a:t>神奈川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7DE983-9C0F-4A4B-848C-AFF09550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627"/>
            <a:ext cx="4421263" cy="15304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D07F04-D7F4-4FD0-B8D9-3BED919B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426796" cy="139372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BA4229-7DCC-440D-BE9C-D2E211F21315}"/>
              </a:ext>
            </a:extLst>
          </p:cNvPr>
          <p:cNvSpPr/>
          <p:nvPr/>
        </p:nvSpPr>
        <p:spPr>
          <a:xfrm>
            <a:off x="838200" y="4948816"/>
            <a:ext cx="106360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+----------+------------+------------------------+--------+--------+----------+------------+------------------------+--------+--------+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メーカ番号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商品名              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売値  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仕入値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+----------+------------+------------------------+--------+--------+----------+------------+------------------------+--------+--------+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LCDT020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40000 |  35000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LCDP020  | 3002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テレビ（液晶２０型）黒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 60000 |  30000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DVSH500  | 3004       | DVD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</a:t>
            </a:r>
          </a:p>
          <a:p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LCDS032  | 3001       | 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テレビ（液晶３２型）赤 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| 200000 | 100000 | DVIH500  | 3004       | DVD</a:t>
            </a:r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500GB             |  60000 |  30000 |</a:t>
            </a:r>
          </a:p>
          <a:p>
            <a:r>
              <a:rPr lang="ja-JP" altLang="en-US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以下省略</a:t>
            </a:r>
            <a:endParaRPr lang="en-US" altLang="ja-JP" sz="1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DDDCB5-D928-4B19-AC6A-C73440F074AC}"/>
              </a:ext>
            </a:extLst>
          </p:cNvPr>
          <p:cNvSpPr/>
          <p:nvPr/>
        </p:nvSpPr>
        <p:spPr>
          <a:xfrm>
            <a:off x="5731565" y="21389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select * </a:t>
            </a:r>
          </a:p>
          <a:p>
            <a:r>
              <a:rPr lang="en-US" altLang="ja-JP" dirty="0"/>
              <a:t>from </a:t>
            </a:r>
            <a:r>
              <a:rPr lang="ja-JP" altLang="en-US" dirty="0"/>
              <a:t>商品マスタ</a:t>
            </a:r>
            <a:r>
              <a:rPr lang="en-US" altLang="ja-JP" dirty="0"/>
              <a:t>_</a:t>
            </a:r>
            <a:r>
              <a:rPr lang="ja-JP" altLang="en-US" dirty="0"/>
              <a:t>東京</a:t>
            </a:r>
            <a:r>
              <a:rPr lang="en-US" altLang="ja-JP" dirty="0"/>
              <a:t>,</a:t>
            </a:r>
            <a:r>
              <a:rPr lang="ja-JP" altLang="en-US" dirty="0"/>
              <a:t>商品マスタ</a:t>
            </a:r>
            <a:r>
              <a:rPr lang="en-US" altLang="ja-JP" dirty="0"/>
              <a:t>_</a:t>
            </a:r>
            <a:r>
              <a:rPr lang="ja-JP" altLang="en-US" dirty="0"/>
              <a:t>神奈川</a:t>
            </a:r>
            <a:r>
              <a:rPr lang="en-US" altLang="ja-JP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73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11E6ECA-DEA3-45CC-9F04-6974E987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サンプルデータ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878670-8050-4480-9727-6C7A604B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XAMP + MySQL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960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9CA7210-7E1F-41D9-A8DD-8E5161E5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データベース構築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00C8437-CED9-4BE7-8B29-0D8650CB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181"/>
            <a:ext cx="5257800" cy="393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構築環境</a:t>
            </a:r>
            <a:endParaRPr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8A9C5B-3ACB-42E2-A61B-5EAA6965976A}"/>
              </a:ext>
            </a:extLst>
          </p:cNvPr>
          <p:cNvSpPr/>
          <p:nvPr/>
        </p:nvSpPr>
        <p:spPr>
          <a:xfrm>
            <a:off x="838199" y="1750930"/>
            <a:ext cx="5778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ＯＳ　　：</a:t>
            </a:r>
            <a:r>
              <a:rPr lang="en-US" altLang="ja-JP" sz="2400" dirty="0"/>
              <a:t>Windows10</a:t>
            </a:r>
          </a:p>
          <a:p>
            <a:r>
              <a:rPr lang="ja-JP" altLang="en-US" sz="2400" dirty="0"/>
              <a:t>統合環境：</a:t>
            </a:r>
            <a:r>
              <a:rPr lang="en-US" altLang="ja-JP" sz="2400" dirty="0"/>
              <a:t>XAMMP</a:t>
            </a:r>
          </a:p>
          <a:p>
            <a:r>
              <a:rPr lang="ja-JP" altLang="en-US" sz="2400" dirty="0"/>
              <a:t>データベース製品：</a:t>
            </a:r>
            <a:r>
              <a:rPr lang="en-US" altLang="ja-JP" sz="2400" dirty="0"/>
              <a:t>MySQL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CF1D19-A0A3-4CC4-9FE8-1CEF8DD4CCFD}"/>
              </a:ext>
            </a:extLst>
          </p:cNvPr>
          <p:cNvSpPr/>
          <p:nvPr/>
        </p:nvSpPr>
        <p:spPr>
          <a:xfrm>
            <a:off x="838199" y="2951259"/>
            <a:ext cx="75978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導入手順と設定</a:t>
            </a:r>
            <a:endParaRPr lang="en-US" altLang="ja-JP" sz="2000" dirty="0"/>
          </a:p>
          <a:p>
            <a:r>
              <a:rPr lang="ja-JP" altLang="en-US" sz="2000" dirty="0"/>
              <a:t>１）下記　</a:t>
            </a:r>
            <a:r>
              <a:rPr lang="en-US" altLang="ja-JP" sz="2000" dirty="0"/>
              <a:t>URL</a:t>
            </a:r>
            <a:r>
              <a:rPr lang="ja-JP" altLang="en-US" sz="2000" dirty="0"/>
              <a:t>より</a:t>
            </a:r>
            <a:r>
              <a:rPr lang="en-US" altLang="ja-JP" sz="2000" dirty="0"/>
              <a:t>XAMPP</a:t>
            </a:r>
            <a:r>
              <a:rPr lang="ja-JP" altLang="en-US" sz="2000" dirty="0"/>
              <a:t>ダウンロード</a:t>
            </a:r>
            <a:endParaRPr lang="en-US" altLang="ja-JP" sz="2000" dirty="0"/>
          </a:p>
          <a:p>
            <a:r>
              <a:rPr lang="ja-JP" altLang="en-US" sz="2000" dirty="0"/>
              <a:t>　　</a:t>
            </a:r>
            <a:r>
              <a:rPr lang="en-US" altLang="ja-JP" sz="2000" dirty="0"/>
              <a:t>URL:</a:t>
            </a:r>
            <a:r>
              <a:rPr lang="en-US" altLang="ja-JP" sz="2000" dirty="0">
                <a:hlinkClick r:id="rId2"/>
              </a:rPr>
              <a:t>https://www.apachefriends.org/jp/index.html</a:t>
            </a:r>
            <a:endParaRPr lang="en-US" altLang="ja-JP" sz="2000" dirty="0"/>
          </a:p>
          <a:p>
            <a:r>
              <a:rPr lang="ja-JP" altLang="en-US" sz="2000" dirty="0"/>
              <a:t>　　インストール先：</a:t>
            </a:r>
            <a:r>
              <a:rPr lang="en-US" altLang="ja-JP" sz="2000" dirty="0"/>
              <a:t>c:\xampp\</a:t>
            </a:r>
          </a:p>
          <a:p>
            <a:endParaRPr lang="en-US" altLang="ja-JP" sz="2000" dirty="0"/>
          </a:p>
          <a:p>
            <a:r>
              <a:rPr lang="ja-JP" altLang="en-US" sz="2000" dirty="0"/>
              <a:t>２）環境変数設定</a:t>
            </a:r>
            <a:endParaRPr lang="en-US" altLang="ja-JP" sz="2000" dirty="0"/>
          </a:p>
          <a:p>
            <a:r>
              <a:rPr lang="ja-JP" altLang="en-US" sz="2000" dirty="0"/>
              <a:t>　　</a:t>
            </a:r>
            <a:r>
              <a:rPr lang="en-US" altLang="ja-JP" sz="2000" dirty="0"/>
              <a:t>$ </a:t>
            </a:r>
            <a:r>
              <a:rPr lang="en-US" altLang="ja-JP" dirty="0"/>
              <a:t>SET PATH = %PATH%;</a:t>
            </a:r>
            <a:r>
              <a:rPr lang="en-US" altLang="ja-JP" sz="2000" dirty="0"/>
              <a:t>c:\xampp\mysql\bin</a:t>
            </a:r>
          </a:p>
          <a:p>
            <a:endParaRPr lang="en-US" altLang="ja-JP" sz="2000" dirty="0"/>
          </a:p>
          <a:p>
            <a:r>
              <a:rPr lang="ja-JP" altLang="en-US" sz="2000" dirty="0"/>
              <a:t>３）</a:t>
            </a:r>
            <a:r>
              <a:rPr lang="en-US" altLang="ja-JP" sz="2000" dirty="0"/>
              <a:t>Windows</a:t>
            </a:r>
            <a:r>
              <a:rPr lang="ja-JP" altLang="en-US" sz="2000" dirty="0"/>
              <a:t>　</a:t>
            </a:r>
            <a:r>
              <a:rPr lang="en-US" altLang="ja-JP" sz="2000" dirty="0"/>
              <a:t>Shell</a:t>
            </a:r>
            <a:r>
              <a:rPr lang="ja-JP" altLang="en-US" sz="2000" dirty="0"/>
              <a:t>　からの起動方法</a:t>
            </a:r>
            <a:endParaRPr lang="en-US" altLang="ja-JP" sz="2000" dirty="0"/>
          </a:p>
          <a:p>
            <a:r>
              <a:rPr lang="ja-JP" altLang="en-US" sz="2000" dirty="0"/>
              <a:t>　　</a:t>
            </a:r>
            <a:r>
              <a:rPr lang="en-US" altLang="ja-JP" sz="2000" dirty="0"/>
              <a:t>$ </a:t>
            </a:r>
            <a:r>
              <a:rPr lang="en-US" altLang="ja-JP" sz="2000" dirty="0" err="1"/>
              <a:t>mysql</a:t>
            </a:r>
            <a:r>
              <a:rPr lang="en-US" altLang="ja-JP" sz="2000" dirty="0"/>
              <a:t> -u root -p</a:t>
            </a:r>
            <a:r>
              <a:rPr lang="ja-JP" altLang="en-US" sz="2000" dirty="0"/>
              <a:t>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37219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9CA7210-7E1F-41D9-A8DD-8E5161E5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データベース構築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00C8437-CED9-4BE7-8B29-0D8650CB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59"/>
            <a:ext cx="10515600" cy="37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データベース作成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46FB47-C59B-414A-B66E-D8BF19FC7C18}"/>
              </a:ext>
            </a:extLst>
          </p:cNvPr>
          <p:cNvSpPr txBox="1"/>
          <p:nvPr/>
        </p:nvSpPr>
        <p:spPr>
          <a:xfrm>
            <a:off x="838200" y="1997612"/>
            <a:ext cx="11119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 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基本構文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//CREATE DATABASE 【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データベース名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】【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オプション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】</a:t>
            </a:r>
          </a:p>
          <a:p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データベース削除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//DROP DATABASE  【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データベース名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】</a:t>
            </a:r>
          </a:p>
          <a:p>
            <a:endParaRPr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データベース名：データベース演習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家電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//DROP DATABASE 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データベース演習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家電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CREATE DATABASE 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データベース演習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家電 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DEFAULT CHARACTER SET utf8 COLLATE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utf8_general_ci;</a:t>
            </a:r>
          </a:p>
          <a:p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//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カレントデータベース指定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use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データベース演習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_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家電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;</a:t>
            </a:r>
          </a:p>
          <a:p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3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5D65145-F4B9-48B3-A92A-7BDE1EBB5506}"/>
              </a:ext>
            </a:extLst>
          </p:cNvPr>
          <p:cNvSpPr/>
          <p:nvPr/>
        </p:nvSpPr>
        <p:spPr>
          <a:xfrm>
            <a:off x="767064" y="4799558"/>
            <a:ext cx="10586735" cy="1638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関係データベース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　２次元の表で管理する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　</a:t>
            </a:r>
            <a:r>
              <a:rPr lang="en-US" altLang="ja-JP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SQL</a:t>
            </a:r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（データベース言語）で管理できる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DC9B41CE-B488-490A-92C6-D6B20268E656}"/>
              </a:ext>
            </a:extLst>
          </p:cNvPr>
          <p:cNvSpPr/>
          <p:nvPr/>
        </p:nvSpPr>
        <p:spPr>
          <a:xfrm>
            <a:off x="767064" y="3305387"/>
            <a:ext cx="10586736" cy="1325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ネットワーク型データベース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ネットワーク（網）型構造で管理する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93D742A8-FCA6-49F1-BC09-3BBB08F68439}"/>
              </a:ext>
            </a:extLst>
          </p:cNvPr>
          <p:cNvSpPr/>
          <p:nvPr/>
        </p:nvSpPr>
        <p:spPr>
          <a:xfrm>
            <a:off x="767064" y="2031988"/>
            <a:ext cx="10586736" cy="1097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階層型データベース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　ツリー構造で管理する</a:t>
            </a:r>
            <a:endParaRPr lang="en-US" altLang="ja-JP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7DFCC18-669F-477F-B213-6FE1AED1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データベースとは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DEB97A2-886E-4456-BC87-9841EBAC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13"/>
            <a:ext cx="10515600" cy="506204"/>
          </a:xfrm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データベースとは、データを管理（保存・共有）する為の仕組み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7F02F-4C6F-4783-83A8-A8FAA0ECCDD4}"/>
              </a:ext>
            </a:extLst>
          </p:cNvPr>
          <p:cNvSpPr/>
          <p:nvPr/>
        </p:nvSpPr>
        <p:spPr>
          <a:xfrm>
            <a:off x="7662536" y="2690743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398570-D3A3-49E3-9935-B0323EDAA69F}"/>
              </a:ext>
            </a:extLst>
          </p:cNvPr>
          <p:cNvSpPr/>
          <p:nvPr/>
        </p:nvSpPr>
        <p:spPr>
          <a:xfrm>
            <a:off x="6744268" y="2142858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87CEF1-0566-41F4-98DE-CD7DA3B2DD60}"/>
              </a:ext>
            </a:extLst>
          </p:cNvPr>
          <p:cNvSpPr/>
          <p:nvPr/>
        </p:nvSpPr>
        <p:spPr>
          <a:xfrm>
            <a:off x="7662536" y="2142858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B09746-FF0E-419C-B8E3-FA29C156D692}"/>
              </a:ext>
            </a:extLst>
          </p:cNvPr>
          <p:cNvSpPr/>
          <p:nvPr/>
        </p:nvSpPr>
        <p:spPr>
          <a:xfrm>
            <a:off x="8580804" y="2708999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CFA042-DDE5-43BD-AF03-8CE108B361A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320268" y="2322858"/>
            <a:ext cx="34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B15000D-292A-4BF7-99F5-71B66B9B261E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320268" y="2322858"/>
            <a:ext cx="342268" cy="547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7C85828-7931-4270-8FBF-E8C93708AD9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238536" y="2870743"/>
            <a:ext cx="342268" cy="1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6D7A582-813A-4E55-88B5-1A0E69FE6D98}"/>
              </a:ext>
            </a:extLst>
          </p:cNvPr>
          <p:cNvSpPr/>
          <p:nvPr/>
        </p:nvSpPr>
        <p:spPr>
          <a:xfrm>
            <a:off x="9499072" y="2699871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152C733-4398-4C02-95EE-1CF04AAE0660}"/>
              </a:ext>
            </a:extLst>
          </p:cNvPr>
          <p:cNvSpPr/>
          <p:nvPr/>
        </p:nvSpPr>
        <p:spPr>
          <a:xfrm>
            <a:off x="9530467" y="2142858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502AA401-6881-4A94-8956-BF612B98C70F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9156804" y="2322858"/>
            <a:ext cx="373663" cy="5661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D3ABDB6-CD1F-4756-B5D8-BE686A2355AA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9156804" y="2879871"/>
            <a:ext cx="342268" cy="9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9FD8E4-ECC9-4979-A675-BA26290F3FF8}"/>
              </a:ext>
            </a:extLst>
          </p:cNvPr>
          <p:cNvSpPr/>
          <p:nvPr/>
        </p:nvSpPr>
        <p:spPr>
          <a:xfrm>
            <a:off x="6754843" y="4198753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C9588FF-D521-42DC-BE0F-CD323BF73823}"/>
              </a:ext>
            </a:extLst>
          </p:cNvPr>
          <p:cNvSpPr/>
          <p:nvPr/>
        </p:nvSpPr>
        <p:spPr>
          <a:xfrm>
            <a:off x="6744268" y="3368496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51186A-CC99-42EA-94BA-F04878C91E74}"/>
              </a:ext>
            </a:extLst>
          </p:cNvPr>
          <p:cNvSpPr/>
          <p:nvPr/>
        </p:nvSpPr>
        <p:spPr>
          <a:xfrm>
            <a:off x="7662536" y="3368496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5F3A507-761B-4A35-9B64-0EC01BDB85EE}"/>
              </a:ext>
            </a:extLst>
          </p:cNvPr>
          <p:cNvSpPr/>
          <p:nvPr/>
        </p:nvSpPr>
        <p:spPr>
          <a:xfrm>
            <a:off x="8580804" y="3368496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41D9779-3799-47D7-ABD4-3532ACFD6F95}"/>
              </a:ext>
            </a:extLst>
          </p:cNvPr>
          <p:cNvSpPr/>
          <p:nvPr/>
        </p:nvSpPr>
        <p:spPr>
          <a:xfrm>
            <a:off x="7662536" y="4198753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779D04C-1E3B-4E7C-AD69-65B849CCF836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320268" y="3548496"/>
            <a:ext cx="34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3FBB738-3EBD-40AC-8828-9E08E113C70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8238536" y="3548496"/>
            <a:ext cx="34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92CFEFA-E090-4250-9F9B-9010B06EA414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7330843" y="4378753"/>
            <a:ext cx="331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6D95E3-1368-497C-AC72-A3414D756A67}"/>
              </a:ext>
            </a:extLst>
          </p:cNvPr>
          <p:cNvSpPr/>
          <p:nvPr/>
        </p:nvSpPr>
        <p:spPr>
          <a:xfrm>
            <a:off x="8580804" y="4198753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56C4840-357B-40FD-807D-071B2AE2A219}"/>
              </a:ext>
            </a:extLst>
          </p:cNvPr>
          <p:cNvSpPr/>
          <p:nvPr/>
        </p:nvSpPr>
        <p:spPr>
          <a:xfrm>
            <a:off x="9499072" y="3368496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136F3DC-1F73-4EEB-B881-438DFFC119A2}"/>
              </a:ext>
            </a:extLst>
          </p:cNvPr>
          <p:cNvSpPr/>
          <p:nvPr/>
        </p:nvSpPr>
        <p:spPr>
          <a:xfrm>
            <a:off x="9499072" y="4214443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0C9F445-113F-46C9-AFC4-B4AE48C76EE8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7032268" y="3728496"/>
            <a:ext cx="10575" cy="47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E253A07-4C77-46F4-88E6-40D442CFF3B2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8868804" y="3728496"/>
            <a:ext cx="0" cy="47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5F4C8EB-F53F-40E3-A494-748A8A0FEA88}"/>
              </a:ext>
            </a:extLst>
          </p:cNvPr>
          <p:cNvCxnSpPr>
            <a:cxnSpLocks/>
            <a:stCxn id="48" idx="1"/>
            <a:endCxn id="41" idx="3"/>
          </p:cNvCxnSpPr>
          <p:nvPr/>
        </p:nvCxnSpPr>
        <p:spPr>
          <a:xfrm flipH="1">
            <a:off x="8238536" y="4378753"/>
            <a:ext cx="34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48E7B04-72C6-441D-8D28-EC987849CE5C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>
            <a:off x="9156804" y="3548496"/>
            <a:ext cx="34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99E4F3B-4BD9-4DFF-90F7-315607C359C1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7330843" y="3548496"/>
            <a:ext cx="1249961" cy="83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66E2E23-DC0E-433F-AF49-BC978E8027F1}"/>
              </a:ext>
            </a:extLst>
          </p:cNvPr>
          <p:cNvCxnSpPr>
            <a:cxnSpLocks/>
            <a:stCxn id="40" idx="3"/>
            <a:endCxn id="50" idx="0"/>
          </p:cNvCxnSpPr>
          <p:nvPr/>
        </p:nvCxnSpPr>
        <p:spPr>
          <a:xfrm>
            <a:off x="9156804" y="3548496"/>
            <a:ext cx="630268" cy="66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0A009CD-FD04-45A7-BDE7-E452303BE9BF}"/>
              </a:ext>
            </a:extLst>
          </p:cNvPr>
          <p:cNvSpPr/>
          <p:nvPr/>
        </p:nvSpPr>
        <p:spPr>
          <a:xfrm>
            <a:off x="6744268" y="5097712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8AB4B9F6-CF88-4DAA-8773-F50CE53E62CF}"/>
              </a:ext>
            </a:extLst>
          </p:cNvPr>
          <p:cNvCxnSpPr>
            <a:cxnSpLocks/>
            <a:stCxn id="132" idx="0"/>
            <a:endCxn id="139" idx="0"/>
          </p:cNvCxnSpPr>
          <p:nvPr/>
        </p:nvCxnSpPr>
        <p:spPr>
          <a:xfrm rot="16200000" flipH="1">
            <a:off x="7408600" y="4595579"/>
            <a:ext cx="19050" cy="1061416"/>
          </a:xfrm>
          <a:prstGeom prst="bentConnector3">
            <a:avLst>
              <a:gd name="adj1" fmla="val -12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1899EE9-BAD6-48E9-9E4E-9DFB10119251}"/>
              </a:ext>
            </a:extLst>
          </p:cNvPr>
          <p:cNvSpPr/>
          <p:nvPr/>
        </p:nvSpPr>
        <p:spPr>
          <a:xfrm>
            <a:off x="6766916" y="511676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529BB5A-355C-4E90-81E9-47ECE3C47B6C}"/>
              </a:ext>
            </a:extLst>
          </p:cNvPr>
          <p:cNvSpPr/>
          <p:nvPr/>
        </p:nvSpPr>
        <p:spPr>
          <a:xfrm>
            <a:off x="7054915" y="511676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DAA8A76-78D8-4EC3-A643-93E886ED9751}"/>
              </a:ext>
            </a:extLst>
          </p:cNvPr>
          <p:cNvSpPr/>
          <p:nvPr/>
        </p:nvSpPr>
        <p:spPr>
          <a:xfrm>
            <a:off x="7032268" y="5691076"/>
            <a:ext cx="576000" cy="508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710771EA-E493-41FC-9DB1-9010F575ED8B}"/>
              </a:ext>
            </a:extLst>
          </p:cNvPr>
          <p:cNvSpPr/>
          <p:nvPr/>
        </p:nvSpPr>
        <p:spPr>
          <a:xfrm>
            <a:off x="7054916" y="5710126"/>
            <a:ext cx="241001" cy="428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209384E-AC31-4F93-824C-A3790C0075C0}"/>
              </a:ext>
            </a:extLst>
          </p:cNvPr>
          <p:cNvSpPr/>
          <p:nvPr/>
        </p:nvSpPr>
        <p:spPr>
          <a:xfrm>
            <a:off x="7342915" y="5710126"/>
            <a:ext cx="241001" cy="428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B60C7-B59D-41FE-89CE-31A3612DBAEF}"/>
              </a:ext>
            </a:extLst>
          </p:cNvPr>
          <p:cNvSpPr/>
          <p:nvPr/>
        </p:nvSpPr>
        <p:spPr>
          <a:xfrm>
            <a:off x="7805684" y="5116762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0BDCCD77-A860-4BEB-8593-485EBBB98549}"/>
              </a:ext>
            </a:extLst>
          </p:cNvPr>
          <p:cNvSpPr/>
          <p:nvPr/>
        </p:nvSpPr>
        <p:spPr>
          <a:xfrm>
            <a:off x="7828332" y="513581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63129C7-0D7C-4A93-9D21-83E6FAB55418}"/>
              </a:ext>
            </a:extLst>
          </p:cNvPr>
          <p:cNvSpPr/>
          <p:nvPr/>
        </p:nvSpPr>
        <p:spPr>
          <a:xfrm>
            <a:off x="8116331" y="513581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124E765A-A5AC-4175-A885-E1A6E2EEDED3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rot="16200000" flipH="1">
            <a:off x="7030344" y="5565053"/>
            <a:ext cx="29014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12F7CFF2-9115-4791-B478-53E0CDB45615}"/>
              </a:ext>
            </a:extLst>
          </p:cNvPr>
          <p:cNvSpPr/>
          <p:nvPr/>
        </p:nvSpPr>
        <p:spPr>
          <a:xfrm>
            <a:off x="8843149" y="5135812"/>
            <a:ext cx="576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45A1AB-3498-4B5A-8BDB-BA3FE9CA6830}"/>
              </a:ext>
            </a:extLst>
          </p:cNvPr>
          <p:cNvSpPr/>
          <p:nvPr/>
        </p:nvSpPr>
        <p:spPr>
          <a:xfrm>
            <a:off x="8865797" y="515486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3FD683F-2DF2-4DA5-B102-F7F63750FA85}"/>
              </a:ext>
            </a:extLst>
          </p:cNvPr>
          <p:cNvSpPr/>
          <p:nvPr/>
        </p:nvSpPr>
        <p:spPr>
          <a:xfrm>
            <a:off x="9153796" y="5154862"/>
            <a:ext cx="241001" cy="30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9284B4CB-3F5B-4D08-83BD-B9764E8207E4}"/>
              </a:ext>
            </a:extLst>
          </p:cNvPr>
          <p:cNvCxnSpPr>
            <a:cxnSpLocks/>
            <a:stCxn id="146" idx="2"/>
            <a:endCxn id="140" idx="2"/>
          </p:cNvCxnSpPr>
          <p:nvPr/>
        </p:nvCxnSpPr>
        <p:spPr>
          <a:xfrm rot="5400000" flipH="1">
            <a:off x="8602040" y="5073824"/>
            <a:ext cx="19050" cy="749466"/>
          </a:xfrm>
          <a:prstGeom prst="bentConnector3">
            <a:avLst>
              <a:gd name="adj1" fmla="val -12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F998F558-791E-4F75-8A5D-BDA1FA1B75E4}"/>
              </a:ext>
            </a:extLst>
          </p:cNvPr>
          <p:cNvSpPr/>
          <p:nvPr/>
        </p:nvSpPr>
        <p:spPr>
          <a:xfrm>
            <a:off x="1712422" y="5868785"/>
            <a:ext cx="4383578" cy="5088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ここを主に学んで行きます</a:t>
            </a:r>
          </a:p>
        </p:txBody>
      </p:sp>
    </p:spTree>
    <p:extLst>
      <p:ext uri="{BB962C8B-B14F-4D97-AF65-F5344CB8AC3E}">
        <p14:creationId xmlns:p14="http://schemas.microsoft.com/office/powerpoint/2010/main" val="17876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9EB76-BD3A-4AD6-80B9-50C29323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関係データベースモデル</a:t>
            </a:r>
            <a:endParaRPr kumimoji="1" lang="ja-JP" altLang="en-US" dirty="0"/>
          </a:p>
        </p:txBody>
      </p:sp>
      <p:pic>
        <p:nvPicPr>
          <p:cNvPr id="5140" name="正方形/長方形 22">
            <a:extLst>
              <a:ext uri="{FF2B5EF4-FFF2-40B4-BE49-F238E27FC236}">
                <a16:creationId xmlns:a16="http://schemas.microsoft.com/office/drawing/2014/main" id="{90FB9665-2B9B-4127-836E-6CAB63B6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00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9CBE86D-93AC-4B0B-A01B-90BE4BD0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050"/>
            <a:ext cx="10515600" cy="594586"/>
          </a:xfrm>
        </p:spPr>
        <p:txBody>
          <a:bodyPr/>
          <a:lstStyle/>
          <a:p>
            <a:r>
              <a:rPr lang="ja-JP" altLang="en-US" dirty="0"/>
              <a:t>リレーション：データを関連付けて管理します。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01ACB0-A977-4C0E-8536-9E4B9CD1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3231"/>
            <a:ext cx="10553700" cy="46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543ACB8-34E4-4C00-94CB-4909C4B79153}"/>
              </a:ext>
            </a:extLst>
          </p:cNvPr>
          <p:cNvSpPr/>
          <p:nvPr/>
        </p:nvSpPr>
        <p:spPr>
          <a:xfrm>
            <a:off x="3207224" y="2658567"/>
            <a:ext cx="6782936" cy="3119433"/>
          </a:xfrm>
          <a:prstGeom prst="roundRect">
            <a:avLst>
              <a:gd name="adj" fmla="val 60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F9553D-D320-47FB-BE25-F8BB850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関係データベースモデル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A8E9A-C706-44D1-A1BB-C1D23B5C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167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表（テーブル）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9C1918E-B0F6-4A5C-A59D-FC174295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03104"/>
              </p:ext>
            </p:extLst>
          </p:nvPr>
        </p:nvGraphicFramePr>
        <p:xfrm>
          <a:off x="3373556" y="2812104"/>
          <a:ext cx="6316356" cy="2719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089">
                  <a:extLst>
                    <a:ext uri="{9D8B030D-6E8A-4147-A177-3AD203B41FA5}">
                      <a16:colId xmlns:a16="http://schemas.microsoft.com/office/drawing/2014/main" val="4011497307"/>
                    </a:ext>
                  </a:extLst>
                </a:gridCol>
                <a:gridCol w="1579089">
                  <a:extLst>
                    <a:ext uri="{9D8B030D-6E8A-4147-A177-3AD203B41FA5}">
                      <a16:colId xmlns:a16="http://schemas.microsoft.com/office/drawing/2014/main" val="2128931694"/>
                    </a:ext>
                  </a:extLst>
                </a:gridCol>
                <a:gridCol w="1579089">
                  <a:extLst>
                    <a:ext uri="{9D8B030D-6E8A-4147-A177-3AD203B41FA5}">
                      <a16:colId xmlns:a16="http://schemas.microsoft.com/office/drawing/2014/main" val="2851096399"/>
                    </a:ext>
                  </a:extLst>
                </a:gridCol>
                <a:gridCol w="1579089">
                  <a:extLst>
                    <a:ext uri="{9D8B030D-6E8A-4147-A177-3AD203B41FA5}">
                      <a16:colId xmlns:a16="http://schemas.microsoft.com/office/drawing/2014/main" val="4080783667"/>
                    </a:ext>
                  </a:extLst>
                </a:gridCol>
              </a:tblGrid>
              <a:tr h="4532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社員番号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社員名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性別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部署ＩＤ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0845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鈴木太郎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X01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22725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0002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山田花子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女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X02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2500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佐藤一郎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X03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53902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0004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26493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17186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4F2BFC-6C03-4065-BF08-56DFC03014D2}"/>
              </a:ext>
            </a:extLst>
          </p:cNvPr>
          <p:cNvSpPr/>
          <p:nvPr/>
        </p:nvSpPr>
        <p:spPr>
          <a:xfrm>
            <a:off x="3070748" y="3585036"/>
            <a:ext cx="6782936" cy="682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右矢印 6">
            <a:extLst>
              <a:ext uri="{FF2B5EF4-FFF2-40B4-BE49-F238E27FC236}">
                <a16:creationId xmlns:a16="http://schemas.microsoft.com/office/drawing/2014/main" id="{D94126B3-C774-4AC8-A9E2-7820C9992C3D}"/>
              </a:ext>
            </a:extLst>
          </p:cNvPr>
          <p:cNvSpPr/>
          <p:nvPr/>
        </p:nvSpPr>
        <p:spPr>
          <a:xfrm>
            <a:off x="1413823" y="3136366"/>
            <a:ext cx="1528550" cy="1579728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タブル</a:t>
            </a:r>
            <a:endParaRPr kumimoji="1" lang="en-US" altLang="ja-JP" dirty="0"/>
          </a:p>
          <a:p>
            <a:pPr algn="ctr"/>
            <a:r>
              <a:rPr lang="ja-JP" altLang="en-US" dirty="0"/>
              <a:t>ロー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6F32738-1C46-4A15-B3B2-CE48B65A0919}"/>
              </a:ext>
            </a:extLst>
          </p:cNvPr>
          <p:cNvSpPr/>
          <p:nvPr/>
        </p:nvSpPr>
        <p:spPr>
          <a:xfrm>
            <a:off x="4831308" y="2479567"/>
            <a:ext cx="1828800" cy="32122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下矢印 8">
            <a:extLst>
              <a:ext uri="{FF2B5EF4-FFF2-40B4-BE49-F238E27FC236}">
                <a16:creationId xmlns:a16="http://schemas.microsoft.com/office/drawing/2014/main" id="{957E7866-C147-48DB-8740-F76B1F83AD30}"/>
              </a:ext>
            </a:extLst>
          </p:cNvPr>
          <p:cNvSpPr/>
          <p:nvPr/>
        </p:nvSpPr>
        <p:spPr>
          <a:xfrm>
            <a:off x="3907809" y="1547852"/>
            <a:ext cx="3675797" cy="946938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列（</a:t>
            </a:r>
            <a:r>
              <a:rPr lang="ja-JP" altLang="en-US" dirty="0"/>
              <a:t>属性、</a:t>
            </a:r>
            <a:r>
              <a:rPr kumimoji="1" lang="ja-JP" altLang="en-US" dirty="0"/>
              <a:t>フィールド、</a:t>
            </a:r>
            <a:r>
              <a:rPr lang="ja-JP" altLang="en-US" dirty="0"/>
              <a:t>カラム）</a:t>
            </a:r>
            <a:endParaRPr kumimoji="1" lang="en-US" altLang="ja-JP" dirty="0"/>
          </a:p>
        </p:txBody>
      </p:sp>
      <p:sp>
        <p:nvSpPr>
          <p:cNvPr id="11" name="吹き出し: 下矢印 10">
            <a:extLst>
              <a:ext uri="{FF2B5EF4-FFF2-40B4-BE49-F238E27FC236}">
                <a16:creationId xmlns:a16="http://schemas.microsoft.com/office/drawing/2014/main" id="{F0FFB21A-2A5F-4077-AF36-39A8D26B127A}"/>
              </a:ext>
            </a:extLst>
          </p:cNvPr>
          <p:cNvSpPr/>
          <p:nvPr/>
        </p:nvSpPr>
        <p:spPr>
          <a:xfrm>
            <a:off x="8128308" y="1532629"/>
            <a:ext cx="2400868" cy="1125938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表（テーブル）</a:t>
            </a:r>
            <a:endParaRPr kumimoji="1"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4F11F0E-D4AF-40D6-8154-ED5FCFA7405D}"/>
              </a:ext>
            </a:extLst>
          </p:cNvPr>
          <p:cNvSpPr/>
          <p:nvPr/>
        </p:nvSpPr>
        <p:spPr>
          <a:xfrm>
            <a:off x="6852567" y="3429000"/>
            <a:ext cx="1050879" cy="1881148"/>
          </a:xfrm>
          <a:prstGeom prst="roundRect">
            <a:avLst/>
          </a:prstGeom>
          <a:solidFill>
            <a:srgbClr val="D6DCE5">
              <a:alpha val="5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上矢印 12">
            <a:extLst>
              <a:ext uri="{FF2B5EF4-FFF2-40B4-BE49-F238E27FC236}">
                <a16:creationId xmlns:a16="http://schemas.microsoft.com/office/drawing/2014/main" id="{35232EED-F2B4-4B3D-902F-6EC74C6566A9}"/>
              </a:ext>
            </a:extLst>
          </p:cNvPr>
          <p:cNvSpPr/>
          <p:nvPr/>
        </p:nvSpPr>
        <p:spPr>
          <a:xfrm>
            <a:off x="6221010" y="5310149"/>
            <a:ext cx="2313991" cy="994460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定義域（ドメイン）</a:t>
            </a:r>
          </a:p>
        </p:txBody>
      </p:sp>
    </p:spTree>
    <p:extLst>
      <p:ext uri="{BB962C8B-B14F-4D97-AF65-F5344CB8AC3E}">
        <p14:creationId xmlns:p14="http://schemas.microsoft.com/office/powerpoint/2010/main" val="155577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478B5-2FD7-4097-BBAB-420C405E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関係データベースモデル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BDA34-1E5E-4BE4-9912-90901282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32900"/>
          </a:xfrm>
        </p:spPr>
        <p:txBody>
          <a:bodyPr/>
          <a:lstStyle/>
          <a:p>
            <a:r>
              <a:rPr kumimoji="1" lang="ja-JP" altLang="en-US" dirty="0"/>
              <a:t>キー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E63BB4-35C1-45E1-9C1F-61EACEA8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08144"/>
            <a:ext cx="8809684" cy="392026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4E790E-893D-425A-A7AC-F03BF258B4CD}"/>
              </a:ext>
            </a:extLst>
          </p:cNvPr>
          <p:cNvSpPr txBox="1"/>
          <p:nvPr/>
        </p:nvSpPr>
        <p:spPr>
          <a:xfrm>
            <a:off x="1023937" y="1581616"/>
            <a:ext cx="841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主キー　：テーブルの中で一意に決まるレコード</a:t>
            </a:r>
            <a:endParaRPr lang="en-US" altLang="ja-JP" dirty="0"/>
          </a:p>
          <a:p>
            <a:r>
              <a:rPr kumimoji="1" lang="ja-JP" altLang="en-US" dirty="0"/>
              <a:t>外部キー：他のテーブルの主キーを指し</a:t>
            </a:r>
            <a:r>
              <a:rPr lang="ja-JP" altLang="en-US" dirty="0"/>
              <a:t>示すレコード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8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4202169-4635-4749-AF0E-0F0EBC1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正規化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CF1610-99D7-4D4A-9287-142F66DF5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39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A96759F-6DCF-4D5B-822F-A36BDD0A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正規化前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8B9DF092-B1EE-4E5C-90EC-212F09CD3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854732"/>
              </p:ext>
            </p:extLst>
          </p:nvPr>
        </p:nvGraphicFramePr>
        <p:xfrm>
          <a:off x="802591" y="2589535"/>
          <a:ext cx="10586817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8714">
                  <a:extLst>
                    <a:ext uri="{9D8B030D-6E8A-4147-A177-3AD203B41FA5}">
                      <a16:colId xmlns:a16="http://schemas.microsoft.com/office/drawing/2014/main" val="332432703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858574247"/>
                    </a:ext>
                  </a:extLst>
                </a:gridCol>
                <a:gridCol w="868714">
                  <a:extLst>
                    <a:ext uri="{9D8B030D-6E8A-4147-A177-3AD203B41FA5}">
                      <a16:colId xmlns:a16="http://schemas.microsoft.com/office/drawing/2014/main" val="27543485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7339677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3609071470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3948909437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4523053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1659339224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89131682"/>
                    </a:ext>
                  </a:extLst>
                </a:gridCol>
                <a:gridCol w="976974">
                  <a:extLst>
                    <a:ext uri="{9D8B030D-6E8A-4147-A177-3AD203B41FA5}">
                      <a16:colId xmlns:a16="http://schemas.microsoft.com/office/drawing/2014/main" val="3483610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受注番号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受注年月日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顧客番号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顧客名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住所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電話番号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商品番号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商品名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単価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合計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1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1001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2020/04/01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顧客名</a:t>
                      </a:r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-3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東京都ー３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03-XXXX-0003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テレビ（液晶大型）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200,000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260,000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2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G01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VIDEO</a:t>
                      </a:r>
                      <a:r>
                        <a:rPr lang="ja-JP" alt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レコーダー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60,000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1002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2020/04/02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顧客名</a:t>
                      </a:r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-1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東京都ー１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03-XXXX-0001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S05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ラジオ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3,000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53,000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テレビ（液晶小型）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50,000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1003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2020/04/02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2004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顧客名</a:t>
                      </a:r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-4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東京都ー４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03-XXXX-0004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テレビ（液晶大型）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200,000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200,000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9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1004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2020/04/03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2005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顧客名</a:t>
                      </a:r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-5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東京都ー５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03-XXXX-0005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S05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ラジオ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3,000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3,000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143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A26FE-9B89-4546-A60B-40A88CFA3E42}"/>
              </a:ext>
            </a:extLst>
          </p:cNvPr>
          <p:cNvSpPr txBox="1"/>
          <p:nvPr/>
        </p:nvSpPr>
        <p:spPr>
          <a:xfrm>
            <a:off x="838200" y="1555845"/>
            <a:ext cx="815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下記の様なテーブルの正規化を行います</a:t>
            </a:r>
          </a:p>
        </p:txBody>
      </p:sp>
    </p:spTree>
    <p:extLst>
      <p:ext uri="{BB962C8B-B14F-4D97-AF65-F5344CB8AC3E}">
        <p14:creationId xmlns:p14="http://schemas.microsoft.com/office/powerpoint/2010/main" val="11106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9137AC5-7A67-4711-B007-E009660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第一正規化</a:t>
            </a:r>
            <a:endParaRPr kumimoji="1" lang="ja-JP" altLang="en-US" dirty="0"/>
          </a:p>
        </p:txBody>
      </p:sp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BC6A9815-8C40-4396-A5B1-80E44AF12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132205"/>
              </p:ext>
            </p:extLst>
          </p:nvPr>
        </p:nvGraphicFramePr>
        <p:xfrm>
          <a:off x="847107" y="2774302"/>
          <a:ext cx="105471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Worksheet" r:id="rId3" imgW="9782089" imgH="1676536" progId="Excel.Sheet.12">
                  <p:embed/>
                </p:oleObj>
              </mc:Choice>
              <mc:Fallback>
                <p:oleObj name="Worksheet" r:id="rId3" imgW="9782089" imgH="16765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107" y="2774302"/>
                        <a:ext cx="1054711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BF68B6A1-8C33-436B-85FC-ACC00285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96"/>
            <a:ext cx="10515600" cy="42586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第一正規化</a:t>
            </a:r>
            <a:endParaRPr lang="en-US" altLang="ja-JP" dirty="0"/>
          </a:p>
        </p:txBody>
      </p: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6F4F5ABA-E4EF-48C8-838B-15AE6C285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61428"/>
              </p:ext>
            </p:extLst>
          </p:nvPr>
        </p:nvGraphicFramePr>
        <p:xfrm>
          <a:off x="838200" y="4683859"/>
          <a:ext cx="10556020" cy="180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r:id="rId5" imgW="9782089" imgH="1676536" progId="Excel.Sheet.12">
                  <p:embed/>
                </p:oleObj>
              </mc:Choice>
              <mc:Fallback>
                <p:oleObj name="Worksheet" r:id="rId5" imgW="9782089" imgH="16765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683859"/>
                        <a:ext cx="10556020" cy="1809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2EA53F-5343-4CED-8544-CFE20D205601}"/>
              </a:ext>
            </a:extLst>
          </p:cNvPr>
          <p:cNvSpPr/>
          <p:nvPr/>
        </p:nvSpPr>
        <p:spPr>
          <a:xfrm>
            <a:off x="1386442" y="1734394"/>
            <a:ext cx="2163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項目の整理</a:t>
            </a:r>
          </a:p>
          <a:p>
            <a:r>
              <a:rPr lang="ja-JP" altLang="en-US" dirty="0"/>
              <a:t>重複行の削除</a:t>
            </a:r>
          </a:p>
          <a:p>
            <a:r>
              <a:rPr lang="ja-JP" altLang="en-US" dirty="0"/>
              <a:t>計算項目の削除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0E3F2A-3383-422D-A6AA-79AB7232C632}"/>
              </a:ext>
            </a:extLst>
          </p:cNvPr>
          <p:cNvSpPr/>
          <p:nvPr/>
        </p:nvSpPr>
        <p:spPr>
          <a:xfrm>
            <a:off x="6568316" y="4642981"/>
            <a:ext cx="705941" cy="189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93D554D-FD54-470A-8F02-C0CDA0A2AB0A}"/>
              </a:ext>
            </a:extLst>
          </p:cNvPr>
          <p:cNvSpPr/>
          <p:nvPr/>
        </p:nvSpPr>
        <p:spPr>
          <a:xfrm>
            <a:off x="847107" y="3190800"/>
            <a:ext cx="6436057" cy="334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4F43ED6-BCEE-4AB2-9F29-83C0D6265444}"/>
              </a:ext>
            </a:extLst>
          </p:cNvPr>
          <p:cNvSpPr/>
          <p:nvPr/>
        </p:nvSpPr>
        <p:spPr>
          <a:xfrm>
            <a:off x="847107" y="3718072"/>
            <a:ext cx="6436057" cy="238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F1D63CE-0BA8-4EFB-8665-C6E0B9914E12}"/>
              </a:ext>
            </a:extLst>
          </p:cNvPr>
          <p:cNvSpPr/>
          <p:nvPr/>
        </p:nvSpPr>
        <p:spPr>
          <a:xfrm>
            <a:off x="10688279" y="4634416"/>
            <a:ext cx="705941" cy="189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1809</Words>
  <Application>Microsoft Office PowerPoint</Application>
  <PresentationFormat>ワイド画面</PresentationFormat>
  <Paragraphs>429</Paragraphs>
  <Slides>29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40" baseType="lpstr">
      <vt:lpstr>HGPｺﾞｼｯｸE</vt:lpstr>
      <vt:lpstr>HGP創英角ｺﾞｼｯｸUB</vt:lpstr>
      <vt:lpstr>HGSｺﾞｼｯｸE</vt:lpstr>
      <vt:lpstr>HGSｺﾞｼｯｸM</vt:lpstr>
      <vt:lpstr>HGS創英角ｺﾞｼｯｸUB</vt:lpstr>
      <vt:lpstr>HGｺﾞｼｯｸM</vt:lpstr>
      <vt:lpstr>游ゴシック</vt:lpstr>
      <vt:lpstr>游ゴシック Light</vt:lpstr>
      <vt:lpstr>Arial</vt:lpstr>
      <vt:lpstr>Office テーマ</vt:lpstr>
      <vt:lpstr>Worksheet</vt:lpstr>
      <vt:lpstr>データベース演習 サンプル</vt:lpstr>
      <vt:lpstr>データベース概論</vt:lpstr>
      <vt:lpstr>データベースとは</vt:lpstr>
      <vt:lpstr>関係データベースモデル</vt:lpstr>
      <vt:lpstr>関係データベースモデル</vt:lpstr>
      <vt:lpstr>関係データベースモデル</vt:lpstr>
      <vt:lpstr>正規化</vt:lpstr>
      <vt:lpstr>正規化前</vt:lpstr>
      <vt:lpstr>第一正規化</vt:lpstr>
      <vt:lpstr>第二正規化</vt:lpstr>
      <vt:lpstr>第三正規化</vt:lpstr>
      <vt:lpstr>リレーション</vt:lpstr>
      <vt:lpstr>データベース設計</vt:lpstr>
      <vt:lpstr>データベースの設計</vt:lpstr>
      <vt:lpstr>３層スキーマーモデル</vt:lpstr>
      <vt:lpstr>概念設計</vt:lpstr>
      <vt:lpstr>論理設計</vt:lpstr>
      <vt:lpstr>物理設計</vt:lpstr>
      <vt:lpstr>データベースの演算</vt:lpstr>
      <vt:lpstr>選択</vt:lpstr>
      <vt:lpstr>射影</vt:lpstr>
      <vt:lpstr>結合</vt:lpstr>
      <vt:lpstr>和集合演算</vt:lpstr>
      <vt:lpstr>積集合演算</vt:lpstr>
      <vt:lpstr>差集合演算</vt:lpstr>
      <vt:lpstr>直積結合</vt:lpstr>
      <vt:lpstr>サンプルデータ</vt:lpstr>
      <vt:lpstr>データベース構築</vt:lpstr>
      <vt:lpstr>データベース構築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　基礎</dc:title>
  <dc:creator>waverlife</dc:creator>
  <cp:lastModifiedBy>HIKARI KUMOYAMA</cp:lastModifiedBy>
  <cp:revision>201</cp:revision>
  <dcterms:created xsi:type="dcterms:W3CDTF">2019-05-08T02:24:56Z</dcterms:created>
  <dcterms:modified xsi:type="dcterms:W3CDTF">2019-11-07T01:11:25Z</dcterms:modified>
</cp:coreProperties>
</file>