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2" r:id="rId2"/>
    <p:sldId id="28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A11"/>
    <a:srgbClr val="005690"/>
    <a:srgbClr val="C09200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8CD4D-CBB2-9E4E-AE7D-5571DABBD4B1}" v="5" dt="2021-05-14T07:44:42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>
      <p:cViewPr varScale="1">
        <p:scale>
          <a:sx n="118" d="100"/>
          <a:sy n="118" d="100"/>
        </p:scale>
        <p:origin x="168" y="3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6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0EF73-4129-4310-9D48-450DB7B4B22E}" type="datetimeFigureOut">
              <a:rPr lang="it-IT" smtClean="0"/>
              <a:pPr/>
              <a:t>14/05/21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EAF63-0BAA-400D-8B07-D0CDC19224B5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6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7"/>
          <p:cNvSpPr>
            <a:spLocks noGrp="1"/>
          </p:cNvSpPr>
          <p:nvPr>
            <p:ph type="ctrTitle" hasCustomPrompt="1"/>
          </p:nvPr>
        </p:nvSpPr>
        <p:spPr>
          <a:xfrm>
            <a:off x="540000" y="1620000"/>
            <a:ext cx="8100000" cy="1769065"/>
          </a:xfrm>
        </p:spPr>
        <p:txBody>
          <a:bodyPr rIns="0" anchor="b"/>
          <a:lstStyle>
            <a:lvl1pPr>
              <a:defRPr sz="3600" cap="none" baseline="0">
                <a:ln>
                  <a:noFill/>
                </a:ln>
                <a:solidFill>
                  <a:srgbClr val="D31313"/>
                </a:solidFill>
                <a:latin typeface="+mn-lt"/>
              </a:defRPr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7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40000" y="3960000"/>
            <a:ext cx="8100000" cy="17920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 dirty="0"/>
              <a:t>Edit Master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7255727" y="104078"/>
            <a:ext cx="1888273" cy="5853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539750"/>
            <a:ext cx="6737497" cy="9002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Edit Master title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539750" y="1692000"/>
            <a:ext cx="7992000" cy="3960000"/>
          </a:xfrm>
        </p:spPr>
        <p:txBody>
          <a:bodyPr lIns="0" tIns="0" rIns="0" bIns="0"/>
          <a:lstStyle>
            <a:lvl1pPr marL="179388" indent="-179388">
              <a:buFont typeface="Wingdings" charset="2"/>
              <a:buChar char="§"/>
              <a:defRPr>
                <a:latin typeface="+mn-lt"/>
              </a:defRPr>
            </a:lvl1pPr>
            <a:lvl2pPr>
              <a:defRPr baseline="0">
                <a:latin typeface="+mn-lt"/>
              </a:defRPr>
            </a:lvl2pPr>
            <a:lvl3pPr marL="684000" indent="-179388">
              <a:buFont typeface="Wingdings" charset="2"/>
              <a:buChar char="§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 marL="1044000" indent="-179388">
              <a:buFont typeface="Wingdings" charset="2"/>
              <a:buChar char="§"/>
              <a:defRPr baseline="0">
                <a:latin typeface="+mn-lt"/>
              </a:defRPr>
            </a:lvl5pPr>
          </a:lstStyle>
          <a:p>
            <a:pPr lvl="0"/>
            <a:r>
              <a:rPr lang="de-DE" dirty="0"/>
              <a:t>Edit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6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Edit Master title</a:t>
            </a:r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1" hasCustomPrompt="1"/>
          </p:nvPr>
        </p:nvSpPr>
        <p:spPr>
          <a:xfrm>
            <a:off x="539750" y="1690688"/>
            <a:ext cx="7992000" cy="3859212"/>
          </a:xfrm>
          <a:prstGeom prst="rect">
            <a:avLst/>
          </a:prstGeom>
        </p:spPr>
        <p:txBody>
          <a:bodyPr/>
          <a:lstStyle>
            <a:lvl1pPr marL="0" indent="0" rtl="0" eaLnBrk="1" fontAlgn="t" latinLnBrk="0" hangingPunct="1">
              <a:buNone/>
              <a:defRPr>
                <a:latin typeface="+mn-lt"/>
              </a:defRPr>
            </a:lvl1pPr>
          </a:lstStyle>
          <a:p>
            <a:pPr rtl="0" eaLnBrk="1" fontAlgn="t" latinLnBrk="0" hangingPunct="1"/>
            <a:r>
              <a:rPr lang="de-DE" sz="1800" b="0" i="0" u="none" strike="noStrike" dirty="0">
                <a:effectLst/>
                <a:latin typeface="Arial"/>
              </a:rPr>
              <a:t>Click on </a:t>
            </a:r>
            <a:r>
              <a:rPr lang="de-DE" sz="1800" b="0" i="0" u="none" strike="noStrike" dirty="0" err="1">
                <a:effectLst/>
                <a:latin typeface="Arial"/>
              </a:rPr>
              <a:t>the</a:t>
            </a:r>
            <a:r>
              <a:rPr lang="de-DE" sz="1800" b="0" i="0" u="none" strike="noStrike" dirty="0">
                <a:effectLst/>
                <a:latin typeface="Arial"/>
              </a:rPr>
              <a:t> </a:t>
            </a:r>
            <a:r>
              <a:rPr lang="de-DE" sz="1800" b="0" i="0" u="none" strike="noStrike" dirty="0" err="1">
                <a:effectLst/>
                <a:latin typeface="Arial"/>
              </a:rPr>
              <a:t>symbol</a:t>
            </a:r>
            <a:r>
              <a:rPr lang="de-DE" sz="1800" b="0" i="0" u="none" strike="noStrike" dirty="0">
                <a:effectLst/>
                <a:latin typeface="Arial"/>
              </a:rPr>
              <a:t> </a:t>
            </a:r>
            <a:r>
              <a:rPr lang="de-DE" sz="1800" b="0" i="0" u="none" strike="noStrike" dirty="0" err="1">
                <a:effectLst/>
                <a:latin typeface="Arial"/>
              </a:rPr>
              <a:t>to</a:t>
            </a:r>
            <a:r>
              <a:rPr lang="de-DE" sz="1800" b="0" i="0" u="none" strike="noStrike" dirty="0">
                <a:effectLst/>
                <a:latin typeface="Arial"/>
              </a:rPr>
              <a:t> </a:t>
            </a:r>
            <a:r>
              <a:rPr lang="de-DE" sz="1800" b="0" i="0" u="none" strike="noStrike" dirty="0" err="1">
                <a:effectLst/>
                <a:latin typeface="Arial"/>
              </a:rPr>
              <a:t>add</a:t>
            </a:r>
            <a:r>
              <a:rPr lang="de-DE" sz="1800" b="0" i="0" u="none" strike="noStrike" dirty="0">
                <a:effectLst/>
                <a:latin typeface="Arial"/>
              </a:rPr>
              <a:t> a </a:t>
            </a:r>
            <a:r>
              <a:rPr lang="de-DE" sz="1800" b="0" i="0" u="none" strike="noStrike" dirty="0" err="1">
                <a:effectLst/>
                <a:latin typeface="Arial"/>
              </a:rPr>
              <a:t>table</a:t>
            </a:r>
            <a:endParaRPr lang="de-DE" sz="1800" b="0" i="0" u="none" strike="noStrike" dirty="0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17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07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21"/>
          <p:cNvSpPr>
            <a:spLocks noGrp="1"/>
          </p:cNvSpPr>
          <p:nvPr>
            <p:ph type="title"/>
          </p:nvPr>
        </p:nvSpPr>
        <p:spPr bwMode="auto">
          <a:xfrm>
            <a:off x="540000" y="539750"/>
            <a:ext cx="6737497" cy="9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1033" name="Textfeld 2"/>
          <p:cNvSpPr txBox="1">
            <a:spLocks noChangeArrowheads="1"/>
          </p:cNvSpPr>
          <p:nvPr/>
        </p:nvSpPr>
        <p:spPr bwMode="auto">
          <a:xfrm>
            <a:off x="9596438" y="221456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5995"/>
              </a:solidFill>
            </a:endParaRPr>
          </a:p>
        </p:txBody>
      </p:sp>
      <p:pic>
        <p:nvPicPr>
          <p:cNvPr id="17" name="Bild 16" descr="EU_flag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6264000"/>
            <a:ext cx="552239" cy="372763"/>
          </a:xfrm>
          <a:prstGeom prst="rect">
            <a:avLst/>
          </a:prstGeom>
          <a:ln>
            <a:noFill/>
          </a:ln>
        </p:spPr>
      </p:pic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540000" y="1692000"/>
            <a:ext cx="8100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Edit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85" y="223760"/>
            <a:ext cx="1442148" cy="3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0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FontTx/>
        <a:buNone/>
        <a:defRPr sz="2400" b="1" kern="1200">
          <a:solidFill>
            <a:srgbClr val="D31313"/>
          </a:solidFill>
          <a:latin typeface="+mn-lt"/>
          <a:ea typeface="ＭＳ Ｐゴシック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9pPr>
    </p:titleStyle>
    <p:bodyStyle>
      <a:lvl1pPr marL="179388" indent="-179388" algn="l" rtl="0" eaLnBrk="1" fontAlgn="base" hangingPunct="1">
        <a:lnSpc>
          <a:spcPts val="2200"/>
        </a:lnSpc>
        <a:spcBef>
          <a:spcPts val="0"/>
        </a:spcBef>
        <a:spcAft>
          <a:spcPts val="1000"/>
        </a:spcAft>
        <a:buClr>
          <a:schemeClr val="accent1"/>
        </a:buClr>
        <a:buSzPct val="100000"/>
        <a:buFont typeface="Arial" charset="0"/>
        <a:buChar char="•"/>
        <a:defRPr sz="1800" kern="1200" baseline="0">
          <a:solidFill>
            <a:schemeClr val="tx1"/>
          </a:solidFill>
          <a:latin typeface="+mn-lt"/>
          <a:ea typeface="ＭＳ Ｐゴシック" charset="-128"/>
          <a:cs typeface="Arial"/>
        </a:defRPr>
      </a:lvl1pPr>
      <a:lvl2pPr marL="536400" indent="-285750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SzPct val="100000"/>
        <a:buFont typeface="Lucida Grande"/>
        <a:buChar char="–"/>
        <a:defRPr kern="1200">
          <a:solidFill>
            <a:schemeClr val="tx1"/>
          </a:solidFill>
          <a:latin typeface="+mn-lt"/>
          <a:ea typeface="ＭＳ Ｐゴシック" charset="-128"/>
          <a:cs typeface="Arial"/>
        </a:defRPr>
      </a:lvl2pPr>
      <a:lvl3pPr marL="68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Arial"/>
        </a:defRPr>
      </a:lvl3pPr>
      <a:lvl4pPr marL="86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SzPct val="100000"/>
        <a:buFont typeface="Lucida Grande"/>
        <a:buChar char="–"/>
        <a:defRPr sz="1400" kern="1200">
          <a:solidFill>
            <a:schemeClr val="tx1"/>
          </a:solidFill>
          <a:latin typeface="+mn-lt"/>
          <a:ea typeface="ＭＳ Ｐゴシック" charset="-128"/>
          <a:cs typeface="Arial"/>
        </a:defRPr>
      </a:lvl4pPr>
      <a:lvl5pPr marL="104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-128"/>
          <a:cs typeface="Arial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0.11.24.202376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830988B-A244-9246-BEAB-52B69F52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6737497" cy="900250"/>
          </a:xfrm>
        </p:spPr>
        <p:txBody>
          <a:bodyPr/>
          <a:lstStyle/>
          <a:p>
            <a:r>
              <a:rPr lang="en-GB" dirty="0"/>
              <a:t>Tutorial for mixed-effects modelling using </a:t>
            </a:r>
            <a:r>
              <a:rPr lang="en-GB" dirty="0" err="1"/>
              <a:t>DataSHIELD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E865B-69C2-4E6A-BF41-35B82927D1FA}"/>
              </a:ext>
            </a:extLst>
          </p:cNvPr>
          <p:cNvSpPr txBox="1"/>
          <p:nvPr/>
        </p:nvSpPr>
        <p:spPr>
          <a:xfrm>
            <a:off x="1763688" y="61461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Tim Cadman</a:t>
            </a:r>
            <a:endParaRPr lang="en-GB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200CA-777B-9549-ADB5-7F0395FA5AA3}"/>
              </a:ext>
            </a:extLst>
          </p:cNvPr>
          <p:cNvSpPr txBox="1"/>
          <p:nvPr/>
        </p:nvSpPr>
        <p:spPr>
          <a:xfrm>
            <a:off x="519824" y="1988840"/>
            <a:ext cx="806469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URL: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Tutorial based on recent Bristol paper on ‘knitting’ trajectories:</a:t>
            </a:r>
          </a:p>
          <a:p>
            <a:endParaRPr lang="en-US" sz="2000" dirty="0"/>
          </a:p>
          <a:p>
            <a:r>
              <a:rPr lang="en-US" sz="1600" dirty="0"/>
              <a:t>Hughes, R., Tilling, K. &amp; Lawlor, D. Combining longitudinal data from different cohorts to examine the life-course trajectory. Preprint available on </a:t>
            </a:r>
            <a:r>
              <a:rPr lang="en-US" sz="1600" dirty="0" err="1"/>
              <a:t>medrxiv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https://doi.org/10.1101/2020.11.24.20237669</a:t>
            </a:r>
            <a:endParaRPr lang="en-US" sz="1600" dirty="0"/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Tutorial uses data simulated by Rachel Hughes for five cohorts included in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8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830988B-A244-9246-BEAB-52B69F52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6737497" cy="900250"/>
          </a:xfrm>
        </p:spPr>
        <p:txBody>
          <a:bodyPr/>
          <a:lstStyle/>
          <a:p>
            <a:r>
              <a:rPr lang="en-GB" dirty="0"/>
              <a:t>Tutorial for mixed-effects modelling using </a:t>
            </a:r>
            <a:r>
              <a:rPr lang="en-GB" dirty="0" err="1"/>
              <a:t>DataSHIELD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E865B-69C2-4E6A-BF41-35B82927D1FA}"/>
              </a:ext>
            </a:extLst>
          </p:cNvPr>
          <p:cNvSpPr txBox="1"/>
          <p:nvPr/>
        </p:nvSpPr>
        <p:spPr>
          <a:xfrm>
            <a:off x="1763688" y="61461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Tim Cadman</a:t>
            </a:r>
            <a:endParaRPr lang="en-GB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200CA-777B-9549-ADB5-7F0395FA5AA3}"/>
              </a:ext>
            </a:extLst>
          </p:cNvPr>
          <p:cNvSpPr txBox="1"/>
          <p:nvPr/>
        </p:nvSpPr>
        <p:spPr>
          <a:xfrm>
            <a:off x="519824" y="1988840"/>
            <a:ext cx="8064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functionality in </a:t>
            </a:r>
            <a:r>
              <a:rPr lang="en-US" dirty="0" err="1"/>
              <a:t>DataSHIELD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mixed effects models (based on R package lme4)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Fractional polynomial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Pooled estimates using two-stage meta-analysis</a:t>
            </a:r>
          </a:p>
          <a:p>
            <a:br>
              <a:rPr lang="en-US" dirty="0"/>
            </a:br>
            <a:r>
              <a:rPr lang="en-US" dirty="0"/>
              <a:t>Functionality not currently available in </a:t>
            </a:r>
            <a:r>
              <a:rPr lang="en-US" dirty="0" err="1"/>
              <a:t>DataSHIELD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Spline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Pooling via 1-stage meta-analysis.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84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70208_LIFECYCLE_PowerPoint-Master">
  <a:themeElements>
    <a:clrScheme name="LIFECYCLE-blue">
      <a:dk1>
        <a:srgbClr val="005995"/>
      </a:dk1>
      <a:lt1>
        <a:srgbClr val="FFFFFF"/>
      </a:lt1>
      <a:dk2>
        <a:srgbClr val="BBC8D3"/>
      </a:dk2>
      <a:lt2>
        <a:srgbClr val="E3F0FB"/>
      </a:lt2>
      <a:accent1>
        <a:srgbClr val="005995"/>
      </a:accent1>
      <a:accent2>
        <a:srgbClr val="FBDC16"/>
      </a:accent2>
      <a:accent3>
        <a:srgbClr val="94BE0F"/>
      </a:accent3>
      <a:accent4>
        <a:srgbClr val="F6AA12"/>
      </a:accent4>
      <a:accent5>
        <a:srgbClr val="005995"/>
      </a:accent5>
      <a:accent6>
        <a:srgbClr val="BBC8D3"/>
      </a:accent6>
      <a:hlink>
        <a:srgbClr val="D21313"/>
      </a:hlink>
      <a:folHlink>
        <a:srgbClr val="005995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1D2793A2-ED51-1F48-BBC8-88FB6A1C1076}" vid="{EF54B099-03E4-1C43-A11E-BB97D7D2714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119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Lucida Grande</vt:lpstr>
      <vt:lpstr>Wingdings</vt:lpstr>
      <vt:lpstr>20170208_LIFECYCLE_PowerPoint-Master</vt:lpstr>
      <vt:lpstr>Tutorial for mixed-effects modelling using DataSHIELD</vt:lpstr>
      <vt:lpstr>Tutorial for mixed-effects modelling using DataSHIELD</vt:lpstr>
    </vt:vector>
  </TitlesOfParts>
  <Company>Erasmus 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J.M. de Lijster</dc:creator>
  <cp:lastModifiedBy>Tim Cadman</cp:lastModifiedBy>
  <cp:revision>166</cp:revision>
  <dcterms:created xsi:type="dcterms:W3CDTF">2018-06-19T07:43:39Z</dcterms:created>
  <dcterms:modified xsi:type="dcterms:W3CDTF">2021-05-14T07:46:48Z</dcterms:modified>
</cp:coreProperties>
</file>