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2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50" d="100"/>
          <a:sy n="150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箭头连接符 44"/>
          <p:cNvCxnSpPr>
            <a:stCxn id="32" idx="2"/>
            <a:endCxn id="33" idx="0"/>
          </p:cNvCxnSpPr>
          <p:nvPr/>
        </p:nvCxnSpPr>
        <p:spPr>
          <a:xfrm>
            <a:off x="1529235" y="4643572"/>
            <a:ext cx="663" cy="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702502"/>
            <a:ext cx="9144000" cy="1002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702502"/>
            <a:ext cx="795528" cy="100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战投人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96813"/>
            <a:ext cx="795528" cy="101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862000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996984"/>
            <a:ext cx="795528" cy="127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5375476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53521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系统后台触发器</a:t>
            </a:r>
          </a:p>
        </p:txBody>
      </p:sp>
      <p:sp>
        <p:nvSpPr>
          <p:cNvPr id="22" name="矩形 21"/>
          <p:cNvSpPr/>
          <p:nvPr/>
        </p:nvSpPr>
        <p:spPr>
          <a:xfrm>
            <a:off x="-3048" y="1705293"/>
            <a:ext cx="9144000" cy="115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2862001"/>
            <a:ext cx="9144000" cy="571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3048" y="4006267"/>
            <a:ext cx="9144000" cy="137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48" y="5379595"/>
            <a:ext cx="9144000" cy="80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6653521"/>
            <a:ext cx="9144000" cy="630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17192" y="412011"/>
            <a:ext cx="795528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发标</a:t>
            </a:r>
          </a:p>
        </p:txBody>
      </p:sp>
      <p:sp>
        <p:nvSpPr>
          <p:cNvPr id="28" name="矩形 27"/>
          <p:cNvSpPr/>
          <p:nvPr/>
        </p:nvSpPr>
        <p:spPr>
          <a:xfrm>
            <a:off x="3686937" y="435341"/>
            <a:ext cx="1146265" cy="26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</a:p>
        </p:txBody>
      </p:sp>
      <p:sp>
        <p:nvSpPr>
          <p:cNvPr id="30" name="矩形 29"/>
          <p:cNvSpPr/>
          <p:nvPr/>
        </p:nvSpPr>
        <p:spPr>
          <a:xfrm>
            <a:off x="6867144" y="415058"/>
            <a:ext cx="1130808" cy="295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三共签署</a:t>
            </a:r>
          </a:p>
        </p:txBody>
      </p:sp>
      <p:sp>
        <p:nvSpPr>
          <p:cNvPr id="31" name="矩形 30"/>
          <p:cNvSpPr/>
          <p:nvPr/>
        </p:nvSpPr>
        <p:spPr>
          <a:xfrm>
            <a:off x="1141278" y="795703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发起创建新标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1278" y="4377865"/>
            <a:ext cx="775914" cy="265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选择标书模板</a:t>
            </a:r>
          </a:p>
        </p:txBody>
      </p:sp>
      <p:sp>
        <p:nvSpPr>
          <p:cNvPr id="33" name="矩形 32"/>
          <p:cNvSpPr/>
          <p:nvPr/>
        </p:nvSpPr>
        <p:spPr>
          <a:xfrm>
            <a:off x="1142604" y="4721098"/>
            <a:ext cx="774588" cy="257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4" name="矩形 33"/>
          <p:cNvSpPr/>
          <p:nvPr/>
        </p:nvSpPr>
        <p:spPr>
          <a:xfrm>
            <a:off x="1142363" y="5060199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查看确认收益模型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35" name="矩形 34"/>
          <p:cNvSpPr/>
          <p:nvPr/>
        </p:nvSpPr>
        <p:spPr>
          <a:xfrm>
            <a:off x="2104043" y="4473284"/>
            <a:ext cx="775914" cy="265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</a:p>
        </p:txBody>
      </p:sp>
      <p:sp>
        <p:nvSpPr>
          <p:cNvPr id="38" name="矩形 37"/>
          <p:cNvSpPr/>
          <p:nvPr/>
        </p:nvSpPr>
        <p:spPr>
          <a:xfrm>
            <a:off x="2104711" y="4886354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提交全套标书相关内容</a:t>
            </a:r>
          </a:p>
        </p:txBody>
      </p:sp>
      <p:sp>
        <p:nvSpPr>
          <p:cNvPr id="50" name="矩形 49"/>
          <p:cNvSpPr/>
          <p:nvPr/>
        </p:nvSpPr>
        <p:spPr>
          <a:xfrm>
            <a:off x="1142865" y="4042194"/>
            <a:ext cx="775914" cy="259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查看标书列表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及标书详情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2" name="矩形 51"/>
          <p:cNvSpPr/>
          <p:nvPr/>
        </p:nvSpPr>
        <p:spPr>
          <a:xfrm>
            <a:off x="2103381" y="1215470"/>
            <a:ext cx="775914" cy="304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查看标书内容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邀标对象</a:t>
            </a:r>
          </a:p>
        </p:txBody>
      </p:sp>
      <p:cxnSp>
        <p:nvCxnSpPr>
          <p:cNvPr id="54" name="肘形连接符 53"/>
          <p:cNvCxnSpPr>
            <a:stCxn id="38" idx="3"/>
            <a:endCxn id="52" idx="2"/>
          </p:cNvCxnSpPr>
          <p:nvPr/>
        </p:nvCxnSpPr>
        <p:spPr>
          <a:xfrm flipH="1" flipV="1">
            <a:off x="2491338" y="1519769"/>
            <a:ext cx="389287" cy="3496321"/>
          </a:xfrm>
          <a:prstGeom prst="bentConnector4">
            <a:avLst>
              <a:gd name="adj1" fmla="val -19915"/>
              <a:gd name="adj2" fmla="val 5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05427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确认发布标书</a:t>
            </a:r>
          </a:p>
        </p:txBody>
      </p:sp>
      <p:sp>
        <p:nvSpPr>
          <p:cNvPr id="70" name="矩形 69"/>
          <p:cNvSpPr/>
          <p:nvPr/>
        </p:nvSpPr>
        <p:spPr>
          <a:xfrm>
            <a:off x="-3048" y="6180219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0" y="6176565"/>
            <a:ext cx="9144000" cy="47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42605" y="5428460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录入标书模板</a:t>
            </a:r>
          </a:p>
        </p:txBody>
      </p:sp>
      <p:sp>
        <p:nvSpPr>
          <p:cNvPr id="73" name="矩形 72"/>
          <p:cNvSpPr/>
          <p:nvPr/>
        </p:nvSpPr>
        <p:spPr>
          <a:xfrm>
            <a:off x="1143927" y="5802852"/>
            <a:ext cx="775914" cy="309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录入收益计算模型</a:t>
            </a:r>
          </a:p>
        </p:txBody>
      </p:sp>
      <p:sp>
        <p:nvSpPr>
          <p:cNvPr id="74" name="矩形 73"/>
          <p:cNvSpPr/>
          <p:nvPr/>
        </p:nvSpPr>
        <p:spPr>
          <a:xfrm>
            <a:off x="2103381" y="5429896"/>
            <a:ext cx="775914" cy="314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录入商业计划书模版</a:t>
            </a:r>
          </a:p>
        </p:txBody>
      </p:sp>
      <p:cxnSp>
        <p:nvCxnSpPr>
          <p:cNvPr id="80" name="直接箭头连接符 79"/>
          <p:cNvCxnSpPr>
            <a:stCxn id="33" idx="2"/>
            <a:endCxn id="34" idx="0"/>
          </p:cNvCxnSpPr>
          <p:nvPr/>
        </p:nvCxnSpPr>
        <p:spPr>
          <a:xfrm>
            <a:off x="1529898" y="4978849"/>
            <a:ext cx="422" cy="8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85" idx="2"/>
            <a:endCxn id="35" idx="0"/>
          </p:cNvCxnSpPr>
          <p:nvPr/>
        </p:nvCxnSpPr>
        <p:spPr>
          <a:xfrm rot="5400000">
            <a:off x="2404933" y="4385024"/>
            <a:ext cx="175328" cy="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5" idx="2"/>
            <a:endCxn id="38" idx="0"/>
          </p:cNvCxnSpPr>
          <p:nvPr/>
        </p:nvCxnSpPr>
        <p:spPr>
          <a:xfrm>
            <a:off x="2492000" y="4738991"/>
            <a:ext cx="668" cy="14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105236" y="4038484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选择标书发布对象</a:t>
            </a:r>
          </a:p>
        </p:txBody>
      </p:sp>
      <p:sp>
        <p:nvSpPr>
          <p:cNvPr id="90" name="矩形 89"/>
          <p:cNvSpPr/>
          <p:nvPr/>
        </p:nvSpPr>
        <p:spPr>
          <a:xfrm>
            <a:off x="1137300" y="6234493"/>
            <a:ext cx="775914" cy="338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配置业务代理人角色权限</a:t>
            </a:r>
          </a:p>
        </p:txBody>
      </p:sp>
      <p:sp>
        <p:nvSpPr>
          <p:cNvPr id="91" name="矩形 90"/>
          <p:cNvSpPr/>
          <p:nvPr/>
        </p:nvSpPr>
        <p:spPr>
          <a:xfrm>
            <a:off x="2103381" y="6236350"/>
            <a:ext cx="775914" cy="338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配置业务配置工程师角色权限</a:t>
            </a:r>
          </a:p>
        </p:txBody>
      </p:sp>
      <p:sp>
        <p:nvSpPr>
          <p:cNvPr id="92" name="矩形 91"/>
          <p:cNvSpPr/>
          <p:nvPr/>
        </p:nvSpPr>
        <p:spPr>
          <a:xfrm>
            <a:off x="1131601" y="673448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常规消息推送</a:t>
            </a:r>
          </a:p>
        </p:txBody>
      </p:sp>
      <p:sp>
        <p:nvSpPr>
          <p:cNvPr id="93" name="矩形 92"/>
          <p:cNvSpPr/>
          <p:nvPr/>
        </p:nvSpPr>
        <p:spPr>
          <a:xfrm>
            <a:off x="652395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94" name="矩形 93"/>
          <p:cNvSpPr/>
          <p:nvPr/>
        </p:nvSpPr>
        <p:spPr>
          <a:xfrm>
            <a:off x="740538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8682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103"/>
          <p:cNvCxnSpPr>
            <a:stCxn id="34" idx="3"/>
            <a:endCxn id="85" idx="1"/>
          </p:cNvCxnSpPr>
          <p:nvPr/>
        </p:nvCxnSpPr>
        <p:spPr>
          <a:xfrm flipV="1">
            <a:off x="1918277" y="4168220"/>
            <a:ext cx="186959" cy="1021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50" idx="2"/>
            <a:endCxn id="32" idx="0"/>
          </p:cNvCxnSpPr>
          <p:nvPr/>
        </p:nvCxnSpPr>
        <p:spPr>
          <a:xfrm flipH="1">
            <a:off x="1529235" y="4301666"/>
            <a:ext cx="1587" cy="7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141278" y="1220502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线下要求修改标书内容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肘形连接符 111"/>
          <p:cNvCxnSpPr>
            <a:stCxn id="31" idx="1"/>
            <a:endCxn id="50" idx="1"/>
          </p:cNvCxnSpPr>
          <p:nvPr/>
        </p:nvCxnSpPr>
        <p:spPr>
          <a:xfrm rot="10800000" flipH="1" flipV="1">
            <a:off x="1141277" y="945336"/>
            <a:ext cx="1587" cy="3226593"/>
          </a:xfrm>
          <a:prstGeom prst="bentConnector3">
            <a:avLst>
              <a:gd name="adj1" fmla="val -144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09" idx="2"/>
            <a:endCxn id="50" idx="0"/>
          </p:cNvCxnSpPr>
          <p:nvPr/>
        </p:nvCxnSpPr>
        <p:spPr>
          <a:xfrm rot="16200000" flipH="1">
            <a:off x="268816" y="2780188"/>
            <a:ext cx="2522424" cy="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2" idx="0"/>
            <a:endCxn id="56" idx="2"/>
          </p:cNvCxnSpPr>
          <p:nvPr/>
        </p:nvCxnSpPr>
        <p:spPr>
          <a:xfrm flipV="1">
            <a:off x="2491338" y="1094971"/>
            <a:ext cx="2046" cy="1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407315" y="1746963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查看机会列表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机会概要及详情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07315" y="2150156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查看收益计算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07315" y="2531757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确定参与竞标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27" idx="2"/>
            <a:endCxn id="128" idx="0"/>
          </p:cNvCxnSpPr>
          <p:nvPr/>
        </p:nvCxnSpPr>
        <p:spPr>
          <a:xfrm>
            <a:off x="3795272" y="2046232"/>
            <a:ext cx="0" cy="10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8" idx="2"/>
            <a:endCxn id="129" idx="0"/>
          </p:cNvCxnSpPr>
          <p:nvPr/>
        </p:nvCxnSpPr>
        <p:spPr>
          <a:xfrm>
            <a:off x="3795272" y="2449425"/>
            <a:ext cx="0" cy="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4386650" y="1744494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提交概要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sp>
        <p:nvSpPr>
          <p:cNvPr id="136" name="矩形 135"/>
          <p:cNvSpPr/>
          <p:nvPr/>
        </p:nvSpPr>
        <p:spPr>
          <a:xfrm>
            <a:off x="4387976" y="2144791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提交详细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cxnSp>
        <p:nvCxnSpPr>
          <p:cNvPr id="138" name="直接箭头连接符 137"/>
          <p:cNvCxnSpPr>
            <a:stCxn id="135" idx="2"/>
            <a:endCxn id="136" idx="0"/>
          </p:cNvCxnSpPr>
          <p:nvPr/>
        </p:nvCxnSpPr>
        <p:spPr>
          <a:xfrm>
            <a:off x="4774607" y="2043763"/>
            <a:ext cx="1326" cy="10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390100" y="252971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查看评标详情及评标结果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/>
          <p:cNvCxnSpPr>
            <a:stCxn id="136" idx="2"/>
            <a:endCxn id="139" idx="0"/>
          </p:cNvCxnSpPr>
          <p:nvPr/>
        </p:nvCxnSpPr>
        <p:spPr>
          <a:xfrm>
            <a:off x="4775933" y="2444060"/>
            <a:ext cx="2124" cy="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9" idx="3"/>
            <a:endCxn id="135" idx="1"/>
          </p:cNvCxnSpPr>
          <p:nvPr/>
        </p:nvCxnSpPr>
        <p:spPr>
          <a:xfrm flipV="1">
            <a:off x="4183229" y="1894129"/>
            <a:ext cx="203421" cy="787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56" idx="3"/>
            <a:endCxn id="127" idx="1"/>
          </p:cNvCxnSpPr>
          <p:nvPr/>
        </p:nvCxnSpPr>
        <p:spPr>
          <a:xfrm>
            <a:off x="2881341" y="945337"/>
            <a:ext cx="525974" cy="951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3033009" y="457869"/>
            <a:ext cx="42756" cy="68259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325" y="3435819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158" name="矩形 157"/>
          <p:cNvSpPr/>
          <p:nvPr/>
        </p:nvSpPr>
        <p:spPr>
          <a:xfrm>
            <a:off x="1325" y="3435820"/>
            <a:ext cx="9144000" cy="571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3407315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</a:p>
        </p:txBody>
      </p:sp>
      <p:sp>
        <p:nvSpPr>
          <p:cNvPr id="163" name="矩形 162"/>
          <p:cNvSpPr/>
          <p:nvPr/>
        </p:nvSpPr>
        <p:spPr>
          <a:xfrm>
            <a:off x="3410098" y="1217626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查看评标结果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86650" y="789945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确认中标结果</a:t>
            </a:r>
          </a:p>
        </p:txBody>
      </p:sp>
      <p:cxnSp>
        <p:nvCxnSpPr>
          <p:cNvPr id="166" name="直接箭头连接符 165"/>
          <p:cNvCxnSpPr>
            <a:stCxn id="159" idx="2"/>
            <a:endCxn id="163" idx="0"/>
          </p:cNvCxnSpPr>
          <p:nvPr/>
        </p:nvCxnSpPr>
        <p:spPr>
          <a:xfrm>
            <a:off x="3795272" y="1094971"/>
            <a:ext cx="2783" cy="1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63" idx="3"/>
            <a:endCxn id="164" idx="1"/>
          </p:cNvCxnSpPr>
          <p:nvPr/>
        </p:nvCxnSpPr>
        <p:spPr>
          <a:xfrm flipV="1">
            <a:off x="4186012" y="939580"/>
            <a:ext cx="200638" cy="427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92480" y="451243"/>
            <a:ext cx="0" cy="68325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491285" y="451243"/>
            <a:ext cx="26919" cy="68325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2112659" y="5804289"/>
            <a:ext cx="775914" cy="315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录入评标规则及评标意见模版</a:t>
            </a:r>
          </a:p>
        </p:txBody>
      </p:sp>
      <p:sp>
        <p:nvSpPr>
          <p:cNvPr id="178" name="矩形 177"/>
          <p:cNvSpPr/>
          <p:nvPr/>
        </p:nvSpPr>
        <p:spPr>
          <a:xfrm>
            <a:off x="3408706" y="2932340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查看评标列表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395994" y="2933668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评标填写评标意见及分数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180"/>
          <p:cNvCxnSpPr>
            <a:stCxn id="178" idx="3"/>
            <a:endCxn id="179" idx="1"/>
          </p:cNvCxnSpPr>
          <p:nvPr/>
        </p:nvCxnSpPr>
        <p:spPr>
          <a:xfrm>
            <a:off x="4184620" y="3081975"/>
            <a:ext cx="211374" cy="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箭头连接符 44"/>
          <p:cNvCxnSpPr>
            <a:stCxn id="32" idx="2"/>
            <a:endCxn id="33" idx="0"/>
          </p:cNvCxnSpPr>
          <p:nvPr/>
        </p:nvCxnSpPr>
        <p:spPr>
          <a:xfrm>
            <a:off x="1529235" y="4643572"/>
            <a:ext cx="663" cy="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702502"/>
            <a:ext cx="9144000" cy="1002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702502"/>
            <a:ext cx="795528" cy="100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战投人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96813"/>
            <a:ext cx="795528" cy="101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862000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996984"/>
            <a:ext cx="795528" cy="127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5375476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53521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系统后台触发器</a:t>
            </a:r>
          </a:p>
        </p:txBody>
      </p:sp>
      <p:sp>
        <p:nvSpPr>
          <p:cNvPr id="22" name="矩形 21"/>
          <p:cNvSpPr/>
          <p:nvPr/>
        </p:nvSpPr>
        <p:spPr>
          <a:xfrm>
            <a:off x="-3048" y="1705293"/>
            <a:ext cx="9144000" cy="115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2862001"/>
            <a:ext cx="9144000" cy="571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3048" y="4006267"/>
            <a:ext cx="9144000" cy="137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48" y="5379595"/>
            <a:ext cx="9144000" cy="80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6653521"/>
            <a:ext cx="9144000" cy="630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17192" y="412011"/>
            <a:ext cx="795528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发标</a:t>
            </a:r>
          </a:p>
        </p:txBody>
      </p:sp>
      <p:sp>
        <p:nvSpPr>
          <p:cNvPr id="28" name="矩形 27"/>
          <p:cNvSpPr/>
          <p:nvPr/>
        </p:nvSpPr>
        <p:spPr>
          <a:xfrm>
            <a:off x="3686937" y="435341"/>
            <a:ext cx="1146265" cy="26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</a:p>
        </p:txBody>
      </p:sp>
      <p:sp>
        <p:nvSpPr>
          <p:cNvPr id="30" name="矩形 29"/>
          <p:cNvSpPr/>
          <p:nvPr/>
        </p:nvSpPr>
        <p:spPr>
          <a:xfrm>
            <a:off x="6867144" y="415058"/>
            <a:ext cx="1130808" cy="295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三共签署</a:t>
            </a:r>
          </a:p>
        </p:txBody>
      </p:sp>
      <p:sp>
        <p:nvSpPr>
          <p:cNvPr id="31" name="矩形 30"/>
          <p:cNvSpPr/>
          <p:nvPr/>
        </p:nvSpPr>
        <p:spPr>
          <a:xfrm>
            <a:off x="1141278" y="795703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发起创建新标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1278" y="4377865"/>
            <a:ext cx="775914" cy="265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选择标书模板</a:t>
            </a:r>
          </a:p>
        </p:txBody>
      </p:sp>
      <p:sp>
        <p:nvSpPr>
          <p:cNvPr id="33" name="矩形 32"/>
          <p:cNvSpPr/>
          <p:nvPr/>
        </p:nvSpPr>
        <p:spPr>
          <a:xfrm>
            <a:off x="1142604" y="4721098"/>
            <a:ext cx="774588" cy="257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4" name="矩形 33"/>
          <p:cNvSpPr/>
          <p:nvPr/>
        </p:nvSpPr>
        <p:spPr>
          <a:xfrm>
            <a:off x="1142363" y="5060199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查看确认收益模型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35" name="矩形 34"/>
          <p:cNvSpPr/>
          <p:nvPr/>
        </p:nvSpPr>
        <p:spPr>
          <a:xfrm>
            <a:off x="2104043" y="4473284"/>
            <a:ext cx="775914" cy="265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</a:p>
        </p:txBody>
      </p:sp>
      <p:sp>
        <p:nvSpPr>
          <p:cNvPr id="38" name="矩形 37"/>
          <p:cNvSpPr/>
          <p:nvPr/>
        </p:nvSpPr>
        <p:spPr>
          <a:xfrm>
            <a:off x="2104711" y="4886354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提交全套标书相关内容</a:t>
            </a:r>
          </a:p>
        </p:txBody>
      </p:sp>
      <p:sp>
        <p:nvSpPr>
          <p:cNvPr id="50" name="矩形 49"/>
          <p:cNvSpPr/>
          <p:nvPr/>
        </p:nvSpPr>
        <p:spPr>
          <a:xfrm>
            <a:off x="1142865" y="4042194"/>
            <a:ext cx="775914" cy="259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查看标书列表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及标书详情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2" name="矩形 51"/>
          <p:cNvSpPr/>
          <p:nvPr/>
        </p:nvSpPr>
        <p:spPr>
          <a:xfrm>
            <a:off x="2103381" y="1215470"/>
            <a:ext cx="775914" cy="304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查看标书内容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邀标对象</a:t>
            </a:r>
          </a:p>
        </p:txBody>
      </p:sp>
      <p:cxnSp>
        <p:nvCxnSpPr>
          <p:cNvPr id="54" name="肘形连接符 53"/>
          <p:cNvCxnSpPr>
            <a:stCxn id="38" idx="3"/>
            <a:endCxn id="52" idx="2"/>
          </p:cNvCxnSpPr>
          <p:nvPr/>
        </p:nvCxnSpPr>
        <p:spPr>
          <a:xfrm flipH="1" flipV="1">
            <a:off x="2491338" y="1519769"/>
            <a:ext cx="389287" cy="3496321"/>
          </a:xfrm>
          <a:prstGeom prst="bentConnector4">
            <a:avLst>
              <a:gd name="adj1" fmla="val -19915"/>
              <a:gd name="adj2" fmla="val 5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05427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确认发布标书</a:t>
            </a:r>
          </a:p>
        </p:txBody>
      </p:sp>
      <p:sp>
        <p:nvSpPr>
          <p:cNvPr id="70" name="矩形 69"/>
          <p:cNvSpPr/>
          <p:nvPr/>
        </p:nvSpPr>
        <p:spPr>
          <a:xfrm>
            <a:off x="-3048" y="6180219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0" y="6176565"/>
            <a:ext cx="9144000" cy="47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42605" y="5428460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录入标书模板</a:t>
            </a:r>
          </a:p>
        </p:txBody>
      </p:sp>
      <p:sp>
        <p:nvSpPr>
          <p:cNvPr id="73" name="矩形 72"/>
          <p:cNvSpPr/>
          <p:nvPr/>
        </p:nvSpPr>
        <p:spPr>
          <a:xfrm>
            <a:off x="1143927" y="5802852"/>
            <a:ext cx="775914" cy="309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录入收益计算模型</a:t>
            </a:r>
          </a:p>
        </p:txBody>
      </p:sp>
      <p:sp>
        <p:nvSpPr>
          <p:cNvPr id="74" name="矩形 73"/>
          <p:cNvSpPr/>
          <p:nvPr/>
        </p:nvSpPr>
        <p:spPr>
          <a:xfrm>
            <a:off x="2103381" y="5429896"/>
            <a:ext cx="775914" cy="314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录入商业计划书模版</a:t>
            </a:r>
          </a:p>
        </p:txBody>
      </p:sp>
      <p:cxnSp>
        <p:nvCxnSpPr>
          <p:cNvPr id="80" name="直接箭头连接符 79"/>
          <p:cNvCxnSpPr>
            <a:stCxn id="33" idx="2"/>
            <a:endCxn id="34" idx="0"/>
          </p:cNvCxnSpPr>
          <p:nvPr/>
        </p:nvCxnSpPr>
        <p:spPr>
          <a:xfrm>
            <a:off x="1529898" y="4978849"/>
            <a:ext cx="422" cy="8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85" idx="2"/>
            <a:endCxn id="35" idx="0"/>
          </p:cNvCxnSpPr>
          <p:nvPr/>
        </p:nvCxnSpPr>
        <p:spPr>
          <a:xfrm rot="5400000">
            <a:off x="2404933" y="4385024"/>
            <a:ext cx="175328" cy="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5" idx="2"/>
            <a:endCxn id="38" idx="0"/>
          </p:cNvCxnSpPr>
          <p:nvPr/>
        </p:nvCxnSpPr>
        <p:spPr>
          <a:xfrm>
            <a:off x="2492000" y="4738991"/>
            <a:ext cx="668" cy="14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105236" y="4038484"/>
            <a:ext cx="775914" cy="259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选择标书发布对象</a:t>
            </a:r>
          </a:p>
        </p:txBody>
      </p:sp>
      <p:sp>
        <p:nvSpPr>
          <p:cNvPr id="90" name="矩形 89"/>
          <p:cNvSpPr/>
          <p:nvPr/>
        </p:nvSpPr>
        <p:spPr>
          <a:xfrm>
            <a:off x="1137300" y="6234493"/>
            <a:ext cx="775914" cy="338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配置业务代理人角色权限</a:t>
            </a:r>
          </a:p>
        </p:txBody>
      </p:sp>
      <p:sp>
        <p:nvSpPr>
          <p:cNvPr id="91" name="矩形 90"/>
          <p:cNvSpPr/>
          <p:nvPr/>
        </p:nvSpPr>
        <p:spPr>
          <a:xfrm>
            <a:off x="2103381" y="6236350"/>
            <a:ext cx="775914" cy="338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配置业务配置工程师角色权限</a:t>
            </a:r>
          </a:p>
        </p:txBody>
      </p:sp>
      <p:sp>
        <p:nvSpPr>
          <p:cNvPr id="92" name="矩形 91"/>
          <p:cNvSpPr/>
          <p:nvPr/>
        </p:nvSpPr>
        <p:spPr>
          <a:xfrm>
            <a:off x="1131601" y="673448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常规消息推送</a:t>
            </a:r>
          </a:p>
        </p:txBody>
      </p:sp>
      <p:sp>
        <p:nvSpPr>
          <p:cNvPr id="93" name="矩形 92"/>
          <p:cNvSpPr/>
          <p:nvPr/>
        </p:nvSpPr>
        <p:spPr>
          <a:xfrm>
            <a:off x="652395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94" name="矩形 93"/>
          <p:cNvSpPr/>
          <p:nvPr/>
        </p:nvSpPr>
        <p:spPr>
          <a:xfrm>
            <a:off x="740538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8682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103"/>
          <p:cNvCxnSpPr>
            <a:stCxn id="34" idx="3"/>
            <a:endCxn id="85" idx="1"/>
          </p:cNvCxnSpPr>
          <p:nvPr/>
        </p:nvCxnSpPr>
        <p:spPr>
          <a:xfrm flipV="1">
            <a:off x="1918277" y="4168220"/>
            <a:ext cx="186959" cy="1021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50" idx="2"/>
            <a:endCxn id="32" idx="0"/>
          </p:cNvCxnSpPr>
          <p:nvPr/>
        </p:nvCxnSpPr>
        <p:spPr>
          <a:xfrm flipH="1">
            <a:off x="1529235" y="4301666"/>
            <a:ext cx="1587" cy="7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141278" y="1220502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线下要求修改标书内容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肘形连接符 111"/>
          <p:cNvCxnSpPr>
            <a:stCxn id="31" idx="1"/>
            <a:endCxn id="50" idx="1"/>
          </p:cNvCxnSpPr>
          <p:nvPr/>
        </p:nvCxnSpPr>
        <p:spPr>
          <a:xfrm rot="10800000" flipH="1" flipV="1">
            <a:off x="1141277" y="945336"/>
            <a:ext cx="1587" cy="3226593"/>
          </a:xfrm>
          <a:prstGeom prst="bentConnector3">
            <a:avLst>
              <a:gd name="adj1" fmla="val -144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09" idx="2"/>
            <a:endCxn id="50" idx="0"/>
          </p:cNvCxnSpPr>
          <p:nvPr/>
        </p:nvCxnSpPr>
        <p:spPr>
          <a:xfrm rot="16200000" flipH="1">
            <a:off x="268816" y="2780188"/>
            <a:ext cx="2522424" cy="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2" idx="0"/>
            <a:endCxn id="56" idx="2"/>
          </p:cNvCxnSpPr>
          <p:nvPr/>
        </p:nvCxnSpPr>
        <p:spPr>
          <a:xfrm flipV="1">
            <a:off x="2491338" y="1094971"/>
            <a:ext cx="2046" cy="1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407315" y="1746963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查看机会列表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机会概要及详情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07315" y="2150156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查看收益计算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07315" y="2531757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确定参与竞标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27" idx="2"/>
            <a:endCxn id="128" idx="0"/>
          </p:cNvCxnSpPr>
          <p:nvPr/>
        </p:nvCxnSpPr>
        <p:spPr>
          <a:xfrm>
            <a:off x="3795272" y="2046232"/>
            <a:ext cx="0" cy="10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8" idx="2"/>
            <a:endCxn id="129" idx="0"/>
          </p:cNvCxnSpPr>
          <p:nvPr/>
        </p:nvCxnSpPr>
        <p:spPr>
          <a:xfrm>
            <a:off x="3795272" y="2449425"/>
            <a:ext cx="0" cy="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4386650" y="1744494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提交概要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sp>
        <p:nvSpPr>
          <p:cNvPr id="136" name="矩形 135"/>
          <p:cNvSpPr/>
          <p:nvPr/>
        </p:nvSpPr>
        <p:spPr>
          <a:xfrm>
            <a:off x="4387976" y="2144791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提交详细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cxnSp>
        <p:nvCxnSpPr>
          <p:cNvPr id="138" name="直接箭头连接符 137"/>
          <p:cNvCxnSpPr>
            <a:stCxn id="135" idx="2"/>
            <a:endCxn id="136" idx="0"/>
          </p:cNvCxnSpPr>
          <p:nvPr/>
        </p:nvCxnSpPr>
        <p:spPr>
          <a:xfrm>
            <a:off x="4774607" y="2043763"/>
            <a:ext cx="1326" cy="10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390100" y="252971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查看评标详情及评标结果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/>
          <p:cNvCxnSpPr>
            <a:stCxn id="136" idx="2"/>
            <a:endCxn id="139" idx="0"/>
          </p:cNvCxnSpPr>
          <p:nvPr/>
        </p:nvCxnSpPr>
        <p:spPr>
          <a:xfrm>
            <a:off x="4775933" y="2444060"/>
            <a:ext cx="2124" cy="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9" idx="3"/>
            <a:endCxn id="135" idx="1"/>
          </p:cNvCxnSpPr>
          <p:nvPr/>
        </p:nvCxnSpPr>
        <p:spPr>
          <a:xfrm flipV="1">
            <a:off x="4183229" y="1894129"/>
            <a:ext cx="203421" cy="787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56" idx="3"/>
            <a:endCxn id="127" idx="1"/>
          </p:cNvCxnSpPr>
          <p:nvPr/>
        </p:nvCxnSpPr>
        <p:spPr>
          <a:xfrm>
            <a:off x="2881341" y="945337"/>
            <a:ext cx="525974" cy="951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3033009" y="457869"/>
            <a:ext cx="42756" cy="68259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325" y="3435819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158" name="矩形 157"/>
          <p:cNvSpPr/>
          <p:nvPr/>
        </p:nvSpPr>
        <p:spPr>
          <a:xfrm>
            <a:off x="1325" y="3435820"/>
            <a:ext cx="9144000" cy="571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3407315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</a:p>
        </p:txBody>
      </p:sp>
      <p:sp>
        <p:nvSpPr>
          <p:cNvPr id="163" name="矩形 162"/>
          <p:cNvSpPr/>
          <p:nvPr/>
        </p:nvSpPr>
        <p:spPr>
          <a:xfrm>
            <a:off x="3410098" y="1217626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查看评标结果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86650" y="789945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确认中标结果</a:t>
            </a:r>
          </a:p>
        </p:txBody>
      </p:sp>
      <p:cxnSp>
        <p:nvCxnSpPr>
          <p:cNvPr id="166" name="直接箭头连接符 165"/>
          <p:cNvCxnSpPr>
            <a:stCxn id="159" idx="2"/>
            <a:endCxn id="163" idx="0"/>
          </p:cNvCxnSpPr>
          <p:nvPr/>
        </p:nvCxnSpPr>
        <p:spPr>
          <a:xfrm>
            <a:off x="3795272" y="1094971"/>
            <a:ext cx="2783" cy="1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63" idx="3"/>
            <a:endCxn id="164" idx="1"/>
          </p:cNvCxnSpPr>
          <p:nvPr/>
        </p:nvCxnSpPr>
        <p:spPr>
          <a:xfrm flipV="1">
            <a:off x="4186012" y="939580"/>
            <a:ext cx="200638" cy="427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92480" y="451243"/>
            <a:ext cx="0" cy="68325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491285" y="451243"/>
            <a:ext cx="26919" cy="68325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2112659" y="5804289"/>
            <a:ext cx="775914" cy="315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录入评标规则及评标意见模版</a:t>
            </a:r>
          </a:p>
        </p:txBody>
      </p:sp>
      <p:sp>
        <p:nvSpPr>
          <p:cNvPr id="178" name="矩形 177"/>
          <p:cNvSpPr/>
          <p:nvPr/>
        </p:nvSpPr>
        <p:spPr>
          <a:xfrm>
            <a:off x="3408706" y="2932340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查看评标列表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395994" y="2933668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评标填写评标意见及分数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180"/>
          <p:cNvCxnSpPr>
            <a:stCxn id="178" idx="3"/>
            <a:endCxn id="179" idx="1"/>
          </p:cNvCxnSpPr>
          <p:nvPr/>
        </p:nvCxnSpPr>
        <p:spPr>
          <a:xfrm>
            <a:off x="4184620" y="3081975"/>
            <a:ext cx="211374" cy="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381C7DF-C224-4A67-A9F6-EF347FBA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66625"/>
              </p:ext>
            </p:extLst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8A98082-CC8D-4058-AF80-B3FE0DFDEA31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B00B5D9-94F0-462A-B801-315481C2B03D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0281F9-188E-497F-9074-41A7EAA41ED9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2A4EA22-A57F-4660-8858-02A9F142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32906"/>
              </p:ext>
            </p:extLst>
          </p:nvPr>
        </p:nvGraphicFramePr>
        <p:xfrm>
          <a:off x="0" y="362712"/>
          <a:ext cx="9144000" cy="638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发标                                                 竞标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评标                                          “三共”签署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（评标）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4080951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4B75ADD0-0772-4350-B591-3BDAAA32A940}"/>
              </a:ext>
            </a:extLst>
          </p:cNvPr>
          <p:cNvCxnSpPr>
            <a:cxnSpLocks/>
          </p:cNvCxnSpPr>
          <p:nvPr/>
        </p:nvCxnSpPr>
        <p:spPr>
          <a:xfrm>
            <a:off x="3687858" y="362712"/>
            <a:ext cx="0" cy="6387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5307B05C-64A3-4B42-9298-EDA23DBCBD2A}"/>
              </a:ext>
            </a:extLst>
          </p:cNvPr>
          <p:cNvCxnSpPr>
            <a:cxnSpLocks/>
          </p:cNvCxnSpPr>
          <p:nvPr/>
        </p:nvCxnSpPr>
        <p:spPr>
          <a:xfrm>
            <a:off x="6523952" y="362713"/>
            <a:ext cx="0" cy="63874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8D88EC1-EB66-4DBD-99C9-55D81A2C6D66}"/>
              </a:ext>
            </a:extLst>
          </p:cNvPr>
          <p:cNvSpPr/>
          <p:nvPr/>
        </p:nvSpPr>
        <p:spPr>
          <a:xfrm>
            <a:off x="1364562" y="65177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发起招标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4822A9-0323-420E-8E69-69B60FF2FEF6}"/>
              </a:ext>
            </a:extLst>
          </p:cNvPr>
          <p:cNvSpPr/>
          <p:nvPr/>
        </p:nvSpPr>
        <p:spPr>
          <a:xfrm>
            <a:off x="2527798" y="66100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邀标对象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3D99D0F-A06A-4340-AC49-32A83C33E0CD}"/>
              </a:ext>
            </a:extLst>
          </p:cNvPr>
          <p:cNvSpPr/>
          <p:nvPr/>
        </p:nvSpPr>
        <p:spPr>
          <a:xfrm>
            <a:off x="4070536" y="65177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查看应标列表及商业计划书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EE97C098-E5F8-42A1-B836-4D1ED721AD9E}"/>
              </a:ext>
            </a:extLst>
          </p:cNvPr>
          <p:cNvSpPr/>
          <p:nvPr/>
        </p:nvSpPr>
        <p:spPr>
          <a:xfrm>
            <a:off x="2527798" y="1084975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确认发布标书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A262D11-2CD9-442E-9CB2-CE883EE6A87E}"/>
              </a:ext>
            </a:extLst>
          </p:cNvPr>
          <p:cNvSpPr/>
          <p:nvPr/>
        </p:nvSpPr>
        <p:spPr>
          <a:xfrm>
            <a:off x="1364564" y="1575120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编制标书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1900247-7D9D-48A5-994E-2763C38A9F73}"/>
              </a:ext>
            </a:extLst>
          </p:cNvPr>
          <p:cNvSpPr/>
          <p:nvPr/>
        </p:nvSpPr>
        <p:spPr>
          <a:xfrm>
            <a:off x="2526397" y="1575120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提交标书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9E0007E-0FE6-4B0C-9276-770CC4B45D21}"/>
              </a:ext>
            </a:extLst>
          </p:cNvPr>
          <p:cNvSpPr/>
          <p:nvPr/>
        </p:nvSpPr>
        <p:spPr>
          <a:xfrm>
            <a:off x="1364563" y="1979368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发布对象</a:t>
            </a:r>
          </a:p>
        </p:txBody>
      </p:sp>
      <p:cxnSp>
        <p:nvCxnSpPr>
          <p:cNvPr id="22" name="肘形连接符 111">
            <a:extLst>
              <a:ext uri="{FF2B5EF4-FFF2-40B4-BE49-F238E27FC236}">
                <a16:creationId xmlns="" xmlns:a16="http://schemas.microsoft.com/office/drawing/2014/main" id="{BFF738D2-6116-48B3-835D-7940A0282B7B}"/>
              </a:ext>
            </a:extLst>
          </p:cNvPr>
          <p:cNvCxnSpPr>
            <a:cxnSpLocks/>
            <a:stCxn id="15" idx="1"/>
            <a:endCxn id="19" idx="1"/>
          </p:cNvCxnSpPr>
          <p:nvPr/>
        </p:nvCxnSpPr>
        <p:spPr>
          <a:xfrm rot="10800000" flipH="1" flipV="1">
            <a:off x="1364562" y="801404"/>
            <a:ext cx="2" cy="92335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111">
            <a:extLst>
              <a:ext uri="{FF2B5EF4-FFF2-40B4-BE49-F238E27FC236}">
                <a16:creationId xmlns="" xmlns:a16="http://schemas.microsoft.com/office/drawing/2014/main" id="{BC3DD1DE-FBC7-43BC-A914-F2685F4D24E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5400000">
            <a:off x="1700031" y="1926878"/>
            <a:ext cx="1049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111">
            <a:extLst>
              <a:ext uri="{FF2B5EF4-FFF2-40B4-BE49-F238E27FC236}">
                <a16:creationId xmlns="" xmlns:a16="http://schemas.microsoft.com/office/drawing/2014/main" id="{24FBC0A1-85CA-48A1-A089-ED8EB7D8C6B6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140476" y="1724754"/>
            <a:ext cx="385921" cy="404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111">
            <a:extLst>
              <a:ext uri="{FF2B5EF4-FFF2-40B4-BE49-F238E27FC236}">
                <a16:creationId xmlns="" xmlns:a16="http://schemas.microsoft.com/office/drawing/2014/main" id="{FA971F02-DAD5-44CC-BA66-2B9439C0D266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2852746" y="1021965"/>
            <a:ext cx="121661" cy="4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A319E51-D5C7-4EA5-9E32-4E2ACEF9208B}"/>
              </a:ext>
            </a:extLst>
          </p:cNvPr>
          <p:cNvSpPr/>
          <p:nvPr/>
        </p:nvSpPr>
        <p:spPr>
          <a:xfrm>
            <a:off x="2524621" y="237841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收到机会通知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6D3652A8-C24F-4468-B8AF-C57A50273F09}"/>
              </a:ext>
            </a:extLst>
          </p:cNvPr>
          <p:cNvSpPr/>
          <p:nvPr/>
        </p:nvSpPr>
        <p:spPr>
          <a:xfrm>
            <a:off x="1361384" y="2375778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查看机会列表及意向标书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362973" y="2793280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收益测算</a:t>
            </a:r>
          </a:p>
        </p:txBody>
      </p:sp>
      <p:cxnSp>
        <p:nvCxnSpPr>
          <p:cNvPr id="48" name="肘形连接符 111">
            <a:extLst>
              <a:ext uri="{FF2B5EF4-FFF2-40B4-BE49-F238E27FC236}">
                <a16:creationId xmlns="" xmlns:a16="http://schemas.microsoft.com/office/drawing/2014/main" id="{160C9B7D-98FC-4DA8-BDCD-283DDF818022}"/>
              </a:ext>
            </a:extLst>
          </p:cNvPr>
          <p:cNvCxnSpPr>
            <a:cxnSpLocks/>
            <a:stCxn id="20" idx="0"/>
            <a:endCxn id="16" idx="1"/>
          </p:cNvCxnSpPr>
          <p:nvPr/>
        </p:nvCxnSpPr>
        <p:spPr>
          <a:xfrm rot="16200000" flipV="1">
            <a:off x="2338833" y="999599"/>
            <a:ext cx="764486" cy="386556"/>
          </a:xfrm>
          <a:prstGeom prst="bentConnector4">
            <a:avLst>
              <a:gd name="adj1" fmla="val 19614"/>
              <a:gd name="adj2" fmla="val 159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111">
            <a:extLst>
              <a:ext uri="{FF2B5EF4-FFF2-40B4-BE49-F238E27FC236}">
                <a16:creationId xmlns="" xmlns:a16="http://schemas.microsoft.com/office/drawing/2014/main" id="{8C3CD06F-3032-4148-BFFC-50E7C710254D}"/>
              </a:ext>
            </a:extLst>
          </p:cNvPr>
          <p:cNvCxnSpPr>
            <a:cxnSpLocks/>
            <a:stCxn id="18" idx="3"/>
            <a:endCxn id="43" idx="0"/>
          </p:cNvCxnSpPr>
          <p:nvPr/>
        </p:nvCxnSpPr>
        <p:spPr>
          <a:xfrm flipH="1">
            <a:off x="2912578" y="1234609"/>
            <a:ext cx="391134" cy="1143807"/>
          </a:xfrm>
          <a:prstGeom prst="bentConnector4">
            <a:avLst>
              <a:gd name="adj1" fmla="val -58445"/>
              <a:gd name="adj2" fmla="val 7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1">
            <a:extLst>
              <a:ext uri="{FF2B5EF4-FFF2-40B4-BE49-F238E27FC236}">
                <a16:creationId xmlns="" xmlns:a16="http://schemas.microsoft.com/office/drawing/2014/main" id="{26B93042-90F8-4258-8E06-FDD641EDBAA8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rot="10800000">
            <a:off x="2137299" y="2528050"/>
            <a:ext cx="3873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11">
            <a:extLst>
              <a:ext uri="{FF2B5EF4-FFF2-40B4-BE49-F238E27FC236}">
                <a16:creationId xmlns="" xmlns:a16="http://schemas.microsoft.com/office/drawing/2014/main" id="{3EBA9C4C-19DD-4281-8E4D-523EE818618C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16200000" flipH="1">
            <a:off x="1693655" y="2736005"/>
            <a:ext cx="112960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11">
            <a:extLst>
              <a:ext uri="{FF2B5EF4-FFF2-40B4-BE49-F238E27FC236}">
                <a16:creationId xmlns="" xmlns:a16="http://schemas.microsoft.com/office/drawing/2014/main" id="{AD71C0DC-65BE-4183-80A7-D16AA6E3CC58}"/>
              </a:ext>
            </a:extLst>
          </p:cNvPr>
          <p:cNvCxnSpPr>
            <a:cxnSpLocks/>
            <a:stCxn id="45" idx="3"/>
            <a:endCxn id="130" idx="1"/>
          </p:cNvCxnSpPr>
          <p:nvPr/>
        </p:nvCxnSpPr>
        <p:spPr>
          <a:xfrm flipV="1">
            <a:off x="2138887" y="2945214"/>
            <a:ext cx="388911" cy="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="" xmlns:a16="http://schemas.microsoft.com/office/drawing/2014/main" id="{18B84709-84B8-4A98-91EA-E773D5C1B99A}"/>
              </a:ext>
            </a:extLst>
          </p:cNvPr>
          <p:cNvSpPr/>
          <p:nvPr/>
        </p:nvSpPr>
        <p:spPr>
          <a:xfrm>
            <a:off x="2527798" y="2792943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确定参与竞标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="" xmlns:a16="http://schemas.microsoft.com/office/drawing/2014/main" id="{2B6F94EB-93DF-46BB-AC43-A1EE5F6F0FA2}"/>
              </a:ext>
            </a:extLst>
          </p:cNvPr>
          <p:cNvSpPr/>
          <p:nvPr/>
        </p:nvSpPr>
        <p:spPr>
          <a:xfrm>
            <a:off x="4072003" y="2375778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cxnSp>
        <p:nvCxnSpPr>
          <p:cNvPr id="138" name="肘形连接符 111">
            <a:extLst>
              <a:ext uri="{FF2B5EF4-FFF2-40B4-BE49-F238E27FC236}">
                <a16:creationId xmlns="" xmlns:a16="http://schemas.microsoft.com/office/drawing/2014/main" id="{9DA6680C-D469-4C60-ADB8-FA47B7DD209D}"/>
              </a:ext>
            </a:extLst>
          </p:cNvPr>
          <p:cNvCxnSpPr>
            <a:cxnSpLocks/>
            <a:stCxn id="130" idx="3"/>
            <a:endCxn id="137" idx="1"/>
          </p:cNvCxnSpPr>
          <p:nvPr/>
        </p:nvCxnSpPr>
        <p:spPr>
          <a:xfrm flipV="1">
            <a:off x="3303712" y="2525412"/>
            <a:ext cx="768291" cy="419802"/>
          </a:xfrm>
          <a:prstGeom prst="bentConnector3">
            <a:avLst>
              <a:gd name="adj1" fmla="val 30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="" xmlns:a16="http://schemas.microsoft.com/office/drawing/2014/main" id="{EC083125-CA52-459C-8FF5-151641667D71}"/>
              </a:ext>
            </a:extLst>
          </p:cNvPr>
          <p:cNvSpPr/>
          <p:nvPr/>
        </p:nvSpPr>
        <p:spPr>
          <a:xfrm>
            <a:off x="5268680" y="1977409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="" xmlns:a16="http://schemas.microsoft.com/office/drawing/2014/main" id="{DF0B27BE-E52A-44C4-8F69-204C9CC88A68}"/>
              </a:ext>
            </a:extLst>
          </p:cNvPr>
          <p:cNvSpPr/>
          <p:nvPr/>
        </p:nvSpPr>
        <p:spPr>
          <a:xfrm>
            <a:off x="4070537" y="197936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="" xmlns:a16="http://schemas.microsoft.com/office/drawing/2014/main" id="{3141D90B-4C7A-4AD3-823E-F34B61D2AE16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="" xmlns:a16="http://schemas.microsoft.com/office/drawing/2014/main" id="{B77B55F2-0A50-4DDB-8E3F-2EFD31155214}"/>
              </a:ext>
            </a:extLst>
          </p:cNvPr>
          <p:cNvSpPr/>
          <p:nvPr/>
        </p:nvSpPr>
        <p:spPr>
          <a:xfrm>
            <a:off x="5262300" y="2374255"/>
            <a:ext cx="775913" cy="299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cxnSp>
        <p:nvCxnSpPr>
          <p:cNvPr id="149" name="肘形连接符 111">
            <a:extLst>
              <a:ext uri="{FF2B5EF4-FFF2-40B4-BE49-F238E27FC236}">
                <a16:creationId xmlns="" xmlns:a16="http://schemas.microsoft.com/office/drawing/2014/main" id="{29BB9DA7-6A66-4612-B875-5CE1E6111FE9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 flipV="1">
            <a:off x="4847916" y="2523889"/>
            <a:ext cx="414384" cy="1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="" xmlns:a16="http://schemas.microsoft.com/office/drawing/2014/main" id="{76287B80-F167-43AF-925D-CB2B5B365E13}"/>
              </a:ext>
            </a:extLst>
          </p:cNvPr>
          <p:cNvSpPr/>
          <p:nvPr/>
        </p:nvSpPr>
        <p:spPr>
          <a:xfrm>
            <a:off x="5296926" y="389583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收到并确认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评标邀请通知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1" name="肘形连接符 111">
            <a:extLst>
              <a:ext uri="{FF2B5EF4-FFF2-40B4-BE49-F238E27FC236}">
                <a16:creationId xmlns="" xmlns:a16="http://schemas.microsoft.com/office/drawing/2014/main" id="{40B6076C-6747-453B-B6BA-8436A728CA03}"/>
              </a:ext>
            </a:extLst>
          </p:cNvPr>
          <p:cNvCxnSpPr>
            <a:cxnSpLocks/>
            <a:stCxn id="141" idx="3"/>
            <a:endCxn id="158" idx="3"/>
          </p:cNvCxnSpPr>
          <p:nvPr/>
        </p:nvCxnSpPr>
        <p:spPr>
          <a:xfrm>
            <a:off x="6044594" y="2127043"/>
            <a:ext cx="28246" cy="1918423"/>
          </a:xfrm>
          <a:prstGeom prst="bentConnector3">
            <a:avLst>
              <a:gd name="adj1" fmla="val 909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="" xmlns:a16="http://schemas.microsoft.com/office/drawing/2014/main" id="{55F47529-44AC-47C1-9A0F-AF06E269425E}"/>
              </a:ext>
            </a:extLst>
          </p:cNvPr>
          <p:cNvSpPr/>
          <p:nvPr/>
        </p:nvSpPr>
        <p:spPr>
          <a:xfrm>
            <a:off x="4084413" y="3895506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="" xmlns:a16="http://schemas.microsoft.com/office/drawing/2014/main" id="{97DCE992-B59E-47DB-B028-209B6F41F01C}"/>
              </a:ext>
            </a:extLst>
          </p:cNvPr>
          <p:cNvSpPr/>
          <p:nvPr/>
        </p:nvSpPr>
        <p:spPr>
          <a:xfrm>
            <a:off x="1364720" y="1089299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线下沟通审阅</a:t>
            </a:r>
          </a:p>
        </p:txBody>
      </p:sp>
      <p:cxnSp>
        <p:nvCxnSpPr>
          <p:cNvPr id="185" name="肘形连接符 111">
            <a:extLst>
              <a:ext uri="{FF2B5EF4-FFF2-40B4-BE49-F238E27FC236}">
                <a16:creationId xmlns="" xmlns:a16="http://schemas.microsoft.com/office/drawing/2014/main" id="{56338AB9-AFD7-4A8F-B4F9-FBE12FF99F7A}"/>
              </a:ext>
            </a:extLst>
          </p:cNvPr>
          <p:cNvCxnSpPr>
            <a:cxnSpLocks/>
            <a:stCxn id="184" idx="2"/>
            <a:endCxn id="19" idx="0"/>
          </p:cNvCxnSpPr>
          <p:nvPr/>
        </p:nvCxnSpPr>
        <p:spPr>
          <a:xfrm rot="5400000">
            <a:off x="1659323" y="1481765"/>
            <a:ext cx="186553" cy="15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11">
            <a:extLst>
              <a:ext uri="{FF2B5EF4-FFF2-40B4-BE49-F238E27FC236}">
                <a16:creationId xmlns="" xmlns:a16="http://schemas.microsoft.com/office/drawing/2014/main" id="{E42F5BD2-6338-412D-A83F-93C041F49B77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4846451" y="2127043"/>
            <a:ext cx="422229" cy="1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111">
            <a:extLst>
              <a:ext uri="{FF2B5EF4-FFF2-40B4-BE49-F238E27FC236}">
                <a16:creationId xmlns="" xmlns:a16="http://schemas.microsoft.com/office/drawing/2014/main" id="{1705EB2D-121E-4B1C-9555-56D7BF270FFE}"/>
              </a:ext>
            </a:extLst>
          </p:cNvPr>
          <p:cNvCxnSpPr>
            <a:cxnSpLocks/>
            <a:stCxn id="158" idx="1"/>
            <a:endCxn id="174" idx="3"/>
          </p:cNvCxnSpPr>
          <p:nvPr/>
        </p:nvCxnSpPr>
        <p:spPr>
          <a:xfrm rot="10800000">
            <a:off x="4860326" y="4045140"/>
            <a:ext cx="436600" cy="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="" xmlns:a16="http://schemas.microsoft.com/office/drawing/2014/main" id="{8C077954-61C8-4A6F-BC31-0DC8BD8E5AC7}"/>
              </a:ext>
            </a:extLst>
          </p:cNvPr>
          <p:cNvSpPr/>
          <p:nvPr/>
        </p:nvSpPr>
        <p:spPr>
          <a:xfrm>
            <a:off x="4077216" y="1546163"/>
            <a:ext cx="775914" cy="299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提交评标报告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6" name="肘形连接符 111">
            <a:extLst>
              <a:ext uri="{FF2B5EF4-FFF2-40B4-BE49-F238E27FC236}">
                <a16:creationId xmlns="" xmlns:a16="http://schemas.microsoft.com/office/drawing/2014/main" id="{A9ABD975-683D-4284-914B-064C2A9346B5}"/>
              </a:ext>
            </a:extLst>
          </p:cNvPr>
          <p:cNvCxnSpPr>
            <a:cxnSpLocks/>
            <a:stCxn id="174" idx="1"/>
            <a:endCxn id="215" idx="1"/>
          </p:cNvCxnSpPr>
          <p:nvPr/>
        </p:nvCxnSpPr>
        <p:spPr>
          <a:xfrm rot="10800000">
            <a:off x="4077217" y="1695798"/>
            <a:ext cx="7197" cy="2349343"/>
          </a:xfrm>
          <a:prstGeom prst="bentConnector3">
            <a:avLst>
              <a:gd name="adj1" fmla="val 327632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="" xmlns:a16="http://schemas.microsoft.com/office/drawing/2014/main" id="{98229156-F493-4D6E-B479-AC46E5845A32}"/>
              </a:ext>
            </a:extLst>
          </p:cNvPr>
          <p:cNvSpPr/>
          <p:nvPr/>
        </p:nvSpPr>
        <p:spPr>
          <a:xfrm>
            <a:off x="4078989" y="109052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确认中标结果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2" name="肘形连接符 111">
            <a:extLst>
              <a:ext uri="{FF2B5EF4-FFF2-40B4-BE49-F238E27FC236}">
                <a16:creationId xmlns="" xmlns:a16="http://schemas.microsoft.com/office/drawing/2014/main" id="{3D444049-05A9-401B-AFCE-38FF9919EA2B}"/>
              </a:ext>
            </a:extLst>
          </p:cNvPr>
          <p:cNvCxnSpPr>
            <a:cxnSpLocks/>
            <a:stCxn id="215" idx="3"/>
            <a:endCxn id="219" idx="3"/>
          </p:cNvCxnSpPr>
          <p:nvPr/>
        </p:nvCxnSpPr>
        <p:spPr>
          <a:xfrm flipV="1">
            <a:off x="4853130" y="1240156"/>
            <a:ext cx="1773" cy="455641"/>
          </a:xfrm>
          <a:prstGeom prst="bentConnector3">
            <a:avLst>
              <a:gd name="adj1" fmla="val 8122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>
            <a:extLst>
              <a:ext uri="{FF2B5EF4-FFF2-40B4-BE49-F238E27FC236}">
                <a16:creationId xmlns="" xmlns:a16="http://schemas.microsoft.com/office/drawing/2014/main" id="{2984DD30-DAF5-4F51-A4A9-E042EDA11B25}"/>
              </a:ext>
            </a:extLst>
          </p:cNvPr>
          <p:cNvSpPr/>
          <p:nvPr/>
        </p:nvSpPr>
        <p:spPr>
          <a:xfrm>
            <a:off x="6753914" y="2451745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收到中标通知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9" name="肘形连接符 111">
            <a:extLst>
              <a:ext uri="{FF2B5EF4-FFF2-40B4-BE49-F238E27FC236}">
                <a16:creationId xmlns="" xmlns:a16="http://schemas.microsoft.com/office/drawing/2014/main" id="{76A3E5F6-2CFD-42AC-BF2B-8978FC2DF0AB}"/>
              </a:ext>
            </a:extLst>
          </p:cNvPr>
          <p:cNvCxnSpPr>
            <a:cxnSpLocks/>
            <a:stCxn id="219" idx="0"/>
            <a:endCxn id="228" idx="0"/>
          </p:cNvCxnSpPr>
          <p:nvPr/>
        </p:nvCxnSpPr>
        <p:spPr>
          <a:xfrm rot="16200000" flipH="1">
            <a:off x="5123796" y="433671"/>
            <a:ext cx="1361223" cy="2674925"/>
          </a:xfrm>
          <a:prstGeom prst="bentConnector3">
            <a:avLst>
              <a:gd name="adj1" fmla="val -6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="" xmlns:a16="http://schemas.microsoft.com/office/drawing/2014/main" id="{5300FA31-5D29-4677-878A-E3C453735917}"/>
              </a:ext>
            </a:extLst>
          </p:cNvPr>
          <p:cNvSpPr/>
          <p:nvPr/>
        </p:nvSpPr>
        <p:spPr>
          <a:xfrm>
            <a:off x="4077215" y="323737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对评标过程和结果进行评论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F3246395-8D10-45FF-A4A3-B2E1794B03F8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="" xmlns:a16="http://schemas.microsoft.com/office/drawing/2014/main" id="{C87B7C9F-21B7-46D9-AB0F-806149D42D65}"/>
              </a:ext>
            </a:extLst>
          </p:cNvPr>
          <p:cNvSpPr/>
          <p:nvPr/>
        </p:nvSpPr>
        <p:spPr>
          <a:xfrm>
            <a:off x="5294500" y="6118342"/>
            <a:ext cx="775914" cy="2992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虚拟组织</a:t>
            </a:r>
          </a:p>
        </p:txBody>
      </p:sp>
      <p:cxnSp>
        <p:nvCxnSpPr>
          <p:cNvPr id="241" name="肘形连接符 111">
            <a:extLst>
              <a:ext uri="{FF2B5EF4-FFF2-40B4-BE49-F238E27FC236}">
                <a16:creationId xmlns="" xmlns:a16="http://schemas.microsoft.com/office/drawing/2014/main" id="{8D5EEFA8-5113-4ACC-BC2C-E2F72EDFDE1E}"/>
              </a:ext>
            </a:extLst>
          </p:cNvPr>
          <p:cNvCxnSpPr>
            <a:cxnSpLocks/>
            <a:stCxn id="219" idx="0"/>
            <a:endCxn id="240" idx="3"/>
          </p:cNvCxnSpPr>
          <p:nvPr/>
        </p:nvCxnSpPr>
        <p:spPr>
          <a:xfrm rot="16200000" flipH="1">
            <a:off x="2679953" y="2877515"/>
            <a:ext cx="5177454" cy="1603468"/>
          </a:xfrm>
          <a:prstGeom prst="bentConnector4">
            <a:avLst>
              <a:gd name="adj1" fmla="val -1585"/>
              <a:gd name="adj2" fmla="val 12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="" xmlns:a16="http://schemas.microsoft.com/office/drawing/2014/main" id="{17C513F0-6C05-4AB9-B611-8B76CD30EB24}"/>
              </a:ext>
            </a:extLst>
          </p:cNvPr>
          <p:cNvSpPr/>
          <p:nvPr/>
        </p:nvSpPr>
        <p:spPr>
          <a:xfrm>
            <a:off x="6746866" y="282850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查看自驱组织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肘形连接符 111">
            <a:extLst>
              <a:ext uri="{FF2B5EF4-FFF2-40B4-BE49-F238E27FC236}">
                <a16:creationId xmlns="" xmlns:a16="http://schemas.microsoft.com/office/drawing/2014/main" id="{7CD42E76-D298-4E5B-B419-21C6621B2985}"/>
              </a:ext>
            </a:extLst>
          </p:cNvPr>
          <p:cNvCxnSpPr>
            <a:cxnSpLocks/>
            <a:stCxn id="240" idx="2"/>
            <a:endCxn id="246" idx="2"/>
          </p:cNvCxnSpPr>
          <p:nvPr/>
        </p:nvCxnSpPr>
        <p:spPr>
          <a:xfrm rot="5400000" flipH="1" flipV="1">
            <a:off x="4763720" y="4046507"/>
            <a:ext cx="3289839" cy="1452366"/>
          </a:xfrm>
          <a:prstGeom prst="bentConnector3">
            <a:avLst>
              <a:gd name="adj1" fmla="val -6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="" xmlns:a16="http://schemas.microsoft.com/office/drawing/2014/main" id="{7E575ACB-44E2-4174-8BEE-617F7F9B3A84}"/>
              </a:ext>
            </a:extLst>
          </p:cNvPr>
          <p:cNvSpPr/>
          <p:nvPr/>
        </p:nvSpPr>
        <p:spPr>
          <a:xfrm>
            <a:off x="8127421" y="6118341"/>
            <a:ext cx="775914" cy="2992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="" xmlns:a16="http://schemas.microsoft.com/office/drawing/2014/main" id="{FCCC1DEF-37B6-486F-B00A-CE36677EFBC5}"/>
              </a:ext>
            </a:extLst>
          </p:cNvPr>
          <p:cNvSpPr/>
          <p:nvPr/>
        </p:nvSpPr>
        <p:spPr>
          <a:xfrm>
            <a:off x="8130594" y="1927606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cxnSp>
        <p:nvCxnSpPr>
          <p:cNvPr id="254" name="肘形连接符 111">
            <a:extLst>
              <a:ext uri="{FF2B5EF4-FFF2-40B4-BE49-F238E27FC236}">
                <a16:creationId xmlns="" xmlns:a16="http://schemas.microsoft.com/office/drawing/2014/main" id="{508A61AB-24DD-4438-8C56-9DB1D99BD867}"/>
              </a:ext>
            </a:extLst>
          </p:cNvPr>
          <p:cNvCxnSpPr>
            <a:cxnSpLocks/>
            <a:stCxn id="251" idx="3"/>
            <a:endCxn id="253" idx="3"/>
          </p:cNvCxnSpPr>
          <p:nvPr/>
        </p:nvCxnSpPr>
        <p:spPr>
          <a:xfrm flipV="1">
            <a:off x="8903335" y="2077240"/>
            <a:ext cx="3172" cy="4190735"/>
          </a:xfrm>
          <a:prstGeom prst="bentConnector3">
            <a:avLst>
              <a:gd name="adj1" fmla="val 3668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>
            <a:extLst>
              <a:ext uri="{FF2B5EF4-FFF2-40B4-BE49-F238E27FC236}">
                <a16:creationId xmlns="" xmlns:a16="http://schemas.microsoft.com/office/drawing/2014/main" id="{25CDD43A-18BC-4A6B-8684-4C3C44F03879}"/>
              </a:ext>
            </a:extLst>
          </p:cNvPr>
          <p:cNvSpPr/>
          <p:nvPr/>
        </p:nvSpPr>
        <p:spPr>
          <a:xfrm>
            <a:off x="8129008" y="2452506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“三共” 备忘录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="" xmlns:a16="http://schemas.microsoft.com/office/drawing/2014/main" id="{3B7AFCF5-7A0E-43FA-8F8F-1047BBAC32DE}"/>
              </a:ext>
            </a:extLst>
          </p:cNvPr>
          <p:cNvSpPr/>
          <p:nvPr/>
        </p:nvSpPr>
        <p:spPr>
          <a:xfrm>
            <a:off x="8129008" y="1084975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“三共”备忘录</a:t>
            </a:r>
          </a:p>
        </p:txBody>
      </p:sp>
      <p:cxnSp>
        <p:nvCxnSpPr>
          <p:cNvPr id="264" name="肘形连接符 111">
            <a:extLst>
              <a:ext uri="{FF2B5EF4-FFF2-40B4-BE49-F238E27FC236}">
                <a16:creationId xmlns="" xmlns:a16="http://schemas.microsoft.com/office/drawing/2014/main" id="{C7F52AFD-D882-4E6C-8C8B-DDC6C4F202EE}"/>
              </a:ext>
            </a:extLst>
          </p:cNvPr>
          <p:cNvCxnSpPr>
            <a:cxnSpLocks/>
            <a:stCxn id="253" idx="0"/>
            <a:endCxn id="260" idx="2"/>
          </p:cNvCxnSpPr>
          <p:nvPr/>
        </p:nvCxnSpPr>
        <p:spPr>
          <a:xfrm rot="16200000" flipV="1">
            <a:off x="8246077" y="1655132"/>
            <a:ext cx="543363" cy="158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111">
            <a:extLst>
              <a:ext uri="{FF2B5EF4-FFF2-40B4-BE49-F238E27FC236}">
                <a16:creationId xmlns="" xmlns:a16="http://schemas.microsoft.com/office/drawing/2014/main" id="{5F726138-D04B-433F-BD95-C21226B7D950}"/>
              </a:ext>
            </a:extLst>
          </p:cNvPr>
          <p:cNvCxnSpPr>
            <a:cxnSpLocks/>
            <a:stCxn id="259" idx="0"/>
            <a:endCxn id="253" idx="2"/>
          </p:cNvCxnSpPr>
          <p:nvPr/>
        </p:nvCxnSpPr>
        <p:spPr>
          <a:xfrm rot="5400000" flipH="1" flipV="1">
            <a:off x="8404942" y="2338897"/>
            <a:ext cx="225632" cy="158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="" xmlns:a16="http://schemas.microsoft.com/office/drawing/2014/main" id="{EC74BBC6-6503-43DD-8098-1CB9BED23E40}"/>
              </a:ext>
            </a:extLst>
          </p:cNvPr>
          <p:cNvSpPr/>
          <p:nvPr/>
        </p:nvSpPr>
        <p:spPr>
          <a:xfrm>
            <a:off x="8121995" y="694989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="" xmlns:a16="http://schemas.microsoft.com/office/drawing/2014/main" id="{4C333355-CBCB-42DF-8AA1-2D326FCB5D2B}"/>
              </a:ext>
            </a:extLst>
          </p:cNvPr>
          <p:cNvSpPr/>
          <p:nvPr/>
        </p:nvSpPr>
        <p:spPr>
          <a:xfrm>
            <a:off x="8126116" y="282777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6" name="肘形连接符 111">
            <a:extLst>
              <a:ext uri="{FF2B5EF4-FFF2-40B4-BE49-F238E27FC236}">
                <a16:creationId xmlns="" xmlns:a16="http://schemas.microsoft.com/office/drawing/2014/main" id="{CE48D3E8-4391-4C08-A388-36B87E74F45A}"/>
              </a:ext>
            </a:extLst>
          </p:cNvPr>
          <p:cNvCxnSpPr>
            <a:cxnSpLocks/>
            <a:stCxn id="253" idx="1"/>
            <a:endCxn id="275" idx="1"/>
          </p:cNvCxnSpPr>
          <p:nvPr/>
        </p:nvCxnSpPr>
        <p:spPr>
          <a:xfrm rot="10800000" flipV="1">
            <a:off x="8126116" y="2077240"/>
            <a:ext cx="4478" cy="900166"/>
          </a:xfrm>
          <a:prstGeom prst="bentConnector3">
            <a:avLst>
              <a:gd name="adj1" fmla="val 529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肘形连接符 111">
            <a:extLst>
              <a:ext uri="{FF2B5EF4-FFF2-40B4-BE49-F238E27FC236}">
                <a16:creationId xmlns="" xmlns:a16="http://schemas.microsoft.com/office/drawing/2014/main" id="{3F5ACAE6-B864-41B5-90B6-E818BA4AA2AD}"/>
              </a:ext>
            </a:extLst>
          </p:cNvPr>
          <p:cNvCxnSpPr>
            <a:cxnSpLocks/>
            <a:stCxn id="253" idx="1"/>
            <a:endCxn id="272" idx="1"/>
          </p:cNvCxnSpPr>
          <p:nvPr/>
        </p:nvCxnSpPr>
        <p:spPr>
          <a:xfrm rot="10800000">
            <a:off x="8121996" y="844624"/>
            <a:ext cx="8599" cy="1232617"/>
          </a:xfrm>
          <a:prstGeom prst="bentConnector3">
            <a:avLst>
              <a:gd name="adj1" fmla="val 275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>
            <a:extLst>
              <a:ext uri="{FF2B5EF4-FFF2-40B4-BE49-F238E27FC236}">
                <a16:creationId xmlns="" xmlns:a16="http://schemas.microsoft.com/office/drawing/2014/main" id="{824D9D0E-D945-429B-A56E-D83A393DF1CB}"/>
              </a:ext>
            </a:extLst>
          </p:cNvPr>
          <p:cNvSpPr/>
          <p:nvPr/>
        </p:nvSpPr>
        <p:spPr>
          <a:xfrm>
            <a:off x="1367642" y="4633002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配置招标分类及标书模版</a:t>
            </a:r>
          </a:p>
        </p:txBody>
      </p:sp>
      <p:sp>
        <p:nvSpPr>
          <p:cNvPr id="295" name="矩形 294">
            <a:extLst>
              <a:ext uri="{FF2B5EF4-FFF2-40B4-BE49-F238E27FC236}">
                <a16:creationId xmlns="" xmlns:a16="http://schemas.microsoft.com/office/drawing/2014/main" id="{954B467B-AB6E-4DBC-A362-9451AC9D5D60}"/>
              </a:ext>
            </a:extLst>
          </p:cNvPr>
          <p:cNvSpPr/>
          <p:nvPr/>
        </p:nvSpPr>
        <p:spPr>
          <a:xfrm>
            <a:off x="1361383" y="4983612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配置发布对象推荐规则</a:t>
            </a:r>
          </a:p>
        </p:txBody>
      </p:sp>
      <p:sp>
        <p:nvSpPr>
          <p:cNvPr id="296" name="矩形 295">
            <a:extLst>
              <a:ext uri="{FF2B5EF4-FFF2-40B4-BE49-F238E27FC236}">
                <a16:creationId xmlns="" xmlns:a16="http://schemas.microsoft.com/office/drawing/2014/main" id="{DE29815B-A8CD-4444-B0FE-BD0F6E5D2ACD}"/>
              </a:ext>
            </a:extLst>
          </p:cNvPr>
          <p:cNvSpPr/>
          <p:nvPr/>
        </p:nvSpPr>
        <p:spPr>
          <a:xfrm>
            <a:off x="2518888" y="4633002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配置收益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测算模型</a:t>
            </a:r>
          </a:p>
        </p:txBody>
      </p:sp>
      <p:sp>
        <p:nvSpPr>
          <p:cNvPr id="297" name="矩形 296">
            <a:extLst>
              <a:ext uri="{FF2B5EF4-FFF2-40B4-BE49-F238E27FC236}">
                <a16:creationId xmlns="" xmlns:a16="http://schemas.microsoft.com/office/drawing/2014/main" id="{33711693-A2EB-427A-96DB-2CF038A73AF5}"/>
              </a:ext>
            </a:extLst>
          </p:cNvPr>
          <p:cNvSpPr/>
          <p:nvPr/>
        </p:nvSpPr>
        <p:spPr>
          <a:xfrm>
            <a:off x="4067792" y="4634720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配置评标专家推荐规则</a:t>
            </a:r>
          </a:p>
        </p:txBody>
      </p:sp>
      <p:sp>
        <p:nvSpPr>
          <p:cNvPr id="298" name="矩形 297">
            <a:extLst>
              <a:ext uri="{FF2B5EF4-FFF2-40B4-BE49-F238E27FC236}">
                <a16:creationId xmlns="" xmlns:a16="http://schemas.microsoft.com/office/drawing/2014/main" id="{3F55B597-ABB6-4FFC-87A2-AA9E5B27A2C3}"/>
              </a:ext>
            </a:extLst>
          </p:cNvPr>
          <p:cNvSpPr/>
          <p:nvPr/>
        </p:nvSpPr>
        <p:spPr>
          <a:xfrm>
            <a:off x="4075182" y="4993583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配置商业计划书模版及填写规则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="" xmlns:a16="http://schemas.microsoft.com/office/drawing/2014/main" id="{CD90B189-779A-4824-9598-9DAA1F0944B3}"/>
              </a:ext>
            </a:extLst>
          </p:cNvPr>
          <p:cNvSpPr/>
          <p:nvPr/>
        </p:nvSpPr>
        <p:spPr>
          <a:xfrm>
            <a:off x="5301471" y="4633002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配置虚拟组织信息模版</a:t>
            </a:r>
          </a:p>
        </p:txBody>
      </p:sp>
      <p:sp>
        <p:nvSpPr>
          <p:cNvPr id="300" name="矩形 299">
            <a:extLst>
              <a:ext uri="{FF2B5EF4-FFF2-40B4-BE49-F238E27FC236}">
                <a16:creationId xmlns="" xmlns:a16="http://schemas.microsoft.com/office/drawing/2014/main" id="{F26880B0-4F73-405C-9B8E-0DD020A27B04}"/>
              </a:ext>
            </a:extLst>
          </p:cNvPr>
          <p:cNvSpPr/>
          <p:nvPr/>
        </p:nvSpPr>
        <p:spPr>
          <a:xfrm>
            <a:off x="8123441" y="4639320"/>
            <a:ext cx="775913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配置“三共”备忘录模版</a:t>
            </a:r>
          </a:p>
        </p:txBody>
      </p:sp>
    </p:spTree>
    <p:extLst>
      <p:ext uri="{BB962C8B-B14F-4D97-AF65-F5344CB8AC3E}">
        <p14:creationId xmlns:p14="http://schemas.microsoft.com/office/powerpoint/2010/main" val="195425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C98AAC0-CD47-44F1-BE8D-220ED79D1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31476"/>
              </p:ext>
            </p:extLst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="" xmlns:a16="http://schemas.microsoft.com/office/drawing/2014/main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自组团队阶段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37934"/>
              </p:ext>
            </p:extLst>
          </p:nvPr>
        </p:nvGraphicFramePr>
        <p:xfrm>
          <a:off x="0" y="362712"/>
          <a:ext cx="9144000" cy="638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团队组建                                               团队管理                                              退出团队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（自驱组织）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（评标）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4080951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3687858" y="362712"/>
            <a:ext cx="0" cy="6387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8BD73385-F946-4B97-BBF4-C7A38F2D4D72}"/>
              </a:ext>
            </a:extLst>
          </p:cNvPr>
          <p:cNvCxnSpPr>
            <a:cxnSpLocks/>
          </p:cNvCxnSpPr>
          <p:nvPr/>
        </p:nvCxnSpPr>
        <p:spPr>
          <a:xfrm>
            <a:off x="6523952" y="362713"/>
            <a:ext cx="0" cy="63874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8B36D672-9836-451A-A3B2-D8839411DA53}"/>
              </a:ext>
            </a:extLst>
          </p:cNvPr>
          <p:cNvSpPr/>
          <p:nvPr/>
        </p:nvSpPr>
        <p:spPr>
          <a:xfrm>
            <a:off x="1325468" y="149671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组建团队发起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5F78F31-7514-4303-84DC-89382251329C}"/>
              </a:ext>
            </a:extLst>
          </p:cNvPr>
          <p:cNvSpPr/>
          <p:nvPr/>
        </p:nvSpPr>
        <p:spPr>
          <a:xfrm>
            <a:off x="1326627" y="199006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业务代理人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肘形连接符 111">
            <a:extLst>
              <a:ext uri="{FF2B5EF4-FFF2-40B4-BE49-F238E27FC236}">
                <a16:creationId xmlns="" xmlns:a16="http://schemas.microsoft.com/office/drawing/2014/main" id="{19EE15D6-4B57-41B0-9AB2-328D6D9FF48B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rot="16200000" flipH="1">
            <a:off x="1616963" y="1892446"/>
            <a:ext cx="194083" cy="1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C98AAC0-CD47-44F1-BE8D-220ED79D10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="" xmlns:a16="http://schemas.microsoft.com/office/drawing/2014/main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en-US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30967"/>
              </p:ext>
            </p:extLst>
          </p:nvPr>
        </p:nvGraphicFramePr>
        <p:xfrm>
          <a:off x="0" y="362712"/>
          <a:ext cx="9144000" cy="56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运营                                             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2" name="矩形 11"/>
          <p:cNvSpPr/>
          <p:nvPr/>
        </p:nvSpPr>
        <p:spPr>
          <a:xfrm>
            <a:off x="1284005" y="5468191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预警偏差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常规消息推送</a:t>
            </a:r>
          </a:p>
        </p:txBody>
      </p:sp>
      <p:sp>
        <p:nvSpPr>
          <p:cNvPr id="13" name="矩形 12"/>
          <p:cNvSpPr/>
          <p:nvPr/>
        </p:nvSpPr>
        <p:spPr>
          <a:xfrm>
            <a:off x="1351738" y="15481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接收预警偏差通知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3272" y="2758867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接收预警偏差通知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10800000" flipH="1">
            <a:off x="1300938" y="2860168"/>
            <a:ext cx="59267" cy="2777060"/>
          </a:xfrm>
          <a:prstGeom prst="bentConnector3">
            <a:avLst>
              <a:gd name="adj1" fmla="val -385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H="1">
            <a:off x="1300938" y="1717158"/>
            <a:ext cx="67733" cy="3920071"/>
          </a:xfrm>
          <a:prstGeom prst="bentConnector3">
            <a:avLst>
              <a:gd name="adj1" fmla="val -337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28872" y="4082259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配置经营预警规则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86277" y="15481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查看预警偏差详情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endCxn id="38" idx="1"/>
          </p:cNvCxnSpPr>
          <p:nvPr/>
        </p:nvCxnSpPr>
        <p:spPr>
          <a:xfrm flipV="1">
            <a:off x="2099732" y="1717157"/>
            <a:ext cx="386545" cy="1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94745" y="273346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查看预警偏差详情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肘形连接符 43"/>
          <p:cNvCxnSpPr>
            <a:endCxn id="43" idx="1"/>
          </p:cNvCxnSpPr>
          <p:nvPr/>
        </p:nvCxnSpPr>
        <p:spPr>
          <a:xfrm flipV="1">
            <a:off x="2116666" y="2902502"/>
            <a:ext cx="378079" cy="1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544611" y="2183122"/>
            <a:ext cx="775914" cy="338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（留言板）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111">
            <a:extLst>
              <a:ext uri="{FF2B5EF4-FFF2-40B4-BE49-F238E27FC236}">
                <a16:creationId xmlns="" xmlns:a16="http://schemas.microsoft.com/office/drawing/2014/main" id="{56338AB9-AFD7-4A8F-B4F9-FBE12FF99F7A}"/>
              </a:ext>
            </a:extLst>
          </p:cNvPr>
          <p:cNvCxnSpPr>
            <a:cxnSpLocks/>
            <a:stCxn id="49" idx="1"/>
            <a:endCxn id="43" idx="0"/>
          </p:cNvCxnSpPr>
          <p:nvPr/>
        </p:nvCxnSpPr>
        <p:spPr>
          <a:xfrm rot="10800000" flipV="1">
            <a:off x="2882703" y="2352159"/>
            <a:ext cx="661909" cy="38130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111">
            <a:extLst>
              <a:ext uri="{FF2B5EF4-FFF2-40B4-BE49-F238E27FC236}">
                <a16:creationId xmlns="" xmlns:a16="http://schemas.microsoft.com/office/drawing/2014/main" id="{56338AB9-AFD7-4A8F-B4F9-FBE12FF99F7A}"/>
              </a:ext>
            </a:extLst>
          </p:cNvPr>
          <p:cNvCxnSpPr>
            <a:cxnSpLocks/>
            <a:stCxn id="38" idx="3"/>
            <a:endCxn id="49" idx="0"/>
          </p:cNvCxnSpPr>
          <p:nvPr/>
        </p:nvCxnSpPr>
        <p:spPr>
          <a:xfrm>
            <a:off x="3262191" y="1717157"/>
            <a:ext cx="670377" cy="46596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544609" y="273346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02945" y="1556598"/>
            <a:ext cx="775914" cy="338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查看纠偏方案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肘形连接符 102"/>
          <p:cNvCxnSpPr>
            <a:stCxn id="49" idx="2"/>
            <a:endCxn id="97" idx="0"/>
          </p:cNvCxnSpPr>
          <p:nvPr/>
        </p:nvCxnSpPr>
        <p:spPr>
          <a:xfrm rot="5400000">
            <a:off x="3826432" y="2627329"/>
            <a:ext cx="21227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7" idx="3"/>
            <a:endCxn id="98" idx="2"/>
          </p:cNvCxnSpPr>
          <p:nvPr/>
        </p:nvCxnSpPr>
        <p:spPr>
          <a:xfrm flipV="1">
            <a:off x="4320523" y="1894671"/>
            <a:ext cx="670379" cy="1007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555605" y="4116126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配置经营纠偏指标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="" xmlns:a16="http://schemas.microsoft.com/office/drawing/2014/main" id="{2B6F94EB-93DF-46BB-AC43-A1EE5F6F0FA2}"/>
              </a:ext>
            </a:extLst>
          </p:cNvPr>
          <p:cNvSpPr/>
          <p:nvPr/>
        </p:nvSpPr>
        <p:spPr>
          <a:xfrm>
            <a:off x="5261443" y="302441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肘形连接符 112"/>
          <p:cNvCxnSpPr>
            <a:endCxn id="112" idx="0"/>
          </p:cNvCxnSpPr>
          <p:nvPr/>
        </p:nvCxnSpPr>
        <p:spPr>
          <a:xfrm rot="16200000" flipH="1">
            <a:off x="4864260" y="2239273"/>
            <a:ext cx="1297214" cy="273066"/>
          </a:xfrm>
          <a:prstGeom prst="bentConnector3">
            <a:avLst>
              <a:gd name="adj1" fmla="val 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351738" y="8115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536139" y="803053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54863" y="5459724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核查纠偏结果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肘形连接符 119"/>
          <p:cNvCxnSpPr>
            <a:stCxn id="112" idx="2"/>
            <a:endCxn id="119" idx="0"/>
          </p:cNvCxnSpPr>
          <p:nvPr/>
        </p:nvCxnSpPr>
        <p:spPr>
          <a:xfrm rot="5400000">
            <a:off x="4578089" y="4388412"/>
            <a:ext cx="2136043" cy="6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380947" y="2750391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80947" y="1548124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80947" y="819991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肘形连接符 128"/>
          <p:cNvCxnSpPr>
            <a:stCxn id="119" idx="3"/>
            <a:endCxn id="124" idx="2"/>
          </p:cNvCxnSpPr>
          <p:nvPr/>
        </p:nvCxnSpPr>
        <p:spPr>
          <a:xfrm flipV="1">
            <a:off x="6030777" y="3088464"/>
            <a:ext cx="738127" cy="2540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9" idx="3"/>
            <a:endCxn id="127" idx="1"/>
          </p:cNvCxnSpPr>
          <p:nvPr/>
        </p:nvCxnSpPr>
        <p:spPr>
          <a:xfrm flipV="1">
            <a:off x="6030777" y="1717161"/>
            <a:ext cx="350170" cy="391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351738" y="3385386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192472" y="4073792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配置组织及个人经营看板模板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88539" y="4116125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配置预警详情模板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351738" y="2123853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602945" y="803064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184005" y="4793459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组织及个人经营看板权限配置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02502"/>
            <a:ext cx="9144000" cy="100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702502"/>
            <a:ext cx="795528" cy="100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696813"/>
            <a:ext cx="795528" cy="101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829344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953442"/>
            <a:ext cx="795528" cy="127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879654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3" name="矩形 12"/>
          <p:cNvSpPr/>
          <p:nvPr/>
        </p:nvSpPr>
        <p:spPr>
          <a:xfrm>
            <a:off x="-19531" y="6157699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系统后台触发器</a:t>
            </a:r>
          </a:p>
        </p:txBody>
      </p:sp>
      <p:sp>
        <p:nvSpPr>
          <p:cNvPr id="14" name="矩形 13"/>
          <p:cNvSpPr/>
          <p:nvPr/>
        </p:nvSpPr>
        <p:spPr>
          <a:xfrm>
            <a:off x="-3048" y="1705293"/>
            <a:ext cx="9144000" cy="11197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25" y="2830675"/>
            <a:ext cx="9144000" cy="5711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3048" y="3962725"/>
            <a:ext cx="9144000" cy="9260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435" y="4892184"/>
            <a:ext cx="9144000" cy="8009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08082" y="401152"/>
            <a:ext cx="795528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1278" y="795703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2865" y="3998651"/>
            <a:ext cx="775914" cy="297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2376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3048" y="5684397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680743"/>
            <a:ext cx="9144000" cy="4769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肘形连接符 37"/>
          <p:cNvCxnSpPr/>
          <p:nvPr/>
        </p:nvCxnSpPr>
        <p:spPr>
          <a:xfrm rot="5400000">
            <a:off x="2981882" y="4341482"/>
            <a:ext cx="175328" cy="1193"/>
          </a:xfrm>
          <a:prstGeom prst="bentConnector3">
            <a:avLst>
              <a:gd name="adj1" fmla="val 99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131601" y="6238658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预警偏差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</a:p>
        </p:txBody>
      </p:sp>
      <p:sp>
        <p:nvSpPr>
          <p:cNvPr id="44" name="矩形 43"/>
          <p:cNvSpPr/>
          <p:nvPr/>
        </p:nvSpPr>
        <p:spPr>
          <a:xfrm>
            <a:off x="652395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45" name="矩形 44"/>
          <p:cNvSpPr/>
          <p:nvPr/>
        </p:nvSpPr>
        <p:spPr>
          <a:xfrm>
            <a:off x="740538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8682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7486" y="1232393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线下沟通要求整改经营情况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肘形连接符 50"/>
          <p:cNvCxnSpPr>
            <a:stCxn id="49" idx="2"/>
            <a:endCxn id="82" idx="0"/>
          </p:cNvCxnSpPr>
          <p:nvPr/>
        </p:nvCxnSpPr>
        <p:spPr>
          <a:xfrm rot="5400000">
            <a:off x="2900214" y="1689480"/>
            <a:ext cx="323049" cy="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25" y="3392277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67" name="矩形 66"/>
          <p:cNvSpPr/>
          <p:nvPr/>
        </p:nvSpPr>
        <p:spPr>
          <a:xfrm>
            <a:off x="1325" y="3392278"/>
            <a:ext cx="9144000" cy="5711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168"/>
          <p:cNvCxnSpPr/>
          <p:nvPr/>
        </p:nvCxnSpPr>
        <p:spPr>
          <a:xfrm>
            <a:off x="792480" y="451243"/>
            <a:ext cx="0" cy="63209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70076" y="1854710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</a:p>
        </p:txBody>
      </p:sp>
      <p:sp>
        <p:nvSpPr>
          <p:cNvPr id="84" name="矩形 83"/>
          <p:cNvSpPr/>
          <p:nvPr/>
        </p:nvSpPr>
        <p:spPr>
          <a:xfrm>
            <a:off x="1141276" y="186082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61432" y="2371408"/>
            <a:ext cx="793203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制定线下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整改经营情况</a:t>
            </a:r>
          </a:p>
        </p:txBody>
      </p:sp>
      <p:cxnSp>
        <p:nvCxnSpPr>
          <p:cNvPr id="90" name="肘形连接符 89"/>
          <p:cNvCxnSpPr>
            <a:stCxn id="82" idx="2"/>
            <a:endCxn id="89" idx="0"/>
          </p:cNvCxnSpPr>
          <p:nvPr/>
        </p:nvCxnSpPr>
        <p:spPr>
          <a:xfrm rot="16200000" flipH="1">
            <a:off x="2949319" y="2262692"/>
            <a:ext cx="2174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680330" y="3998431"/>
            <a:ext cx="775914" cy="299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</a:p>
        </p:txBody>
      </p:sp>
      <p:sp>
        <p:nvSpPr>
          <p:cNvPr id="94" name="矩形 93"/>
          <p:cNvSpPr/>
          <p:nvPr/>
        </p:nvSpPr>
        <p:spPr>
          <a:xfrm>
            <a:off x="2678669" y="4432952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线下沟通要求整改经营情况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肘形连接符 97"/>
          <p:cNvCxnSpPr>
            <a:stCxn id="94" idx="3"/>
            <a:endCxn id="82" idx="1"/>
          </p:cNvCxnSpPr>
          <p:nvPr/>
        </p:nvCxnSpPr>
        <p:spPr>
          <a:xfrm flipH="1" flipV="1">
            <a:off x="2670076" y="2004345"/>
            <a:ext cx="784507" cy="2578241"/>
          </a:xfrm>
          <a:prstGeom prst="bentConnector5">
            <a:avLst>
              <a:gd name="adj1" fmla="val -29139"/>
              <a:gd name="adj2" fmla="val 50000"/>
              <a:gd name="adj3" fmla="val 119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43" idx="3"/>
            <a:endCxn id="31" idx="1"/>
          </p:cNvCxnSpPr>
          <p:nvPr/>
        </p:nvCxnSpPr>
        <p:spPr>
          <a:xfrm flipV="1">
            <a:off x="1907515" y="945337"/>
            <a:ext cx="774861" cy="5462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43" idx="3"/>
            <a:endCxn id="82" idx="1"/>
          </p:cNvCxnSpPr>
          <p:nvPr/>
        </p:nvCxnSpPr>
        <p:spPr>
          <a:xfrm flipV="1">
            <a:off x="1907515" y="2004345"/>
            <a:ext cx="762561" cy="4403350"/>
          </a:xfrm>
          <a:prstGeom prst="bentConnector3">
            <a:avLst>
              <a:gd name="adj1" fmla="val 65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1" idx="2"/>
            <a:endCxn id="49" idx="0"/>
          </p:cNvCxnSpPr>
          <p:nvPr/>
        </p:nvCxnSpPr>
        <p:spPr>
          <a:xfrm rot="5400000">
            <a:off x="2999177" y="1161237"/>
            <a:ext cx="137422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22" idx="3"/>
            <a:endCxn id="31" idx="1"/>
          </p:cNvCxnSpPr>
          <p:nvPr/>
        </p:nvCxnSpPr>
        <p:spPr>
          <a:xfrm>
            <a:off x="1917192" y="945337"/>
            <a:ext cx="7651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28" idx="3"/>
            <a:endCxn id="93" idx="1"/>
          </p:cNvCxnSpPr>
          <p:nvPr/>
        </p:nvCxnSpPr>
        <p:spPr>
          <a:xfrm>
            <a:off x="1918779" y="4147242"/>
            <a:ext cx="761551" cy="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43" idx="3"/>
            <a:endCxn id="93" idx="1"/>
          </p:cNvCxnSpPr>
          <p:nvPr/>
        </p:nvCxnSpPr>
        <p:spPr>
          <a:xfrm flipV="1">
            <a:off x="1907515" y="4148066"/>
            <a:ext cx="772815" cy="2259629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3858755" y="2369730"/>
            <a:ext cx="775914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留言板提交整改方案要点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肘形连接符 134"/>
          <p:cNvCxnSpPr>
            <a:stCxn id="89" idx="3"/>
            <a:endCxn id="129" idx="1"/>
          </p:cNvCxnSpPr>
          <p:nvPr/>
        </p:nvCxnSpPr>
        <p:spPr>
          <a:xfrm flipV="1">
            <a:off x="3454635" y="2502584"/>
            <a:ext cx="404120" cy="1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848923" y="1235268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查看留言板整改方案要点</a:t>
            </a:r>
          </a:p>
        </p:txBody>
      </p:sp>
      <p:cxnSp>
        <p:nvCxnSpPr>
          <p:cNvPr id="151" name="肘形连接符 150"/>
          <p:cNvCxnSpPr>
            <a:stCxn id="178" idx="0"/>
            <a:endCxn id="141" idx="2"/>
          </p:cNvCxnSpPr>
          <p:nvPr/>
        </p:nvCxnSpPr>
        <p:spPr>
          <a:xfrm rot="16200000" flipV="1">
            <a:off x="4257013" y="1485758"/>
            <a:ext cx="871762" cy="902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58755" y="4013050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查看留言板整改方案要点</a:t>
            </a:r>
          </a:p>
        </p:txBody>
      </p:sp>
      <p:cxnSp>
        <p:nvCxnSpPr>
          <p:cNvPr id="156" name="肘形连接符 155"/>
          <p:cNvCxnSpPr>
            <a:stCxn id="178" idx="2"/>
            <a:endCxn id="155" idx="0"/>
          </p:cNvCxnSpPr>
          <p:nvPr/>
        </p:nvCxnSpPr>
        <p:spPr>
          <a:xfrm rot="5400000">
            <a:off x="4010507" y="2879566"/>
            <a:ext cx="1374606" cy="892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3856297" y="4451229"/>
            <a:ext cx="785746" cy="265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回复留言板整改方案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cxnSp>
        <p:nvCxnSpPr>
          <p:cNvPr id="160" name="肘形连接符 159"/>
          <p:cNvCxnSpPr>
            <a:stCxn id="155" idx="2"/>
            <a:endCxn id="159" idx="0"/>
          </p:cNvCxnSpPr>
          <p:nvPr/>
        </p:nvCxnSpPr>
        <p:spPr>
          <a:xfrm rot="5400000">
            <a:off x="4164163" y="4363764"/>
            <a:ext cx="172472" cy="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856297" y="807381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回复留言板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整改方案要点</a:t>
            </a:r>
          </a:p>
        </p:txBody>
      </p:sp>
      <p:cxnSp>
        <p:nvCxnSpPr>
          <p:cNvPr id="164" name="肘形连接符 163"/>
          <p:cNvCxnSpPr>
            <a:stCxn id="141" idx="0"/>
            <a:endCxn id="163" idx="2"/>
          </p:cNvCxnSpPr>
          <p:nvPr/>
        </p:nvCxnSpPr>
        <p:spPr>
          <a:xfrm rot="5400000" flipH="1" flipV="1">
            <a:off x="4164393" y="1150491"/>
            <a:ext cx="162180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84" idx="3"/>
            <a:endCxn id="82" idx="1"/>
          </p:cNvCxnSpPr>
          <p:nvPr/>
        </p:nvCxnSpPr>
        <p:spPr>
          <a:xfrm flipV="1">
            <a:off x="1917190" y="2004345"/>
            <a:ext cx="752886" cy="6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4756034" y="2372737"/>
            <a:ext cx="775914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设置整改成功时间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29" idx="3"/>
            <a:endCxn id="178" idx="1"/>
          </p:cNvCxnSpPr>
          <p:nvPr/>
        </p:nvCxnSpPr>
        <p:spPr>
          <a:xfrm>
            <a:off x="4634669" y="2502584"/>
            <a:ext cx="121365" cy="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757617" y="1848561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查看留言板回复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8" name="肘形连接符 187"/>
          <p:cNvCxnSpPr>
            <a:stCxn id="163" idx="3"/>
            <a:endCxn id="187" idx="0"/>
          </p:cNvCxnSpPr>
          <p:nvPr/>
        </p:nvCxnSpPr>
        <p:spPr>
          <a:xfrm>
            <a:off x="4642043" y="940235"/>
            <a:ext cx="1503531" cy="908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59" idx="3"/>
            <a:endCxn id="187" idx="2"/>
          </p:cNvCxnSpPr>
          <p:nvPr/>
        </p:nvCxnSpPr>
        <p:spPr>
          <a:xfrm flipV="1">
            <a:off x="4642043" y="2147830"/>
            <a:ext cx="1503531" cy="243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136491" y="352786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667217" y="2925923"/>
            <a:ext cx="793203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线下给出整改经营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  <p:sp>
        <p:nvSpPr>
          <p:cNvPr id="62" name="矩形 61"/>
          <p:cNvSpPr/>
          <p:nvPr/>
        </p:nvSpPr>
        <p:spPr>
          <a:xfrm>
            <a:off x="2621865" y="143082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自驱成员价值分享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397708"/>
            <a:ext cx="9144000" cy="99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69152"/>
            <a:ext cx="795528" cy="54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战投人</a:t>
            </a:r>
          </a:p>
        </p:txBody>
      </p:sp>
      <p:sp>
        <p:nvSpPr>
          <p:cNvPr id="6" name="矩形 5"/>
          <p:cNvSpPr/>
          <p:nvPr/>
        </p:nvSpPr>
        <p:spPr>
          <a:xfrm>
            <a:off x="-21049" y="2527218"/>
            <a:ext cx="795528" cy="64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8" name="矩形 7"/>
          <p:cNvSpPr/>
          <p:nvPr/>
        </p:nvSpPr>
        <p:spPr>
          <a:xfrm>
            <a:off x="309" y="1582404"/>
            <a:ext cx="795528" cy="51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048" y="5429771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-10449" y="6136220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048" y="1386337"/>
            <a:ext cx="9144000" cy="1015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3048" y="3766107"/>
            <a:ext cx="9144000" cy="1550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6121449"/>
            <a:ext cx="9144000" cy="73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0" y="5317063"/>
            <a:ext cx="9144000" cy="804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178310" y="6234058"/>
            <a:ext cx="1016022" cy="370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驱组织尽责分享</a:t>
            </a:r>
          </a:p>
        </p:txBody>
      </p:sp>
      <p:sp>
        <p:nvSpPr>
          <p:cNvPr id="93" name="矩形 92"/>
          <p:cNvSpPr/>
          <p:nvPr/>
        </p:nvSpPr>
        <p:spPr>
          <a:xfrm>
            <a:off x="652395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94" name="矩形 93"/>
          <p:cNvSpPr/>
          <p:nvPr/>
        </p:nvSpPr>
        <p:spPr>
          <a:xfrm>
            <a:off x="740538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8682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0" y="4035780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158" name="矩形 157"/>
          <p:cNvSpPr/>
          <p:nvPr/>
        </p:nvSpPr>
        <p:spPr>
          <a:xfrm>
            <a:off x="1325" y="2401746"/>
            <a:ext cx="9144000" cy="1364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/>
          <p:cNvCxnSpPr/>
          <p:nvPr/>
        </p:nvCxnSpPr>
        <p:spPr>
          <a:xfrm flipH="1">
            <a:off x="792480" y="394660"/>
            <a:ext cx="3048" cy="64889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244106" y="6229838"/>
            <a:ext cx="997733" cy="3752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驱组织自驱分享</a:t>
            </a:r>
          </a:p>
        </p:txBody>
      </p:sp>
      <p:sp>
        <p:nvSpPr>
          <p:cNvPr id="81" name="矩形 80"/>
          <p:cNvSpPr/>
          <p:nvPr/>
        </p:nvSpPr>
        <p:spPr>
          <a:xfrm>
            <a:off x="6571484" y="6229838"/>
            <a:ext cx="1065527" cy="370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驱组织成员尽责分享</a:t>
            </a:r>
          </a:p>
        </p:txBody>
      </p:sp>
      <p:sp>
        <p:nvSpPr>
          <p:cNvPr id="83" name="矩形 82"/>
          <p:cNvSpPr/>
          <p:nvPr/>
        </p:nvSpPr>
        <p:spPr>
          <a:xfrm>
            <a:off x="7676879" y="6227642"/>
            <a:ext cx="1045852" cy="3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驱组织成员自驱分享</a:t>
            </a:r>
          </a:p>
        </p:txBody>
      </p:sp>
      <p:sp>
        <p:nvSpPr>
          <p:cNvPr id="89" name="矩形 88"/>
          <p:cNvSpPr/>
          <p:nvPr/>
        </p:nvSpPr>
        <p:spPr>
          <a:xfrm>
            <a:off x="4866891" y="6234057"/>
            <a:ext cx="1153830" cy="362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组织负责人尽责分享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653525" y="6234058"/>
            <a:ext cx="1163535" cy="362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组织负责人自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驱分享</a:t>
            </a:r>
          </a:p>
        </p:txBody>
      </p:sp>
      <p:sp>
        <p:nvSpPr>
          <p:cNvPr id="98" name="矩形 97"/>
          <p:cNvSpPr/>
          <p:nvPr/>
        </p:nvSpPr>
        <p:spPr>
          <a:xfrm>
            <a:off x="1178310" y="5501649"/>
            <a:ext cx="1016022" cy="402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驱组织尽责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234297" y="5503501"/>
            <a:ext cx="1007543" cy="398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驱组织自驱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572333" y="5498579"/>
            <a:ext cx="1064678" cy="4085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驱组织成员尽责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分享计算规则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676878" y="5503501"/>
            <a:ext cx="1045852" cy="398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驱组织成员自驱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分享计算规则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662756" y="5503501"/>
            <a:ext cx="1163535" cy="398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组织负责人尽责分享计算规则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6416" y="5503501"/>
            <a:ext cx="1163535" cy="398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组织负责人自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分享计算规则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933982" y="654800"/>
            <a:ext cx="713968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647950" y="533015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查看组织价值分享情况</a:t>
            </a:r>
          </a:p>
        </p:txBody>
      </p:sp>
      <p:sp>
        <p:nvSpPr>
          <p:cNvPr id="121" name="矩形 120"/>
          <p:cNvSpPr/>
          <p:nvPr/>
        </p:nvSpPr>
        <p:spPr>
          <a:xfrm>
            <a:off x="969257" y="533015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171634" y="955316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发表激励点评</a:t>
            </a:r>
          </a:p>
        </p:txBody>
      </p:sp>
      <p:sp>
        <p:nvSpPr>
          <p:cNvPr id="126" name="矩形 125"/>
          <p:cNvSpPr/>
          <p:nvPr/>
        </p:nvSpPr>
        <p:spPr>
          <a:xfrm>
            <a:off x="969257" y="252347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系统个人分享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动态消息</a:t>
            </a:r>
          </a:p>
        </p:txBody>
      </p:sp>
      <p:sp>
        <p:nvSpPr>
          <p:cNvPr id="132" name="矩形 131"/>
          <p:cNvSpPr/>
          <p:nvPr/>
        </p:nvSpPr>
        <p:spPr>
          <a:xfrm>
            <a:off x="2194769" y="3264203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分享情况</a:t>
            </a:r>
          </a:p>
        </p:txBody>
      </p:sp>
      <p:sp>
        <p:nvSpPr>
          <p:cNvPr id="134" name="矩形 133"/>
          <p:cNvSpPr/>
          <p:nvPr/>
        </p:nvSpPr>
        <p:spPr>
          <a:xfrm>
            <a:off x="3776508" y="252347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查看组织价值分享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69257" y="3261045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箭头连接符 143"/>
          <p:cNvCxnSpPr>
            <a:stCxn id="132" idx="3"/>
            <a:endCxn id="146" idx="1"/>
          </p:cNvCxnSpPr>
          <p:nvPr/>
        </p:nvCxnSpPr>
        <p:spPr>
          <a:xfrm>
            <a:off x="3159494" y="3386426"/>
            <a:ext cx="151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4671198" y="3264203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回复激励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57" name="菱形 56"/>
          <p:cNvSpPr/>
          <p:nvPr/>
        </p:nvSpPr>
        <p:spPr>
          <a:xfrm>
            <a:off x="2047389" y="2455048"/>
            <a:ext cx="1259484" cy="38130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组织：个人？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933982" y="2645702"/>
            <a:ext cx="113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134" idx="1"/>
          </p:cNvCxnSpPr>
          <p:nvPr/>
        </p:nvCxnSpPr>
        <p:spPr>
          <a:xfrm flipV="1">
            <a:off x="3306873" y="2645702"/>
            <a:ext cx="46963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6509512" y="252347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自驱成员价值分享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菱形 159"/>
          <p:cNvSpPr/>
          <p:nvPr/>
        </p:nvSpPr>
        <p:spPr>
          <a:xfrm>
            <a:off x="5021608" y="2455048"/>
            <a:ext cx="1033841" cy="38130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成员价值是否合算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>
            <a:stCxn id="134" idx="3"/>
            <a:endCxn id="160" idx="1"/>
          </p:cNvCxnSpPr>
          <p:nvPr/>
        </p:nvCxnSpPr>
        <p:spPr>
          <a:xfrm>
            <a:off x="4741233" y="2645702"/>
            <a:ext cx="2803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5958627" y="2645702"/>
            <a:ext cx="550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868566" y="252347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确认分配自驱成员价值分享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7474237" y="2645702"/>
            <a:ext cx="39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2647950" y="956616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自驱成员价值分享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/>
          <p:cNvCxnSpPr>
            <a:stCxn id="173" idx="3"/>
            <a:endCxn id="122" idx="1"/>
          </p:cNvCxnSpPr>
          <p:nvPr/>
        </p:nvCxnSpPr>
        <p:spPr>
          <a:xfrm flipV="1">
            <a:off x="3612675" y="1077539"/>
            <a:ext cx="558959" cy="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048208" y="4975956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系统个人分享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动态消息</a:t>
            </a:r>
          </a:p>
        </p:txBody>
      </p:sp>
      <p:sp>
        <p:nvSpPr>
          <p:cNvPr id="182" name="矩形 181"/>
          <p:cNvSpPr/>
          <p:nvPr/>
        </p:nvSpPr>
        <p:spPr>
          <a:xfrm>
            <a:off x="5491491" y="4234951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分享情况</a:t>
            </a:r>
          </a:p>
        </p:txBody>
      </p:sp>
      <p:sp>
        <p:nvSpPr>
          <p:cNvPr id="184" name="矩形 183"/>
          <p:cNvSpPr/>
          <p:nvPr/>
        </p:nvSpPr>
        <p:spPr>
          <a:xfrm>
            <a:off x="1048208" y="4234951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957714" y="4234951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回复激励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188" name="菱形 187"/>
          <p:cNvSpPr/>
          <p:nvPr/>
        </p:nvSpPr>
        <p:spPr>
          <a:xfrm>
            <a:off x="2459833" y="4936362"/>
            <a:ext cx="1441121" cy="32363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组织：个人？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9" name="直接连接符 188"/>
          <p:cNvCxnSpPr/>
          <p:nvPr/>
        </p:nvCxnSpPr>
        <p:spPr>
          <a:xfrm>
            <a:off x="2012933" y="5098179"/>
            <a:ext cx="446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88" idx="3"/>
            <a:endCxn id="182" idx="1"/>
          </p:cNvCxnSpPr>
          <p:nvPr/>
        </p:nvCxnSpPr>
        <p:spPr>
          <a:xfrm flipV="1">
            <a:off x="3900954" y="4357174"/>
            <a:ext cx="1590537" cy="741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204" idx="3"/>
            <a:endCxn id="203" idx="1"/>
          </p:cNvCxnSpPr>
          <p:nvPr/>
        </p:nvCxnSpPr>
        <p:spPr>
          <a:xfrm>
            <a:off x="1974832" y="2024496"/>
            <a:ext cx="713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2688800" y="1902273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查看组织价值分享情况</a:t>
            </a:r>
          </a:p>
        </p:txBody>
      </p:sp>
      <p:sp>
        <p:nvSpPr>
          <p:cNvPr id="204" name="矩形 203"/>
          <p:cNvSpPr/>
          <p:nvPr/>
        </p:nvSpPr>
        <p:spPr>
          <a:xfrm>
            <a:off x="1010107" y="1902273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4145549" y="142952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发表激励点评</a:t>
            </a:r>
          </a:p>
        </p:txBody>
      </p:sp>
      <p:sp>
        <p:nvSpPr>
          <p:cNvPr id="206" name="矩形 205"/>
          <p:cNvSpPr/>
          <p:nvPr/>
        </p:nvSpPr>
        <p:spPr>
          <a:xfrm>
            <a:off x="2621865" y="1430829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自驱成员价值分享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8" name="直接箭头连接符 207"/>
          <p:cNvCxnSpPr>
            <a:stCxn id="206" idx="3"/>
            <a:endCxn id="205" idx="1"/>
          </p:cNvCxnSpPr>
          <p:nvPr/>
        </p:nvCxnSpPr>
        <p:spPr>
          <a:xfrm flipV="1">
            <a:off x="3586590" y="1551752"/>
            <a:ext cx="558959" cy="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/>
          <p:cNvSpPr txBox="1"/>
          <p:nvPr/>
        </p:nvSpPr>
        <p:spPr>
          <a:xfrm>
            <a:off x="6069922" y="246983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2698031" y="4234951"/>
            <a:ext cx="964725" cy="24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查看组织价值分享情况</a:t>
            </a:r>
          </a:p>
        </p:txBody>
      </p:sp>
      <p:cxnSp>
        <p:nvCxnSpPr>
          <p:cNvPr id="246" name="直接箭头连接符 245"/>
          <p:cNvCxnSpPr>
            <a:stCxn id="184" idx="3"/>
            <a:endCxn id="244" idx="1"/>
          </p:cNvCxnSpPr>
          <p:nvPr/>
        </p:nvCxnSpPr>
        <p:spPr>
          <a:xfrm>
            <a:off x="2012933" y="4357174"/>
            <a:ext cx="68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44" idx="3"/>
            <a:endCxn id="182" idx="1"/>
          </p:cNvCxnSpPr>
          <p:nvPr/>
        </p:nvCxnSpPr>
        <p:spPr>
          <a:xfrm>
            <a:off x="3662756" y="4357174"/>
            <a:ext cx="182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188" idx="0"/>
            <a:endCxn id="244" idx="2"/>
          </p:cNvCxnSpPr>
          <p:nvPr/>
        </p:nvCxnSpPr>
        <p:spPr>
          <a:xfrm flipV="1">
            <a:off x="3180394" y="4479397"/>
            <a:ext cx="0" cy="45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4111447" y="4835761"/>
            <a:ext cx="4282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dirty="0"/>
          </a:p>
        </p:txBody>
      </p:sp>
      <p:sp>
        <p:nvSpPr>
          <p:cNvPr id="253" name="矩形 252"/>
          <p:cNvSpPr/>
          <p:nvPr/>
        </p:nvSpPr>
        <p:spPr>
          <a:xfrm>
            <a:off x="3158310" y="4611560"/>
            <a:ext cx="4282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dirty="0"/>
          </a:p>
        </p:txBody>
      </p:sp>
      <p:cxnSp>
        <p:nvCxnSpPr>
          <p:cNvPr id="255" name="直接箭头连接符 254"/>
          <p:cNvCxnSpPr>
            <a:stCxn id="182" idx="3"/>
            <a:endCxn id="187" idx="1"/>
          </p:cNvCxnSpPr>
          <p:nvPr/>
        </p:nvCxnSpPr>
        <p:spPr>
          <a:xfrm>
            <a:off x="6456216" y="4357174"/>
            <a:ext cx="501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肘形连接符 256"/>
          <p:cNvCxnSpPr>
            <a:stCxn id="184" idx="3"/>
            <a:endCxn id="182" idx="0"/>
          </p:cNvCxnSpPr>
          <p:nvPr/>
        </p:nvCxnSpPr>
        <p:spPr>
          <a:xfrm flipV="1">
            <a:off x="2012933" y="4234951"/>
            <a:ext cx="3960921" cy="122223"/>
          </a:xfrm>
          <a:prstGeom prst="bentConnector4">
            <a:avLst>
              <a:gd name="adj1" fmla="val 6159"/>
              <a:gd name="adj2" fmla="val 287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肘形连接符 261"/>
          <p:cNvCxnSpPr>
            <a:stCxn id="204" idx="3"/>
            <a:endCxn id="206" idx="1"/>
          </p:cNvCxnSpPr>
          <p:nvPr/>
        </p:nvCxnSpPr>
        <p:spPr>
          <a:xfrm flipV="1">
            <a:off x="1974832" y="1553052"/>
            <a:ext cx="647033" cy="471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63"/>
          <p:cNvCxnSpPr>
            <a:stCxn id="121" idx="3"/>
            <a:endCxn id="173" idx="1"/>
          </p:cNvCxnSpPr>
          <p:nvPr/>
        </p:nvCxnSpPr>
        <p:spPr>
          <a:xfrm>
            <a:off x="1933982" y="655238"/>
            <a:ext cx="713968" cy="423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140" idx="3"/>
            <a:endCxn id="132" idx="1"/>
          </p:cNvCxnSpPr>
          <p:nvPr/>
        </p:nvCxnSpPr>
        <p:spPr>
          <a:xfrm>
            <a:off x="1933982" y="3383268"/>
            <a:ext cx="260787" cy="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>
            <a:stCxn id="57" idx="2"/>
            <a:endCxn id="132" idx="0"/>
          </p:cNvCxnSpPr>
          <p:nvPr/>
        </p:nvCxnSpPr>
        <p:spPr>
          <a:xfrm>
            <a:off x="2677131" y="2836357"/>
            <a:ext cx="1" cy="4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2624968" y="2953846"/>
            <a:ext cx="4282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dirty="0"/>
          </a:p>
        </p:txBody>
      </p:sp>
      <p:sp>
        <p:nvSpPr>
          <p:cNvPr id="279" name="矩形 278"/>
          <p:cNvSpPr/>
          <p:nvPr/>
        </p:nvSpPr>
        <p:spPr>
          <a:xfrm>
            <a:off x="3259344" y="2449728"/>
            <a:ext cx="4282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dirty="0"/>
          </a:p>
        </p:txBody>
      </p:sp>
      <p:cxnSp>
        <p:nvCxnSpPr>
          <p:cNvPr id="282" name="肘形连接符 281"/>
          <p:cNvCxnSpPr/>
          <p:nvPr/>
        </p:nvCxnSpPr>
        <p:spPr>
          <a:xfrm rot="5400000" flipH="1" flipV="1">
            <a:off x="2486463" y="1733082"/>
            <a:ext cx="737566" cy="2807251"/>
          </a:xfrm>
          <a:prstGeom prst="bentConnector3">
            <a:avLst>
              <a:gd name="adj1" fmla="val -1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en-US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价值分享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3666067" y="406400"/>
            <a:ext cx="21791" cy="63776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="" xmlns:a16="http://schemas.microsoft.com/office/drawing/2014/main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69907"/>
              </p:ext>
            </p:extLst>
          </p:nvPr>
        </p:nvGraphicFramePr>
        <p:xfrm>
          <a:off x="0" y="371179"/>
          <a:ext cx="9144000" cy="638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价值分享规则制定                                  价值分享计算及分配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代理人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（自驱组织）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4080951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业务系统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97020" y="1117713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71620" y="2540107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71620" y="4106393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修正或确认价值分享规则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5538" y="5493562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生成价值分享规则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>
            <a:stCxn id="25" idx="1"/>
            <a:endCxn id="28" idx="1"/>
          </p:cNvCxnSpPr>
          <p:nvPr/>
        </p:nvCxnSpPr>
        <p:spPr>
          <a:xfrm rot="10800000" flipH="1" flipV="1">
            <a:off x="1271620" y="2692377"/>
            <a:ext cx="3918" cy="2970221"/>
          </a:xfrm>
          <a:prstGeom prst="bentConnector3">
            <a:avLst>
              <a:gd name="adj1" fmla="val -5834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4" idx="1"/>
            <a:endCxn id="28" idx="1"/>
          </p:cNvCxnSpPr>
          <p:nvPr/>
        </p:nvCxnSpPr>
        <p:spPr>
          <a:xfrm rot="10800000" flipV="1">
            <a:off x="1275538" y="1269983"/>
            <a:ext cx="21482" cy="4392615"/>
          </a:xfrm>
          <a:prstGeom prst="bentConnector3">
            <a:avLst>
              <a:gd name="adj1" fmla="val 1164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27" idx="2"/>
          </p:cNvCxnSpPr>
          <p:nvPr/>
        </p:nvCxnSpPr>
        <p:spPr>
          <a:xfrm rot="16200000" flipV="1">
            <a:off x="1120223" y="4950290"/>
            <a:ext cx="1082627" cy="3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3"/>
            <a:endCxn id="37" idx="1"/>
          </p:cNvCxnSpPr>
          <p:nvPr/>
        </p:nvCxnSpPr>
        <p:spPr>
          <a:xfrm flipV="1">
            <a:off x="2047534" y="4250197"/>
            <a:ext cx="434819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40938" y="5548626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计算自驱组织月度工资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2482353" y="4097926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自驱组织月度工资配置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37" idx="0"/>
            <a:endCxn id="71" idx="1"/>
          </p:cNvCxnSpPr>
          <p:nvPr/>
        </p:nvCxnSpPr>
        <p:spPr>
          <a:xfrm rot="5400000" flipH="1" flipV="1">
            <a:off x="2617900" y="3447928"/>
            <a:ext cx="902409" cy="3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3843506" y="6289012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业务经营数据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>
            <a:stCxn id="41" idx="0"/>
            <a:endCxn id="34" idx="2"/>
          </p:cNvCxnSpPr>
          <p:nvPr/>
        </p:nvCxnSpPr>
        <p:spPr>
          <a:xfrm rot="16200000" flipV="1">
            <a:off x="4029023" y="6086572"/>
            <a:ext cx="402313" cy="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71" idx="2"/>
            <a:endCxn id="34" idx="1"/>
          </p:cNvCxnSpPr>
          <p:nvPr/>
        </p:nvCxnSpPr>
        <p:spPr>
          <a:xfrm rot="16200000" flipH="1">
            <a:off x="2562140" y="4438865"/>
            <a:ext cx="2372512" cy="185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653738" y="302132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查看月度工资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肘形连接符 51"/>
          <p:cNvCxnSpPr>
            <a:stCxn id="34" idx="3"/>
            <a:endCxn id="49" idx="2"/>
          </p:cNvCxnSpPr>
          <p:nvPr/>
        </p:nvCxnSpPr>
        <p:spPr>
          <a:xfrm flipV="1">
            <a:off x="4616852" y="3359398"/>
            <a:ext cx="424843" cy="2358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576612" y="5548626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计算尽责价值和自驱价值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5579180" y="6289010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业务经营数据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肘形连接符 63"/>
          <p:cNvCxnSpPr>
            <a:stCxn id="63" idx="0"/>
            <a:endCxn id="62" idx="2"/>
          </p:cNvCxnSpPr>
          <p:nvPr/>
        </p:nvCxnSpPr>
        <p:spPr>
          <a:xfrm rot="16200000" flipV="1">
            <a:off x="5764698" y="6086571"/>
            <a:ext cx="402311" cy="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610471" y="3004392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查看年度绩效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肘形连接符 67"/>
          <p:cNvCxnSpPr>
            <a:stCxn id="81" idx="0"/>
            <a:endCxn id="67" idx="3"/>
          </p:cNvCxnSpPr>
          <p:nvPr/>
        </p:nvCxnSpPr>
        <p:spPr>
          <a:xfrm rot="16200000" flipV="1">
            <a:off x="5605945" y="3953869"/>
            <a:ext cx="2366730" cy="80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2B6F94EB-93DF-46BB-AC43-A1EE5F6F0FA2}"/>
              </a:ext>
            </a:extLst>
          </p:cNvPr>
          <p:cNvSpPr/>
          <p:nvPr/>
        </p:nvSpPr>
        <p:spPr>
          <a:xfrm>
            <a:off x="3267898" y="304588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业务运营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肘形连接符 77"/>
          <p:cNvCxnSpPr>
            <a:stCxn id="34" idx="3"/>
            <a:endCxn id="62" idx="1"/>
          </p:cNvCxnSpPr>
          <p:nvPr/>
        </p:nvCxnSpPr>
        <p:spPr>
          <a:xfrm>
            <a:off x="4616852" y="5717663"/>
            <a:ext cx="95976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04278" y="5540159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计算自驱组织年度绩效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62" idx="3"/>
            <a:endCxn id="81" idx="1"/>
          </p:cNvCxnSpPr>
          <p:nvPr/>
        </p:nvCxnSpPr>
        <p:spPr>
          <a:xfrm flipV="1">
            <a:off x="6352526" y="5709196"/>
            <a:ext cx="451752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0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C98AAC0-CD47-44F1-BE8D-220ED79D10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="" xmlns:a16="http://schemas.microsoft.com/office/drawing/2014/main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07643"/>
              </p:ext>
            </p:extLst>
          </p:nvPr>
        </p:nvGraphicFramePr>
        <p:xfrm>
          <a:off x="0" y="362712"/>
          <a:ext cx="9144000" cy="56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            退出                               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退出结算团队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73169" y="894784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71620" y="1752707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1271618" y="2573678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2464730" y="893252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2463181" y="1751174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2488840" y="2572146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cxnSp>
        <p:nvCxnSpPr>
          <p:cNvPr id="18" name="肘形连接符 17"/>
          <p:cNvCxnSpPr>
            <a:stCxn id="11" idx="3"/>
            <a:endCxn id="15" idx="1"/>
          </p:cNvCxnSpPr>
          <p:nvPr/>
        </p:nvCxnSpPr>
        <p:spPr>
          <a:xfrm flipV="1">
            <a:off x="2049083" y="1045523"/>
            <a:ext cx="415647" cy="1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3"/>
            <a:endCxn id="16" idx="1"/>
          </p:cNvCxnSpPr>
          <p:nvPr/>
        </p:nvCxnSpPr>
        <p:spPr>
          <a:xfrm flipV="1">
            <a:off x="2047534" y="1903445"/>
            <a:ext cx="415647" cy="1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3"/>
            <a:endCxn id="17" idx="1"/>
          </p:cNvCxnSpPr>
          <p:nvPr/>
        </p:nvCxnSpPr>
        <p:spPr>
          <a:xfrm flipV="1">
            <a:off x="2047532" y="2724417"/>
            <a:ext cx="441308" cy="1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3680401" y="1749645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退出沟通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留言板）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15" idx="3"/>
            <a:endCxn id="33" idx="0"/>
          </p:cNvCxnSpPr>
          <p:nvPr/>
        </p:nvCxnSpPr>
        <p:spPr>
          <a:xfrm>
            <a:off x="3240644" y="1045523"/>
            <a:ext cx="827714" cy="704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6" idx="3"/>
            <a:endCxn id="33" idx="1"/>
          </p:cNvCxnSpPr>
          <p:nvPr/>
        </p:nvCxnSpPr>
        <p:spPr>
          <a:xfrm flipV="1">
            <a:off x="3239095" y="1901916"/>
            <a:ext cx="441306" cy="1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111">
            <a:extLst>
              <a:ext uri="{FF2B5EF4-FFF2-40B4-BE49-F238E27FC236}">
                <a16:creationId xmlns="" xmlns:a16="http://schemas.microsoft.com/office/drawing/2014/main" id="{56338AB9-AFD7-4A8F-B4F9-FBE12FF99F7A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3318018" y="1994781"/>
            <a:ext cx="690935" cy="80974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2B6F94EB-93DF-46BB-AC43-A1EE5F6F0FA2}"/>
              </a:ext>
            </a:extLst>
          </p:cNvPr>
          <p:cNvSpPr/>
          <p:nvPr/>
        </p:nvSpPr>
        <p:spPr>
          <a:xfrm>
            <a:off x="3674298" y="335068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退出结算及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退出价值分配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57"/>
          <p:cNvCxnSpPr>
            <a:stCxn id="33" idx="3"/>
            <a:endCxn id="57" idx="3"/>
          </p:cNvCxnSpPr>
          <p:nvPr/>
        </p:nvCxnSpPr>
        <p:spPr>
          <a:xfrm flipH="1">
            <a:off x="4450211" y="1901916"/>
            <a:ext cx="6104" cy="1598401"/>
          </a:xfrm>
          <a:prstGeom prst="bentConnector3">
            <a:avLst>
              <a:gd name="adj1" fmla="val -3745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3676042" y="4135591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结算及退出价值分配结果录入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5346643" y="888658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结算及分配结果确认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5345094" y="2580380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结算及分配结果确认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肘形连接符 67"/>
          <p:cNvCxnSpPr>
            <a:stCxn id="65" idx="3"/>
            <a:endCxn id="67" idx="2"/>
          </p:cNvCxnSpPr>
          <p:nvPr/>
        </p:nvCxnSpPr>
        <p:spPr>
          <a:xfrm flipV="1">
            <a:off x="4451956" y="2884922"/>
            <a:ext cx="1281095" cy="140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5" idx="3"/>
            <a:endCxn id="66" idx="1"/>
          </p:cNvCxnSpPr>
          <p:nvPr/>
        </p:nvCxnSpPr>
        <p:spPr>
          <a:xfrm flipV="1">
            <a:off x="4451956" y="1040929"/>
            <a:ext cx="894687" cy="324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5345093" y="1759408"/>
            <a:ext cx="775914" cy="3045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起草退出协议</a:t>
            </a:r>
          </a:p>
        </p:txBody>
      </p:sp>
      <p:cxnSp>
        <p:nvCxnSpPr>
          <p:cNvPr id="77" name="肘形连接符 76"/>
          <p:cNvCxnSpPr>
            <a:stCxn id="66" idx="2"/>
            <a:endCxn id="76" idx="0"/>
          </p:cNvCxnSpPr>
          <p:nvPr/>
        </p:nvCxnSpPr>
        <p:spPr>
          <a:xfrm rot="5400000">
            <a:off x="5450721" y="1475529"/>
            <a:ext cx="566208" cy="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7" idx="0"/>
            <a:endCxn id="76" idx="2"/>
          </p:cNvCxnSpPr>
          <p:nvPr/>
        </p:nvCxnSpPr>
        <p:spPr>
          <a:xfrm rot="16200000" flipV="1">
            <a:off x="5474836" y="2322164"/>
            <a:ext cx="51643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6639292" y="885594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签署退出协议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24774B56-595B-43F1-9C89-97734AE99803}"/>
              </a:ext>
            </a:extLst>
          </p:cNvPr>
          <p:cNvSpPr/>
          <p:nvPr/>
        </p:nvSpPr>
        <p:spPr>
          <a:xfrm>
            <a:off x="6637742" y="2590143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签署退出协议</a:t>
            </a:r>
          </a:p>
        </p:txBody>
      </p:sp>
      <p:cxnSp>
        <p:nvCxnSpPr>
          <p:cNvPr id="89" name="肘形连接符 88"/>
          <p:cNvCxnSpPr>
            <a:stCxn id="76" idx="3"/>
            <a:endCxn id="84" idx="0"/>
          </p:cNvCxnSpPr>
          <p:nvPr/>
        </p:nvCxnSpPr>
        <p:spPr>
          <a:xfrm>
            <a:off x="6121007" y="1911679"/>
            <a:ext cx="904692" cy="67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6" idx="3"/>
            <a:endCxn id="83" idx="2"/>
          </p:cNvCxnSpPr>
          <p:nvPr/>
        </p:nvCxnSpPr>
        <p:spPr>
          <a:xfrm flipV="1">
            <a:off x="6121007" y="1190136"/>
            <a:ext cx="906242" cy="7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="" xmlns:a16="http://schemas.microsoft.com/office/drawing/2014/main" id="{2B6F94EB-93DF-46BB-AC43-A1EE5F6F0FA2}"/>
              </a:ext>
            </a:extLst>
          </p:cNvPr>
          <p:cNvSpPr/>
          <p:nvPr/>
        </p:nvSpPr>
        <p:spPr>
          <a:xfrm>
            <a:off x="7996185" y="1771346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重新发起战略发标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肘形连接符 106"/>
          <p:cNvCxnSpPr>
            <a:endCxn id="106" idx="0"/>
          </p:cNvCxnSpPr>
          <p:nvPr/>
        </p:nvCxnSpPr>
        <p:spPr>
          <a:xfrm>
            <a:off x="7274148" y="1039042"/>
            <a:ext cx="1109994" cy="732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270897" y="4120037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经营预警规则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57" idx="2"/>
            <a:endCxn id="65" idx="0"/>
          </p:cNvCxnSpPr>
          <p:nvPr/>
        </p:nvCxnSpPr>
        <p:spPr>
          <a:xfrm rot="16200000" flipH="1">
            <a:off x="3820307" y="3891899"/>
            <a:ext cx="485640" cy="1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1342</Words>
  <Application>Microsoft Macintosh PowerPoint</Application>
  <PresentationFormat>全屏显示(4:3)</PresentationFormat>
  <Paragraphs>405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宋体</vt:lpstr>
      <vt:lpstr>微软雅黑</vt:lpstr>
      <vt:lpstr>Arial</vt:lpstr>
      <vt:lpstr>Office 主题</vt:lpstr>
      <vt:lpstr>iCome场景设计</vt:lpstr>
      <vt:lpstr>战略目标达成阶段</vt:lpstr>
      <vt:lpstr>战略目标达成阶段</vt:lpstr>
      <vt:lpstr>自组团队阶段</vt:lpstr>
      <vt:lpstr>运营阶段</vt:lpstr>
      <vt:lpstr>运营阶段</vt:lpstr>
      <vt:lpstr>分享阶段</vt:lpstr>
      <vt:lpstr>价值分享阶段</vt:lpstr>
      <vt:lpstr>退出阶段</vt:lpstr>
      <vt:lpstr>战略目标达成阶段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Microsoft Office 用户</cp:lastModifiedBy>
  <cp:revision>80</cp:revision>
  <dcterms:created xsi:type="dcterms:W3CDTF">2017-12-10T06:12:17Z</dcterms:created>
  <dcterms:modified xsi:type="dcterms:W3CDTF">2017-12-13T07:45:13Z</dcterms:modified>
</cp:coreProperties>
</file>