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B918-AAA0-42AB-A7FF-3F7302203FD8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7582-D8C0-477E-920B-A79D79DC9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262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B918-AAA0-42AB-A7FF-3F7302203FD8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7582-D8C0-477E-920B-A79D79DC9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506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B918-AAA0-42AB-A7FF-3F7302203FD8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7582-D8C0-477E-920B-A79D79DC9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23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B918-AAA0-42AB-A7FF-3F7302203FD8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7582-D8C0-477E-920B-A79D79DC9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672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B918-AAA0-42AB-A7FF-3F7302203FD8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7582-D8C0-477E-920B-A79D79DC9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344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B918-AAA0-42AB-A7FF-3F7302203FD8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7582-D8C0-477E-920B-A79D79DC9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716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B918-AAA0-42AB-A7FF-3F7302203FD8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7582-D8C0-477E-920B-A79D79DC9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002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B918-AAA0-42AB-A7FF-3F7302203FD8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7582-D8C0-477E-920B-A79D79DC9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144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B918-AAA0-42AB-A7FF-3F7302203FD8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7582-D8C0-477E-920B-A79D79DC9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773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B918-AAA0-42AB-A7FF-3F7302203FD8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7582-D8C0-477E-920B-A79D79DC9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340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B918-AAA0-42AB-A7FF-3F7302203FD8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7582-D8C0-477E-920B-A79D79DC9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819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8B918-AAA0-42AB-A7FF-3F7302203FD8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07582-D8C0-477E-920B-A79D79DC9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781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iCome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场景设计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战略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目标场景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2017-12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1675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xmlns="" id="{F381C7DF-C224-4A67-A9F6-EF347FBAF25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-15240" y="365759"/>
          <a:ext cx="9166860" cy="6500953"/>
        </p:xfrm>
        <a:graphic>
          <a:graphicData uri="http://schemas.openxmlformats.org/drawingml/2006/table">
            <a:tbl>
              <a:tblPr/>
              <a:tblGrid>
                <a:gridCol w="9166860">
                  <a:extLst>
                    <a:ext uri="{9D8B030D-6E8A-4147-A177-3AD203B41FA5}">
                      <a16:colId xmlns:a16="http://schemas.microsoft.com/office/drawing/2014/main" xmlns="" val="2393984"/>
                    </a:ext>
                  </a:extLst>
                </a:gridCol>
              </a:tblGrid>
              <a:tr h="650095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mpd="sng">
                      <a:solidFill>
                        <a:schemeClr val="accent1"/>
                      </a:solidFill>
                      <a:prstDash val="solid"/>
                    </a:lnL>
                    <a:lnR w="28575" cmpd="sng">
                      <a:solidFill>
                        <a:schemeClr val="accent1"/>
                      </a:solidFill>
                      <a:prstDash val="solid"/>
                    </a:lnR>
                    <a:lnT w="28575" cmpd="sng">
                      <a:solidFill>
                        <a:schemeClr val="accent1"/>
                      </a:solidFill>
                      <a:prstDash val="solid"/>
                    </a:lnT>
                    <a:lnB w="28575" cmpd="sng">
                      <a:solidFill>
                        <a:schemeClr val="accent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27514231"/>
                  </a:ext>
                </a:extLst>
              </a:tr>
            </a:tbl>
          </a:graphicData>
        </a:graphic>
      </p:graphicFrame>
      <p:sp>
        <p:nvSpPr>
          <p:cNvPr id="4" name="标题 1">
            <a:extLst>
              <a:ext uri="{FF2B5EF4-FFF2-40B4-BE49-F238E27FC236}">
                <a16:creationId xmlns:a16="http://schemas.microsoft.com/office/drawing/2014/main" xmlns="" id="{D77B9098-28A4-45C0-9502-CF9A0E8FF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11"/>
            <a:ext cx="1908699" cy="354202"/>
          </a:xfrm>
        </p:spPr>
        <p:txBody>
          <a:bodyPr>
            <a:no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战略目标达成阶段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F8A98082-CC8D-4058-AF80-B3FE0DFDEA31}"/>
              </a:ext>
            </a:extLst>
          </p:cNvPr>
          <p:cNvSpPr/>
          <p:nvPr/>
        </p:nvSpPr>
        <p:spPr>
          <a:xfrm>
            <a:off x="6495504" y="86090"/>
            <a:ext cx="775914" cy="20023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4B00B5D9-94F0-462A-B801-315481C2B03D}"/>
              </a:ext>
            </a:extLst>
          </p:cNvPr>
          <p:cNvSpPr/>
          <p:nvPr/>
        </p:nvSpPr>
        <p:spPr>
          <a:xfrm>
            <a:off x="7376941" y="79515"/>
            <a:ext cx="775914" cy="2002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</a:t>
            </a:r>
            <a:r>
              <a:rPr lang="en-US" altLang="zh-CN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&amp;PC</a:t>
            </a:r>
            <a:endParaRPr lang="zh-CN" altLang="en-US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2A0281F9-188E-497F-9074-41A7EAA41ED9}"/>
              </a:ext>
            </a:extLst>
          </p:cNvPr>
          <p:cNvSpPr/>
          <p:nvPr/>
        </p:nvSpPr>
        <p:spPr>
          <a:xfrm>
            <a:off x="8258376" y="78210"/>
            <a:ext cx="775914" cy="2002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endParaRPr lang="zh-CN" altLang="en-US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xmlns="" id="{E2A4EA22-A57F-4660-8858-02A9F1426BC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362712"/>
          <a:ext cx="9119870" cy="65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9330">
                  <a:extLst>
                    <a:ext uri="{9D8B030D-6E8A-4147-A177-3AD203B41FA5}">
                      <a16:colId xmlns:a16="http://schemas.microsoft.com/office/drawing/2014/main" xmlns="" val="1910213609"/>
                    </a:ext>
                  </a:extLst>
                </a:gridCol>
                <a:gridCol w="8130540">
                  <a:extLst>
                    <a:ext uri="{9D8B030D-6E8A-4147-A177-3AD203B41FA5}">
                      <a16:colId xmlns:a16="http://schemas.microsoft.com/office/drawing/2014/main" xmlns="" val="3325682568"/>
                    </a:ext>
                  </a:extLst>
                </a:gridCol>
              </a:tblGrid>
              <a:tr h="291432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  发标                                                 竞标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评标                                          “三共”签署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75826557"/>
                  </a:ext>
                </a:extLst>
              </a:tr>
              <a:tr h="7984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战略投资人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99158855"/>
                  </a:ext>
                </a:extLst>
              </a:tr>
              <a:tr h="152457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业务代理人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（战投人）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67715853"/>
                  </a:ext>
                </a:extLst>
              </a:tr>
              <a:tr h="127098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自驱组织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负责人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54884099"/>
                  </a:ext>
                </a:extLst>
              </a:tr>
              <a:tr h="4528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自驱组织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50468133"/>
                  </a:ext>
                </a:extLst>
              </a:tr>
              <a:tr h="72153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专家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（评标）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24080951"/>
                  </a:ext>
                </a:extLst>
              </a:tr>
              <a:tr h="53284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业务配置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工程师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96702234"/>
                  </a:ext>
                </a:extLst>
              </a:tr>
              <a:tr h="44982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系统管理员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10438995"/>
                  </a:ext>
                </a:extLst>
              </a:tr>
              <a:tr h="4528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iCome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系统后台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46415546"/>
                  </a:ext>
                </a:extLst>
              </a:tr>
            </a:tbl>
          </a:graphicData>
        </a:graphic>
      </p:graphicFrame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xmlns="" id="{4B75ADD0-0772-4350-B591-3BDAAA32A940}"/>
              </a:ext>
            </a:extLst>
          </p:cNvPr>
          <p:cNvCxnSpPr>
            <a:cxnSpLocks/>
          </p:cNvCxnSpPr>
          <p:nvPr/>
        </p:nvCxnSpPr>
        <p:spPr>
          <a:xfrm>
            <a:off x="3337338" y="362712"/>
            <a:ext cx="0" cy="650400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xmlns="" id="{5307B05C-64A3-4B42-9298-EDA23DBCBD2A}"/>
              </a:ext>
            </a:extLst>
          </p:cNvPr>
          <p:cNvCxnSpPr>
            <a:cxnSpLocks/>
          </p:cNvCxnSpPr>
          <p:nvPr/>
        </p:nvCxnSpPr>
        <p:spPr>
          <a:xfrm>
            <a:off x="6836372" y="362712"/>
            <a:ext cx="0" cy="650400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矩形 238">
            <a:extLst>
              <a:ext uri="{FF2B5EF4-FFF2-40B4-BE49-F238E27FC236}">
                <a16:creationId xmlns:a16="http://schemas.microsoft.com/office/drawing/2014/main" xmlns="" id="{F3246395-8D10-45FF-A4A3-B2E1794B03F8}"/>
              </a:ext>
            </a:extLst>
          </p:cNvPr>
          <p:cNvSpPr/>
          <p:nvPr/>
        </p:nvSpPr>
        <p:spPr>
          <a:xfrm>
            <a:off x="5614069" y="86090"/>
            <a:ext cx="775914" cy="2002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系统处理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xmlns="" id="{9A6D5419-DA2D-4CC5-8128-A46E362F674F}"/>
              </a:ext>
            </a:extLst>
          </p:cNvPr>
          <p:cNvSpPr/>
          <p:nvPr/>
        </p:nvSpPr>
        <p:spPr>
          <a:xfrm>
            <a:off x="1265472" y="1129819"/>
            <a:ext cx="775914" cy="2462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发起招标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xmlns="" id="{5222122C-2C37-420C-BFFD-418D168F9BE9}"/>
              </a:ext>
            </a:extLst>
          </p:cNvPr>
          <p:cNvSpPr/>
          <p:nvPr/>
        </p:nvSpPr>
        <p:spPr>
          <a:xfrm>
            <a:off x="2297527" y="730128"/>
            <a:ext cx="775914" cy="2462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确认发布标书</a:t>
            </a: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xmlns="" id="{518C4E87-D877-43F6-834E-2BB66A4C205E}"/>
              </a:ext>
            </a:extLst>
          </p:cNvPr>
          <p:cNvSpPr/>
          <p:nvPr/>
        </p:nvSpPr>
        <p:spPr>
          <a:xfrm>
            <a:off x="1265472" y="1890259"/>
            <a:ext cx="775914" cy="2413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创建标书</a:t>
            </a: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xmlns="" id="{0996BD19-FB02-457B-88CE-23CFF0BB21E5}"/>
              </a:ext>
            </a:extLst>
          </p:cNvPr>
          <p:cNvSpPr/>
          <p:nvPr/>
        </p:nvSpPr>
        <p:spPr>
          <a:xfrm>
            <a:off x="2299828" y="1890259"/>
            <a:ext cx="775914" cy="2413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提交标书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xmlns="" id="{EC13EBFD-4090-4DD3-8886-3D845DC51564}"/>
              </a:ext>
            </a:extLst>
          </p:cNvPr>
          <p:cNvSpPr/>
          <p:nvPr/>
        </p:nvSpPr>
        <p:spPr>
          <a:xfrm>
            <a:off x="1271261" y="2283327"/>
            <a:ext cx="775914" cy="2413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标书发布对象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xmlns="" id="{FABC2CE5-DC88-4E4D-ABB6-3ECA91E4D1FD}"/>
              </a:ext>
            </a:extLst>
          </p:cNvPr>
          <p:cNvCxnSpPr>
            <a:cxnSpLocks/>
            <a:stCxn id="74" idx="2"/>
            <a:endCxn id="98" idx="0"/>
          </p:cNvCxnSpPr>
          <p:nvPr/>
        </p:nvCxnSpPr>
        <p:spPr>
          <a:xfrm rot="16200000" flipH="1">
            <a:off x="1574156" y="1455310"/>
            <a:ext cx="160734" cy="21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2">
            <a:extLst>
              <a:ext uri="{FF2B5EF4-FFF2-40B4-BE49-F238E27FC236}">
                <a16:creationId xmlns:a16="http://schemas.microsoft.com/office/drawing/2014/main" xmlns="" id="{1EDC1A8A-2E46-436D-9DCA-286A742D21D3}"/>
              </a:ext>
            </a:extLst>
          </p:cNvPr>
          <p:cNvCxnSpPr>
            <a:cxnSpLocks/>
            <a:stCxn id="78" idx="2"/>
            <a:endCxn id="83" idx="0"/>
          </p:cNvCxnSpPr>
          <p:nvPr/>
        </p:nvCxnSpPr>
        <p:spPr>
          <a:xfrm rot="16200000" flipH="1">
            <a:off x="1580478" y="2204587"/>
            <a:ext cx="151690" cy="57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2">
            <a:extLst>
              <a:ext uri="{FF2B5EF4-FFF2-40B4-BE49-F238E27FC236}">
                <a16:creationId xmlns:a16="http://schemas.microsoft.com/office/drawing/2014/main" xmlns="" id="{E12D55CB-B875-46CD-B902-A22D11D1615D}"/>
              </a:ext>
            </a:extLst>
          </p:cNvPr>
          <p:cNvCxnSpPr>
            <a:cxnSpLocks/>
            <a:endCxn id="79" idx="2"/>
          </p:cNvCxnSpPr>
          <p:nvPr/>
        </p:nvCxnSpPr>
        <p:spPr>
          <a:xfrm rot="5400000" flipH="1" flipV="1">
            <a:off x="2613441" y="2205231"/>
            <a:ext cx="147937" cy="7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2">
            <a:extLst>
              <a:ext uri="{FF2B5EF4-FFF2-40B4-BE49-F238E27FC236}">
                <a16:creationId xmlns:a16="http://schemas.microsoft.com/office/drawing/2014/main" xmlns="" id="{F0C952D4-2E58-4A50-BDFA-E261707C4FA8}"/>
              </a:ext>
            </a:extLst>
          </p:cNvPr>
          <p:cNvCxnSpPr>
            <a:cxnSpLocks/>
            <a:stCxn id="79" idx="0"/>
            <a:endCxn id="124" idx="2"/>
          </p:cNvCxnSpPr>
          <p:nvPr/>
        </p:nvCxnSpPr>
        <p:spPr>
          <a:xfrm rot="16200000" flipV="1">
            <a:off x="2429440" y="1631914"/>
            <a:ext cx="515615" cy="10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矩形 118">
            <a:extLst>
              <a:ext uri="{FF2B5EF4-FFF2-40B4-BE49-F238E27FC236}">
                <a16:creationId xmlns:a16="http://schemas.microsoft.com/office/drawing/2014/main" xmlns="" id="{42BC49BF-31EE-4A8E-8104-1468A0363944}"/>
              </a:ext>
            </a:extLst>
          </p:cNvPr>
          <p:cNvSpPr/>
          <p:nvPr/>
        </p:nvSpPr>
        <p:spPr>
          <a:xfrm>
            <a:off x="3516912" y="3144526"/>
            <a:ext cx="775914" cy="24137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收到机会通知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xmlns="" id="{AABA6931-0020-4DD2-8EFB-800EF577ACE3}"/>
              </a:ext>
            </a:extLst>
          </p:cNvPr>
          <p:cNvSpPr/>
          <p:nvPr/>
        </p:nvSpPr>
        <p:spPr>
          <a:xfrm>
            <a:off x="3515948" y="3543395"/>
            <a:ext cx="775914" cy="24137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查看机会列表及意向标书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xmlns="" id="{E428DA79-FAD2-4AAC-B23E-51E228B05AB2}"/>
              </a:ext>
            </a:extLst>
          </p:cNvPr>
          <p:cNvSpPr/>
          <p:nvPr/>
        </p:nvSpPr>
        <p:spPr>
          <a:xfrm>
            <a:off x="3509890" y="3938910"/>
            <a:ext cx="775914" cy="24137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收益测算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xmlns="" id="{BA9FC3DF-6BE9-419C-9813-B9C5EC674B17}"/>
              </a:ext>
            </a:extLst>
          </p:cNvPr>
          <p:cNvSpPr/>
          <p:nvPr/>
        </p:nvSpPr>
        <p:spPr>
          <a:xfrm>
            <a:off x="4573316" y="3934521"/>
            <a:ext cx="775914" cy="24137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确认参与竞标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xmlns="" id="{B794436D-D98F-46B9-B25F-B02191877B01}"/>
              </a:ext>
            </a:extLst>
          </p:cNvPr>
          <p:cNvSpPr/>
          <p:nvPr/>
        </p:nvSpPr>
        <p:spPr>
          <a:xfrm>
            <a:off x="4562778" y="3538413"/>
            <a:ext cx="775914" cy="2462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编制</a:t>
            </a:r>
            <a:r>
              <a:rPr lang="en-US" altLang="zh-CN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概要</a:t>
            </a:r>
            <a:r>
              <a:rPr lang="en-US" altLang="zh-CN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BP</a:t>
            </a: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xmlns="" id="{7473DE0E-7D8F-48A1-8E3F-D09F2C3EAE5E}"/>
              </a:ext>
            </a:extLst>
          </p:cNvPr>
          <p:cNvSpPr/>
          <p:nvPr/>
        </p:nvSpPr>
        <p:spPr>
          <a:xfrm>
            <a:off x="4562777" y="3162813"/>
            <a:ext cx="775914" cy="2413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提交详细</a:t>
            </a:r>
            <a:r>
              <a:rPr lang="en-US" altLang="zh-CN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BP</a:t>
            </a:r>
            <a:endParaRPr lang="zh-CN" altLang="en-US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xmlns="" id="{844F14F8-436B-40C8-A5D5-719631CB20E6}"/>
              </a:ext>
            </a:extLst>
          </p:cNvPr>
          <p:cNvSpPr/>
          <p:nvPr/>
        </p:nvSpPr>
        <p:spPr>
          <a:xfrm>
            <a:off x="5602850" y="3517824"/>
            <a:ext cx="775914" cy="24137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收到评标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结果通知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2" name="直接箭头连接符 2">
            <a:extLst>
              <a:ext uri="{FF2B5EF4-FFF2-40B4-BE49-F238E27FC236}">
                <a16:creationId xmlns:a16="http://schemas.microsoft.com/office/drawing/2014/main" xmlns="" id="{944A7B82-05A8-4F2D-9AF7-C6EC0E70CF3C}"/>
              </a:ext>
            </a:extLst>
          </p:cNvPr>
          <p:cNvCxnSpPr>
            <a:cxnSpLocks/>
            <a:stCxn id="119" idx="2"/>
            <a:endCxn id="120" idx="0"/>
          </p:cNvCxnSpPr>
          <p:nvPr/>
        </p:nvCxnSpPr>
        <p:spPr>
          <a:xfrm rot="5400000">
            <a:off x="3825642" y="3464167"/>
            <a:ext cx="157491" cy="9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2">
            <a:extLst>
              <a:ext uri="{FF2B5EF4-FFF2-40B4-BE49-F238E27FC236}">
                <a16:creationId xmlns:a16="http://schemas.microsoft.com/office/drawing/2014/main" xmlns="" id="{4C4A6FBC-7357-41FC-B72C-F942A7C79820}"/>
              </a:ext>
            </a:extLst>
          </p:cNvPr>
          <p:cNvCxnSpPr>
            <a:cxnSpLocks/>
            <a:stCxn id="120" idx="2"/>
            <a:endCxn id="122" idx="0"/>
          </p:cNvCxnSpPr>
          <p:nvPr/>
        </p:nvCxnSpPr>
        <p:spPr>
          <a:xfrm rot="5400000">
            <a:off x="3823808" y="3858812"/>
            <a:ext cx="154137" cy="60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2">
            <a:extLst>
              <a:ext uri="{FF2B5EF4-FFF2-40B4-BE49-F238E27FC236}">
                <a16:creationId xmlns:a16="http://schemas.microsoft.com/office/drawing/2014/main" xmlns="" id="{D36A6A17-0FAC-444B-BEC9-2A792105C76A}"/>
              </a:ext>
            </a:extLst>
          </p:cNvPr>
          <p:cNvCxnSpPr>
            <a:cxnSpLocks/>
            <a:stCxn id="122" idx="3"/>
            <a:endCxn id="123" idx="1"/>
          </p:cNvCxnSpPr>
          <p:nvPr/>
        </p:nvCxnSpPr>
        <p:spPr>
          <a:xfrm flipV="1">
            <a:off x="4285804" y="4055210"/>
            <a:ext cx="287512" cy="43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2">
            <a:extLst>
              <a:ext uri="{FF2B5EF4-FFF2-40B4-BE49-F238E27FC236}">
                <a16:creationId xmlns:a16="http://schemas.microsoft.com/office/drawing/2014/main" xmlns="" id="{B68B4873-2C80-4A3D-9288-EDACEDF0FC45}"/>
              </a:ext>
            </a:extLst>
          </p:cNvPr>
          <p:cNvCxnSpPr>
            <a:cxnSpLocks/>
            <a:stCxn id="123" idx="0"/>
            <a:endCxn id="125" idx="2"/>
          </p:cNvCxnSpPr>
          <p:nvPr/>
        </p:nvCxnSpPr>
        <p:spPr>
          <a:xfrm rot="16200000" flipV="1">
            <a:off x="4881060" y="3854308"/>
            <a:ext cx="149889" cy="105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2">
            <a:extLst>
              <a:ext uri="{FF2B5EF4-FFF2-40B4-BE49-F238E27FC236}">
                <a16:creationId xmlns:a16="http://schemas.microsoft.com/office/drawing/2014/main" xmlns="" id="{4646D4EA-F3DD-4A4A-94AE-A25F53DC248E}"/>
              </a:ext>
            </a:extLst>
          </p:cNvPr>
          <p:cNvCxnSpPr>
            <a:cxnSpLocks/>
            <a:stCxn id="125" idx="0"/>
            <a:endCxn id="126" idx="2"/>
          </p:cNvCxnSpPr>
          <p:nvPr/>
        </p:nvCxnSpPr>
        <p:spPr>
          <a:xfrm rot="16200000" flipV="1">
            <a:off x="4883624" y="3471301"/>
            <a:ext cx="134222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矩形 161">
            <a:extLst>
              <a:ext uri="{FF2B5EF4-FFF2-40B4-BE49-F238E27FC236}">
                <a16:creationId xmlns:a16="http://schemas.microsoft.com/office/drawing/2014/main" xmlns="" id="{8EF2DBF7-E6D3-43E6-BA05-03DF5C370BF2}"/>
              </a:ext>
            </a:extLst>
          </p:cNvPr>
          <p:cNvSpPr/>
          <p:nvPr/>
        </p:nvSpPr>
        <p:spPr>
          <a:xfrm>
            <a:off x="4562777" y="1972597"/>
            <a:ext cx="775914" cy="2462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发起评标</a:t>
            </a:r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xmlns="" id="{C8D48A6F-F27D-4AD8-B633-026C39332A51}"/>
              </a:ext>
            </a:extLst>
          </p:cNvPr>
          <p:cNvSpPr/>
          <p:nvPr/>
        </p:nvSpPr>
        <p:spPr>
          <a:xfrm>
            <a:off x="5601039" y="4872242"/>
            <a:ext cx="775914" cy="24137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接收评标邀请通知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xmlns="" id="{52E41318-FBDF-4191-87C0-47C55E76D686}"/>
              </a:ext>
            </a:extLst>
          </p:cNvPr>
          <p:cNvSpPr/>
          <p:nvPr/>
        </p:nvSpPr>
        <p:spPr>
          <a:xfrm>
            <a:off x="4572302" y="4786814"/>
            <a:ext cx="775914" cy="2413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专家评标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xmlns="" id="{3E8BAC15-B27B-4756-A464-7370650CF9A8}"/>
              </a:ext>
            </a:extLst>
          </p:cNvPr>
          <p:cNvSpPr/>
          <p:nvPr/>
        </p:nvSpPr>
        <p:spPr>
          <a:xfrm>
            <a:off x="5601039" y="5196587"/>
            <a:ext cx="775914" cy="24137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收到</a:t>
            </a:r>
            <a:r>
              <a:rPr lang="zh-CN" altLang="en-US" sz="7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评标通知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1" name="直接箭头连接符 2">
            <a:extLst>
              <a:ext uri="{FF2B5EF4-FFF2-40B4-BE49-F238E27FC236}">
                <a16:creationId xmlns:a16="http://schemas.microsoft.com/office/drawing/2014/main" xmlns="" id="{E9CB34DA-0F61-4B5E-9A30-66F29B6E9F56}"/>
              </a:ext>
            </a:extLst>
          </p:cNvPr>
          <p:cNvCxnSpPr>
            <a:cxnSpLocks/>
            <a:stCxn id="178" idx="1"/>
            <a:endCxn id="113" idx="3"/>
          </p:cNvCxnSpPr>
          <p:nvPr/>
        </p:nvCxnSpPr>
        <p:spPr>
          <a:xfrm rot="10800000">
            <a:off x="5348791" y="5269570"/>
            <a:ext cx="252249" cy="477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矩形 190">
            <a:extLst>
              <a:ext uri="{FF2B5EF4-FFF2-40B4-BE49-F238E27FC236}">
                <a16:creationId xmlns:a16="http://schemas.microsoft.com/office/drawing/2014/main" xmlns="" id="{9B984970-61CD-4321-9C98-C11D83B96A52}"/>
              </a:ext>
            </a:extLst>
          </p:cNvPr>
          <p:cNvSpPr/>
          <p:nvPr/>
        </p:nvSpPr>
        <p:spPr>
          <a:xfrm>
            <a:off x="5595959" y="1144353"/>
            <a:ext cx="775914" cy="2462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查看评标结果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并确认中标人</a:t>
            </a:r>
          </a:p>
        </p:txBody>
      </p:sp>
      <p:sp>
        <p:nvSpPr>
          <p:cNvPr id="242" name="矩形 241">
            <a:extLst>
              <a:ext uri="{FF2B5EF4-FFF2-40B4-BE49-F238E27FC236}">
                <a16:creationId xmlns:a16="http://schemas.microsoft.com/office/drawing/2014/main" xmlns="" id="{EF8A4277-88D7-45A0-9297-2A82108C5924}"/>
              </a:ext>
            </a:extLst>
          </p:cNvPr>
          <p:cNvSpPr/>
          <p:nvPr/>
        </p:nvSpPr>
        <p:spPr>
          <a:xfrm>
            <a:off x="4569328" y="4380602"/>
            <a:ext cx="775914" cy="24137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评价专家评标意见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2" name="矩形 251">
            <a:extLst>
              <a:ext uri="{FF2B5EF4-FFF2-40B4-BE49-F238E27FC236}">
                <a16:creationId xmlns:a16="http://schemas.microsoft.com/office/drawing/2014/main" xmlns="" id="{B7607169-ED01-46EA-BD69-E34CC4BF2714}"/>
              </a:ext>
            </a:extLst>
          </p:cNvPr>
          <p:cNvSpPr/>
          <p:nvPr/>
        </p:nvSpPr>
        <p:spPr>
          <a:xfrm>
            <a:off x="7063470" y="6513710"/>
            <a:ext cx="775914" cy="2413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自动注册组织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5" name="矩形 254">
            <a:extLst>
              <a:ext uri="{FF2B5EF4-FFF2-40B4-BE49-F238E27FC236}">
                <a16:creationId xmlns:a16="http://schemas.microsoft.com/office/drawing/2014/main" xmlns="" id="{6A29B9DF-6C3F-4654-B0F2-2A614141ACF3}"/>
              </a:ext>
            </a:extLst>
          </p:cNvPr>
          <p:cNvSpPr/>
          <p:nvPr/>
        </p:nvSpPr>
        <p:spPr>
          <a:xfrm>
            <a:off x="8125914" y="6509354"/>
            <a:ext cx="775914" cy="2413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生成“三共”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备忘录草案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6" name="直接箭头连接符 2">
            <a:extLst>
              <a:ext uri="{FF2B5EF4-FFF2-40B4-BE49-F238E27FC236}">
                <a16:creationId xmlns:a16="http://schemas.microsoft.com/office/drawing/2014/main" xmlns="" id="{62B6496E-08BF-48A8-A101-754B2117E6DB}"/>
              </a:ext>
            </a:extLst>
          </p:cNvPr>
          <p:cNvCxnSpPr>
            <a:cxnSpLocks/>
            <a:stCxn id="191" idx="3"/>
            <a:endCxn id="252" idx="1"/>
          </p:cNvCxnSpPr>
          <p:nvPr/>
        </p:nvCxnSpPr>
        <p:spPr>
          <a:xfrm>
            <a:off x="6371873" y="1267462"/>
            <a:ext cx="691597" cy="5366937"/>
          </a:xfrm>
          <a:prstGeom prst="bentConnector3">
            <a:avLst>
              <a:gd name="adj1" fmla="val 756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箭头连接符 2">
            <a:extLst>
              <a:ext uri="{FF2B5EF4-FFF2-40B4-BE49-F238E27FC236}">
                <a16:creationId xmlns:a16="http://schemas.microsoft.com/office/drawing/2014/main" xmlns="" id="{52B7FDB8-8ED2-454E-9C75-5D076F270897}"/>
              </a:ext>
            </a:extLst>
          </p:cNvPr>
          <p:cNvCxnSpPr>
            <a:cxnSpLocks/>
            <a:stCxn id="252" idx="3"/>
            <a:endCxn id="255" idx="1"/>
          </p:cNvCxnSpPr>
          <p:nvPr/>
        </p:nvCxnSpPr>
        <p:spPr>
          <a:xfrm flipV="1">
            <a:off x="7839384" y="6630043"/>
            <a:ext cx="286530" cy="43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矩形 264">
            <a:extLst>
              <a:ext uri="{FF2B5EF4-FFF2-40B4-BE49-F238E27FC236}">
                <a16:creationId xmlns:a16="http://schemas.microsoft.com/office/drawing/2014/main" xmlns="" id="{A13D5B12-D84C-4F22-BC82-1992977A2F2B}"/>
              </a:ext>
            </a:extLst>
          </p:cNvPr>
          <p:cNvSpPr/>
          <p:nvPr/>
        </p:nvSpPr>
        <p:spPr>
          <a:xfrm>
            <a:off x="7061658" y="3943389"/>
            <a:ext cx="775914" cy="24137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收到自驱组织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注册信息通知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6" name="直接箭头连接符 2">
            <a:extLst>
              <a:ext uri="{FF2B5EF4-FFF2-40B4-BE49-F238E27FC236}">
                <a16:creationId xmlns:a16="http://schemas.microsoft.com/office/drawing/2014/main" xmlns="" id="{A571EB84-9A46-4C2E-A021-D64449470CE7}"/>
              </a:ext>
            </a:extLst>
          </p:cNvPr>
          <p:cNvCxnSpPr>
            <a:cxnSpLocks/>
            <a:stCxn id="252" idx="0"/>
            <a:endCxn id="265" idx="2"/>
          </p:cNvCxnSpPr>
          <p:nvPr/>
        </p:nvCxnSpPr>
        <p:spPr>
          <a:xfrm rot="16200000" flipV="1">
            <a:off x="6286050" y="5348333"/>
            <a:ext cx="2328943" cy="18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矩形 268">
            <a:extLst>
              <a:ext uri="{FF2B5EF4-FFF2-40B4-BE49-F238E27FC236}">
                <a16:creationId xmlns:a16="http://schemas.microsoft.com/office/drawing/2014/main" xmlns="" id="{EF3A48C3-EDD9-4900-B975-00D69D61E804}"/>
              </a:ext>
            </a:extLst>
          </p:cNvPr>
          <p:cNvSpPr/>
          <p:nvPr/>
        </p:nvSpPr>
        <p:spPr>
          <a:xfrm>
            <a:off x="8121779" y="2672360"/>
            <a:ext cx="775914" cy="2413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编写并提交“三共”备忘录</a:t>
            </a:r>
          </a:p>
        </p:txBody>
      </p:sp>
      <p:cxnSp>
        <p:nvCxnSpPr>
          <p:cNvPr id="273" name="直接箭头连接符 2">
            <a:extLst>
              <a:ext uri="{FF2B5EF4-FFF2-40B4-BE49-F238E27FC236}">
                <a16:creationId xmlns:a16="http://schemas.microsoft.com/office/drawing/2014/main" xmlns="" id="{84C041A6-4A1B-482D-A460-61BEE146F899}"/>
              </a:ext>
            </a:extLst>
          </p:cNvPr>
          <p:cNvCxnSpPr>
            <a:cxnSpLocks/>
            <a:stCxn id="255" idx="3"/>
            <a:endCxn id="269" idx="3"/>
          </p:cNvCxnSpPr>
          <p:nvPr/>
        </p:nvCxnSpPr>
        <p:spPr>
          <a:xfrm flipH="1" flipV="1">
            <a:off x="8897693" y="2793049"/>
            <a:ext cx="4135" cy="3836994"/>
          </a:xfrm>
          <a:prstGeom prst="bentConnector3">
            <a:avLst>
              <a:gd name="adj1" fmla="val -27373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矩形 289">
            <a:extLst>
              <a:ext uri="{FF2B5EF4-FFF2-40B4-BE49-F238E27FC236}">
                <a16:creationId xmlns:a16="http://schemas.microsoft.com/office/drawing/2014/main" xmlns="" id="{1871BD8A-8DD9-4E3F-A0F2-3E5C2940A648}"/>
              </a:ext>
            </a:extLst>
          </p:cNvPr>
          <p:cNvSpPr/>
          <p:nvPr/>
        </p:nvSpPr>
        <p:spPr>
          <a:xfrm>
            <a:off x="7066484" y="3123543"/>
            <a:ext cx="775914" cy="2462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签订“三共”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备忘录</a:t>
            </a:r>
          </a:p>
        </p:txBody>
      </p:sp>
      <p:sp>
        <p:nvSpPr>
          <p:cNvPr id="291" name="矩形 290">
            <a:extLst>
              <a:ext uri="{FF2B5EF4-FFF2-40B4-BE49-F238E27FC236}">
                <a16:creationId xmlns:a16="http://schemas.microsoft.com/office/drawing/2014/main" xmlns="" id="{450014DE-9F35-41AE-A535-9D447A234590}"/>
              </a:ext>
            </a:extLst>
          </p:cNvPr>
          <p:cNvSpPr/>
          <p:nvPr/>
        </p:nvSpPr>
        <p:spPr>
          <a:xfrm>
            <a:off x="7061658" y="1144353"/>
            <a:ext cx="775914" cy="2462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签订“三共”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备忘录</a:t>
            </a:r>
          </a:p>
        </p:txBody>
      </p:sp>
      <p:cxnSp>
        <p:nvCxnSpPr>
          <p:cNvPr id="292" name="直接箭头连接符 2">
            <a:extLst>
              <a:ext uri="{FF2B5EF4-FFF2-40B4-BE49-F238E27FC236}">
                <a16:creationId xmlns:a16="http://schemas.microsoft.com/office/drawing/2014/main" xmlns="" id="{4B5A2120-DF1B-40F8-8377-39B25331863F}"/>
              </a:ext>
            </a:extLst>
          </p:cNvPr>
          <p:cNvCxnSpPr>
            <a:cxnSpLocks/>
            <a:stCxn id="269" idx="1"/>
            <a:endCxn id="291" idx="3"/>
          </p:cNvCxnSpPr>
          <p:nvPr/>
        </p:nvCxnSpPr>
        <p:spPr>
          <a:xfrm rot="10800000">
            <a:off x="7837573" y="1267463"/>
            <a:ext cx="284207" cy="15255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接箭头连接符 2">
            <a:extLst>
              <a:ext uri="{FF2B5EF4-FFF2-40B4-BE49-F238E27FC236}">
                <a16:creationId xmlns:a16="http://schemas.microsoft.com/office/drawing/2014/main" xmlns="" id="{686A2F70-61BF-43F5-A1BA-658F5001B1FF}"/>
              </a:ext>
            </a:extLst>
          </p:cNvPr>
          <p:cNvCxnSpPr>
            <a:cxnSpLocks/>
            <a:stCxn id="291" idx="2"/>
            <a:endCxn id="290" idx="0"/>
          </p:cNvCxnSpPr>
          <p:nvPr/>
        </p:nvCxnSpPr>
        <p:spPr>
          <a:xfrm rot="16200000" flipH="1">
            <a:off x="6585542" y="2254644"/>
            <a:ext cx="1732972" cy="48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矩形 306">
            <a:extLst>
              <a:ext uri="{FF2B5EF4-FFF2-40B4-BE49-F238E27FC236}">
                <a16:creationId xmlns:a16="http://schemas.microsoft.com/office/drawing/2014/main" xmlns="" id="{97E270F7-1BAE-4E1B-AA50-491178E86657}"/>
              </a:ext>
            </a:extLst>
          </p:cNvPr>
          <p:cNvSpPr/>
          <p:nvPr/>
        </p:nvSpPr>
        <p:spPr>
          <a:xfrm>
            <a:off x="1053841" y="6074325"/>
            <a:ext cx="775914" cy="2413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配置业务代理人权限</a:t>
            </a:r>
          </a:p>
        </p:txBody>
      </p:sp>
      <p:sp>
        <p:nvSpPr>
          <p:cNvPr id="308" name="矩形 307">
            <a:extLst>
              <a:ext uri="{FF2B5EF4-FFF2-40B4-BE49-F238E27FC236}">
                <a16:creationId xmlns:a16="http://schemas.microsoft.com/office/drawing/2014/main" xmlns="" id="{5890BDE8-E561-4420-BF16-6D52C32BBE9E}"/>
              </a:ext>
            </a:extLst>
          </p:cNvPr>
          <p:cNvSpPr/>
          <p:nvPr/>
        </p:nvSpPr>
        <p:spPr>
          <a:xfrm>
            <a:off x="1055973" y="5479460"/>
            <a:ext cx="835095" cy="23938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录入标书模版和编制规则说明</a:t>
            </a:r>
          </a:p>
        </p:txBody>
      </p:sp>
      <p:sp>
        <p:nvSpPr>
          <p:cNvPr id="314" name="矩形 313">
            <a:extLst>
              <a:ext uri="{FF2B5EF4-FFF2-40B4-BE49-F238E27FC236}">
                <a16:creationId xmlns:a16="http://schemas.microsoft.com/office/drawing/2014/main" xmlns="" id="{6048503A-0B56-4701-AFB3-93C4755401F9}"/>
              </a:ext>
            </a:extLst>
          </p:cNvPr>
          <p:cNvSpPr/>
          <p:nvPr/>
        </p:nvSpPr>
        <p:spPr>
          <a:xfrm>
            <a:off x="3445845" y="5459392"/>
            <a:ext cx="835091" cy="23548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录入</a:t>
            </a:r>
            <a:r>
              <a:rPr lang="en-US" altLang="zh-CN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BP</a:t>
            </a:r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模版和编制规则说明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8" name="矩形 317">
            <a:extLst>
              <a:ext uri="{FF2B5EF4-FFF2-40B4-BE49-F238E27FC236}">
                <a16:creationId xmlns:a16="http://schemas.microsoft.com/office/drawing/2014/main" xmlns="" id="{B583901E-73EC-4AF0-9E9C-AD17CD12808B}"/>
              </a:ext>
            </a:extLst>
          </p:cNvPr>
          <p:cNvSpPr/>
          <p:nvPr/>
        </p:nvSpPr>
        <p:spPr>
          <a:xfrm>
            <a:off x="3538310" y="5743558"/>
            <a:ext cx="724516" cy="2202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录入评标规则及模版</a:t>
            </a:r>
          </a:p>
        </p:txBody>
      </p:sp>
      <p:sp>
        <p:nvSpPr>
          <p:cNvPr id="319" name="矩形 318">
            <a:extLst>
              <a:ext uri="{FF2B5EF4-FFF2-40B4-BE49-F238E27FC236}">
                <a16:creationId xmlns:a16="http://schemas.microsoft.com/office/drawing/2014/main" xmlns="" id="{1C054353-D37A-4775-95E1-71F87086A356}"/>
              </a:ext>
            </a:extLst>
          </p:cNvPr>
          <p:cNvSpPr/>
          <p:nvPr/>
        </p:nvSpPr>
        <p:spPr>
          <a:xfrm>
            <a:off x="2001460" y="5489042"/>
            <a:ext cx="775895" cy="4747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录入收益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测算模型（尽责分享规则、自驱分享规则）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1" name="矩形 320">
            <a:extLst>
              <a:ext uri="{FF2B5EF4-FFF2-40B4-BE49-F238E27FC236}">
                <a16:creationId xmlns:a16="http://schemas.microsoft.com/office/drawing/2014/main" xmlns="" id="{3C061C0D-20EE-4C55-A2E2-518EF45EFD6C}"/>
              </a:ext>
            </a:extLst>
          </p:cNvPr>
          <p:cNvSpPr/>
          <p:nvPr/>
        </p:nvSpPr>
        <p:spPr>
          <a:xfrm>
            <a:off x="7492286" y="5692297"/>
            <a:ext cx="969949" cy="2202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录入三共备忘录模版和编制规则说明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2" name="矩形 321">
            <a:extLst>
              <a:ext uri="{FF2B5EF4-FFF2-40B4-BE49-F238E27FC236}">
                <a16:creationId xmlns:a16="http://schemas.microsoft.com/office/drawing/2014/main" xmlns="" id="{3BE6CF77-4C88-4891-9C5F-42A490472A77}"/>
              </a:ext>
            </a:extLst>
          </p:cNvPr>
          <p:cNvSpPr/>
          <p:nvPr/>
        </p:nvSpPr>
        <p:spPr>
          <a:xfrm>
            <a:off x="3530894" y="753141"/>
            <a:ext cx="775914" cy="2462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查看应标列表及</a:t>
            </a:r>
            <a:r>
              <a:rPr lang="en-US" altLang="zh-CN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BP</a:t>
            </a:r>
            <a:endParaRPr lang="zh-CN" altLang="en-US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xmlns="" id="{C2C0B948-9E83-4790-B297-3EA221E3510A}"/>
              </a:ext>
            </a:extLst>
          </p:cNvPr>
          <p:cNvSpPr/>
          <p:nvPr/>
        </p:nvSpPr>
        <p:spPr>
          <a:xfrm>
            <a:off x="1267661" y="1536772"/>
            <a:ext cx="775914" cy="2413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选择标书模版</a:t>
            </a:r>
          </a:p>
        </p:txBody>
      </p:sp>
      <p:cxnSp>
        <p:nvCxnSpPr>
          <p:cNvPr id="101" name="直接箭头连接符 2">
            <a:extLst>
              <a:ext uri="{FF2B5EF4-FFF2-40B4-BE49-F238E27FC236}">
                <a16:creationId xmlns:a16="http://schemas.microsoft.com/office/drawing/2014/main" xmlns="" id="{FA0ECC9E-2370-4AA4-9946-C754F23761EA}"/>
              </a:ext>
            </a:extLst>
          </p:cNvPr>
          <p:cNvCxnSpPr>
            <a:cxnSpLocks/>
            <a:stCxn id="98" idx="2"/>
            <a:endCxn id="78" idx="0"/>
          </p:cNvCxnSpPr>
          <p:nvPr/>
        </p:nvCxnSpPr>
        <p:spPr>
          <a:xfrm rot="5400000">
            <a:off x="1598470" y="1833110"/>
            <a:ext cx="112109" cy="21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2">
            <a:extLst>
              <a:ext uri="{FF2B5EF4-FFF2-40B4-BE49-F238E27FC236}">
                <a16:creationId xmlns:a16="http://schemas.microsoft.com/office/drawing/2014/main" xmlns="" id="{C9D6C06C-31BA-4C31-98A9-5E7B16CEA606}"/>
              </a:ext>
            </a:extLst>
          </p:cNvPr>
          <p:cNvCxnSpPr>
            <a:cxnSpLocks/>
            <a:stCxn id="83" idx="3"/>
            <a:endCxn id="79" idx="2"/>
          </p:cNvCxnSpPr>
          <p:nvPr/>
        </p:nvCxnSpPr>
        <p:spPr>
          <a:xfrm flipV="1">
            <a:off x="2047175" y="2131637"/>
            <a:ext cx="640610" cy="2723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矩形 123">
            <a:extLst>
              <a:ext uri="{FF2B5EF4-FFF2-40B4-BE49-F238E27FC236}">
                <a16:creationId xmlns:a16="http://schemas.microsoft.com/office/drawing/2014/main" xmlns="" id="{933450CE-D055-4904-BF74-2A73A31E019E}"/>
              </a:ext>
            </a:extLst>
          </p:cNvPr>
          <p:cNvSpPr/>
          <p:nvPr/>
        </p:nvSpPr>
        <p:spPr>
          <a:xfrm>
            <a:off x="2298752" y="1128426"/>
            <a:ext cx="775914" cy="2462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查看标书和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邀标对象</a:t>
            </a:r>
          </a:p>
        </p:txBody>
      </p:sp>
      <p:cxnSp>
        <p:nvCxnSpPr>
          <p:cNvPr id="130" name="直接箭头连接符 2">
            <a:extLst>
              <a:ext uri="{FF2B5EF4-FFF2-40B4-BE49-F238E27FC236}">
                <a16:creationId xmlns:a16="http://schemas.microsoft.com/office/drawing/2014/main" xmlns="" id="{122C75FC-802C-4459-8918-6A540FC3A0B7}"/>
              </a:ext>
            </a:extLst>
          </p:cNvPr>
          <p:cNvCxnSpPr>
            <a:cxnSpLocks/>
            <a:stCxn id="124" idx="0"/>
            <a:endCxn id="75" idx="2"/>
          </p:cNvCxnSpPr>
          <p:nvPr/>
        </p:nvCxnSpPr>
        <p:spPr>
          <a:xfrm rot="16200000" flipV="1">
            <a:off x="2610057" y="1051773"/>
            <a:ext cx="152080" cy="12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矩形 133">
            <a:extLst>
              <a:ext uri="{FF2B5EF4-FFF2-40B4-BE49-F238E27FC236}">
                <a16:creationId xmlns:a16="http://schemas.microsoft.com/office/drawing/2014/main" xmlns="" id="{29EF40D7-8D45-4CCD-8180-8A0D34693393}"/>
              </a:ext>
            </a:extLst>
          </p:cNvPr>
          <p:cNvSpPr/>
          <p:nvPr/>
        </p:nvSpPr>
        <p:spPr>
          <a:xfrm>
            <a:off x="4566354" y="2325781"/>
            <a:ext cx="775914" cy="2513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选择评标专家</a:t>
            </a:r>
          </a:p>
        </p:txBody>
      </p:sp>
      <p:cxnSp>
        <p:nvCxnSpPr>
          <p:cNvPr id="135" name="直接箭头连接符 2">
            <a:extLst>
              <a:ext uri="{FF2B5EF4-FFF2-40B4-BE49-F238E27FC236}">
                <a16:creationId xmlns:a16="http://schemas.microsoft.com/office/drawing/2014/main" xmlns="" id="{48318989-859C-49D9-82F3-F052DC0A9C70}"/>
              </a:ext>
            </a:extLst>
          </p:cNvPr>
          <p:cNvCxnSpPr>
            <a:cxnSpLocks/>
            <a:stCxn id="126" idx="0"/>
            <a:endCxn id="90" idx="2"/>
          </p:cNvCxnSpPr>
          <p:nvPr/>
        </p:nvCxnSpPr>
        <p:spPr>
          <a:xfrm rot="16200000" flipV="1">
            <a:off x="4829762" y="3041840"/>
            <a:ext cx="239977" cy="19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2">
            <a:extLst>
              <a:ext uri="{FF2B5EF4-FFF2-40B4-BE49-F238E27FC236}">
                <a16:creationId xmlns:a16="http://schemas.microsoft.com/office/drawing/2014/main" xmlns="" id="{CF6EFA71-78D9-461A-9DA8-2C20A8BCE209}"/>
              </a:ext>
            </a:extLst>
          </p:cNvPr>
          <p:cNvCxnSpPr>
            <a:cxnSpLocks/>
            <a:stCxn id="134" idx="0"/>
            <a:endCxn id="162" idx="2"/>
          </p:cNvCxnSpPr>
          <p:nvPr/>
        </p:nvCxnSpPr>
        <p:spPr>
          <a:xfrm rot="16200000" flipV="1">
            <a:off x="4899040" y="2270509"/>
            <a:ext cx="106966" cy="35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2">
            <a:extLst>
              <a:ext uri="{FF2B5EF4-FFF2-40B4-BE49-F238E27FC236}">
                <a16:creationId xmlns:a16="http://schemas.microsoft.com/office/drawing/2014/main" xmlns="" id="{69195D9F-050F-429A-831D-2248D33DD1BB}"/>
              </a:ext>
            </a:extLst>
          </p:cNvPr>
          <p:cNvCxnSpPr>
            <a:cxnSpLocks/>
            <a:stCxn id="134" idx="3"/>
            <a:endCxn id="176" idx="3"/>
          </p:cNvCxnSpPr>
          <p:nvPr/>
        </p:nvCxnSpPr>
        <p:spPr>
          <a:xfrm>
            <a:off x="5342268" y="2451439"/>
            <a:ext cx="1034685" cy="2541492"/>
          </a:xfrm>
          <a:prstGeom prst="bentConnector3">
            <a:avLst>
              <a:gd name="adj1" fmla="val 11841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2">
            <a:extLst>
              <a:ext uri="{FF2B5EF4-FFF2-40B4-BE49-F238E27FC236}">
                <a16:creationId xmlns:a16="http://schemas.microsoft.com/office/drawing/2014/main" xmlns="" id="{21248B0E-B40B-43F4-8282-D69EAC37903A}"/>
              </a:ext>
            </a:extLst>
          </p:cNvPr>
          <p:cNvCxnSpPr>
            <a:cxnSpLocks/>
            <a:stCxn id="162" idx="3"/>
            <a:endCxn id="178" idx="3"/>
          </p:cNvCxnSpPr>
          <p:nvPr/>
        </p:nvCxnSpPr>
        <p:spPr>
          <a:xfrm>
            <a:off x="5338691" y="2095706"/>
            <a:ext cx="1038262" cy="3221570"/>
          </a:xfrm>
          <a:prstGeom prst="bentConnector3">
            <a:avLst>
              <a:gd name="adj1" fmla="val 1275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2">
            <a:extLst>
              <a:ext uri="{FF2B5EF4-FFF2-40B4-BE49-F238E27FC236}">
                <a16:creationId xmlns:a16="http://schemas.microsoft.com/office/drawing/2014/main" xmlns="" id="{C0543D66-E030-40DA-95BA-69FB6FDD4E05}"/>
              </a:ext>
            </a:extLst>
          </p:cNvPr>
          <p:cNvCxnSpPr>
            <a:cxnSpLocks/>
            <a:stCxn id="242" idx="1"/>
            <a:endCxn id="91" idx="0"/>
          </p:cNvCxnSpPr>
          <p:nvPr/>
        </p:nvCxnSpPr>
        <p:spPr>
          <a:xfrm rot="10800000" flipH="1" flipV="1">
            <a:off x="4569328" y="4501291"/>
            <a:ext cx="1650962" cy="2000348"/>
          </a:xfrm>
          <a:prstGeom prst="bentConnector4">
            <a:avLst>
              <a:gd name="adj1" fmla="val -13846"/>
              <a:gd name="adj2" fmla="val 684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矩形 173">
            <a:extLst>
              <a:ext uri="{FF2B5EF4-FFF2-40B4-BE49-F238E27FC236}">
                <a16:creationId xmlns:a16="http://schemas.microsoft.com/office/drawing/2014/main" xmlns="" id="{F485DED9-267B-42B7-828E-75416CEF84AA}"/>
              </a:ext>
            </a:extLst>
          </p:cNvPr>
          <p:cNvSpPr/>
          <p:nvPr/>
        </p:nvSpPr>
        <p:spPr>
          <a:xfrm>
            <a:off x="5601039" y="1572986"/>
            <a:ext cx="775914" cy="2413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查看评标报告，确认评标结束</a:t>
            </a:r>
          </a:p>
        </p:txBody>
      </p:sp>
      <p:cxnSp>
        <p:nvCxnSpPr>
          <p:cNvPr id="182" name="直接箭头连接符 2">
            <a:extLst>
              <a:ext uri="{FF2B5EF4-FFF2-40B4-BE49-F238E27FC236}">
                <a16:creationId xmlns:a16="http://schemas.microsoft.com/office/drawing/2014/main" xmlns="" id="{5C8C7B70-56ED-4B99-9427-FE26AA3FF258}"/>
              </a:ext>
            </a:extLst>
          </p:cNvPr>
          <p:cNvCxnSpPr>
            <a:cxnSpLocks/>
            <a:stCxn id="174" idx="0"/>
            <a:endCxn id="191" idx="2"/>
          </p:cNvCxnSpPr>
          <p:nvPr/>
        </p:nvCxnSpPr>
        <p:spPr>
          <a:xfrm rot="16200000" flipV="1">
            <a:off x="5895249" y="1479239"/>
            <a:ext cx="182415" cy="50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2">
            <a:extLst>
              <a:ext uri="{FF2B5EF4-FFF2-40B4-BE49-F238E27FC236}">
                <a16:creationId xmlns:a16="http://schemas.microsoft.com/office/drawing/2014/main" xmlns="" id="{0CD141E2-5B37-4588-B80E-D859479335AA}"/>
              </a:ext>
            </a:extLst>
          </p:cNvPr>
          <p:cNvCxnSpPr>
            <a:cxnSpLocks/>
            <a:stCxn id="242" idx="2"/>
            <a:endCxn id="177" idx="0"/>
          </p:cNvCxnSpPr>
          <p:nvPr/>
        </p:nvCxnSpPr>
        <p:spPr>
          <a:xfrm rot="16200000" flipH="1">
            <a:off x="4876355" y="4702910"/>
            <a:ext cx="164834" cy="2974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2">
            <a:extLst>
              <a:ext uri="{FF2B5EF4-FFF2-40B4-BE49-F238E27FC236}">
                <a16:creationId xmlns:a16="http://schemas.microsoft.com/office/drawing/2014/main" xmlns="" id="{4B445EB2-BDB3-4E00-85AE-5B661EA66196}"/>
              </a:ext>
            </a:extLst>
          </p:cNvPr>
          <p:cNvCxnSpPr>
            <a:cxnSpLocks/>
            <a:stCxn id="191" idx="3"/>
            <a:endCxn id="128" idx="3"/>
          </p:cNvCxnSpPr>
          <p:nvPr/>
        </p:nvCxnSpPr>
        <p:spPr>
          <a:xfrm>
            <a:off x="6371873" y="1267462"/>
            <a:ext cx="6891" cy="2371051"/>
          </a:xfrm>
          <a:prstGeom prst="bentConnector3">
            <a:avLst>
              <a:gd name="adj1" fmla="val 60067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矩形 193">
            <a:extLst>
              <a:ext uri="{FF2B5EF4-FFF2-40B4-BE49-F238E27FC236}">
                <a16:creationId xmlns:a16="http://schemas.microsoft.com/office/drawing/2014/main" xmlns="" id="{F131244E-3FB0-4CAA-800F-B29ECB24C6F0}"/>
              </a:ext>
            </a:extLst>
          </p:cNvPr>
          <p:cNvSpPr/>
          <p:nvPr/>
        </p:nvSpPr>
        <p:spPr>
          <a:xfrm>
            <a:off x="5309619" y="6500164"/>
            <a:ext cx="540000" cy="2413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发送评标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结果通知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xmlns="" id="{3C4256A2-E7CE-46E7-9F7E-424AC59B2E45}"/>
              </a:ext>
            </a:extLst>
          </p:cNvPr>
          <p:cNvSpPr/>
          <p:nvPr/>
        </p:nvSpPr>
        <p:spPr>
          <a:xfrm>
            <a:off x="2453722" y="6522826"/>
            <a:ext cx="775914" cy="2413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发送机会通知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2" name="直接箭头连接符 2">
            <a:extLst>
              <a:ext uri="{FF2B5EF4-FFF2-40B4-BE49-F238E27FC236}">
                <a16:creationId xmlns:a16="http://schemas.microsoft.com/office/drawing/2014/main" xmlns="" id="{0A997EEC-56DB-42A2-B910-C7CC27344BE8}"/>
              </a:ext>
            </a:extLst>
          </p:cNvPr>
          <p:cNvCxnSpPr>
            <a:cxnSpLocks/>
            <a:stCxn id="75" idx="3"/>
            <a:endCxn id="119" idx="1"/>
          </p:cNvCxnSpPr>
          <p:nvPr/>
        </p:nvCxnSpPr>
        <p:spPr>
          <a:xfrm>
            <a:off x="3073441" y="853237"/>
            <a:ext cx="443471" cy="24119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矩形 208">
            <a:extLst>
              <a:ext uri="{FF2B5EF4-FFF2-40B4-BE49-F238E27FC236}">
                <a16:creationId xmlns:a16="http://schemas.microsoft.com/office/drawing/2014/main" xmlns="" id="{08C28194-E7BD-4FA8-988D-77D58449443D}"/>
              </a:ext>
            </a:extLst>
          </p:cNvPr>
          <p:cNvSpPr/>
          <p:nvPr/>
        </p:nvSpPr>
        <p:spPr>
          <a:xfrm>
            <a:off x="4658189" y="6507786"/>
            <a:ext cx="540000" cy="2413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发送评标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通知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0" name="矩形 209">
            <a:extLst>
              <a:ext uri="{FF2B5EF4-FFF2-40B4-BE49-F238E27FC236}">
                <a16:creationId xmlns:a16="http://schemas.microsoft.com/office/drawing/2014/main" xmlns="" id="{D2934A30-4337-4578-8676-14A12DF5C257}"/>
              </a:ext>
            </a:extLst>
          </p:cNvPr>
          <p:cNvSpPr/>
          <p:nvPr/>
        </p:nvSpPr>
        <p:spPr>
          <a:xfrm>
            <a:off x="4028934" y="6513710"/>
            <a:ext cx="540000" cy="2413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发送评标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邀请通知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2" name="矩形 211">
            <a:extLst>
              <a:ext uri="{FF2B5EF4-FFF2-40B4-BE49-F238E27FC236}">
                <a16:creationId xmlns:a16="http://schemas.microsoft.com/office/drawing/2014/main" xmlns="" id="{42351A0E-3268-4275-80AD-4DE5602FA5B9}"/>
              </a:ext>
            </a:extLst>
          </p:cNvPr>
          <p:cNvSpPr/>
          <p:nvPr/>
        </p:nvSpPr>
        <p:spPr>
          <a:xfrm>
            <a:off x="8132318" y="3934521"/>
            <a:ext cx="775914" cy="24137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查看注册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组织信息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3" name="直接箭头连接符 2">
            <a:extLst>
              <a:ext uri="{FF2B5EF4-FFF2-40B4-BE49-F238E27FC236}">
                <a16:creationId xmlns:a16="http://schemas.microsoft.com/office/drawing/2014/main" xmlns="" id="{A6A96EF4-4532-440D-9CBF-1C356C0023CB}"/>
              </a:ext>
            </a:extLst>
          </p:cNvPr>
          <p:cNvCxnSpPr>
            <a:cxnSpLocks/>
            <a:stCxn id="265" idx="3"/>
            <a:endCxn id="212" idx="1"/>
          </p:cNvCxnSpPr>
          <p:nvPr/>
        </p:nvCxnSpPr>
        <p:spPr>
          <a:xfrm flipV="1">
            <a:off x="7837572" y="4055210"/>
            <a:ext cx="294746" cy="88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矩形 219">
            <a:extLst>
              <a:ext uri="{FF2B5EF4-FFF2-40B4-BE49-F238E27FC236}">
                <a16:creationId xmlns:a16="http://schemas.microsoft.com/office/drawing/2014/main" xmlns="" id="{6D8143D1-4C9B-4A7B-9468-DA5D43E7C38C}"/>
              </a:ext>
            </a:extLst>
          </p:cNvPr>
          <p:cNvSpPr/>
          <p:nvPr/>
        </p:nvSpPr>
        <p:spPr>
          <a:xfrm>
            <a:off x="7077883" y="3536030"/>
            <a:ext cx="775914" cy="24137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创建组织名片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4" name="直接箭头连接符 2">
            <a:extLst>
              <a:ext uri="{FF2B5EF4-FFF2-40B4-BE49-F238E27FC236}">
                <a16:creationId xmlns:a16="http://schemas.microsoft.com/office/drawing/2014/main" xmlns="" id="{0E52CF77-0CB8-4656-B765-B7BEB935D31A}"/>
              </a:ext>
            </a:extLst>
          </p:cNvPr>
          <p:cNvCxnSpPr>
            <a:cxnSpLocks/>
            <a:stCxn id="290" idx="2"/>
            <a:endCxn id="220" idx="0"/>
          </p:cNvCxnSpPr>
          <p:nvPr/>
        </p:nvCxnSpPr>
        <p:spPr>
          <a:xfrm rot="16200000" flipH="1">
            <a:off x="7377006" y="3447195"/>
            <a:ext cx="166269" cy="113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2">
            <a:extLst>
              <a:ext uri="{FF2B5EF4-FFF2-40B4-BE49-F238E27FC236}">
                <a16:creationId xmlns:a16="http://schemas.microsoft.com/office/drawing/2014/main" xmlns="" id="{CA39D452-FBAE-430C-8664-878D462FD0F8}"/>
              </a:ext>
            </a:extLst>
          </p:cNvPr>
          <p:cNvCxnSpPr>
            <a:cxnSpLocks/>
            <a:stCxn id="126" idx="1"/>
            <a:endCxn id="322" idx="3"/>
          </p:cNvCxnSpPr>
          <p:nvPr/>
        </p:nvCxnSpPr>
        <p:spPr>
          <a:xfrm rot="10800000">
            <a:off x="4306809" y="876250"/>
            <a:ext cx="255969" cy="24072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xmlns="" id="{C7C9CD24-BDEE-4F30-9456-31E34B005DB6}"/>
              </a:ext>
            </a:extLst>
          </p:cNvPr>
          <p:cNvSpPr/>
          <p:nvPr/>
        </p:nvSpPr>
        <p:spPr>
          <a:xfrm>
            <a:off x="3382338" y="6515187"/>
            <a:ext cx="540000" cy="2413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发送应标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结束通知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xmlns="" id="{25C784B6-E614-4252-AE28-F1820C1912EA}"/>
              </a:ext>
            </a:extLst>
          </p:cNvPr>
          <p:cNvCxnSpPr>
            <a:cxnSpLocks/>
            <a:stCxn id="177" idx="1"/>
            <a:endCxn id="91" idx="0"/>
          </p:cNvCxnSpPr>
          <p:nvPr/>
        </p:nvCxnSpPr>
        <p:spPr>
          <a:xfrm rot="10800000" flipH="1" flipV="1">
            <a:off x="4572302" y="4907503"/>
            <a:ext cx="1647988" cy="1594136"/>
          </a:xfrm>
          <a:prstGeom prst="bentConnector4">
            <a:avLst>
              <a:gd name="adj1" fmla="val -8091"/>
              <a:gd name="adj2" fmla="val 537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xmlns="" id="{725D3C8D-FD81-48A1-B582-3F901A8EB6B5}"/>
              </a:ext>
            </a:extLst>
          </p:cNvPr>
          <p:cNvSpPr/>
          <p:nvPr/>
        </p:nvSpPr>
        <p:spPr>
          <a:xfrm>
            <a:off x="5676398" y="5503385"/>
            <a:ext cx="724516" cy="2202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录入评标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报告模版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xmlns="" id="{84F7973A-AF51-45D0-84D9-B7A5D034F19E}"/>
              </a:ext>
            </a:extLst>
          </p:cNvPr>
          <p:cNvSpPr/>
          <p:nvPr/>
        </p:nvSpPr>
        <p:spPr>
          <a:xfrm>
            <a:off x="5950290" y="6501639"/>
            <a:ext cx="540000" cy="2413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自动生成评标报告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0" name="直接箭头连接符 2">
            <a:extLst>
              <a:ext uri="{FF2B5EF4-FFF2-40B4-BE49-F238E27FC236}">
                <a16:creationId xmlns:a16="http://schemas.microsoft.com/office/drawing/2014/main" xmlns="" id="{E5ED9A65-7A7E-4A93-A1FA-1BE30CEA73DC}"/>
              </a:ext>
            </a:extLst>
          </p:cNvPr>
          <p:cNvCxnSpPr>
            <a:cxnSpLocks/>
            <a:stCxn id="91" idx="3"/>
            <a:endCxn id="174" idx="2"/>
          </p:cNvCxnSpPr>
          <p:nvPr/>
        </p:nvCxnSpPr>
        <p:spPr>
          <a:xfrm flipH="1" flipV="1">
            <a:off x="5988996" y="1814364"/>
            <a:ext cx="501294" cy="4807964"/>
          </a:xfrm>
          <a:prstGeom prst="bentConnector4">
            <a:avLst>
              <a:gd name="adj1" fmla="val -45602"/>
              <a:gd name="adj2" fmla="val 962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>
            <a:extLst>
              <a:ext uri="{FF2B5EF4-FFF2-40B4-BE49-F238E27FC236}">
                <a16:creationId xmlns:a16="http://schemas.microsoft.com/office/drawing/2014/main" xmlns="" id="{29EF40D7-8D45-4CCD-8180-8A0D34693393}"/>
              </a:ext>
            </a:extLst>
          </p:cNvPr>
          <p:cNvSpPr/>
          <p:nvPr/>
        </p:nvSpPr>
        <p:spPr>
          <a:xfrm>
            <a:off x="4560808" y="2671520"/>
            <a:ext cx="775914" cy="2513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查看应标列表及</a:t>
            </a:r>
            <a:r>
              <a:rPr lang="en-US" altLang="zh-CN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BP</a:t>
            </a:r>
            <a:endParaRPr lang="zh-CN" altLang="en-US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4" name="直接箭头连接符 2">
            <a:extLst>
              <a:ext uri="{FF2B5EF4-FFF2-40B4-BE49-F238E27FC236}">
                <a16:creationId xmlns:a16="http://schemas.microsoft.com/office/drawing/2014/main" xmlns="" id="{CF6EFA71-78D9-461A-9DA8-2C20A8BCE209}"/>
              </a:ext>
            </a:extLst>
          </p:cNvPr>
          <p:cNvCxnSpPr>
            <a:cxnSpLocks/>
            <a:stCxn id="90" idx="0"/>
            <a:endCxn id="134" idx="2"/>
          </p:cNvCxnSpPr>
          <p:nvPr/>
        </p:nvCxnSpPr>
        <p:spPr>
          <a:xfrm rot="5400000" flipH="1" flipV="1">
            <a:off x="4904327" y="2621536"/>
            <a:ext cx="94423" cy="55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矩形 112">
            <a:extLst>
              <a:ext uri="{FF2B5EF4-FFF2-40B4-BE49-F238E27FC236}">
                <a16:creationId xmlns:a16="http://schemas.microsoft.com/office/drawing/2014/main" xmlns="" id="{8FC94C6B-C8F8-4769-9BE9-8C5501A965D4}"/>
              </a:ext>
            </a:extLst>
          </p:cNvPr>
          <p:cNvSpPr/>
          <p:nvPr/>
        </p:nvSpPr>
        <p:spPr>
          <a:xfrm>
            <a:off x="4572876" y="5148881"/>
            <a:ext cx="775914" cy="2413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查看应标列表及</a:t>
            </a:r>
            <a:r>
              <a:rPr lang="en-US" altLang="zh-CN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BP</a:t>
            </a:r>
          </a:p>
        </p:txBody>
      </p:sp>
      <p:cxnSp>
        <p:nvCxnSpPr>
          <p:cNvPr id="115" name="直接箭头连接符 2">
            <a:extLst>
              <a:ext uri="{FF2B5EF4-FFF2-40B4-BE49-F238E27FC236}">
                <a16:creationId xmlns:a16="http://schemas.microsoft.com/office/drawing/2014/main" xmlns="" id="{9A43E361-5503-45F5-91E9-FA6FEDE537DA}"/>
              </a:ext>
            </a:extLst>
          </p:cNvPr>
          <p:cNvCxnSpPr>
            <a:cxnSpLocks/>
            <a:stCxn id="177" idx="2"/>
            <a:endCxn id="113" idx="0"/>
          </p:cNvCxnSpPr>
          <p:nvPr/>
        </p:nvCxnSpPr>
        <p:spPr>
          <a:xfrm rot="16200000" flipH="1">
            <a:off x="4900202" y="5088249"/>
            <a:ext cx="120689" cy="574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402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1243</TotalTime>
  <Words>270</Words>
  <Application>Microsoft Macintosh PowerPoint</Application>
  <PresentationFormat>全屏显示(4:3)</PresentationFormat>
  <Paragraphs>84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Calibri</vt:lpstr>
      <vt:lpstr>Calibri Light</vt:lpstr>
      <vt:lpstr>宋体</vt:lpstr>
      <vt:lpstr>微软雅黑</vt:lpstr>
      <vt:lpstr>Arial</vt:lpstr>
      <vt:lpstr>Office 主题</vt:lpstr>
      <vt:lpstr>iCome场景设计 战略-目标场景</vt:lpstr>
      <vt:lpstr>战略目标达成阶段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</dc:title>
  <dc:creator>Simon</dc:creator>
  <cp:lastModifiedBy>Microsoft Office 用户</cp:lastModifiedBy>
  <cp:revision>96</cp:revision>
  <dcterms:created xsi:type="dcterms:W3CDTF">2017-12-10T06:12:17Z</dcterms:created>
  <dcterms:modified xsi:type="dcterms:W3CDTF">2017-12-13T07:57:09Z</dcterms:modified>
</cp:coreProperties>
</file>