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5" r:id="rId4"/>
    <p:sldId id="264" r:id="rId5"/>
    <p:sldId id="263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FFD966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758" y="-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2017-12-17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26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2017-12-17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50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2017-12-17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2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2017-12-17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67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2017-12-17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34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2017-12-17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71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2017-12-17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00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2017-12-17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14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2017-12-17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77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2017-12-17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34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2017-12-17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81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8B918-AAA0-42AB-A7FF-3F7302203FD8}" type="datetimeFigureOut">
              <a:rPr lang="zh-CN" altLang="en-US" smtClean="0"/>
              <a:t>2017-12-17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78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iCome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2017-12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167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E8C87D91-630E-4F4B-9888-193499E29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3137"/>
              </p:ext>
            </p:extLst>
          </p:nvPr>
        </p:nvGraphicFramePr>
        <p:xfrm>
          <a:off x="0" y="393192"/>
          <a:ext cx="9144000" cy="6356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460">
                  <a:extLst>
                    <a:ext uri="{9D8B030D-6E8A-4147-A177-3AD203B41FA5}">
                      <a16:colId xmlns:a16="http://schemas.microsoft.com/office/drawing/2014/main" xmlns="" val="1910213609"/>
                    </a:ext>
                  </a:extLst>
                </a:gridCol>
                <a:gridCol w="8130540">
                  <a:extLst>
                    <a:ext uri="{9D8B030D-6E8A-4147-A177-3AD203B41FA5}">
                      <a16:colId xmlns:a16="http://schemas.microsoft.com/office/drawing/2014/main" xmlns="" val="3325682568"/>
                    </a:ext>
                  </a:extLst>
                </a:gridCol>
              </a:tblGrid>
              <a:tr h="65379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战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投阶段      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</a:t>
                      </a:r>
                      <a:r>
                        <a:rPr lang="zh-CN" altLang="en-US" sz="12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注册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利润中心                               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预算                                其他过程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75826557"/>
                  </a:ext>
                </a:extLst>
              </a:tr>
              <a:tr h="14261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战投人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代理人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7715853"/>
                  </a:ext>
                </a:extLst>
              </a:tr>
              <a:tr h="10526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自驱组织负责人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50468133"/>
                  </a:ext>
                </a:extLst>
              </a:tr>
              <a:tr h="10142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业务配置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工程师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96702234"/>
                  </a:ext>
                </a:extLst>
              </a:tr>
              <a:tr h="9821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系统管理员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10438995"/>
                  </a:ext>
                </a:extLst>
              </a:tr>
              <a:tr h="1227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iCome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系统后台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触发器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6415546"/>
                  </a:ext>
                </a:extLst>
              </a:tr>
            </a:tbl>
          </a:graphicData>
        </a:graphic>
      </p:graphicFrame>
      <p:sp>
        <p:nvSpPr>
          <p:cNvPr id="5" name="标题 1">
            <a:extLst>
              <a:ext uri="{FF2B5EF4-FFF2-40B4-BE49-F238E27FC236}">
                <a16:creationId xmlns:a16="http://schemas.microsoft.com/office/drawing/2014/main" xmlns="" id="{FC49F46C-973A-4E24-A72E-B15F89BBB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632" y="23795"/>
            <a:ext cx="1908699" cy="354202"/>
          </a:xfrm>
        </p:spPr>
        <p:txBody>
          <a:bodyPr>
            <a:no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资源配给汇总阶段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4040E0A-777C-423E-A107-76C280A15235}"/>
              </a:ext>
            </a:extLst>
          </p:cNvPr>
          <p:cNvSpPr/>
          <p:nvPr/>
        </p:nvSpPr>
        <p:spPr>
          <a:xfrm>
            <a:off x="5477472" y="86090"/>
            <a:ext cx="775914" cy="2002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930CC74-BBBC-4914-BFC8-469C4792B453}"/>
              </a:ext>
            </a:extLst>
          </p:cNvPr>
          <p:cNvSpPr/>
          <p:nvPr/>
        </p:nvSpPr>
        <p:spPr>
          <a:xfrm>
            <a:off x="6358909" y="79515"/>
            <a:ext cx="775914" cy="200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&amp;PC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B85C8F4D-CE02-412F-8FFD-2E2C552C19DA}"/>
              </a:ext>
            </a:extLst>
          </p:cNvPr>
          <p:cNvSpPr/>
          <p:nvPr/>
        </p:nvSpPr>
        <p:spPr>
          <a:xfrm>
            <a:off x="7240344" y="78210"/>
            <a:ext cx="775914" cy="2002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D3EED17B-6B69-4127-964E-53BDE92848FC}"/>
              </a:ext>
            </a:extLst>
          </p:cNvPr>
          <p:cNvCxnSpPr>
            <a:cxnSpLocks/>
          </p:cNvCxnSpPr>
          <p:nvPr/>
        </p:nvCxnSpPr>
        <p:spPr>
          <a:xfrm>
            <a:off x="5041866" y="200896"/>
            <a:ext cx="0" cy="63874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8BD73385-F946-4B97-BBF4-C7A38F2D4D72}"/>
              </a:ext>
            </a:extLst>
          </p:cNvPr>
          <p:cNvCxnSpPr>
            <a:cxnSpLocks/>
          </p:cNvCxnSpPr>
          <p:nvPr/>
        </p:nvCxnSpPr>
        <p:spPr>
          <a:xfrm>
            <a:off x="7197052" y="334138"/>
            <a:ext cx="0" cy="63874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7E3B2AE-0656-4A95-BD38-1AAF08D8C760}"/>
              </a:ext>
            </a:extLst>
          </p:cNvPr>
          <p:cNvSpPr/>
          <p:nvPr/>
        </p:nvSpPr>
        <p:spPr>
          <a:xfrm>
            <a:off x="8121779" y="71898"/>
            <a:ext cx="775914" cy="2002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D79BC03E-17DB-4CD7-A613-BE87A464F879}"/>
              </a:ext>
            </a:extLst>
          </p:cNvPr>
          <p:cNvSpPr/>
          <p:nvPr/>
        </p:nvSpPr>
        <p:spPr>
          <a:xfrm>
            <a:off x="4596037" y="86090"/>
            <a:ext cx="775914" cy="2002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自动处理</a:t>
            </a:r>
          </a:p>
        </p:txBody>
      </p:sp>
      <p:sp>
        <p:nvSpPr>
          <p:cNvPr id="14" name="矩形 13"/>
          <p:cNvSpPr/>
          <p:nvPr/>
        </p:nvSpPr>
        <p:spPr>
          <a:xfrm>
            <a:off x="2242747" y="6249475"/>
            <a:ext cx="775914" cy="29926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自动注册组织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</p:txBody>
      </p:sp>
      <p:sp>
        <p:nvSpPr>
          <p:cNvPr id="15" name="矩形 14"/>
          <p:cNvSpPr/>
          <p:nvPr/>
        </p:nvSpPr>
        <p:spPr>
          <a:xfrm>
            <a:off x="3248166" y="6248590"/>
            <a:ext cx="775914" cy="29926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发送创建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修改利润中心需要的信息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50589" y="5660585"/>
            <a:ext cx="775914" cy="299268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修改利润中心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43188" y="6248590"/>
            <a:ext cx="775914" cy="29926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关联自驱组织与利润中心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67579" y="3095758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收到资源配给完成消息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49395" y="4665757"/>
            <a:ext cx="775914" cy="29926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配置公司代码匹配信息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47953" y="5066500"/>
            <a:ext cx="775914" cy="29926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配置接口规则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/>
          <p:cNvCxnSpPr>
            <a:stCxn id="14" idx="3"/>
            <a:endCxn id="15" idx="1"/>
          </p:cNvCxnSpPr>
          <p:nvPr/>
        </p:nvCxnSpPr>
        <p:spPr>
          <a:xfrm flipV="1">
            <a:off x="3018661" y="6398224"/>
            <a:ext cx="229505" cy="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256231" y="5660585"/>
            <a:ext cx="864104" cy="299268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预算系统接收信息，自动配置预算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304331" y="6238632"/>
            <a:ext cx="775914" cy="29926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传输预算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箭头连接符 71"/>
          <p:cNvCxnSpPr>
            <a:stCxn id="20" idx="3"/>
            <a:endCxn id="70" idx="1"/>
          </p:cNvCxnSpPr>
          <p:nvPr/>
        </p:nvCxnSpPr>
        <p:spPr>
          <a:xfrm flipV="1">
            <a:off x="4919102" y="6388266"/>
            <a:ext cx="385229" cy="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267579" y="2613088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查看资源详情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267579" y="5660585"/>
            <a:ext cx="775914" cy="29926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收到预算配置完成标识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箭头连接符 87"/>
          <p:cNvCxnSpPr>
            <a:stCxn id="83" idx="0"/>
            <a:endCxn id="22" idx="2"/>
          </p:cNvCxnSpPr>
          <p:nvPr/>
        </p:nvCxnSpPr>
        <p:spPr>
          <a:xfrm flipV="1">
            <a:off x="6655536" y="3395026"/>
            <a:ext cx="0" cy="226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22" idx="0"/>
            <a:endCxn id="76" idx="2"/>
          </p:cNvCxnSpPr>
          <p:nvPr/>
        </p:nvCxnSpPr>
        <p:spPr>
          <a:xfrm flipV="1">
            <a:off x="6655536" y="2912356"/>
            <a:ext cx="0" cy="183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17" idx="3"/>
            <a:endCxn id="20" idx="0"/>
          </p:cNvCxnSpPr>
          <p:nvPr/>
        </p:nvCxnSpPr>
        <p:spPr>
          <a:xfrm>
            <a:off x="4026503" y="5810219"/>
            <a:ext cx="504642" cy="4383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xmlns="" id="{D3EED17B-6B69-4127-964E-53BDE92848FC}"/>
              </a:ext>
            </a:extLst>
          </p:cNvPr>
          <p:cNvCxnSpPr>
            <a:cxnSpLocks/>
          </p:cNvCxnSpPr>
          <p:nvPr/>
        </p:nvCxnSpPr>
        <p:spPr>
          <a:xfrm>
            <a:off x="2142495" y="334138"/>
            <a:ext cx="0" cy="63874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1149394" y="1194181"/>
            <a:ext cx="775914" cy="2992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标书中填写业务单元名称及业务性质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149394" y="1620241"/>
            <a:ext cx="775914" cy="2992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标书中填写业务单元隶属的法人公司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133303" y="5651994"/>
            <a:ext cx="775914" cy="299268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在预算系统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编辑预算需求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150541" y="3090907"/>
            <a:ext cx="775914" cy="2992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编制商业计划书（含关键资源配给指标）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1130344" y="6238632"/>
            <a:ext cx="775914" cy="29926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BP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时自动获取预算系统信息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5" name="肘形连接符 114"/>
          <p:cNvCxnSpPr>
            <a:stCxn id="107" idx="3"/>
            <a:endCxn id="110" idx="3"/>
          </p:cNvCxnSpPr>
          <p:nvPr/>
        </p:nvCxnSpPr>
        <p:spPr>
          <a:xfrm flipH="1">
            <a:off x="1906258" y="3240541"/>
            <a:ext cx="20197" cy="3147725"/>
          </a:xfrm>
          <a:prstGeom prst="bentConnector3">
            <a:avLst>
              <a:gd name="adj1" fmla="val -56592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1147953" y="2022967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签署三共备忘录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6" name="肘形连接符 125"/>
          <p:cNvCxnSpPr>
            <a:stCxn id="124" idx="3"/>
            <a:endCxn id="14" idx="0"/>
          </p:cNvCxnSpPr>
          <p:nvPr/>
        </p:nvCxnSpPr>
        <p:spPr>
          <a:xfrm>
            <a:off x="1923867" y="2172601"/>
            <a:ext cx="706837" cy="4076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70" idx="0"/>
            <a:endCxn id="33" idx="2"/>
          </p:cNvCxnSpPr>
          <p:nvPr/>
        </p:nvCxnSpPr>
        <p:spPr>
          <a:xfrm flipH="1" flipV="1">
            <a:off x="5688283" y="5959853"/>
            <a:ext cx="4005" cy="278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33" idx="3"/>
            <a:endCxn id="83" idx="1"/>
          </p:cNvCxnSpPr>
          <p:nvPr/>
        </p:nvCxnSpPr>
        <p:spPr>
          <a:xfrm>
            <a:off x="6120335" y="5810219"/>
            <a:ext cx="147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5" idx="0"/>
            <a:endCxn id="17" idx="2"/>
          </p:cNvCxnSpPr>
          <p:nvPr/>
        </p:nvCxnSpPr>
        <p:spPr>
          <a:xfrm flipV="1">
            <a:off x="3636123" y="5959853"/>
            <a:ext cx="2423" cy="288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7282071" y="5660585"/>
            <a:ext cx="805216" cy="299268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相关业务系统结算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288421" y="3090907"/>
            <a:ext cx="798866" cy="299268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费用花销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264622" y="6156051"/>
            <a:ext cx="784112" cy="29926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iCome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收到信息数据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212382" y="2613088"/>
            <a:ext cx="798866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查看经营看板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38884" y="3081382"/>
            <a:ext cx="798866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资源详情及偏差分析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>
            <a:endCxn id="45" idx="0"/>
          </p:cNvCxnSpPr>
          <p:nvPr/>
        </p:nvCxnSpPr>
        <p:spPr>
          <a:xfrm>
            <a:off x="7684679" y="3390175"/>
            <a:ext cx="0" cy="227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288421" y="6156051"/>
            <a:ext cx="798866" cy="299268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发送信息到</a:t>
            </a:r>
            <a:r>
              <a:rPr lang="en-US" altLang="zh-CN" sz="7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iCome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箭头连接符 28"/>
          <p:cNvCxnSpPr>
            <a:stCxn id="45" idx="2"/>
          </p:cNvCxnSpPr>
          <p:nvPr/>
        </p:nvCxnSpPr>
        <p:spPr>
          <a:xfrm>
            <a:off x="7684679" y="5959853"/>
            <a:ext cx="0" cy="19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54" idx="3"/>
            <a:endCxn id="49" idx="1"/>
          </p:cNvCxnSpPr>
          <p:nvPr/>
        </p:nvCxnSpPr>
        <p:spPr>
          <a:xfrm>
            <a:off x="8087287" y="6305685"/>
            <a:ext cx="177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51" idx="2"/>
          </p:cNvCxnSpPr>
          <p:nvPr/>
        </p:nvCxnSpPr>
        <p:spPr>
          <a:xfrm flipV="1">
            <a:off x="8638317" y="3380650"/>
            <a:ext cx="0" cy="277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51" idx="0"/>
          </p:cNvCxnSpPr>
          <p:nvPr/>
        </p:nvCxnSpPr>
        <p:spPr>
          <a:xfrm>
            <a:off x="8638317" y="2959981"/>
            <a:ext cx="0" cy="12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1159799" y="2634385"/>
            <a:ext cx="775914" cy="299268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编写预算需求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/>
          <p:cNvCxnSpPr>
            <a:stCxn id="67" idx="2"/>
            <a:endCxn id="107" idx="0"/>
          </p:cNvCxnSpPr>
          <p:nvPr/>
        </p:nvCxnSpPr>
        <p:spPr>
          <a:xfrm flipH="1">
            <a:off x="1538498" y="2933653"/>
            <a:ext cx="9258" cy="15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06" idx="2"/>
            <a:endCxn id="110" idx="0"/>
          </p:cNvCxnSpPr>
          <p:nvPr/>
        </p:nvCxnSpPr>
        <p:spPr>
          <a:xfrm flipH="1">
            <a:off x="1518301" y="5951262"/>
            <a:ext cx="2959" cy="28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149394" y="3693215"/>
            <a:ext cx="775914" cy="29926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配置利润中心要素模板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149394" y="4132058"/>
            <a:ext cx="775914" cy="29926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配置功能范围规则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713256" y="3693215"/>
            <a:ext cx="775914" cy="29926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配置预算偏差预警规则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656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8C98AAC0-CD47-44F1-BE8D-220ED79D1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330908"/>
              </p:ext>
            </p:extLst>
          </p:nvPr>
        </p:nvGraphicFramePr>
        <p:xfrm>
          <a:off x="-15240" y="365759"/>
          <a:ext cx="9166860" cy="6384377"/>
        </p:xfrm>
        <a:graphic>
          <a:graphicData uri="http://schemas.openxmlformats.org/drawingml/2006/table">
            <a:tbl>
              <a:tblPr/>
              <a:tblGrid>
                <a:gridCol w="9166860">
                  <a:extLst>
                    <a:ext uri="{9D8B030D-6E8A-4147-A177-3AD203B41FA5}">
                      <a16:colId xmlns:a16="http://schemas.microsoft.com/office/drawing/2014/main" xmlns="" val="2393984"/>
                    </a:ext>
                  </a:extLst>
                </a:gridCol>
              </a:tblGrid>
              <a:tr h="638437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mpd="sng">
                      <a:solidFill>
                        <a:schemeClr val="accent1"/>
                      </a:solidFill>
                      <a:prstDash val="solid"/>
                    </a:lnL>
                    <a:lnR w="28575" cmpd="sng">
                      <a:solidFill>
                        <a:schemeClr val="accent1"/>
                      </a:solidFill>
                      <a:prstDash val="solid"/>
                    </a:lnR>
                    <a:lnT w="28575" cmpd="sng">
                      <a:solidFill>
                        <a:schemeClr val="accent1"/>
                      </a:solidFill>
                      <a:prstDash val="solid"/>
                    </a:lnT>
                    <a:lnB w="28575" cmpd="sng">
                      <a:solidFill>
                        <a:schemeClr val="accent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27514231"/>
                  </a:ext>
                </a:extLst>
              </a:tr>
            </a:tbl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xmlns="" id="{FC49F46C-973A-4E24-A72E-B15F89BBB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632" y="23795"/>
            <a:ext cx="1908699" cy="354202"/>
          </a:xfrm>
        </p:spPr>
        <p:txBody>
          <a:bodyPr>
            <a:no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创建利润中心阶段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B4040E0A-777C-423E-A107-76C280A15235}"/>
              </a:ext>
            </a:extLst>
          </p:cNvPr>
          <p:cNvSpPr/>
          <p:nvPr/>
        </p:nvSpPr>
        <p:spPr>
          <a:xfrm>
            <a:off x="5477472" y="86090"/>
            <a:ext cx="775914" cy="2002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3930CC74-BBBC-4914-BFC8-469C4792B453}"/>
              </a:ext>
            </a:extLst>
          </p:cNvPr>
          <p:cNvSpPr/>
          <p:nvPr/>
        </p:nvSpPr>
        <p:spPr>
          <a:xfrm>
            <a:off x="6358909" y="79515"/>
            <a:ext cx="775914" cy="200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&amp;PC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85C8F4D-CE02-412F-8FFD-2E2C552C19DA}"/>
              </a:ext>
            </a:extLst>
          </p:cNvPr>
          <p:cNvSpPr/>
          <p:nvPr/>
        </p:nvSpPr>
        <p:spPr>
          <a:xfrm>
            <a:off x="7240344" y="78210"/>
            <a:ext cx="775914" cy="2002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E8C87D91-630E-4F4B-9888-193499E29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255461"/>
              </p:ext>
            </p:extLst>
          </p:nvPr>
        </p:nvGraphicFramePr>
        <p:xfrm>
          <a:off x="0" y="393191"/>
          <a:ext cx="9144000" cy="6509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460">
                  <a:extLst>
                    <a:ext uri="{9D8B030D-6E8A-4147-A177-3AD203B41FA5}">
                      <a16:colId xmlns:a16="http://schemas.microsoft.com/office/drawing/2014/main" xmlns="" val="1910213609"/>
                    </a:ext>
                  </a:extLst>
                </a:gridCol>
                <a:gridCol w="8130540">
                  <a:extLst>
                    <a:ext uri="{9D8B030D-6E8A-4147-A177-3AD203B41FA5}">
                      <a16:colId xmlns:a16="http://schemas.microsoft.com/office/drawing/2014/main" xmlns="" val="3325682568"/>
                    </a:ext>
                  </a:extLst>
                </a:gridCol>
              </a:tblGrid>
              <a:tr h="677172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战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投阶段      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</a:t>
                      </a: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                          </a:t>
                      </a:r>
                      <a:r>
                        <a:rPr lang="zh-CN" altLang="en-US" sz="12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注册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利润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中心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75826557"/>
                  </a:ext>
                </a:extLst>
              </a:tr>
              <a:tr h="8755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战投人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代理人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7715853"/>
                  </a:ext>
                </a:extLst>
              </a:tr>
              <a:tr h="8944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自驱组织负责人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50468133"/>
                  </a:ext>
                </a:extLst>
              </a:tr>
              <a:tr h="9223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业务配置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工程师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96702234"/>
                  </a:ext>
                </a:extLst>
              </a:tr>
              <a:tr h="10226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利润中心创建业务人员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58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系统管理员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10438995"/>
                  </a:ext>
                </a:extLst>
              </a:tr>
              <a:tr h="12718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iCome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系统后台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触发器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6415546"/>
                  </a:ext>
                </a:extLst>
              </a:tr>
            </a:tbl>
          </a:graphicData>
        </a:graphic>
      </p:graphicFrame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D3EED17B-6B69-4127-964E-53BDE92848FC}"/>
              </a:ext>
            </a:extLst>
          </p:cNvPr>
          <p:cNvCxnSpPr>
            <a:cxnSpLocks/>
          </p:cNvCxnSpPr>
          <p:nvPr/>
        </p:nvCxnSpPr>
        <p:spPr>
          <a:xfrm>
            <a:off x="2833336" y="377997"/>
            <a:ext cx="0" cy="63874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37E3B2AE-0656-4A95-BD38-1AAF08D8C760}"/>
              </a:ext>
            </a:extLst>
          </p:cNvPr>
          <p:cNvSpPr/>
          <p:nvPr/>
        </p:nvSpPr>
        <p:spPr>
          <a:xfrm>
            <a:off x="8121779" y="71898"/>
            <a:ext cx="775914" cy="2002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D79BC03E-17DB-4CD7-A613-BE87A464F879}"/>
              </a:ext>
            </a:extLst>
          </p:cNvPr>
          <p:cNvSpPr/>
          <p:nvPr/>
        </p:nvSpPr>
        <p:spPr>
          <a:xfrm>
            <a:off x="4596037" y="86090"/>
            <a:ext cx="775914" cy="2002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自动处理</a:t>
            </a:r>
          </a:p>
        </p:txBody>
      </p:sp>
      <p:sp>
        <p:nvSpPr>
          <p:cNvPr id="60" name="矩形 59"/>
          <p:cNvSpPr/>
          <p:nvPr/>
        </p:nvSpPr>
        <p:spPr>
          <a:xfrm>
            <a:off x="1302412" y="1303676"/>
            <a:ext cx="1097887" cy="3219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评标决策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302412" y="2183635"/>
            <a:ext cx="1097887" cy="3219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中标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980724" y="5865870"/>
            <a:ext cx="1097887" cy="321924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并发送</a:t>
            </a:r>
            <a:r>
              <a:rPr lang="zh-CN" altLang="en-US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创建利润中心所需信息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980724" y="3864642"/>
            <a:ext cx="1124248" cy="321924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接收创建利润中心的数据</a:t>
            </a:r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 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496834" y="3864642"/>
            <a:ext cx="1124248" cy="321924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根据数据创建利润中心</a:t>
            </a:r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成本中心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961236" y="3864642"/>
            <a:ext cx="1124248" cy="313066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反馈利润中心</a:t>
            </a:r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成本中心编码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875819" y="5864340"/>
            <a:ext cx="1304348" cy="321924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接收利润中心编号并与自驱组织关联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980724" y="6293080"/>
            <a:ext cx="1097887" cy="321924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根据业务单元和公司自动获取利润中心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423638" y="6293080"/>
            <a:ext cx="1097887" cy="321924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关联自驱组织与利润中心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866553" y="6293080"/>
            <a:ext cx="1313614" cy="321924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发送自驱组织与利润中心关联关系及自驱组织信息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408321" y="4305932"/>
            <a:ext cx="1222672" cy="321924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更新利润中心信息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470713" y="2154324"/>
            <a:ext cx="1097887" cy="3219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收到自驱组织注册并与利润中心关联消息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肘形连接符 3"/>
          <p:cNvCxnSpPr>
            <a:endCxn id="61" idx="0"/>
          </p:cNvCxnSpPr>
          <p:nvPr/>
        </p:nvCxnSpPr>
        <p:spPr>
          <a:xfrm rot="16200000" flipH="1">
            <a:off x="1572338" y="1904616"/>
            <a:ext cx="55803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61" idx="2"/>
            <a:endCxn id="62" idx="1"/>
          </p:cNvCxnSpPr>
          <p:nvPr/>
        </p:nvCxnSpPr>
        <p:spPr>
          <a:xfrm rot="16200000" flipH="1">
            <a:off x="655404" y="3701511"/>
            <a:ext cx="3521273" cy="1129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65" idx="3"/>
            <a:endCxn id="66" idx="1"/>
          </p:cNvCxnSpPr>
          <p:nvPr/>
        </p:nvCxnSpPr>
        <p:spPr>
          <a:xfrm>
            <a:off x="4104972" y="4025604"/>
            <a:ext cx="391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66" idx="3"/>
            <a:endCxn id="67" idx="1"/>
          </p:cNvCxnSpPr>
          <p:nvPr/>
        </p:nvCxnSpPr>
        <p:spPr>
          <a:xfrm flipV="1">
            <a:off x="5621082" y="4021175"/>
            <a:ext cx="340154" cy="44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7" idx="2"/>
            <a:endCxn id="68" idx="0"/>
          </p:cNvCxnSpPr>
          <p:nvPr/>
        </p:nvCxnSpPr>
        <p:spPr>
          <a:xfrm>
            <a:off x="6523360" y="4177708"/>
            <a:ext cx="4633" cy="168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68" idx="3"/>
            <a:endCxn id="75" idx="1"/>
          </p:cNvCxnSpPr>
          <p:nvPr/>
        </p:nvCxnSpPr>
        <p:spPr>
          <a:xfrm flipV="1">
            <a:off x="7180167" y="2315286"/>
            <a:ext cx="290546" cy="37100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61" idx="2"/>
            <a:endCxn id="69" idx="1"/>
          </p:cNvCxnSpPr>
          <p:nvPr/>
        </p:nvCxnSpPr>
        <p:spPr>
          <a:xfrm rot="16200000" flipH="1">
            <a:off x="441799" y="3915116"/>
            <a:ext cx="3948483" cy="1129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endCxn id="70" idx="1"/>
          </p:cNvCxnSpPr>
          <p:nvPr/>
        </p:nvCxnSpPr>
        <p:spPr>
          <a:xfrm>
            <a:off x="4078611" y="6454042"/>
            <a:ext cx="345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70" idx="3"/>
            <a:endCxn id="71" idx="1"/>
          </p:cNvCxnSpPr>
          <p:nvPr/>
        </p:nvCxnSpPr>
        <p:spPr>
          <a:xfrm>
            <a:off x="5521525" y="6454042"/>
            <a:ext cx="345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连接符 117"/>
          <p:cNvCxnSpPr>
            <a:stCxn id="71" idx="3"/>
          </p:cNvCxnSpPr>
          <p:nvPr/>
        </p:nvCxnSpPr>
        <p:spPr>
          <a:xfrm flipV="1">
            <a:off x="7180167" y="4627856"/>
            <a:ext cx="839489" cy="18261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71" idx="3"/>
            <a:endCxn id="75" idx="3"/>
          </p:cNvCxnSpPr>
          <p:nvPr/>
        </p:nvCxnSpPr>
        <p:spPr>
          <a:xfrm flipV="1">
            <a:off x="7180167" y="2315286"/>
            <a:ext cx="1388433" cy="4138756"/>
          </a:xfrm>
          <a:prstGeom prst="bentConnector3">
            <a:avLst>
              <a:gd name="adj1" fmla="val 1164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1982117" y="5827213"/>
            <a:ext cx="1630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没有利润中心</a:t>
            </a:r>
            <a:endParaRPr lang="zh-CN" altLang="en-US" sz="1000" dirty="0"/>
          </a:p>
        </p:txBody>
      </p:sp>
      <p:sp>
        <p:nvSpPr>
          <p:cNvPr id="122" name="文本框 121"/>
          <p:cNvSpPr txBox="1"/>
          <p:nvPr/>
        </p:nvSpPr>
        <p:spPr>
          <a:xfrm>
            <a:off x="1992825" y="6240400"/>
            <a:ext cx="1630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已有利润中心</a:t>
            </a:r>
            <a:endParaRPr lang="zh-CN" altLang="en-US" sz="1000" dirty="0"/>
          </a:p>
        </p:txBody>
      </p:sp>
      <p:cxnSp>
        <p:nvCxnSpPr>
          <p:cNvPr id="131" name="直接箭头连接符 130"/>
          <p:cNvCxnSpPr>
            <a:stCxn id="65" idx="2"/>
          </p:cNvCxnSpPr>
          <p:nvPr/>
        </p:nvCxnSpPr>
        <p:spPr>
          <a:xfrm flipH="1">
            <a:off x="3524250" y="4186566"/>
            <a:ext cx="18598" cy="164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27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表格 175">
            <a:extLst>
              <a:ext uri="{FF2B5EF4-FFF2-40B4-BE49-F238E27FC236}">
                <a16:creationId xmlns:a16="http://schemas.microsoft.com/office/drawing/2014/main" xmlns="" id="{8C98AAC0-CD47-44F1-BE8D-220ED79D1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127755"/>
              </p:ext>
            </p:extLst>
          </p:nvPr>
        </p:nvGraphicFramePr>
        <p:xfrm>
          <a:off x="-5632" y="394500"/>
          <a:ext cx="9166860" cy="6384377"/>
        </p:xfrm>
        <a:graphic>
          <a:graphicData uri="http://schemas.openxmlformats.org/drawingml/2006/table">
            <a:tbl>
              <a:tblPr/>
              <a:tblGrid>
                <a:gridCol w="9166860">
                  <a:extLst>
                    <a:ext uri="{9D8B030D-6E8A-4147-A177-3AD203B41FA5}">
                      <a16:colId xmlns:a16="http://schemas.microsoft.com/office/drawing/2014/main" xmlns="" val="2393984"/>
                    </a:ext>
                  </a:extLst>
                </a:gridCol>
              </a:tblGrid>
              <a:tr h="638437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mpd="sng">
                      <a:solidFill>
                        <a:schemeClr val="accent1"/>
                      </a:solidFill>
                      <a:prstDash val="solid"/>
                    </a:lnL>
                    <a:lnR w="28575" cmpd="sng">
                      <a:solidFill>
                        <a:schemeClr val="accent1"/>
                      </a:solidFill>
                      <a:prstDash val="solid"/>
                    </a:lnR>
                    <a:lnT w="28575" cmpd="sng">
                      <a:solidFill>
                        <a:schemeClr val="accent1"/>
                      </a:solidFill>
                      <a:prstDash val="solid"/>
                    </a:lnT>
                    <a:lnB w="28575" cmpd="sng">
                      <a:solidFill>
                        <a:schemeClr val="accent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27514231"/>
                  </a:ext>
                </a:extLst>
              </a:tr>
            </a:tbl>
          </a:graphicData>
        </a:graphic>
      </p:graphicFrame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xmlns="" id="{E8C87D91-630E-4F4B-9888-193499E29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50251"/>
              </p:ext>
            </p:extLst>
          </p:nvPr>
        </p:nvGraphicFramePr>
        <p:xfrm>
          <a:off x="0" y="393192"/>
          <a:ext cx="9144000" cy="6628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460">
                  <a:extLst>
                    <a:ext uri="{9D8B030D-6E8A-4147-A177-3AD203B41FA5}">
                      <a16:colId xmlns:a16="http://schemas.microsoft.com/office/drawing/2014/main" xmlns="" val="1910213609"/>
                    </a:ext>
                  </a:extLst>
                </a:gridCol>
                <a:gridCol w="8130540">
                  <a:extLst>
                    <a:ext uri="{9D8B030D-6E8A-4147-A177-3AD203B41FA5}">
                      <a16:colId xmlns:a16="http://schemas.microsoft.com/office/drawing/2014/main" xmlns="" val="3325682568"/>
                    </a:ext>
                  </a:extLst>
                </a:gridCol>
              </a:tblGrid>
              <a:tr h="61004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   战投阶段                                              预算下达                                          预算执行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75826557"/>
                  </a:ext>
                </a:extLst>
              </a:tr>
              <a:tr h="8338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战投人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代理人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7715853"/>
                  </a:ext>
                </a:extLst>
              </a:tr>
              <a:tr h="8381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自驱组织负责人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50468133"/>
                  </a:ext>
                </a:extLst>
              </a:tr>
              <a:tr h="6394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自驱组织成员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06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业务配置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工程师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96702234"/>
                  </a:ext>
                </a:extLst>
              </a:tr>
              <a:tr h="522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系统管理员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10438995"/>
                  </a:ext>
                </a:extLst>
              </a:tr>
              <a:tr h="8708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业务系统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6415546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预算系统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iCome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系统后台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触发器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标题 1">
            <a:extLst>
              <a:ext uri="{FF2B5EF4-FFF2-40B4-BE49-F238E27FC236}">
                <a16:creationId xmlns:a16="http://schemas.microsoft.com/office/drawing/2014/main" xmlns="" id="{FC49F46C-973A-4E24-A72E-B15F89BBB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632" y="23795"/>
            <a:ext cx="1908699" cy="354202"/>
          </a:xfrm>
        </p:spPr>
        <p:txBody>
          <a:bodyPr>
            <a:no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预算分配阶段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4040E0A-777C-423E-A107-76C280A15235}"/>
              </a:ext>
            </a:extLst>
          </p:cNvPr>
          <p:cNvSpPr/>
          <p:nvPr/>
        </p:nvSpPr>
        <p:spPr>
          <a:xfrm>
            <a:off x="5477472" y="86090"/>
            <a:ext cx="775914" cy="2002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930CC74-BBBC-4914-BFC8-469C4792B453}"/>
              </a:ext>
            </a:extLst>
          </p:cNvPr>
          <p:cNvSpPr/>
          <p:nvPr/>
        </p:nvSpPr>
        <p:spPr>
          <a:xfrm>
            <a:off x="6358909" y="79515"/>
            <a:ext cx="775914" cy="200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&amp;PC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B85C8F4D-CE02-412F-8FFD-2E2C552C19DA}"/>
              </a:ext>
            </a:extLst>
          </p:cNvPr>
          <p:cNvSpPr/>
          <p:nvPr/>
        </p:nvSpPr>
        <p:spPr>
          <a:xfrm>
            <a:off x="7240344" y="78210"/>
            <a:ext cx="775914" cy="2002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8BD73385-F946-4B97-BBF4-C7A38F2D4D72}"/>
              </a:ext>
            </a:extLst>
          </p:cNvPr>
          <p:cNvCxnSpPr>
            <a:cxnSpLocks/>
          </p:cNvCxnSpPr>
          <p:nvPr/>
        </p:nvCxnSpPr>
        <p:spPr>
          <a:xfrm>
            <a:off x="6619202" y="377997"/>
            <a:ext cx="0" cy="63874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7E3B2AE-0656-4A95-BD38-1AAF08D8C760}"/>
              </a:ext>
            </a:extLst>
          </p:cNvPr>
          <p:cNvSpPr/>
          <p:nvPr/>
        </p:nvSpPr>
        <p:spPr>
          <a:xfrm>
            <a:off x="8121779" y="71898"/>
            <a:ext cx="775914" cy="2002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D79BC03E-17DB-4CD7-A613-BE87A464F879}"/>
              </a:ext>
            </a:extLst>
          </p:cNvPr>
          <p:cNvSpPr/>
          <p:nvPr/>
        </p:nvSpPr>
        <p:spPr>
          <a:xfrm>
            <a:off x="4596037" y="86090"/>
            <a:ext cx="775914" cy="2002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自动处理</a:t>
            </a:r>
          </a:p>
        </p:txBody>
      </p:sp>
      <p:sp>
        <p:nvSpPr>
          <p:cNvPr id="18" name="矩形 17"/>
          <p:cNvSpPr/>
          <p:nvPr/>
        </p:nvSpPr>
        <p:spPr>
          <a:xfrm>
            <a:off x="5638823" y="2299457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收到预算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63710" y="3973231"/>
            <a:ext cx="775914" cy="29926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配置公司代码匹配信息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34089" y="3975237"/>
            <a:ext cx="775914" cy="29926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配置接口规则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35343" y="5763292"/>
            <a:ext cx="864104" cy="299268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接收签署的消息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38823" y="1901888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查看资源详情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24540" y="6238632"/>
            <a:ext cx="775914" cy="29926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收到预算配置完成标识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>
            <a:stCxn id="18" idx="0"/>
            <a:endCxn id="27" idx="2"/>
          </p:cNvCxnSpPr>
          <p:nvPr/>
        </p:nvCxnSpPr>
        <p:spPr>
          <a:xfrm flipV="1">
            <a:off x="6026780" y="2201156"/>
            <a:ext cx="0" cy="9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184102" y="5763292"/>
            <a:ext cx="775914" cy="299268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在预算系统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编辑预算需求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64524" y="2299457"/>
            <a:ext cx="775914" cy="2992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提交详细商业计划书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81144" y="6238632"/>
            <a:ext cx="775914" cy="29926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BP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时自动获取预算系统信息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782177" y="4485096"/>
            <a:ext cx="805216" cy="299268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相关业务系统结算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788527" y="2814114"/>
            <a:ext cx="798866" cy="299268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业务支出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768473" y="6238632"/>
            <a:ext cx="784112" cy="29926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iCome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收到信息数据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908684" y="2299457"/>
            <a:ext cx="798866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查看经营情况资源使用情况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788527" y="4881657"/>
            <a:ext cx="798866" cy="299268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推送执行情况及偏差分析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箭头连接符 50"/>
          <p:cNvCxnSpPr>
            <a:stCxn id="44" idx="2"/>
            <a:endCxn id="50" idx="0"/>
          </p:cNvCxnSpPr>
          <p:nvPr/>
        </p:nvCxnSpPr>
        <p:spPr>
          <a:xfrm>
            <a:off x="7184785" y="4784364"/>
            <a:ext cx="3175" cy="97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266646" y="3448143"/>
            <a:ext cx="775914" cy="29926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配置预算偏差预警规则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266162" y="1901888"/>
            <a:ext cx="775914" cy="299268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编写计划预算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56"/>
          <p:cNvCxnSpPr>
            <a:stCxn id="56" idx="2"/>
            <a:endCxn id="36" idx="0"/>
          </p:cNvCxnSpPr>
          <p:nvPr/>
        </p:nvCxnSpPr>
        <p:spPr>
          <a:xfrm flipH="1">
            <a:off x="1652481" y="2201156"/>
            <a:ext cx="1638" cy="9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5" idx="2"/>
            <a:endCxn id="37" idx="0"/>
          </p:cNvCxnSpPr>
          <p:nvPr/>
        </p:nvCxnSpPr>
        <p:spPr>
          <a:xfrm flipH="1">
            <a:off x="1569101" y="6062560"/>
            <a:ext cx="2958" cy="17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3294989" y="2299457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签署三共备忘录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315853" y="2299457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修改计划预算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249478" y="6238632"/>
            <a:ext cx="836685" cy="29926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发送签署状态至预算管理系统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435343" y="5345857"/>
            <a:ext cx="864104" cy="299268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将预算数据推送到业务系统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4" name="肘形连接符 83"/>
          <p:cNvCxnSpPr>
            <a:stCxn id="36" idx="1"/>
            <a:endCxn id="65" idx="1"/>
          </p:cNvCxnSpPr>
          <p:nvPr/>
        </p:nvCxnSpPr>
        <p:spPr>
          <a:xfrm rot="10800000">
            <a:off x="1264524" y="1408805"/>
            <a:ext cx="12700" cy="104028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/>
          <p:cNvCxnSpPr>
            <a:endCxn id="39" idx="1"/>
          </p:cNvCxnSpPr>
          <p:nvPr/>
        </p:nvCxnSpPr>
        <p:spPr>
          <a:xfrm flipV="1">
            <a:off x="2939367" y="1407184"/>
            <a:ext cx="355622" cy="1031354"/>
          </a:xfrm>
          <a:prstGeom prst="bentConnector3">
            <a:avLst>
              <a:gd name="adj1" fmla="val 63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60" idx="2"/>
            <a:endCxn id="62" idx="0"/>
          </p:cNvCxnSpPr>
          <p:nvPr/>
        </p:nvCxnSpPr>
        <p:spPr>
          <a:xfrm>
            <a:off x="2703810" y="1560003"/>
            <a:ext cx="0" cy="739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39" idx="2"/>
            <a:endCxn id="61" idx="0"/>
          </p:cNvCxnSpPr>
          <p:nvPr/>
        </p:nvCxnSpPr>
        <p:spPr>
          <a:xfrm>
            <a:off x="3682946" y="1556818"/>
            <a:ext cx="0" cy="742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61" idx="2"/>
            <a:endCxn id="66" idx="0"/>
          </p:cNvCxnSpPr>
          <p:nvPr/>
        </p:nvCxnSpPr>
        <p:spPr>
          <a:xfrm flipH="1">
            <a:off x="3667821" y="2598725"/>
            <a:ext cx="15125" cy="363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4435343" y="4881657"/>
            <a:ext cx="864104" cy="299268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相关业务系统导入预算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8" name="肘形连接符 117"/>
          <p:cNvCxnSpPr>
            <a:stCxn id="66" idx="3"/>
            <a:endCxn id="23" idx="1"/>
          </p:cNvCxnSpPr>
          <p:nvPr/>
        </p:nvCxnSpPr>
        <p:spPr>
          <a:xfrm flipV="1">
            <a:off x="4086163" y="5912926"/>
            <a:ext cx="349180" cy="4753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endCxn id="70" idx="2"/>
          </p:cNvCxnSpPr>
          <p:nvPr/>
        </p:nvCxnSpPr>
        <p:spPr>
          <a:xfrm flipV="1">
            <a:off x="4867395" y="5645125"/>
            <a:ext cx="0" cy="14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肘形连接符 131"/>
          <p:cNvCxnSpPr>
            <a:stCxn id="116" idx="3"/>
            <a:endCxn id="28" idx="1"/>
          </p:cNvCxnSpPr>
          <p:nvPr/>
        </p:nvCxnSpPr>
        <p:spPr>
          <a:xfrm>
            <a:off x="5299447" y="5031291"/>
            <a:ext cx="325093" cy="13569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 flipV="1">
            <a:off x="6016009" y="2649525"/>
            <a:ext cx="10771" cy="3589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/>
          <p:cNvSpPr/>
          <p:nvPr/>
        </p:nvSpPr>
        <p:spPr>
          <a:xfrm>
            <a:off x="4430857" y="2299457"/>
            <a:ext cx="864104" cy="299268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找代理人导入预算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8" name="直接箭头连接符 137"/>
          <p:cNvCxnSpPr>
            <a:stCxn id="136" idx="2"/>
            <a:endCxn id="116" idx="0"/>
          </p:cNvCxnSpPr>
          <p:nvPr/>
        </p:nvCxnSpPr>
        <p:spPr>
          <a:xfrm>
            <a:off x="4862909" y="2598725"/>
            <a:ext cx="4486" cy="228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50" idx="2"/>
            <a:endCxn id="46" idx="0"/>
          </p:cNvCxnSpPr>
          <p:nvPr/>
        </p:nvCxnSpPr>
        <p:spPr>
          <a:xfrm flipH="1">
            <a:off x="7160529" y="5180925"/>
            <a:ext cx="27431" cy="1057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肘形连接符 149"/>
          <p:cNvCxnSpPr>
            <a:stCxn id="46" idx="3"/>
            <a:endCxn id="48" idx="2"/>
          </p:cNvCxnSpPr>
          <p:nvPr/>
        </p:nvCxnSpPr>
        <p:spPr>
          <a:xfrm flipV="1">
            <a:off x="7552585" y="2598725"/>
            <a:ext cx="755532" cy="37895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肘形连接符 159"/>
          <p:cNvCxnSpPr>
            <a:stCxn id="46" idx="3"/>
            <a:endCxn id="156" idx="3"/>
          </p:cNvCxnSpPr>
          <p:nvPr/>
        </p:nvCxnSpPr>
        <p:spPr>
          <a:xfrm flipV="1">
            <a:off x="7552585" y="1370142"/>
            <a:ext cx="1128463" cy="5018124"/>
          </a:xfrm>
          <a:prstGeom prst="bentConnector3">
            <a:avLst>
              <a:gd name="adj1" fmla="val 1202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xmlns="" id="{8BD73385-F946-4B97-BBF4-C7A38F2D4D72}"/>
              </a:ext>
            </a:extLst>
          </p:cNvPr>
          <p:cNvCxnSpPr>
            <a:cxnSpLocks/>
          </p:cNvCxnSpPr>
          <p:nvPr/>
        </p:nvCxnSpPr>
        <p:spPr>
          <a:xfrm>
            <a:off x="4190265" y="377997"/>
            <a:ext cx="0" cy="63874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肘形连接符 165"/>
          <p:cNvCxnSpPr>
            <a:stCxn id="37" idx="3"/>
            <a:endCxn id="36" idx="3"/>
          </p:cNvCxnSpPr>
          <p:nvPr/>
        </p:nvCxnSpPr>
        <p:spPr>
          <a:xfrm flipV="1">
            <a:off x="1957058" y="2449091"/>
            <a:ext cx="83380" cy="3939175"/>
          </a:xfrm>
          <a:prstGeom prst="bentConnector3">
            <a:avLst>
              <a:gd name="adj1" fmla="val 30562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294989" y="1257550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签署三共备忘录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315853" y="1260735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提出预算调整要求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264524" y="1259171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评标决策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直接箭头连接符 89"/>
          <p:cNvCxnSpPr>
            <a:stCxn id="65" idx="3"/>
            <a:endCxn id="60" idx="1"/>
          </p:cNvCxnSpPr>
          <p:nvPr/>
        </p:nvCxnSpPr>
        <p:spPr>
          <a:xfrm>
            <a:off x="2040438" y="1408805"/>
            <a:ext cx="275415" cy="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/>
          <p:cNvSpPr/>
          <p:nvPr/>
        </p:nvSpPr>
        <p:spPr>
          <a:xfrm>
            <a:off x="7882182" y="1220508"/>
            <a:ext cx="798866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查看经营情况资源使用情况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9" name="直接箭头连接符 178"/>
          <p:cNvCxnSpPr>
            <a:stCxn id="70" idx="0"/>
          </p:cNvCxnSpPr>
          <p:nvPr/>
        </p:nvCxnSpPr>
        <p:spPr>
          <a:xfrm flipV="1">
            <a:off x="4867395" y="5123775"/>
            <a:ext cx="0" cy="222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61" idx="3"/>
            <a:endCxn id="136" idx="1"/>
          </p:cNvCxnSpPr>
          <p:nvPr/>
        </p:nvCxnSpPr>
        <p:spPr>
          <a:xfrm>
            <a:off x="4070903" y="2449091"/>
            <a:ext cx="359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文本框 183"/>
          <p:cNvSpPr txBox="1"/>
          <p:nvPr/>
        </p:nvSpPr>
        <p:spPr>
          <a:xfrm>
            <a:off x="3637988" y="2757069"/>
            <a:ext cx="2915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有预算系统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3955386" y="1972846"/>
            <a:ext cx="60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没有预算系统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1160581" y="5565365"/>
            <a:ext cx="927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有预算系统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340586" y="3448143"/>
            <a:ext cx="775914" cy="29926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经营看板定制化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788527" y="1257550"/>
            <a:ext cx="798866" cy="299268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审批超出限额的业务支出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/>
          <p:cNvCxnSpPr>
            <a:stCxn id="76" idx="0"/>
            <a:endCxn id="64" idx="2"/>
          </p:cNvCxnSpPr>
          <p:nvPr/>
        </p:nvCxnSpPr>
        <p:spPr>
          <a:xfrm flipV="1">
            <a:off x="7178795" y="1556818"/>
            <a:ext cx="9165" cy="73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64" idx="3"/>
            <a:endCxn id="44" idx="3"/>
          </p:cNvCxnSpPr>
          <p:nvPr/>
        </p:nvCxnSpPr>
        <p:spPr>
          <a:xfrm>
            <a:off x="7587393" y="1407184"/>
            <a:ext cx="12700" cy="322754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7549481" y="2120117"/>
            <a:ext cx="2915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授权</a:t>
            </a:r>
            <a:r>
              <a:rPr lang="zh-CN" altLang="en-US" sz="1000" dirty="0" smtClean="0">
                <a:solidFill>
                  <a:srgbClr val="FF0000"/>
                </a:solidFill>
              </a:rPr>
              <a:t>内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779362" y="2296128"/>
            <a:ext cx="798866" cy="299268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业务支出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>
            <a:stCxn id="45" idx="0"/>
            <a:endCxn id="76" idx="2"/>
          </p:cNvCxnSpPr>
          <p:nvPr/>
        </p:nvCxnSpPr>
        <p:spPr>
          <a:xfrm flipH="1" flipV="1">
            <a:off x="7178795" y="2595396"/>
            <a:ext cx="9165" cy="21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76" idx="3"/>
            <a:endCxn id="44" idx="3"/>
          </p:cNvCxnSpPr>
          <p:nvPr/>
        </p:nvCxnSpPr>
        <p:spPr>
          <a:xfrm>
            <a:off x="7578228" y="2445762"/>
            <a:ext cx="9165" cy="2188968"/>
          </a:xfrm>
          <a:prstGeom prst="bentConnector3">
            <a:avLst>
              <a:gd name="adj1" fmla="val 25942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6787598" y="1914620"/>
            <a:ext cx="686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授权</a:t>
            </a:r>
            <a:r>
              <a:rPr lang="zh-CN" altLang="en-US" sz="1000" dirty="0" smtClean="0">
                <a:solidFill>
                  <a:srgbClr val="FF0000"/>
                </a:solidFill>
              </a:rPr>
              <a:t>外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6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652223"/>
            <a:ext cx="9144000" cy="1580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8511"/>
            <a:ext cx="7886700" cy="354202"/>
          </a:xfrm>
        </p:spPr>
        <p:txBody>
          <a:bodyPr>
            <a:no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组队阶段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36576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-30490" y="1045402"/>
            <a:ext cx="795528" cy="1002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自驱组织负责人</a:t>
            </a:r>
          </a:p>
        </p:txBody>
      </p:sp>
      <p:sp>
        <p:nvSpPr>
          <p:cNvPr id="6" name="矩形 5"/>
          <p:cNvSpPr/>
          <p:nvPr/>
        </p:nvSpPr>
        <p:spPr>
          <a:xfrm>
            <a:off x="-4612" y="2518976"/>
            <a:ext cx="795528" cy="867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代理人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4531418"/>
            <a:ext cx="795528" cy="797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iCome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系统后台触发器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5487614"/>
            <a:ext cx="795528" cy="515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业务配置工程师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653521"/>
            <a:ext cx="795528" cy="630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3048" y="2227284"/>
            <a:ext cx="9144000" cy="1217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-3048" y="4506868"/>
            <a:ext cx="9144000" cy="751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048" y="5272519"/>
            <a:ext cx="9144000" cy="908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579235" y="382629"/>
            <a:ext cx="795528" cy="289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组建团队</a:t>
            </a:r>
          </a:p>
        </p:txBody>
      </p:sp>
      <p:sp>
        <p:nvSpPr>
          <p:cNvPr id="28" name="矩形 27"/>
          <p:cNvSpPr/>
          <p:nvPr/>
        </p:nvSpPr>
        <p:spPr>
          <a:xfrm flipH="1">
            <a:off x="6751320" y="373920"/>
            <a:ext cx="1242610" cy="26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团队退出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-3048" y="6237369"/>
            <a:ext cx="795528" cy="515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配置工程师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0" y="6186089"/>
            <a:ext cx="9144000" cy="677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6" name="直接连接符 155"/>
          <p:cNvCxnSpPr/>
          <p:nvPr/>
        </p:nvCxnSpPr>
        <p:spPr>
          <a:xfrm>
            <a:off x="5724872" y="165559"/>
            <a:ext cx="42374" cy="64947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-37791" y="3680237"/>
            <a:ext cx="795528" cy="570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自驱组织成员</a:t>
            </a:r>
          </a:p>
        </p:txBody>
      </p:sp>
      <p:sp>
        <p:nvSpPr>
          <p:cNvPr id="158" name="矩形 157"/>
          <p:cNvSpPr/>
          <p:nvPr/>
        </p:nvSpPr>
        <p:spPr>
          <a:xfrm>
            <a:off x="1325" y="3453392"/>
            <a:ext cx="9144000" cy="1062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9" name="直接连接符 168"/>
          <p:cNvCxnSpPr/>
          <p:nvPr/>
        </p:nvCxnSpPr>
        <p:spPr>
          <a:xfrm>
            <a:off x="728682" y="355707"/>
            <a:ext cx="29055" cy="650835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xmlns="" id="{F8A98082-CC8D-4058-AF80-B3FE0DFDEA31}"/>
              </a:ext>
            </a:extLst>
          </p:cNvPr>
          <p:cNvSpPr/>
          <p:nvPr/>
        </p:nvSpPr>
        <p:spPr>
          <a:xfrm>
            <a:off x="5620347" y="86090"/>
            <a:ext cx="775914" cy="2002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xmlns="" id="{4B00B5D9-94F0-462A-B801-315481C2B03D}"/>
              </a:ext>
            </a:extLst>
          </p:cNvPr>
          <p:cNvSpPr/>
          <p:nvPr/>
        </p:nvSpPr>
        <p:spPr>
          <a:xfrm>
            <a:off x="6501784" y="79515"/>
            <a:ext cx="775914" cy="200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&amp;PC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xmlns="" id="{2A0281F9-188E-497F-9074-41A7EAA41ED9}"/>
              </a:ext>
            </a:extLst>
          </p:cNvPr>
          <p:cNvSpPr/>
          <p:nvPr/>
        </p:nvSpPr>
        <p:spPr>
          <a:xfrm>
            <a:off x="7383219" y="78210"/>
            <a:ext cx="775914" cy="2002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xmlns="" id="{3141D90B-4C7A-4AD3-823E-F34B61D2AE16}"/>
              </a:ext>
            </a:extLst>
          </p:cNvPr>
          <p:cNvSpPr/>
          <p:nvPr/>
        </p:nvSpPr>
        <p:spPr>
          <a:xfrm>
            <a:off x="8264654" y="71898"/>
            <a:ext cx="775914" cy="2002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xmlns="" id="{F3246395-8D10-45FF-A4A3-B2E1794B03F8}"/>
              </a:ext>
            </a:extLst>
          </p:cNvPr>
          <p:cNvSpPr/>
          <p:nvPr/>
        </p:nvSpPr>
        <p:spPr>
          <a:xfrm>
            <a:off x="4738912" y="86090"/>
            <a:ext cx="775914" cy="2002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自动处理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xmlns="" id="{8B36D672-9836-451A-A3B2-D8839411DA53}"/>
              </a:ext>
            </a:extLst>
          </p:cNvPr>
          <p:cNvSpPr/>
          <p:nvPr/>
        </p:nvSpPr>
        <p:spPr>
          <a:xfrm>
            <a:off x="1131619" y="782438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收到并查看组队消息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xmlns="" id="{25F78F31-7514-4303-84DC-89382251329C}"/>
              </a:ext>
            </a:extLst>
          </p:cNvPr>
          <p:cNvSpPr/>
          <p:nvPr/>
        </p:nvSpPr>
        <p:spPr>
          <a:xfrm>
            <a:off x="1131619" y="2453648"/>
            <a:ext cx="775914" cy="299268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收到代理招聘的待办消息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031611" y="1583647"/>
            <a:ext cx="992579" cy="20005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选择业务代理人招聘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xmlns="" id="{25F78F31-7514-4303-84DC-89382251329C}"/>
              </a:ext>
            </a:extLst>
          </p:cNvPr>
          <p:cNvSpPr/>
          <p:nvPr/>
        </p:nvSpPr>
        <p:spPr>
          <a:xfrm>
            <a:off x="1131619" y="2927933"/>
            <a:ext cx="775914" cy="299268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下招聘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xmlns="" id="{8B36D672-9836-451A-A3B2-D8839411DA53}"/>
              </a:ext>
            </a:extLst>
          </p:cNvPr>
          <p:cNvSpPr/>
          <p:nvPr/>
        </p:nvSpPr>
        <p:spPr>
          <a:xfrm>
            <a:off x="1131619" y="1287074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查看组队详情并选择团队阵容模板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9" name="直接箭头连接符 98"/>
          <p:cNvCxnSpPr>
            <a:stCxn id="87" idx="2"/>
            <a:endCxn id="96" idx="0"/>
          </p:cNvCxnSpPr>
          <p:nvPr/>
        </p:nvCxnSpPr>
        <p:spPr>
          <a:xfrm>
            <a:off x="1519576" y="2752916"/>
            <a:ext cx="0" cy="175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86" idx="2"/>
          </p:cNvCxnSpPr>
          <p:nvPr/>
        </p:nvCxnSpPr>
        <p:spPr>
          <a:xfrm>
            <a:off x="1519576" y="1081706"/>
            <a:ext cx="0" cy="13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xmlns="" id="{8B36D672-9836-451A-A3B2-D8839411DA53}"/>
              </a:ext>
            </a:extLst>
          </p:cNvPr>
          <p:cNvSpPr/>
          <p:nvPr/>
        </p:nvSpPr>
        <p:spPr>
          <a:xfrm>
            <a:off x="2218091" y="1287074"/>
            <a:ext cx="775914" cy="299268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线下面试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7" name="肘形连接符 106"/>
          <p:cNvCxnSpPr>
            <a:stCxn id="97" idx="3"/>
            <a:endCxn id="48" idx="1"/>
          </p:cNvCxnSpPr>
          <p:nvPr/>
        </p:nvCxnSpPr>
        <p:spPr>
          <a:xfrm>
            <a:off x="1907533" y="1436708"/>
            <a:ext cx="306609" cy="5421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8B36D672-9836-451A-A3B2-D8839411DA53}"/>
              </a:ext>
            </a:extLst>
          </p:cNvPr>
          <p:cNvSpPr/>
          <p:nvPr/>
        </p:nvSpPr>
        <p:spPr>
          <a:xfrm>
            <a:off x="2214142" y="1829266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选择邀请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993341" y="1384517"/>
            <a:ext cx="292388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自已招聘</a:t>
            </a:r>
            <a:endParaRPr lang="zh-CN" altLang="en-US" sz="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xmlns="" id="{8B36D672-9836-451A-A3B2-D8839411DA53}"/>
              </a:ext>
            </a:extLst>
          </p:cNvPr>
          <p:cNvSpPr/>
          <p:nvPr/>
        </p:nvSpPr>
        <p:spPr>
          <a:xfrm>
            <a:off x="2208477" y="2453648"/>
            <a:ext cx="775914" cy="299268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填写候选人员信息并提交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xmlns="" id="{8B36D672-9836-451A-A3B2-D8839411DA53}"/>
              </a:ext>
            </a:extLst>
          </p:cNvPr>
          <p:cNvSpPr/>
          <p:nvPr/>
        </p:nvSpPr>
        <p:spPr>
          <a:xfrm>
            <a:off x="3384266" y="782438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候选人员并发送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邀请函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xmlns="" id="{8B36D672-9836-451A-A3B2-D8839411DA53}"/>
              </a:ext>
            </a:extLst>
          </p:cNvPr>
          <p:cNvSpPr/>
          <p:nvPr/>
        </p:nvSpPr>
        <p:spPr>
          <a:xfrm>
            <a:off x="3375924" y="1829266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确认招聘是否完成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/>
          <p:cNvCxnSpPr>
            <a:stCxn id="104" idx="2"/>
            <a:endCxn id="82" idx="0"/>
          </p:cNvCxnSpPr>
          <p:nvPr/>
        </p:nvCxnSpPr>
        <p:spPr>
          <a:xfrm flipH="1">
            <a:off x="3763881" y="1586342"/>
            <a:ext cx="7770" cy="2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xmlns="" id="{25F78F31-7514-4303-84DC-89382251329C}"/>
              </a:ext>
            </a:extLst>
          </p:cNvPr>
          <p:cNvSpPr/>
          <p:nvPr/>
        </p:nvSpPr>
        <p:spPr>
          <a:xfrm>
            <a:off x="1066360" y="4782007"/>
            <a:ext cx="775914" cy="299268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自动创建组织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肘形连接符 59"/>
          <p:cNvCxnSpPr>
            <a:stCxn id="90" idx="1"/>
            <a:endCxn id="86" idx="1"/>
          </p:cNvCxnSpPr>
          <p:nvPr/>
        </p:nvCxnSpPr>
        <p:spPr>
          <a:xfrm rot="10800000" flipH="1">
            <a:off x="1066359" y="932073"/>
            <a:ext cx="65259" cy="3999569"/>
          </a:xfrm>
          <a:prstGeom prst="bentConnector3">
            <a:avLst>
              <a:gd name="adj1" fmla="val -3502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>
            <a:extLst>
              <a:ext uri="{FF2B5EF4-FFF2-40B4-BE49-F238E27FC236}">
                <a16:creationId xmlns:a16="http://schemas.microsoft.com/office/drawing/2014/main" xmlns="" id="{25F78F31-7514-4303-84DC-89382251329C}"/>
              </a:ext>
            </a:extLst>
          </p:cNvPr>
          <p:cNvSpPr/>
          <p:nvPr/>
        </p:nvSpPr>
        <p:spPr>
          <a:xfrm>
            <a:off x="2244771" y="4782007"/>
            <a:ext cx="775914" cy="299268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自动将成员加入团队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xmlns="" id="{25F78F31-7514-4303-84DC-89382251329C}"/>
              </a:ext>
            </a:extLst>
          </p:cNvPr>
          <p:cNvSpPr/>
          <p:nvPr/>
        </p:nvSpPr>
        <p:spPr>
          <a:xfrm>
            <a:off x="3375924" y="4088810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收到加入团队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邀请函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xmlns="" id="{25F78F31-7514-4303-84DC-89382251329C}"/>
              </a:ext>
            </a:extLst>
          </p:cNvPr>
          <p:cNvSpPr/>
          <p:nvPr/>
        </p:nvSpPr>
        <p:spPr>
          <a:xfrm>
            <a:off x="3378203" y="3609882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选择是否接受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邀请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箭头连接符 73"/>
          <p:cNvCxnSpPr>
            <a:stCxn id="134" idx="0"/>
            <a:endCxn id="135" idx="2"/>
          </p:cNvCxnSpPr>
          <p:nvPr/>
        </p:nvCxnSpPr>
        <p:spPr>
          <a:xfrm flipV="1">
            <a:off x="3763881" y="3909150"/>
            <a:ext cx="2279" cy="179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>
            <a:extLst>
              <a:ext uri="{FF2B5EF4-FFF2-40B4-BE49-F238E27FC236}">
                <a16:creationId xmlns:a16="http://schemas.microsoft.com/office/drawing/2014/main" xmlns="" id="{25F78F31-7514-4303-84DC-89382251329C}"/>
              </a:ext>
            </a:extLst>
          </p:cNvPr>
          <p:cNvSpPr/>
          <p:nvPr/>
        </p:nvSpPr>
        <p:spPr>
          <a:xfrm>
            <a:off x="2208477" y="3609882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收到成功加入团队的消息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1" name="肘形连接符 90"/>
          <p:cNvCxnSpPr>
            <a:cxnSpLocks/>
            <a:stCxn id="80" idx="3"/>
            <a:endCxn id="134" idx="3"/>
          </p:cNvCxnSpPr>
          <p:nvPr/>
        </p:nvCxnSpPr>
        <p:spPr>
          <a:xfrm flipH="1">
            <a:off x="4151838" y="932072"/>
            <a:ext cx="8342" cy="3306372"/>
          </a:xfrm>
          <a:prstGeom prst="bentConnector3">
            <a:avLst>
              <a:gd name="adj1" fmla="val -46814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>
            <a:extLst>
              <a:ext uri="{FF2B5EF4-FFF2-40B4-BE49-F238E27FC236}">
                <a16:creationId xmlns:a16="http://schemas.microsoft.com/office/drawing/2014/main" xmlns="" id="{25F78F31-7514-4303-84DC-89382251329C}"/>
              </a:ext>
            </a:extLst>
          </p:cNvPr>
          <p:cNvSpPr/>
          <p:nvPr/>
        </p:nvSpPr>
        <p:spPr>
          <a:xfrm>
            <a:off x="1081836" y="5795706"/>
            <a:ext cx="775914" cy="29926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配置利益分享规则模板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xmlns="" id="{25F78F31-7514-4303-84DC-89382251329C}"/>
              </a:ext>
            </a:extLst>
          </p:cNvPr>
          <p:cNvSpPr/>
          <p:nvPr/>
        </p:nvSpPr>
        <p:spPr>
          <a:xfrm>
            <a:off x="1084846" y="5365245"/>
            <a:ext cx="775914" cy="29926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配置招募需求模板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xmlns="" id="{25F78F31-7514-4303-84DC-89382251329C}"/>
              </a:ext>
            </a:extLst>
          </p:cNvPr>
          <p:cNvSpPr/>
          <p:nvPr/>
        </p:nvSpPr>
        <p:spPr>
          <a:xfrm>
            <a:off x="2240197" y="5365245"/>
            <a:ext cx="775914" cy="29926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配置团队阵容规模、人员配比规则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xmlns="" id="{25F78F31-7514-4303-84DC-89382251329C}"/>
              </a:ext>
            </a:extLst>
          </p:cNvPr>
          <p:cNvSpPr/>
          <p:nvPr/>
        </p:nvSpPr>
        <p:spPr>
          <a:xfrm>
            <a:off x="2239542" y="5790265"/>
            <a:ext cx="775914" cy="29926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配置成员退出规则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xmlns="" id="{25F78F31-7514-4303-84DC-89382251329C}"/>
              </a:ext>
            </a:extLst>
          </p:cNvPr>
          <p:cNvSpPr/>
          <p:nvPr/>
        </p:nvSpPr>
        <p:spPr>
          <a:xfrm>
            <a:off x="3381993" y="4782007"/>
            <a:ext cx="775914" cy="299268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消息推送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xmlns="" id="{25F78F31-7514-4303-84DC-89382251329C}"/>
              </a:ext>
            </a:extLst>
          </p:cNvPr>
          <p:cNvSpPr/>
          <p:nvPr/>
        </p:nvSpPr>
        <p:spPr>
          <a:xfrm>
            <a:off x="1095414" y="6361758"/>
            <a:ext cx="775914" cy="29926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配置业务代理人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(HR)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的权限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xmlns="" id="{8B36D672-9836-451A-A3B2-D8839411DA53}"/>
              </a:ext>
            </a:extLst>
          </p:cNvPr>
          <p:cNvSpPr/>
          <p:nvPr/>
        </p:nvSpPr>
        <p:spPr>
          <a:xfrm>
            <a:off x="4688505" y="1287074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查看成员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xmlns="" id="{8B36D672-9836-451A-A3B2-D8839411DA53}"/>
              </a:ext>
            </a:extLst>
          </p:cNvPr>
          <p:cNvSpPr/>
          <p:nvPr/>
        </p:nvSpPr>
        <p:spPr>
          <a:xfrm>
            <a:off x="4686831" y="1829266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搜索成员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xmlns="" id="{8B36D672-9836-451A-A3B2-D8839411DA53}"/>
              </a:ext>
            </a:extLst>
          </p:cNvPr>
          <p:cNvSpPr/>
          <p:nvPr/>
        </p:nvSpPr>
        <p:spPr>
          <a:xfrm>
            <a:off x="4671465" y="4088810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查看、搜索团队成员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xmlns="" id="{8B36D672-9836-451A-A3B2-D8839411DA53}"/>
              </a:ext>
            </a:extLst>
          </p:cNvPr>
          <p:cNvSpPr/>
          <p:nvPr/>
        </p:nvSpPr>
        <p:spPr>
          <a:xfrm>
            <a:off x="6414565" y="1287074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收到成员退出成员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xmlns="" id="{8B36D672-9836-451A-A3B2-D8839411DA53}"/>
              </a:ext>
            </a:extLst>
          </p:cNvPr>
          <p:cNvSpPr/>
          <p:nvPr/>
        </p:nvSpPr>
        <p:spPr>
          <a:xfrm>
            <a:off x="6415777" y="1829266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选择是否同意成员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9" name="直接箭头连接符 148"/>
          <p:cNvCxnSpPr>
            <a:stCxn id="166" idx="2"/>
            <a:endCxn id="167" idx="0"/>
          </p:cNvCxnSpPr>
          <p:nvPr/>
        </p:nvCxnSpPr>
        <p:spPr>
          <a:xfrm>
            <a:off x="6802522" y="1586342"/>
            <a:ext cx="1212" cy="2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矩形 170">
            <a:extLst>
              <a:ext uri="{FF2B5EF4-FFF2-40B4-BE49-F238E27FC236}">
                <a16:creationId xmlns:a16="http://schemas.microsoft.com/office/drawing/2014/main" xmlns="" id="{8B36D672-9836-451A-A3B2-D8839411DA53}"/>
              </a:ext>
            </a:extLst>
          </p:cNvPr>
          <p:cNvSpPr/>
          <p:nvPr/>
        </p:nvSpPr>
        <p:spPr>
          <a:xfrm>
            <a:off x="6456297" y="4088810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申请退出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xmlns="" id="{8B36D672-9836-451A-A3B2-D8839411DA53}"/>
              </a:ext>
            </a:extLst>
          </p:cNvPr>
          <p:cNvSpPr/>
          <p:nvPr/>
        </p:nvSpPr>
        <p:spPr>
          <a:xfrm>
            <a:off x="7663149" y="1287074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发起成员退出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xmlns="" id="{8B36D672-9836-451A-A3B2-D8839411DA53}"/>
              </a:ext>
            </a:extLst>
          </p:cNvPr>
          <p:cNvSpPr/>
          <p:nvPr/>
        </p:nvSpPr>
        <p:spPr>
          <a:xfrm>
            <a:off x="7653624" y="4088810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收到退出团队的消息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5" name="肘形连接符 194"/>
          <p:cNvCxnSpPr>
            <a:stCxn id="171" idx="1"/>
            <a:endCxn id="166" idx="1"/>
          </p:cNvCxnSpPr>
          <p:nvPr/>
        </p:nvCxnSpPr>
        <p:spPr>
          <a:xfrm rot="10800000">
            <a:off x="6414565" y="1436708"/>
            <a:ext cx="41732" cy="2801736"/>
          </a:xfrm>
          <a:prstGeom prst="bentConnector3">
            <a:avLst>
              <a:gd name="adj1" fmla="val 6477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肘形连接符 196"/>
          <p:cNvCxnSpPr>
            <a:stCxn id="167" idx="3"/>
            <a:endCxn id="192" idx="0"/>
          </p:cNvCxnSpPr>
          <p:nvPr/>
        </p:nvCxnSpPr>
        <p:spPr>
          <a:xfrm>
            <a:off x="7191691" y="1978900"/>
            <a:ext cx="849890" cy="21099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矩形 197">
            <a:extLst>
              <a:ext uri="{FF2B5EF4-FFF2-40B4-BE49-F238E27FC236}">
                <a16:creationId xmlns:a16="http://schemas.microsoft.com/office/drawing/2014/main" xmlns="" id="{25F78F31-7514-4303-84DC-89382251329C}"/>
              </a:ext>
            </a:extLst>
          </p:cNvPr>
          <p:cNvSpPr/>
          <p:nvPr/>
        </p:nvSpPr>
        <p:spPr>
          <a:xfrm>
            <a:off x="2233218" y="6356317"/>
            <a:ext cx="775914" cy="29926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配置业务配置工程师的权限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1" name="直接箭头连接符 200"/>
          <p:cNvCxnSpPr>
            <a:stCxn id="89" idx="0"/>
            <a:endCxn id="88" idx="0"/>
          </p:cNvCxnSpPr>
          <p:nvPr/>
        </p:nvCxnSpPr>
        <p:spPr>
          <a:xfrm flipH="1">
            <a:off x="1519576" y="1583647"/>
            <a:ext cx="8325" cy="24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191" idx="2"/>
            <a:endCxn id="192" idx="0"/>
          </p:cNvCxnSpPr>
          <p:nvPr/>
        </p:nvCxnSpPr>
        <p:spPr>
          <a:xfrm flipH="1">
            <a:off x="8041581" y="1586342"/>
            <a:ext cx="9525" cy="250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xmlns="" id="{8B36D672-9836-451A-A3B2-D8839411DA53}"/>
              </a:ext>
            </a:extLst>
          </p:cNvPr>
          <p:cNvSpPr/>
          <p:nvPr/>
        </p:nvSpPr>
        <p:spPr>
          <a:xfrm>
            <a:off x="1131619" y="1829266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选择招聘代理人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>
            <a:stCxn id="88" idx="2"/>
            <a:endCxn id="87" idx="0"/>
          </p:cNvCxnSpPr>
          <p:nvPr/>
        </p:nvCxnSpPr>
        <p:spPr>
          <a:xfrm>
            <a:off x="1519576" y="2128534"/>
            <a:ext cx="0" cy="32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xmlns="" id="{335D0BD5-1ED3-409F-AA5B-8637E5448D79}"/>
              </a:ext>
            </a:extLst>
          </p:cNvPr>
          <p:cNvCxnSpPr>
            <a:cxnSpLocks/>
            <a:stCxn id="48" idx="0"/>
            <a:endCxn id="102" idx="2"/>
          </p:cNvCxnSpPr>
          <p:nvPr/>
        </p:nvCxnSpPr>
        <p:spPr>
          <a:xfrm flipV="1">
            <a:off x="2602099" y="1586342"/>
            <a:ext cx="3949" cy="2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xmlns="" id="{8B36D672-9836-451A-A3B2-D8839411DA53}"/>
              </a:ext>
            </a:extLst>
          </p:cNvPr>
          <p:cNvSpPr/>
          <p:nvPr/>
        </p:nvSpPr>
        <p:spPr>
          <a:xfrm>
            <a:off x="1131619" y="3609882"/>
            <a:ext cx="775914" cy="299268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线下应聘面试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17"/>
          <p:cNvCxnSpPr>
            <a:stCxn id="73" idx="3"/>
            <a:endCxn id="80" idx="1"/>
          </p:cNvCxnSpPr>
          <p:nvPr/>
        </p:nvCxnSpPr>
        <p:spPr>
          <a:xfrm flipV="1">
            <a:off x="2984391" y="932072"/>
            <a:ext cx="399875" cy="1671210"/>
          </a:xfrm>
          <a:prstGeom prst="bentConnector3">
            <a:avLst>
              <a:gd name="adj1" fmla="val 428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xmlns="" id="{8B36D672-9836-451A-A3B2-D8839411DA53}"/>
              </a:ext>
            </a:extLst>
          </p:cNvPr>
          <p:cNvSpPr/>
          <p:nvPr/>
        </p:nvSpPr>
        <p:spPr>
          <a:xfrm>
            <a:off x="2220278" y="2922330"/>
            <a:ext cx="775914" cy="299268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收到完成招聘工作通知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xmlns="" id="{8B36D672-9836-451A-A3B2-D8839411DA53}"/>
              </a:ext>
            </a:extLst>
          </p:cNvPr>
          <p:cNvSpPr/>
          <p:nvPr/>
        </p:nvSpPr>
        <p:spPr>
          <a:xfrm>
            <a:off x="3383694" y="1287074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收到人员加入团队信息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6" name="直接箭头连接符 105"/>
          <p:cNvCxnSpPr/>
          <p:nvPr/>
        </p:nvCxnSpPr>
        <p:spPr>
          <a:xfrm flipH="1">
            <a:off x="3771651" y="1471415"/>
            <a:ext cx="572" cy="114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82" idx="2"/>
            <a:endCxn id="98" idx="3"/>
          </p:cNvCxnSpPr>
          <p:nvPr/>
        </p:nvCxnSpPr>
        <p:spPr>
          <a:xfrm rot="5400000">
            <a:off x="2908322" y="2216405"/>
            <a:ext cx="943430" cy="7676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35" idx="3"/>
            <a:endCxn id="104" idx="3"/>
          </p:cNvCxnSpPr>
          <p:nvPr/>
        </p:nvCxnSpPr>
        <p:spPr>
          <a:xfrm flipV="1">
            <a:off x="4154117" y="1436708"/>
            <a:ext cx="5491" cy="2322808"/>
          </a:xfrm>
          <a:prstGeom prst="bentConnector3">
            <a:avLst>
              <a:gd name="adj1" fmla="val 42631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102" idx="0"/>
            <a:endCxn id="80" idx="1"/>
          </p:cNvCxnSpPr>
          <p:nvPr/>
        </p:nvCxnSpPr>
        <p:spPr>
          <a:xfrm rot="5400000" flipH="1" flipV="1">
            <a:off x="2817656" y="720464"/>
            <a:ext cx="355002" cy="7782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96" idx="3"/>
            <a:endCxn id="73" idx="1"/>
          </p:cNvCxnSpPr>
          <p:nvPr/>
        </p:nvCxnSpPr>
        <p:spPr>
          <a:xfrm flipV="1">
            <a:off x="1907533" y="2603282"/>
            <a:ext cx="300944" cy="4742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135" idx="1"/>
            <a:endCxn id="136" idx="3"/>
          </p:cNvCxnSpPr>
          <p:nvPr/>
        </p:nvCxnSpPr>
        <p:spPr>
          <a:xfrm flipH="1">
            <a:off x="2984391" y="3759516"/>
            <a:ext cx="393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46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1927</TotalTime>
  <Words>717</Words>
  <Application>Microsoft Office PowerPoint</Application>
  <PresentationFormat>全屏显示(4:3)</PresentationFormat>
  <Paragraphs>177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Calibri Light</vt:lpstr>
      <vt:lpstr>Office 主题</vt:lpstr>
      <vt:lpstr>iCome场景设计</vt:lpstr>
      <vt:lpstr>资源配给汇总阶段</vt:lpstr>
      <vt:lpstr>创建利润中心阶段</vt:lpstr>
      <vt:lpstr>预算分配阶段</vt:lpstr>
      <vt:lpstr>组队阶段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Simon</dc:creator>
  <cp:lastModifiedBy>张静静</cp:lastModifiedBy>
  <cp:revision>144</cp:revision>
  <dcterms:created xsi:type="dcterms:W3CDTF">2017-12-10T06:12:17Z</dcterms:created>
  <dcterms:modified xsi:type="dcterms:W3CDTF">2017-12-17T05:20:57Z</dcterms:modified>
</cp:coreProperties>
</file>