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4" d="100"/>
          <a:sy n="134" d="100"/>
        </p:scale>
        <p:origin x="-64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B918-AAA0-42AB-A7FF-3F7302203FD8}" type="datetimeFigureOut">
              <a:rPr lang="zh-CN" altLang="en-US" smtClean="0"/>
              <a:t>17/12/16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F381C7DF-C224-4A67-A9F6-EF347FBAF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500953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6500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D77B9098-28A4-45C0-9502-CF9A0E8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8A98082-CC8D-4058-AF80-B3FE0DFDEA31}"/>
              </a:ext>
            </a:extLst>
          </p:cNvPr>
          <p:cNvSpPr/>
          <p:nvPr/>
        </p:nvSpPr>
        <p:spPr>
          <a:xfrm>
            <a:off x="6495504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B00B5D9-94F0-462A-B801-315481C2B03D}"/>
              </a:ext>
            </a:extLst>
          </p:cNvPr>
          <p:cNvSpPr/>
          <p:nvPr/>
        </p:nvSpPr>
        <p:spPr>
          <a:xfrm>
            <a:off x="7376941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A0281F9-188E-497F-9074-41A7EAA41ED9}"/>
              </a:ext>
            </a:extLst>
          </p:cNvPr>
          <p:cNvSpPr/>
          <p:nvPr/>
        </p:nvSpPr>
        <p:spPr>
          <a:xfrm>
            <a:off x="8258376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2A4EA22-A57F-4660-8858-02A9F142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06967"/>
              </p:ext>
            </p:extLst>
          </p:nvPr>
        </p:nvGraphicFramePr>
        <p:xfrm>
          <a:off x="0" y="362711"/>
          <a:ext cx="9119870" cy="648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38035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查看经营情况                                                                       经营纠偏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1042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15484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11441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492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695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587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596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4B75ADD0-0772-4350-B591-3BDAAA32A940}"/>
              </a:ext>
            </a:extLst>
          </p:cNvPr>
          <p:cNvCxnSpPr>
            <a:cxnSpLocks/>
          </p:cNvCxnSpPr>
          <p:nvPr/>
        </p:nvCxnSpPr>
        <p:spPr>
          <a:xfrm>
            <a:off x="3477132" y="351584"/>
            <a:ext cx="0" cy="6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F3246395-8D10-45FF-A4A3-B2E1794B03F8}"/>
              </a:ext>
            </a:extLst>
          </p:cNvPr>
          <p:cNvSpPr/>
          <p:nvPr/>
        </p:nvSpPr>
        <p:spPr>
          <a:xfrm>
            <a:off x="5614069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系统处理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0B99372F-A848-4D5F-9E00-EACD12C1B58A}"/>
              </a:ext>
            </a:extLst>
          </p:cNvPr>
          <p:cNvSpPr/>
          <p:nvPr/>
        </p:nvSpPr>
        <p:spPr>
          <a:xfrm>
            <a:off x="1132785" y="190147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（发标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竞标）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5EB36D4E-0B6E-4696-93A5-3ECB5F5C6E7F}"/>
              </a:ext>
            </a:extLst>
          </p:cNvPr>
          <p:cNvSpPr/>
          <p:nvPr/>
        </p:nvSpPr>
        <p:spPr>
          <a:xfrm>
            <a:off x="1132785" y="819557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（发标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竞标）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ED849142-4C93-43C6-B8FA-EA312B915911}"/>
              </a:ext>
            </a:extLst>
          </p:cNvPr>
          <p:cNvSpPr/>
          <p:nvPr/>
        </p:nvSpPr>
        <p:spPr>
          <a:xfrm>
            <a:off x="1132785" y="342900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094F9293-FB62-4123-925C-A7893CA7B9CE}"/>
              </a:ext>
            </a:extLst>
          </p:cNvPr>
          <p:cNvSpPr/>
          <p:nvPr/>
        </p:nvSpPr>
        <p:spPr>
          <a:xfrm>
            <a:off x="1121392" y="4599775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3A44BABA-DBE6-4356-B0EB-208A4D54831D}"/>
              </a:ext>
            </a:extLst>
          </p:cNvPr>
          <p:cNvSpPr/>
          <p:nvPr/>
        </p:nvSpPr>
        <p:spPr>
          <a:xfrm>
            <a:off x="1132784" y="5077084"/>
            <a:ext cx="860599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根据事业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经营看板指标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="" xmlns:a16="http://schemas.microsoft.com/office/drawing/2014/main" id="{F5E667A9-C8A2-4D45-A55B-4DFB53D72099}"/>
              </a:ext>
            </a:extLst>
          </p:cNvPr>
          <p:cNvSpPr/>
          <p:nvPr/>
        </p:nvSpPr>
        <p:spPr>
          <a:xfrm>
            <a:off x="3560190" y="1901470"/>
            <a:ext cx="822825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接收经营偏差预警（发标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竞标）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="" xmlns:a16="http://schemas.microsoft.com/office/drawing/2014/main" id="{79F26227-3AFD-4700-8869-13193CD91325}"/>
              </a:ext>
            </a:extLst>
          </p:cNvPr>
          <p:cNvSpPr/>
          <p:nvPr/>
        </p:nvSpPr>
        <p:spPr>
          <a:xfrm>
            <a:off x="3560191" y="3430662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接收经营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偏差预警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="" xmlns:a16="http://schemas.microsoft.com/office/drawing/2014/main" id="{20942EC2-23AE-4AC3-AAF9-43AFC5EAAB53}"/>
              </a:ext>
            </a:extLst>
          </p:cNvPr>
          <p:cNvSpPr/>
          <p:nvPr/>
        </p:nvSpPr>
        <p:spPr>
          <a:xfrm>
            <a:off x="4635162" y="190147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查看偏差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预警详情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216A75A3-226A-455F-B681-A5C3A2B59E62}"/>
              </a:ext>
            </a:extLst>
          </p:cNvPr>
          <p:cNvSpPr/>
          <p:nvPr/>
        </p:nvSpPr>
        <p:spPr>
          <a:xfrm>
            <a:off x="4635162" y="342900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查看偏差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预警详情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="" xmlns:a16="http://schemas.microsoft.com/office/drawing/2014/main" id="{3F153CE1-42B1-4286-9315-EF62DB534997}"/>
              </a:ext>
            </a:extLst>
          </p:cNvPr>
          <p:cNvSpPr/>
          <p:nvPr/>
        </p:nvSpPr>
        <p:spPr>
          <a:xfrm>
            <a:off x="5715274" y="190147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（留言板）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="" xmlns:a16="http://schemas.microsoft.com/office/drawing/2014/main" id="{514CD529-3D3F-491D-A7F9-A5F0278FB4C5}"/>
              </a:ext>
            </a:extLst>
          </p:cNvPr>
          <p:cNvSpPr/>
          <p:nvPr/>
        </p:nvSpPr>
        <p:spPr>
          <a:xfrm>
            <a:off x="5710133" y="342900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（留言板）</a:t>
            </a:r>
          </a:p>
        </p:txBody>
      </p:sp>
      <p:cxnSp>
        <p:nvCxnSpPr>
          <p:cNvPr id="111" name="直接箭头连接符 2">
            <a:extLst>
              <a:ext uri="{FF2B5EF4-FFF2-40B4-BE49-F238E27FC236}">
                <a16:creationId xmlns="" xmlns:a16="http://schemas.microsoft.com/office/drawing/2014/main" id="{C0F25984-4022-4FB4-B4EC-D3FDC7701C58}"/>
              </a:ext>
            </a:extLst>
          </p:cNvPr>
          <p:cNvCxnSpPr>
            <a:cxnSpLocks/>
            <a:stCxn id="99" idx="3"/>
            <a:endCxn id="103" idx="1"/>
          </p:cNvCxnSpPr>
          <p:nvPr/>
        </p:nvCxnSpPr>
        <p:spPr>
          <a:xfrm>
            <a:off x="4383015" y="2024579"/>
            <a:ext cx="25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2">
            <a:extLst>
              <a:ext uri="{FF2B5EF4-FFF2-40B4-BE49-F238E27FC236}">
                <a16:creationId xmlns="" xmlns:a16="http://schemas.microsoft.com/office/drawing/2014/main" id="{7C9723FF-040B-43DF-B334-EB779F5EA77A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 flipV="1">
            <a:off x="4336105" y="3552109"/>
            <a:ext cx="29905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2">
            <a:extLst>
              <a:ext uri="{FF2B5EF4-FFF2-40B4-BE49-F238E27FC236}">
                <a16:creationId xmlns="" xmlns:a16="http://schemas.microsoft.com/office/drawing/2014/main" id="{FD2671FE-C0D1-4D5F-B8E9-1CC9AE78C8E4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5411076" y="2024579"/>
            <a:ext cx="30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2">
            <a:extLst>
              <a:ext uri="{FF2B5EF4-FFF2-40B4-BE49-F238E27FC236}">
                <a16:creationId xmlns="" xmlns:a16="http://schemas.microsoft.com/office/drawing/2014/main" id="{FECB124D-8053-4A5E-9CC0-DDB5B4377F09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>
            <a:off x="5411076" y="3552109"/>
            <a:ext cx="299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2">
            <a:extLst>
              <a:ext uri="{FF2B5EF4-FFF2-40B4-BE49-F238E27FC236}">
                <a16:creationId xmlns="" xmlns:a16="http://schemas.microsoft.com/office/drawing/2014/main" id="{B9AB1CBE-4E0B-472A-AFE4-0052FBB00B37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 flipH="1">
            <a:off x="6098090" y="2147688"/>
            <a:ext cx="5141" cy="12813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="" xmlns:a16="http://schemas.microsoft.com/office/drawing/2014/main" id="{C83C5FB4-F427-4DCB-B83C-64FB3BBE4BA6}"/>
              </a:ext>
            </a:extLst>
          </p:cNvPr>
          <p:cNvSpPr/>
          <p:nvPr/>
        </p:nvSpPr>
        <p:spPr>
          <a:xfrm>
            <a:off x="5710133" y="819557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（留言板）</a:t>
            </a:r>
          </a:p>
        </p:txBody>
      </p:sp>
      <p:cxnSp>
        <p:nvCxnSpPr>
          <p:cNvPr id="127" name="直接箭头连接符 2">
            <a:extLst>
              <a:ext uri="{FF2B5EF4-FFF2-40B4-BE49-F238E27FC236}">
                <a16:creationId xmlns="" xmlns:a16="http://schemas.microsoft.com/office/drawing/2014/main" id="{B13C9151-8806-48FF-BD80-0759AEA1D927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098090" y="1065775"/>
            <a:ext cx="0" cy="8356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="" xmlns:a16="http://schemas.microsoft.com/office/drawing/2014/main" id="{366128DE-4C03-4EFC-9637-2B4185FD945D}"/>
              </a:ext>
            </a:extLst>
          </p:cNvPr>
          <p:cNvSpPr/>
          <p:nvPr/>
        </p:nvSpPr>
        <p:spPr>
          <a:xfrm>
            <a:off x="3560190" y="819557"/>
            <a:ext cx="822833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接收经营偏差预警（发标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竞标）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2">
            <a:extLst>
              <a:ext uri="{FF2B5EF4-FFF2-40B4-BE49-F238E27FC236}">
                <a16:creationId xmlns="" xmlns:a16="http://schemas.microsoft.com/office/drawing/2014/main" id="{FFB2F85F-CE14-48F4-9F5A-44BF1DF52E67}"/>
              </a:ext>
            </a:extLst>
          </p:cNvPr>
          <p:cNvCxnSpPr>
            <a:cxnSpLocks/>
            <a:stCxn id="129" idx="3"/>
            <a:endCxn id="121" idx="1"/>
          </p:cNvCxnSpPr>
          <p:nvPr/>
        </p:nvCxnSpPr>
        <p:spPr>
          <a:xfrm>
            <a:off x="4383023" y="942666"/>
            <a:ext cx="132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="" xmlns:a16="http://schemas.microsoft.com/office/drawing/2014/main" id="{4FFD9F63-EE37-43CA-AC2D-146C395CAB5C}"/>
              </a:ext>
            </a:extLst>
          </p:cNvPr>
          <p:cNvSpPr/>
          <p:nvPr/>
        </p:nvSpPr>
        <p:spPr>
          <a:xfrm>
            <a:off x="6805476" y="3429000"/>
            <a:ext cx="77591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制定纠偏方案</a:t>
            </a:r>
          </a:p>
        </p:txBody>
      </p:sp>
      <p:cxnSp>
        <p:nvCxnSpPr>
          <p:cNvPr id="137" name="直接箭头连接符 2">
            <a:extLst>
              <a:ext uri="{FF2B5EF4-FFF2-40B4-BE49-F238E27FC236}">
                <a16:creationId xmlns="" xmlns:a16="http://schemas.microsoft.com/office/drawing/2014/main" id="{B7872C24-D945-4BD7-ACEA-CCCB9E1F5814}"/>
              </a:ext>
            </a:extLst>
          </p:cNvPr>
          <p:cNvCxnSpPr>
            <a:cxnSpLocks/>
            <a:stCxn id="109" idx="3"/>
            <a:endCxn id="136" idx="1"/>
          </p:cNvCxnSpPr>
          <p:nvPr/>
        </p:nvCxnSpPr>
        <p:spPr>
          <a:xfrm>
            <a:off x="6486047" y="3552109"/>
            <a:ext cx="31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="" xmlns:a16="http://schemas.microsoft.com/office/drawing/2014/main" id="{E2E91999-813B-4BA1-8D1A-313005EF85F4}"/>
              </a:ext>
            </a:extLst>
          </p:cNvPr>
          <p:cNvSpPr/>
          <p:nvPr/>
        </p:nvSpPr>
        <p:spPr>
          <a:xfrm>
            <a:off x="6811640" y="190147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查看纠偏方案</a:t>
            </a:r>
          </a:p>
        </p:txBody>
      </p:sp>
      <p:cxnSp>
        <p:nvCxnSpPr>
          <p:cNvPr id="143" name="直接箭头连接符 2">
            <a:extLst>
              <a:ext uri="{FF2B5EF4-FFF2-40B4-BE49-F238E27FC236}">
                <a16:creationId xmlns="" xmlns:a16="http://schemas.microsoft.com/office/drawing/2014/main" id="{86277219-A131-4D71-80DF-8F4C2752CDE2}"/>
              </a:ext>
            </a:extLst>
          </p:cNvPr>
          <p:cNvCxnSpPr>
            <a:cxnSpLocks/>
            <a:stCxn id="136" idx="0"/>
            <a:endCxn id="141" idx="2"/>
          </p:cNvCxnSpPr>
          <p:nvPr/>
        </p:nvCxnSpPr>
        <p:spPr>
          <a:xfrm flipV="1">
            <a:off x="7193433" y="2147688"/>
            <a:ext cx="6164" cy="12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="" xmlns:a16="http://schemas.microsoft.com/office/drawing/2014/main" id="{B7016EB4-7EEA-4439-9F57-24BE33E09619}"/>
              </a:ext>
            </a:extLst>
          </p:cNvPr>
          <p:cNvSpPr/>
          <p:nvPr/>
        </p:nvSpPr>
        <p:spPr>
          <a:xfrm>
            <a:off x="7906983" y="342900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查看纠偏改善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情况及结果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A0801D6D-23B1-4A33-B24D-CFD270444363}"/>
              </a:ext>
            </a:extLst>
          </p:cNvPr>
          <p:cNvSpPr/>
          <p:nvPr/>
        </p:nvSpPr>
        <p:spPr>
          <a:xfrm>
            <a:off x="3560190" y="6316972"/>
            <a:ext cx="775914" cy="243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监控并发出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经营偏差预警</a:t>
            </a:r>
          </a:p>
        </p:txBody>
      </p:sp>
      <p:cxnSp>
        <p:nvCxnSpPr>
          <p:cNvPr id="150" name="直接箭头连接符 2">
            <a:extLst>
              <a:ext uri="{FF2B5EF4-FFF2-40B4-BE49-F238E27FC236}">
                <a16:creationId xmlns="" xmlns:a16="http://schemas.microsoft.com/office/drawing/2014/main" id="{37F03364-F1BD-4EA1-A1F8-A1A4EB231C34}"/>
              </a:ext>
            </a:extLst>
          </p:cNvPr>
          <p:cNvCxnSpPr>
            <a:cxnSpLocks/>
            <a:stCxn id="149" idx="0"/>
            <a:endCxn id="102" idx="2"/>
          </p:cNvCxnSpPr>
          <p:nvPr/>
        </p:nvCxnSpPr>
        <p:spPr>
          <a:xfrm flipV="1">
            <a:off x="3948147" y="3676880"/>
            <a:ext cx="1" cy="26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2">
            <a:extLst>
              <a:ext uri="{FF2B5EF4-FFF2-40B4-BE49-F238E27FC236}">
                <a16:creationId xmlns="" xmlns:a16="http://schemas.microsoft.com/office/drawing/2014/main" id="{4F0B4A3F-5334-4BA7-932A-88E2FB387CCB}"/>
              </a:ext>
            </a:extLst>
          </p:cNvPr>
          <p:cNvCxnSpPr>
            <a:cxnSpLocks/>
            <a:stCxn id="149" idx="1"/>
            <a:endCxn id="99" idx="1"/>
          </p:cNvCxnSpPr>
          <p:nvPr/>
        </p:nvCxnSpPr>
        <p:spPr>
          <a:xfrm rot="10800000">
            <a:off x="3560190" y="2024580"/>
            <a:ext cx="12700" cy="44143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2">
            <a:extLst>
              <a:ext uri="{FF2B5EF4-FFF2-40B4-BE49-F238E27FC236}">
                <a16:creationId xmlns="" xmlns:a16="http://schemas.microsoft.com/office/drawing/2014/main" id="{4ACF6C77-D303-4111-8FDC-998872E66576}"/>
              </a:ext>
            </a:extLst>
          </p:cNvPr>
          <p:cNvCxnSpPr>
            <a:cxnSpLocks/>
            <a:stCxn id="149" idx="1"/>
            <a:endCxn id="129" idx="1"/>
          </p:cNvCxnSpPr>
          <p:nvPr/>
        </p:nvCxnSpPr>
        <p:spPr>
          <a:xfrm rot="10800000">
            <a:off x="3560190" y="942666"/>
            <a:ext cx="12700" cy="549628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="" xmlns:a16="http://schemas.microsoft.com/office/drawing/2014/main" id="{329A504D-2B73-4C43-A7A3-ACA704330FF0}"/>
              </a:ext>
            </a:extLst>
          </p:cNvPr>
          <p:cNvSpPr/>
          <p:nvPr/>
        </p:nvSpPr>
        <p:spPr>
          <a:xfrm>
            <a:off x="6810372" y="6316972"/>
            <a:ext cx="775914" cy="243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纠偏指标反馈</a:t>
            </a:r>
          </a:p>
        </p:txBody>
      </p:sp>
      <p:cxnSp>
        <p:nvCxnSpPr>
          <p:cNvPr id="160" name="直接箭头连接符 2">
            <a:extLst>
              <a:ext uri="{FF2B5EF4-FFF2-40B4-BE49-F238E27FC236}">
                <a16:creationId xmlns="" xmlns:a16="http://schemas.microsoft.com/office/drawing/2014/main" id="{CCD6ED3E-CEAB-478C-9BD7-AEC6F83C8D59}"/>
              </a:ext>
            </a:extLst>
          </p:cNvPr>
          <p:cNvCxnSpPr>
            <a:cxnSpLocks/>
            <a:stCxn id="136" idx="2"/>
            <a:endCxn id="159" idx="0"/>
          </p:cNvCxnSpPr>
          <p:nvPr/>
        </p:nvCxnSpPr>
        <p:spPr>
          <a:xfrm>
            <a:off x="7193433" y="3675218"/>
            <a:ext cx="4896" cy="264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="" xmlns:a16="http://schemas.microsoft.com/office/drawing/2014/main" id="{406F72E5-6CA4-4C9E-A83C-DD1388757F23}"/>
              </a:ext>
            </a:extLst>
          </p:cNvPr>
          <p:cNvSpPr/>
          <p:nvPr/>
        </p:nvSpPr>
        <p:spPr>
          <a:xfrm>
            <a:off x="7900987" y="190147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查看纠偏改善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情况及结果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="" xmlns:a16="http://schemas.microsoft.com/office/drawing/2014/main" id="{04FB0935-CAF6-42B6-BD66-4657656CD347}"/>
              </a:ext>
            </a:extLst>
          </p:cNvPr>
          <p:cNvSpPr/>
          <p:nvPr/>
        </p:nvSpPr>
        <p:spPr>
          <a:xfrm>
            <a:off x="7900987" y="819557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查看纠偏改善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情况及结果</a:t>
            </a:r>
          </a:p>
        </p:txBody>
      </p:sp>
      <p:cxnSp>
        <p:nvCxnSpPr>
          <p:cNvPr id="167" name="直接箭头连接符 2">
            <a:extLst>
              <a:ext uri="{FF2B5EF4-FFF2-40B4-BE49-F238E27FC236}">
                <a16:creationId xmlns="" xmlns:a16="http://schemas.microsoft.com/office/drawing/2014/main" id="{F58523F9-0F4A-4979-B406-236E20220179}"/>
              </a:ext>
            </a:extLst>
          </p:cNvPr>
          <p:cNvCxnSpPr>
            <a:cxnSpLocks/>
            <a:stCxn id="159" idx="3"/>
            <a:endCxn id="148" idx="2"/>
          </p:cNvCxnSpPr>
          <p:nvPr/>
        </p:nvCxnSpPr>
        <p:spPr>
          <a:xfrm flipV="1">
            <a:off x="7586286" y="3675218"/>
            <a:ext cx="708654" cy="2763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2">
            <a:extLst>
              <a:ext uri="{FF2B5EF4-FFF2-40B4-BE49-F238E27FC236}">
                <a16:creationId xmlns="" xmlns:a16="http://schemas.microsoft.com/office/drawing/2014/main" id="{0FF9D939-1505-42A5-8A92-70AE01123EC1}"/>
              </a:ext>
            </a:extLst>
          </p:cNvPr>
          <p:cNvCxnSpPr>
            <a:cxnSpLocks/>
            <a:stCxn id="159" idx="3"/>
            <a:endCxn id="165" idx="1"/>
          </p:cNvCxnSpPr>
          <p:nvPr/>
        </p:nvCxnSpPr>
        <p:spPr>
          <a:xfrm flipV="1">
            <a:off x="7586286" y="2024579"/>
            <a:ext cx="314701" cy="4414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2">
            <a:extLst>
              <a:ext uri="{FF2B5EF4-FFF2-40B4-BE49-F238E27FC236}">
                <a16:creationId xmlns="" xmlns:a16="http://schemas.microsoft.com/office/drawing/2014/main" id="{E3A836F7-52D0-4BA0-9FFD-260B628C0B92}"/>
              </a:ext>
            </a:extLst>
          </p:cNvPr>
          <p:cNvCxnSpPr>
            <a:cxnSpLocks/>
            <a:stCxn id="159" idx="3"/>
            <a:endCxn id="166" idx="1"/>
          </p:cNvCxnSpPr>
          <p:nvPr/>
        </p:nvCxnSpPr>
        <p:spPr>
          <a:xfrm flipV="1">
            <a:off x="7586286" y="942666"/>
            <a:ext cx="314701" cy="5496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="" xmlns:a16="http://schemas.microsoft.com/office/drawing/2014/main" id="{450F64D0-3D1F-4403-9359-FCFA610E9D4D}"/>
              </a:ext>
            </a:extLst>
          </p:cNvPr>
          <p:cNvSpPr/>
          <p:nvPr/>
        </p:nvSpPr>
        <p:spPr>
          <a:xfrm>
            <a:off x="4078788" y="5015304"/>
            <a:ext cx="860599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配置经营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预警规则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="" xmlns:a16="http://schemas.microsoft.com/office/drawing/2014/main" id="{33D26E7F-48F6-4524-891A-B70E61E4FDC9}"/>
              </a:ext>
            </a:extLst>
          </p:cNvPr>
          <p:cNvSpPr/>
          <p:nvPr/>
        </p:nvSpPr>
        <p:spPr>
          <a:xfrm>
            <a:off x="4085913" y="5344488"/>
            <a:ext cx="860599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配置预警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内容模版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="" xmlns:a16="http://schemas.microsoft.com/office/drawing/2014/main" id="{2FE7E60E-FB2B-4C98-A28F-5CD69001CE7E}"/>
              </a:ext>
            </a:extLst>
          </p:cNvPr>
          <p:cNvSpPr/>
          <p:nvPr/>
        </p:nvSpPr>
        <p:spPr>
          <a:xfrm>
            <a:off x="5113951" y="5021467"/>
            <a:ext cx="860599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配置纠偏方案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</a:p>
        </p:txBody>
      </p:sp>
      <p:cxnSp>
        <p:nvCxnSpPr>
          <p:cNvPr id="185" name="直接箭头连接符 2">
            <a:extLst>
              <a:ext uri="{FF2B5EF4-FFF2-40B4-BE49-F238E27FC236}">
                <a16:creationId xmlns="" xmlns:a16="http://schemas.microsoft.com/office/drawing/2014/main" id="{535E9337-9231-4554-A7DD-E58C70E6FCBB}"/>
              </a:ext>
            </a:extLst>
          </p:cNvPr>
          <p:cNvCxnSpPr>
            <a:cxnSpLocks/>
            <a:stCxn id="121" idx="3"/>
            <a:endCxn id="109" idx="0"/>
          </p:cNvCxnSpPr>
          <p:nvPr/>
        </p:nvCxnSpPr>
        <p:spPr>
          <a:xfrm flipH="1">
            <a:off x="6098090" y="942666"/>
            <a:ext cx="387957" cy="2486334"/>
          </a:xfrm>
          <a:prstGeom prst="bentConnector4">
            <a:avLst>
              <a:gd name="adj1" fmla="val -58924"/>
              <a:gd name="adj2" fmla="val 5247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F381C7DF-C224-4A67-A9F6-EF347FBA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46491"/>
              </p:ext>
            </p:extLst>
          </p:nvPr>
        </p:nvGraphicFramePr>
        <p:xfrm>
          <a:off x="-15240" y="365759"/>
          <a:ext cx="9166860" cy="5802089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5802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D77B9098-28A4-45C0-9502-CF9A0E8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价值分享阶段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8A98082-CC8D-4058-AF80-B3FE0DFDEA31}"/>
              </a:ext>
            </a:extLst>
          </p:cNvPr>
          <p:cNvSpPr/>
          <p:nvPr/>
        </p:nvSpPr>
        <p:spPr>
          <a:xfrm>
            <a:off x="6495504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B00B5D9-94F0-462A-B801-315481C2B03D}"/>
              </a:ext>
            </a:extLst>
          </p:cNvPr>
          <p:cNvSpPr/>
          <p:nvPr/>
        </p:nvSpPr>
        <p:spPr>
          <a:xfrm>
            <a:off x="7376941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A0281F9-188E-497F-9074-41A7EAA41ED9}"/>
              </a:ext>
            </a:extLst>
          </p:cNvPr>
          <p:cNvSpPr/>
          <p:nvPr/>
        </p:nvSpPr>
        <p:spPr>
          <a:xfrm>
            <a:off x="8258376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2A4EA22-A57F-4660-8858-02A9F142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26791"/>
              </p:ext>
            </p:extLst>
          </p:nvPr>
        </p:nvGraphicFramePr>
        <p:xfrm>
          <a:off x="0" y="362713"/>
          <a:ext cx="9119870" cy="580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50311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价值分享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1137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1189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1211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0468133"/>
                  </a:ext>
                </a:extLst>
              </a:tr>
              <a:tr h="5939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377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789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F3246395-8D10-45FF-A4A3-B2E1794B03F8}"/>
              </a:ext>
            </a:extLst>
          </p:cNvPr>
          <p:cNvSpPr/>
          <p:nvPr/>
        </p:nvSpPr>
        <p:spPr>
          <a:xfrm>
            <a:off x="5614069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系统处理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97116694-24B8-4A35-AA42-875C199E741D}"/>
              </a:ext>
            </a:extLst>
          </p:cNvPr>
          <p:cNvSpPr/>
          <p:nvPr/>
        </p:nvSpPr>
        <p:spPr>
          <a:xfrm>
            <a:off x="3021441" y="1028431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查看组织价值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分享情况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9B420341-228C-40E0-BF58-1E1207676F06}"/>
              </a:ext>
            </a:extLst>
          </p:cNvPr>
          <p:cNvSpPr/>
          <p:nvPr/>
        </p:nvSpPr>
        <p:spPr>
          <a:xfrm>
            <a:off x="5964397" y="1028431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发表激励点评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961A84F9-0668-413E-9A86-CA358919A2BD}"/>
              </a:ext>
            </a:extLst>
          </p:cNvPr>
          <p:cNvSpPr/>
          <p:nvPr/>
        </p:nvSpPr>
        <p:spPr>
          <a:xfrm>
            <a:off x="1203806" y="4593160"/>
            <a:ext cx="775914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配置自驱组织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收益分配规则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ADC21CA3-B3E9-4E6A-A52A-93F36F8166AF}"/>
              </a:ext>
            </a:extLst>
          </p:cNvPr>
          <p:cNvSpPr/>
          <p:nvPr/>
        </p:nvSpPr>
        <p:spPr>
          <a:xfrm>
            <a:off x="2525799" y="4593160"/>
            <a:ext cx="775914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配置价值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分享模版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0E74D4B1-7163-49C5-8F26-56B1241080CC}"/>
              </a:ext>
            </a:extLst>
          </p:cNvPr>
          <p:cNvSpPr/>
          <p:nvPr/>
        </p:nvSpPr>
        <p:spPr>
          <a:xfrm>
            <a:off x="1935915" y="5857622"/>
            <a:ext cx="775914" cy="246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自驱组织价值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分享核算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1353CD26-8F48-4EFA-8556-ECBEFFFF9FAB}"/>
              </a:ext>
            </a:extLst>
          </p:cNvPr>
          <p:cNvSpPr/>
          <p:nvPr/>
        </p:nvSpPr>
        <p:spPr>
          <a:xfrm>
            <a:off x="3577845" y="5850371"/>
            <a:ext cx="775914" cy="246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自驱组织成员价值分享核算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3B923D16-EF7A-4A54-8722-831ACE86D522}"/>
              </a:ext>
            </a:extLst>
          </p:cNvPr>
          <p:cNvSpPr/>
          <p:nvPr/>
        </p:nvSpPr>
        <p:spPr>
          <a:xfrm>
            <a:off x="1935915" y="5443906"/>
            <a:ext cx="775914" cy="246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推送自驱组织价值分享信息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DF0C6F53-615E-4CE4-BF69-59E2618D3AEE}"/>
              </a:ext>
            </a:extLst>
          </p:cNvPr>
          <p:cNvSpPr/>
          <p:nvPr/>
        </p:nvSpPr>
        <p:spPr>
          <a:xfrm>
            <a:off x="3581985" y="5443905"/>
            <a:ext cx="775914" cy="246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推送成员价值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分享信息</a:t>
            </a:r>
          </a:p>
        </p:txBody>
      </p:sp>
      <p:cxnSp>
        <p:nvCxnSpPr>
          <p:cNvPr id="58" name="直接箭头连接符 2">
            <a:extLst>
              <a:ext uri="{FF2B5EF4-FFF2-40B4-BE49-F238E27FC236}">
                <a16:creationId xmlns="" xmlns:a16="http://schemas.microsoft.com/office/drawing/2014/main" id="{BEE6A174-20B2-47A5-B85C-48CD2BFB1E1A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2323872" y="5690123"/>
            <a:ext cx="0" cy="16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">
            <a:extLst>
              <a:ext uri="{FF2B5EF4-FFF2-40B4-BE49-F238E27FC236}">
                <a16:creationId xmlns="" xmlns:a16="http://schemas.microsoft.com/office/drawing/2014/main" id="{C288EA7F-B85E-4436-8B74-1872F56A34C3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3965802" y="5690122"/>
            <a:ext cx="4140" cy="16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">
            <a:extLst>
              <a:ext uri="{FF2B5EF4-FFF2-40B4-BE49-F238E27FC236}">
                <a16:creationId xmlns="" xmlns:a16="http://schemas.microsoft.com/office/drawing/2014/main" id="{0C4FF521-4B88-4B39-B45A-FABC1207E67C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2711829" y="5973480"/>
            <a:ext cx="866016" cy="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B64680F0-90E1-49A7-8CEF-DC02006E00DB}"/>
              </a:ext>
            </a:extLst>
          </p:cNvPr>
          <p:cNvSpPr/>
          <p:nvPr/>
        </p:nvSpPr>
        <p:spPr>
          <a:xfrm>
            <a:off x="1203806" y="2196354"/>
            <a:ext cx="90439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查看尽责分享情况（组织）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FD53811A-363B-4EDC-8867-02D8FB763B0C}"/>
              </a:ext>
            </a:extLst>
          </p:cNvPr>
          <p:cNvSpPr/>
          <p:nvPr/>
        </p:nvSpPr>
        <p:spPr>
          <a:xfrm>
            <a:off x="1203806" y="2599588"/>
            <a:ext cx="90439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查看自驱分享情况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（组织）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ED3B20D7-864C-4D40-9D31-0B576015FE93}"/>
              </a:ext>
            </a:extLst>
          </p:cNvPr>
          <p:cNvSpPr/>
          <p:nvPr/>
        </p:nvSpPr>
        <p:spPr>
          <a:xfrm>
            <a:off x="5964397" y="2196354"/>
            <a:ext cx="775914" cy="24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发标激励点评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8D49FC82-40F9-4DC0-ABEC-D4B4F1E8A68F}"/>
              </a:ext>
            </a:extLst>
          </p:cNvPr>
          <p:cNvSpPr/>
          <p:nvPr/>
        </p:nvSpPr>
        <p:spPr>
          <a:xfrm>
            <a:off x="4185618" y="2853346"/>
            <a:ext cx="90439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自驱分享分配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0DFDBA55-AA04-4429-832D-337149EA6B0F}"/>
              </a:ext>
            </a:extLst>
          </p:cNvPr>
          <p:cNvSpPr/>
          <p:nvPr/>
        </p:nvSpPr>
        <p:spPr>
          <a:xfrm>
            <a:off x="2407612" y="2603052"/>
            <a:ext cx="90439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查看尽责分享情况（成员）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97801AA5-BFB5-4042-B1BF-ACBB403A992F}"/>
              </a:ext>
            </a:extLst>
          </p:cNvPr>
          <p:cNvSpPr/>
          <p:nvPr/>
        </p:nvSpPr>
        <p:spPr>
          <a:xfrm>
            <a:off x="4893115" y="2198427"/>
            <a:ext cx="904394" cy="24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查看自驱分享情况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（成员）</a:t>
            </a:r>
          </a:p>
        </p:txBody>
      </p:sp>
      <p:cxnSp>
        <p:nvCxnSpPr>
          <p:cNvPr id="77" name="直接箭头连接符 2">
            <a:extLst>
              <a:ext uri="{FF2B5EF4-FFF2-40B4-BE49-F238E27FC236}">
                <a16:creationId xmlns="" xmlns:a16="http://schemas.microsoft.com/office/drawing/2014/main" id="{69E3A86F-8032-4015-A754-E630739DAF1B}"/>
              </a:ext>
            </a:extLst>
          </p:cNvPr>
          <p:cNvCxnSpPr>
            <a:cxnSpLocks/>
            <a:stCxn id="56" idx="0"/>
            <a:endCxn id="71" idx="3"/>
          </p:cNvCxnSpPr>
          <p:nvPr/>
        </p:nvCxnSpPr>
        <p:spPr>
          <a:xfrm rot="16200000" flipV="1">
            <a:off x="855432" y="3975466"/>
            <a:ext cx="2721209" cy="215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2">
            <a:extLst>
              <a:ext uri="{FF2B5EF4-FFF2-40B4-BE49-F238E27FC236}">
                <a16:creationId xmlns="" xmlns:a16="http://schemas.microsoft.com/office/drawing/2014/main" id="{6B060AE0-01FF-48B0-B555-6E22ADB7E545}"/>
              </a:ext>
            </a:extLst>
          </p:cNvPr>
          <p:cNvCxnSpPr>
            <a:cxnSpLocks/>
            <a:stCxn id="56" idx="0"/>
            <a:endCxn id="70" idx="3"/>
          </p:cNvCxnSpPr>
          <p:nvPr/>
        </p:nvCxnSpPr>
        <p:spPr>
          <a:xfrm rot="16200000" flipV="1">
            <a:off x="653815" y="3773849"/>
            <a:ext cx="3124443" cy="215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2">
            <a:extLst>
              <a:ext uri="{FF2B5EF4-FFF2-40B4-BE49-F238E27FC236}">
                <a16:creationId xmlns="" xmlns:a16="http://schemas.microsoft.com/office/drawing/2014/main" id="{AB4A68F4-31EE-4CBD-BEE9-8D27044E50F9}"/>
              </a:ext>
            </a:extLst>
          </p:cNvPr>
          <p:cNvCxnSpPr>
            <a:cxnSpLocks/>
            <a:stCxn id="56" idx="0"/>
            <a:endCxn id="50" idx="1"/>
          </p:cNvCxnSpPr>
          <p:nvPr/>
        </p:nvCxnSpPr>
        <p:spPr>
          <a:xfrm rot="5400000" flipH="1" flipV="1">
            <a:off x="526473" y="2948939"/>
            <a:ext cx="4292366" cy="69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">
            <a:extLst>
              <a:ext uri="{FF2B5EF4-FFF2-40B4-BE49-F238E27FC236}">
                <a16:creationId xmlns="" xmlns:a16="http://schemas.microsoft.com/office/drawing/2014/main" id="{3CC785F5-7991-4FDC-8CCE-52A725A4D480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rot="16200000" flipV="1">
            <a:off x="2282102" y="3756065"/>
            <a:ext cx="2717744" cy="657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">
            <a:extLst>
              <a:ext uri="{FF2B5EF4-FFF2-40B4-BE49-F238E27FC236}">
                <a16:creationId xmlns="" xmlns:a16="http://schemas.microsoft.com/office/drawing/2014/main" id="{57F9D662-E50B-409F-9334-ED439915CDAC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2855486" y="1646322"/>
            <a:ext cx="130649" cy="2529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2">
            <a:extLst>
              <a:ext uri="{FF2B5EF4-FFF2-40B4-BE49-F238E27FC236}">
                <a16:creationId xmlns="" xmlns:a16="http://schemas.microsoft.com/office/drawing/2014/main" id="{726DFC7C-89BE-4A28-8913-A42FF60525D2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rot="16200000" flipV="1">
            <a:off x="1605042" y="3079005"/>
            <a:ext cx="4169256" cy="560544"/>
          </a:xfrm>
          <a:prstGeom prst="bentConnector3">
            <a:avLst>
              <a:gd name="adj1" fmla="val 65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2">
            <a:extLst>
              <a:ext uri="{FF2B5EF4-FFF2-40B4-BE49-F238E27FC236}">
                <a16:creationId xmlns="" xmlns:a16="http://schemas.microsoft.com/office/drawing/2014/main" id="{85E51692-7B2F-4BB6-B1BE-5728EF1C2E44}"/>
              </a:ext>
            </a:extLst>
          </p:cNvPr>
          <p:cNvCxnSpPr>
            <a:cxnSpLocks/>
            <a:stCxn id="73" idx="3"/>
            <a:endCxn id="76" idx="2"/>
          </p:cNvCxnSpPr>
          <p:nvPr/>
        </p:nvCxnSpPr>
        <p:spPr>
          <a:xfrm flipV="1">
            <a:off x="5090012" y="2444644"/>
            <a:ext cx="255300" cy="531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2">
            <a:extLst>
              <a:ext uri="{FF2B5EF4-FFF2-40B4-BE49-F238E27FC236}">
                <a16:creationId xmlns="" xmlns:a16="http://schemas.microsoft.com/office/drawing/2014/main" id="{FE307C8C-34DA-4E55-BB7B-CE6F60CD5452}"/>
              </a:ext>
            </a:extLst>
          </p:cNvPr>
          <p:cNvCxnSpPr>
            <a:cxnSpLocks/>
            <a:stCxn id="73" idx="0"/>
            <a:endCxn id="50" idx="2"/>
          </p:cNvCxnSpPr>
          <p:nvPr/>
        </p:nvCxnSpPr>
        <p:spPr>
          <a:xfrm rot="16200000" flipV="1">
            <a:off x="3234259" y="1449789"/>
            <a:ext cx="1578697" cy="1228417"/>
          </a:xfrm>
          <a:prstGeom prst="bentConnector3">
            <a:avLst>
              <a:gd name="adj1" fmla="val 28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2">
            <a:extLst>
              <a:ext uri="{FF2B5EF4-FFF2-40B4-BE49-F238E27FC236}">
                <a16:creationId xmlns="" xmlns:a16="http://schemas.microsoft.com/office/drawing/2014/main" id="{C01F1B6F-C724-4A16-9F56-FEBC666DB18A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797355" y="1151540"/>
            <a:ext cx="216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2">
            <a:extLst>
              <a:ext uri="{FF2B5EF4-FFF2-40B4-BE49-F238E27FC236}">
                <a16:creationId xmlns="" xmlns:a16="http://schemas.microsoft.com/office/drawing/2014/main" id="{E98D97D9-F81E-4FCD-85A1-8C98FA02D3B9}"/>
              </a:ext>
            </a:extLst>
          </p:cNvPr>
          <p:cNvCxnSpPr>
            <a:cxnSpLocks/>
            <a:stCxn id="72" idx="0"/>
            <a:endCxn id="51" idx="2"/>
          </p:cNvCxnSpPr>
          <p:nvPr/>
        </p:nvCxnSpPr>
        <p:spPr>
          <a:xfrm flipV="1">
            <a:off x="6352354" y="1274649"/>
            <a:ext cx="0" cy="9217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="" xmlns:a16="http://schemas.microsoft.com/office/drawing/2014/main" id="{8292DA14-BC7F-4AF7-A0E4-3C45411B12CA}"/>
              </a:ext>
            </a:extLst>
          </p:cNvPr>
          <p:cNvSpPr/>
          <p:nvPr/>
        </p:nvSpPr>
        <p:spPr>
          <a:xfrm>
            <a:off x="4185618" y="3654015"/>
            <a:ext cx="904394" cy="24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查看自驱分享情况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（个人）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="" xmlns:a16="http://schemas.microsoft.com/office/drawing/2014/main" id="{F7E7F907-994E-4533-ACF1-95530B61E1F4}"/>
              </a:ext>
            </a:extLst>
          </p:cNvPr>
          <p:cNvSpPr/>
          <p:nvPr/>
        </p:nvSpPr>
        <p:spPr>
          <a:xfrm>
            <a:off x="2407612" y="3654014"/>
            <a:ext cx="904394" cy="24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查看尽责分享情况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（个人）</a:t>
            </a:r>
          </a:p>
        </p:txBody>
      </p:sp>
      <p:cxnSp>
        <p:nvCxnSpPr>
          <p:cNvPr id="132" name="直接箭头连接符 2">
            <a:extLst>
              <a:ext uri="{FF2B5EF4-FFF2-40B4-BE49-F238E27FC236}">
                <a16:creationId xmlns="" xmlns:a16="http://schemas.microsoft.com/office/drawing/2014/main" id="{68995A5B-6402-4C28-9B33-BCE9BB14104E}"/>
              </a:ext>
            </a:extLst>
          </p:cNvPr>
          <p:cNvCxnSpPr>
            <a:cxnSpLocks/>
            <a:stCxn id="57" idx="0"/>
            <a:endCxn id="130" idx="3"/>
          </p:cNvCxnSpPr>
          <p:nvPr/>
        </p:nvCxnSpPr>
        <p:spPr>
          <a:xfrm rot="16200000" flipV="1">
            <a:off x="2807583" y="4281546"/>
            <a:ext cx="1666782" cy="657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">
            <a:extLst>
              <a:ext uri="{FF2B5EF4-FFF2-40B4-BE49-F238E27FC236}">
                <a16:creationId xmlns="" xmlns:a16="http://schemas.microsoft.com/office/drawing/2014/main" id="{CB1540BE-B5B0-4EA5-AB70-D87E48B59609}"/>
              </a:ext>
            </a:extLst>
          </p:cNvPr>
          <p:cNvCxnSpPr>
            <a:cxnSpLocks/>
            <a:stCxn id="73" idx="2"/>
            <a:endCxn id="128" idx="0"/>
          </p:cNvCxnSpPr>
          <p:nvPr/>
        </p:nvCxnSpPr>
        <p:spPr>
          <a:xfrm>
            <a:off x="4637815" y="3099564"/>
            <a:ext cx="0" cy="55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F381C7DF-C224-4A67-A9F6-EF347FBAF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500953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="" xmlns:a16="http://schemas.microsoft.com/office/drawing/2014/main" val="2393984"/>
                    </a:ext>
                  </a:extLst>
                </a:gridCol>
              </a:tblGrid>
              <a:tr h="6500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D77B9098-28A4-45C0-9502-CF9A0E8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经营退出阶段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8A98082-CC8D-4058-AF80-B3FE0DFDEA31}"/>
              </a:ext>
            </a:extLst>
          </p:cNvPr>
          <p:cNvSpPr/>
          <p:nvPr/>
        </p:nvSpPr>
        <p:spPr>
          <a:xfrm>
            <a:off x="6495504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B00B5D9-94F0-462A-B801-315481C2B03D}"/>
              </a:ext>
            </a:extLst>
          </p:cNvPr>
          <p:cNvSpPr/>
          <p:nvPr/>
        </p:nvSpPr>
        <p:spPr>
          <a:xfrm>
            <a:off x="7376941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A0281F9-188E-497F-9074-41A7EAA41ED9}"/>
              </a:ext>
            </a:extLst>
          </p:cNvPr>
          <p:cNvSpPr/>
          <p:nvPr/>
        </p:nvSpPr>
        <p:spPr>
          <a:xfrm>
            <a:off x="8258376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2A4EA22-A57F-4660-8858-02A9F142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52549"/>
              </p:ext>
            </p:extLst>
          </p:nvPr>
        </p:nvGraphicFramePr>
        <p:xfrm>
          <a:off x="0" y="362713"/>
          <a:ext cx="9119870" cy="649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=""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="" xmlns:a16="http://schemas.microsoft.com/office/drawing/2014/main" val="3325682568"/>
                    </a:ext>
                  </a:extLst>
                </a:gridCol>
              </a:tblGrid>
              <a:tr h="3046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经营退出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826557"/>
                  </a:ext>
                </a:extLst>
              </a:tr>
              <a:tr h="1492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8855"/>
                  </a:ext>
                </a:extLst>
              </a:tr>
              <a:tr h="1721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715853"/>
                  </a:ext>
                </a:extLst>
              </a:tr>
              <a:tr h="1472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4884099"/>
                  </a:ext>
                </a:extLst>
              </a:tr>
              <a:tr h="556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6702234"/>
                  </a:ext>
                </a:extLst>
              </a:tr>
              <a:tr h="4701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043899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415546"/>
                  </a:ext>
                </a:extLst>
              </a:tr>
            </a:tbl>
          </a:graphicData>
        </a:graphic>
      </p:graphicFrame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F3246395-8D10-45FF-A4A3-B2E1794B03F8}"/>
              </a:ext>
            </a:extLst>
          </p:cNvPr>
          <p:cNvSpPr/>
          <p:nvPr/>
        </p:nvSpPr>
        <p:spPr>
          <a:xfrm>
            <a:off x="5614069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系统处理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CB30CD0F-70F0-4805-9F94-0652566C3051}"/>
              </a:ext>
            </a:extLst>
          </p:cNvPr>
          <p:cNvSpPr/>
          <p:nvPr/>
        </p:nvSpPr>
        <p:spPr>
          <a:xfrm>
            <a:off x="1224225" y="127508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收到期满通知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5B29ED8B-C7EC-4A37-9971-2245B4727400}"/>
              </a:ext>
            </a:extLst>
          </p:cNvPr>
          <p:cNvSpPr/>
          <p:nvPr/>
        </p:nvSpPr>
        <p:spPr>
          <a:xfrm>
            <a:off x="1224225" y="2886446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收到期满通知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931F05B4-D550-4420-A68D-A89C4FF415A2}"/>
              </a:ext>
            </a:extLst>
          </p:cNvPr>
          <p:cNvSpPr/>
          <p:nvPr/>
        </p:nvSpPr>
        <p:spPr>
          <a:xfrm>
            <a:off x="1224225" y="4497812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收到期满通知</a:t>
            </a:r>
          </a:p>
        </p:txBody>
      </p:sp>
      <p:cxnSp>
        <p:nvCxnSpPr>
          <p:cNvPr id="99" name="直接箭头连接符 2">
            <a:extLst>
              <a:ext uri="{FF2B5EF4-FFF2-40B4-BE49-F238E27FC236}">
                <a16:creationId xmlns="" xmlns:a16="http://schemas.microsoft.com/office/drawing/2014/main" id="{E9199612-3E4A-4938-B38E-2C55D041E5D5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 flipV="1">
            <a:off x="2000139" y="3005900"/>
            <a:ext cx="176842" cy="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="" xmlns:a16="http://schemas.microsoft.com/office/drawing/2014/main" id="{B93A24AB-2CA1-421E-B7B4-4E86A70AFC6C}"/>
              </a:ext>
            </a:extLst>
          </p:cNvPr>
          <p:cNvSpPr/>
          <p:nvPr/>
        </p:nvSpPr>
        <p:spPr>
          <a:xfrm>
            <a:off x="2176981" y="2882791"/>
            <a:ext cx="77591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="" xmlns:a16="http://schemas.microsoft.com/office/drawing/2014/main" id="{10EFCB7B-E797-4C38-A5C3-B649E1B2DFA0}"/>
              </a:ext>
            </a:extLst>
          </p:cNvPr>
          <p:cNvSpPr/>
          <p:nvPr/>
        </p:nvSpPr>
        <p:spPr>
          <a:xfrm>
            <a:off x="5128445" y="127508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确认退出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结算结果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="" xmlns:a16="http://schemas.microsoft.com/office/drawing/2014/main" id="{5DBC6F49-CFB6-4E8A-BDED-010643C58145}"/>
              </a:ext>
            </a:extLst>
          </p:cNvPr>
          <p:cNvSpPr/>
          <p:nvPr/>
        </p:nvSpPr>
        <p:spPr>
          <a:xfrm>
            <a:off x="5128445" y="4497812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确认退出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结算结果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="" xmlns:a16="http://schemas.microsoft.com/office/drawing/2014/main" id="{C307335A-CC0B-4CE6-B0BB-7A33CD0AFF32}"/>
              </a:ext>
            </a:extLst>
          </p:cNvPr>
          <p:cNvSpPr/>
          <p:nvPr/>
        </p:nvSpPr>
        <p:spPr>
          <a:xfrm>
            <a:off x="3165082" y="2882791"/>
            <a:ext cx="775914" cy="2462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组织完成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退出结算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="" xmlns:a16="http://schemas.microsoft.com/office/drawing/2014/main" id="{62E744F8-1F8E-472D-853F-2AEBCA9B7D53}"/>
              </a:ext>
            </a:extLst>
          </p:cNvPr>
          <p:cNvSpPr/>
          <p:nvPr/>
        </p:nvSpPr>
        <p:spPr>
          <a:xfrm>
            <a:off x="6674944" y="127508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退出协议签署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（非期满）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="" xmlns:a16="http://schemas.microsoft.com/office/drawing/2014/main" id="{F171ED8C-904F-4C62-8FB1-2A30235B3B20}"/>
              </a:ext>
            </a:extLst>
          </p:cNvPr>
          <p:cNvSpPr/>
          <p:nvPr/>
        </p:nvSpPr>
        <p:spPr>
          <a:xfrm>
            <a:off x="6674944" y="4497812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退出协议签署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（非期满）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F27499D6-BCE9-4DA5-AFEA-1D53A6198053}"/>
              </a:ext>
            </a:extLst>
          </p:cNvPr>
          <p:cNvSpPr/>
          <p:nvPr/>
        </p:nvSpPr>
        <p:spPr>
          <a:xfrm>
            <a:off x="5558366" y="6527143"/>
            <a:ext cx="942574" cy="246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确认结算结果后退出协议自动生成</a:t>
            </a:r>
          </a:p>
        </p:txBody>
      </p:sp>
      <p:cxnSp>
        <p:nvCxnSpPr>
          <p:cNvPr id="155" name="直接箭头连接符 2">
            <a:extLst>
              <a:ext uri="{FF2B5EF4-FFF2-40B4-BE49-F238E27FC236}">
                <a16:creationId xmlns="" xmlns:a16="http://schemas.microsoft.com/office/drawing/2014/main" id="{B9B13B92-CC39-40B4-A842-A4904F7E489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rot="5400000">
            <a:off x="6380155" y="3811755"/>
            <a:ext cx="1368803" cy="3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2">
            <a:extLst>
              <a:ext uri="{FF2B5EF4-FFF2-40B4-BE49-F238E27FC236}">
                <a16:creationId xmlns="" xmlns:a16="http://schemas.microsoft.com/office/drawing/2014/main" id="{46EFCBE2-4A4D-4D50-BAE7-4D9A12930399}"/>
              </a:ext>
            </a:extLst>
          </p:cNvPr>
          <p:cNvCxnSpPr>
            <a:cxnSpLocks/>
            <a:stCxn id="98" idx="0"/>
            <a:endCxn id="142" idx="2"/>
          </p:cNvCxnSpPr>
          <p:nvPr/>
        </p:nvCxnSpPr>
        <p:spPr>
          <a:xfrm rot="16200000" flipV="1">
            <a:off x="6383810" y="2200390"/>
            <a:ext cx="1361493" cy="3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="" xmlns:a16="http://schemas.microsoft.com/office/drawing/2014/main" id="{F38E006E-EF90-40EC-9C91-53EF89A4BA2C}"/>
              </a:ext>
            </a:extLst>
          </p:cNvPr>
          <p:cNvSpPr/>
          <p:nvPr/>
        </p:nvSpPr>
        <p:spPr>
          <a:xfrm>
            <a:off x="2176981" y="5511881"/>
            <a:ext cx="859182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配置退出结算结果模版及规则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="" xmlns:a16="http://schemas.microsoft.com/office/drawing/2014/main" id="{E158D79E-F77F-4576-B323-352E8A6503F0}"/>
              </a:ext>
            </a:extLst>
          </p:cNvPr>
          <p:cNvSpPr/>
          <p:nvPr/>
        </p:nvSpPr>
        <p:spPr>
          <a:xfrm>
            <a:off x="3211851" y="5511881"/>
            <a:ext cx="775914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配置退出协议模版及规则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2">
            <a:extLst>
              <a:ext uri="{FF2B5EF4-FFF2-40B4-BE49-F238E27FC236}">
                <a16:creationId xmlns="" xmlns:a16="http://schemas.microsoft.com/office/drawing/2014/main" id="{9E5253A7-5328-418D-8B6F-A6DF37997682}"/>
              </a:ext>
            </a:extLst>
          </p:cNvPr>
          <p:cNvCxnSpPr>
            <a:cxnSpLocks/>
            <a:stCxn id="118" idx="3"/>
            <a:endCxn id="149" idx="0"/>
          </p:cNvCxnSpPr>
          <p:nvPr/>
        </p:nvCxnSpPr>
        <p:spPr>
          <a:xfrm>
            <a:off x="5904359" y="1398189"/>
            <a:ext cx="125294" cy="5128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">
            <a:extLst>
              <a:ext uri="{FF2B5EF4-FFF2-40B4-BE49-F238E27FC236}">
                <a16:creationId xmlns="" xmlns:a16="http://schemas.microsoft.com/office/drawing/2014/main" id="{2483798A-5D4C-4C5B-9DEF-7D4EC5592D36}"/>
              </a:ext>
            </a:extLst>
          </p:cNvPr>
          <p:cNvCxnSpPr>
            <a:cxnSpLocks/>
            <a:stCxn id="121" idx="3"/>
            <a:endCxn id="149" idx="0"/>
          </p:cNvCxnSpPr>
          <p:nvPr/>
        </p:nvCxnSpPr>
        <p:spPr>
          <a:xfrm>
            <a:off x="5904359" y="4620921"/>
            <a:ext cx="125294" cy="1906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56DA33-0DFB-4E50-AE47-88AB2CCC19D9}"/>
              </a:ext>
            </a:extLst>
          </p:cNvPr>
          <p:cNvSpPr/>
          <p:nvPr/>
        </p:nvSpPr>
        <p:spPr>
          <a:xfrm>
            <a:off x="1224225" y="6527142"/>
            <a:ext cx="775914" cy="246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经营期满通知</a:t>
            </a:r>
          </a:p>
        </p:txBody>
      </p:sp>
      <p:cxnSp>
        <p:nvCxnSpPr>
          <p:cNvPr id="42" name="直接箭头连接符 2">
            <a:extLst>
              <a:ext uri="{FF2B5EF4-FFF2-40B4-BE49-F238E27FC236}">
                <a16:creationId xmlns="" xmlns:a16="http://schemas.microsoft.com/office/drawing/2014/main" id="{8266AA16-D969-4300-89A3-224AFE6C13D6}"/>
              </a:ext>
            </a:extLst>
          </p:cNvPr>
          <p:cNvCxnSpPr>
            <a:cxnSpLocks/>
            <a:stCxn id="41" idx="1"/>
            <a:endCxn id="90" idx="1"/>
          </p:cNvCxnSpPr>
          <p:nvPr/>
        </p:nvCxnSpPr>
        <p:spPr>
          <a:xfrm rot="10800000">
            <a:off x="1224225" y="1398189"/>
            <a:ext cx="12700" cy="5252062"/>
          </a:xfrm>
          <a:prstGeom prst="bentConnector3">
            <a:avLst>
              <a:gd name="adj1" fmla="val 152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2">
            <a:extLst>
              <a:ext uri="{FF2B5EF4-FFF2-40B4-BE49-F238E27FC236}">
                <a16:creationId xmlns="" xmlns:a16="http://schemas.microsoft.com/office/drawing/2014/main" id="{96B84BCF-64F9-481C-8191-5D79EC4630FD}"/>
              </a:ext>
            </a:extLst>
          </p:cNvPr>
          <p:cNvCxnSpPr>
            <a:cxnSpLocks/>
            <a:stCxn id="41" idx="1"/>
            <a:endCxn id="92" idx="1"/>
          </p:cNvCxnSpPr>
          <p:nvPr/>
        </p:nvCxnSpPr>
        <p:spPr>
          <a:xfrm rot="10800000">
            <a:off x="1224225" y="3009555"/>
            <a:ext cx="12700" cy="3640696"/>
          </a:xfrm>
          <a:prstGeom prst="bentConnector3">
            <a:avLst>
              <a:gd name="adj1" fmla="val 1520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">
            <a:extLst>
              <a:ext uri="{FF2B5EF4-FFF2-40B4-BE49-F238E27FC236}">
                <a16:creationId xmlns="" xmlns:a16="http://schemas.microsoft.com/office/drawing/2014/main" id="{0AF88A5B-3427-4A8D-8A77-1BA5398F62AF}"/>
              </a:ext>
            </a:extLst>
          </p:cNvPr>
          <p:cNvCxnSpPr>
            <a:cxnSpLocks/>
            <a:stCxn id="41" idx="1"/>
            <a:endCxn id="93" idx="1"/>
          </p:cNvCxnSpPr>
          <p:nvPr/>
        </p:nvCxnSpPr>
        <p:spPr>
          <a:xfrm rot="10800000">
            <a:off x="1224225" y="4620921"/>
            <a:ext cx="12700" cy="2029330"/>
          </a:xfrm>
          <a:prstGeom prst="bentConnector3">
            <a:avLst>
              <a:gd name="adj1" fmla="val 1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F6E634F7-4DD6-4189-B542-67BE056786AC}"/>
              </a:ext>
            </a:extLst>
          </p:cNvPr>
          <p:cNvSpPr/>
          <p:nvPr/>
        </p:nvSpPr>
        <p:spPr>
          <a:xfrm>
            <a:off x="2176981" y="4497812"/>
            <a:ext cx="77591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发起退出</a:t>
            </a:r>
          </a:p>
        </p:txBody>
      </p:sp>
      <p:cxnSp>
        <p:nvCxnSpPr>
          <p:cNvPr id="57" name="直接箭头连接符 2">
            <a:extLst>
              <a:ext uri="{FF2B5EF4-FFF2-40B4-BE49-F238E27FC236}">
                <a16:creationId xmlns="" xmlns:a16="http://schemas.microsoft.com/office/drawing/2014/main" id="{370BB52F-B08F-4D4C-842F-27C5EC8C5253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2000139" y="4620921"/>
            <a:ext cx="17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6DE9191A-3AEB-4126-9BD4-823ED73852D9}"/>
              </a:ext>
            </a:extLst>
          </p:cNvPr>
          <p:cNvSpPr/>
          <p:nvPr/>
        </p:nvSpPr>
        <p:spPr>
          <a:xfrm>
            <a:off x="3165240" y="1275080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同意退出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2">
            <a:extLst>
              <a:ext uri="{FF2B5EF4-FFF2-40B4-BE49-F238E27FC236}">
                <a16:creationId xmlns="" xmlns:a16="http://schemas.microsoft.com/office/drawing/2014/main" id="{D21A6A93-5AF8-4FF4-BD32-A2E2827CB4A1}"/>
              </a:ext>
            </a:extLst>
          </p:cNvPr>
          <p:cNvCxnSpPr>
            <a:cxnSpLocks/>
            <a:stCxn id="114" idx="3"/>
            <a:endCxn id="62" idx="1"/>
          </p:cNvCxnSpPr>
          <p:nvPr/>
        </p:nvCxnSpPr>
        <p:spPr>
          <a:xfrm flipV="1">
            <a:off x="2952895" y="1398189"/>
            <a:ext cx="212345" cy="1607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">
            <a:extLst>
              <a:ext uri="{FF2B5EF4-FFF2-40B4-BE49-F238E27FC236}">
                <a16:creationId xmlns="" xmlns:a16="http://schemas.microsoft.com/office/drawing/2014/main" id="{4F19201C-7101-4BAB-B7A5-ABCE797FEBDA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 flipV="1">
            <a:off x="2952895" y="1398189"/>
            <a:ext cx="212345" cy="3222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">
            <a:extLst>
              <a:ext uri="{FF2B5EF4-FFF2-40B4-BE49-F238E27FC236}">
                <a16:creationId xmlns="" xmlns:a16="http://schemas.microsoft.com/office/drawing/2014/main" id="{5D464918-AE45-4664-933F-A3F42A34E6A4}"/>
              </a:ext>
            </a:extLst>
          </p:cNvPr>
          <p:cNvCxnSpPr>
            <a:cxnSpLocks/>
            <a:stCxn id="62" idx="2"/>
            <a:endCxn id="131" idx="0"/>
          </p:cNvCxnSpPr>
          <p:nvPr/>
        </p:nvCxnSpPr>
        <p:spPr>
          <a:xfrm flipH="1">
            <a:off x="3553039" y="1521298"/>
            <a:ext cx="158" cy="136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9167BB28-9B23-4898-B740-ED83B700D420}"/>
              </a:ext>
            </a:extLst>
          </p:cNvPr>
          <p:cNvSpPr/>
          <p:nvPr/>
        </p:nvSpPr>
        <p:spPr>
          <a:xfrm>
            <a:off x="4117675" y="2882791"/>
            <a:ext cx="775914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录入退出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结算结果</a:t>
            </a:r>
          </a:p>
        </p:txBody>
      </p:sp>
      <p:cxnSp>
        <p:nvCxnSpPr>
          <p:cNvPr id="72" name="直接箭头连接符 2">
            <a:extLst>
              <a:ext uri="{FF2B5EF4-FFF2-40B4-BE49-F238E27FC236}">
                <a16:creationId xmlns="" xmlns:a16="http://schemas.microsoft.com/office/drawing/2014/main" id="{21EF5489-14D1-427A-950A-E194F23019E5}"/>
              </a:ext>
            </a:extLst>
          </p:cNvPr>
          <p:cNvCxnSpPr>
            <a:cxnSpLocks/>
            <a:stCxn id="131" idx="3"/>
            <a:endCxn id="71" idx="1"/>
          </p:cNvCxnSpPr>
          <p:nvPr/>
        </p:nvCxnSpPr>
        <p:spPr>
          <a:xfrm>
            <a:off x="3940996" y="3005900"/>
            <a:ext cx="17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2">
            <a:extLst>
              <a:ext uri="{FF2B5EF4-FFF2-40B4-BE49-F238E27FC236}">
                <a16:creationId xmlns="" xmlns:a16="http://schemas.microsoft.com/office/drawing/2014/main" id="{212EC864-32E0-4600-B113-CFED03411E9E}"/>
              </a:ext>
            </a:extLst>
          </p:cNvPr>
          <p:cNvCxnSpPr>
            <a:cxnSpLocks/>
            <a:stCxn id="71" idx="3"/>
            <a:endCxn id="118" idx="1"/>
          </p:cNvCxnSpPr>
          <p:nvPr/>
        </p:nvCxnSpPr>
        <p:spPr>
          <a:xfrm flipV="1">
            <a:off x="4893589" y="1398189"/>
            <a:ext cx="234856" cy="1607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2">
            <a:extLst>
              <a:ext uri="{FF2B5EF4-FFF2-40B4-BE49-F238E27FC236}">
                <a16:creationId xmlns="" xmlns:a16="http://schemas.microsoft.com/office/drawing/2014/main" id="{C192D4B8-146E-4F57-98F9-40C74E7CE919}"/>
              </a:ext>
            </a:extLst>
          </p:cNvPr>
          <p:cNvCxnSpPr>
            <a:cxnSpLocks/>
            <a:stCxn id="71" idx="3"/>
            <a:endCxn id="121" idx="1"/>
          </p:cNvCxnSpPr>
          <p:nvPr/>
        </p:nvCxnSpPr>
        <p:spPr>
          <a:xfrm>
            <a:off x="4893589" y="3005900"/>
            <a:ext cx="234856" cy="1615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5EBD1C51-8333-4A4B-B827-F8A38A297D71}"/>
              </a:ext>
            </a:extLst>
          </p:cNvPr>
          <p:cNvSpPr/>
          <p:nvPr/>
        </p:nvSpPr>
        <p:spPr>
          <a:xfrm>
            <a:off x="6678254" y="2882791"/>
            <a:ext cx="775914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修改提交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退出协议</a:t>
            </a:r>
          </a:p>
        </p:txBody>
      </p:sp>
      <p:cxnSp>
        <p:nvCxnSpPr>
          <p:cNvPr id="100" name="直接箭头连接符 2">
            <a:extLst>
              <a:ext uri="{FF2B5EF4-FFF2-40B4-BE49-F238E27FC236}">
                <a16:creationId xmlns="" xmlns:a16="http://schemas.microsoft.com/office/drawing/2014/main" id="{CFE5E35F-31ED-4863-9DCF-E9E9443CE0EC}"/>
              </a:ext>
            </a:extLst>
          </p:cNvPr>
          <p:cNvCxnSpPr>
            <a:cxnSpLocks/>
            <a:stCxn id="149" idx="3"/>
            <a:endCxn id="98" idx="1"/>
          </p:cNvCxnSpPr>
          <p:nvPr/>
        </p:nvCxnSpPr>
        <p:spPr>
          <a:xfrm flipV="1">
            <a:off x="6500940" y="3005900"/>
            <a:ext cx="177314" cy="3644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="" xmlns:a16="http://schemas.microsoft.com/office/drawing/2014/main" id="{E5AFE20C-68D5-4A7B-88CD-E4B864DE9C93}"/>
              </a:ext>
            </a:extLst>
          </p:cNvPr>
          <p:cNvSpPr/>
          <p:nvPr/>
        </p:nvSpPr>
        <p:spPr>
          <a:xfrm>
            <a:off x="8152855" y="6525951"/>
            <a:ext cx="942574" cy="246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完成退出后系统自动修改成待发标</a:t>
            </a:r>
          </a:p>
        </p:txBody>
      </p:sp>
      <p:cxnSp>
        <p:nvCxnSpPr>
          <p:cNvPr id="103" name="直接箭头连接符 2">
            <a:extLst>
              <a:ext uri="{FF2B5EF4-FFF2-40B4-BE49-F238E27FC236}">
                <a16:creationId xmlns="" xmlns:a16="http://schemas.microsoft.com/office/drawing/2014/main" id="{F272EAA4-75A6-4D56-9B7E-61637661560C}"/>
              </a:ext>
            </a:extLst>
          </p:cNvPr>
          <p:cNvCxnSpPr>
            <a:cxnSpLocks/>
            <a:stCxn id="142" idx="3"/>
            <a:endCxn id="101" idx="1"/>
          </p:cNvCxnSpPr>
          <p:nvPr/>
        </p:nvCxnSpPr>
        <p:spPr>
          <a:xfrm>
            <a:off x="7450858" y="1398189"/>
            <a:ext cx="701997" cy="5250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2">
            <a:extLst>
              <a:ext uri="{FF2B5EF4-FFF2-40B4-BE49-F238E27FC236}">
                <a16:creationId xmlns="" xmlns:a16="http://schemas.microsoft.com/office/drawing/2014/main" id="{0A9C45D1-4F6A-4EFE-919A-13E482A73DD8}"/>
              </a:ext>
            </a:extLst>
          </p:cNvPr>
          <p:cNvCxnSpPr>
            <a:cxnSpLocks/>
            <a:stCxn id="143" idx="3"/>
            <a:endCxn id="101" idx="1"/>
          </p:cNvCxnSpPr>
          <p:nvPr/>
        </p:nvCxnSpPr>
        <p:spPr>
          <a:xfrm>
            <a:off x="7450858" y="4620921"/>
            <a:ext cx="701997" cy="2028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ED5DD190-BBA4-4F08-B5AB-DCABB01CC702}"/>
              </a:ext>
            </a:extLst>
          </p:cNvPr>
          <p:cNvSpPr/>
          <p:nvPr/>
        </p:nvSpPr>
        <p:spPr>
          <a:xfrm>
            <a:off x="1224223" y="5511881"/>
            <a:ext cx="775914" cy="246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配置期满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54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</TotalTime>
  <Words>266</Words>
  <Application>Microsoft Macintosh PowerPoint</Application>
  <PresentationFormat>全屏显示(4:3)</PresentationFormat>
  <Paragraphs>143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iCome场景设计 战略-目标场景</vt:lpstr>
      <vt:lpstr>运营阶段</vt:lpstr>
      <vt:lpstr>价值分享阶段</vt:lpstr>
      <vt:lpstr>经营退出阶段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Simon</dc:creator>
  <cp:lastModifiedBy>mf yang</cp:lastModifiedBy>
  <cp:revision>96</cp:revision>
  <dcterms:created xsi:type="dcterms:W3CDTF">2017-12-10T06:12:17Z</dcterms:created>
  <dcterms:modified xsi:type="dcterms:W3CDTF">2017-12-16T06:09:15Z</dcterms:modified>
</cp:coreProperties>
</file>