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  <p:sldMasterId id="2147483744" r:id="rId7"/>
    <p:sldMasterId id="2147483755" r:id="rId8"/>
    <p:sldMasterId id="2147483767" r:id="rId9"/>
    <p:sldMasterId id="2147483779" r:id="rId10"/>
  </p:sldMasterIdLst>
  <p:notesMasterIdLst>
    <p:notesMasterId r:id="rId23"/>
  </p:notesMasterIdLst>
  <p:sldIdLst>
    <p:sldId id="272" r:id="rId11"/>
    <p:sldId id="293" r:id="rId12"/>
    <p:sldId id="267" r:id="rId13"/>
    <p:sldId id="286" r:id="rId14"/>
    <p:sldId id="287" r:id="rId15"/>
    <p:sldId id="288" r:id="rId16"/>
    <p:sldId id="289" r:id="rId17"/>
    <p:sldId id="291" r:id="rId18"/>
    <p:sldId id="280" r:id="rId19"/>
    <p:sldId id="296" r:id="rId20"/>
    <p:sldId id="273" r:id="rId21"/>
    <p:sldId id="29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008000"/>
    <a:srgbClr val="FFFF99"/>
    <a:srgbClr val="CCFF99"/>
    <a:srgbClr val="666633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3" autoAdjust="0"/>
    <p:restoredTop sz="93214" autoAdjust="0"/>
  </p:normalViewPr>
  <p:slideViewPr>
    <p:cSldViewPr>
      <p:cViewPr>
        <p:scale>
          <a:sx n="80" d="100"/>
          <a:sy n="80" d="100"/>
        </p:scale>
        <p:origin x="-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82C7-838F-406C-9067-79DB8606D08C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1F333-84BF-416B-95D5-092FB661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3B1D57-DCFE-4334-B542-6BB0F97C3D3F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85454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9F52BC2A-5E06-4E6B-BE2E-1BA8F39594ED}" type="slidenum">
              <a:rPr lang="en-US" altLang="zh-CN" sz="1200" b="1">
                <a:solidFill>
                  <a:srgbClr val="0065A6"/>
                </a:solidFill>
                <a:ea typeface="黑体" panose="02010609060101010101" pitchFamily="2" charset="-122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z="1200" b="1" dirty="0">
              <a:solidFill>
                <a:srgbClr val="0065A6"/>
              </a:solidFill>
              <a:ea typeface="黑体" panose="02010609060101010101" pitchFamily="2" charset="-122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3913"/>
            <a:ext cx="5028986" cy="411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25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962F-CC90-44B1-8819-5355302C2D17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962F-CC90-44B1-8819-5355302C2D17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1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962F-CC90-44B1-8819-5355302C2D17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0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962F-CC90-44B1-8819-5355302C2D17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1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962F-CC90-44B1-8819-5355302C2D17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00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45429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690315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59634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3079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664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32327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48796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51842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8500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2334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84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04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836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888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287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1922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890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2829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1351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0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8056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470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9268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170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1206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859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1061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0647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2325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859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3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4622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61861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405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680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4588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2943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9890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254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095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0004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941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1119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3796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2384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1852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85420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6643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86980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45580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11928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9664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34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3278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9719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8533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0814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3728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30382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7407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7C9A-EDA7-4D53-8ECA-11209BC4A4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93536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50F59-8617-41B7-9580-D1C446D68E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77448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1C0D0-8D0B-4A0E-B633-686E79297BD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64925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A2C4D-5035-439E-ADF6-DCCD32CB9CE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35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2063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48895-3633-4C67-BAC3-46E4C14D0F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747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4DE87-2A9E-4BEE-B3B3-F5925850C2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4979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EE081-598F-48CB-8045-AE6E9640D35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2298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37B6F-05AC-423B-8F97-00C55DC9ED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7018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26565-F245-416D-8E8C-E20C8B9AF5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131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F386C-3F71-440B-9ABD-8D19F9C5EA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9008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5B4-8D9C-4765-B22A-191ACBF39D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2212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N_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5616" y="2060848"/>
            <a:ext cx="7237413" cy="552450"/>
          </a:xfrm>
        </p:spPr>
        <p:txBody>
          <a:bodyPr/>
          <a:lstStyle>
            <a:lvl1pPr algn="ctr">
              <a:defRPr sz="4000">
                <a:solidFill>
                  <a:srgbClr val="0065A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852738"/>
            <a:ext cx="4248150" cy="334962"/>
          </a:xfrm>
          <a:prstGeom prst="rect">
            <a:avLst/>
          </a:prstGeom>
        </p:spPr>
        <p:txBody>
          <a:bodyPr/>
          <a:lstStyle>
            <a:lvl1pPr>
              <a:defRPr sz="2000"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37702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76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7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86651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413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6465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7819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10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8983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35" tIns="45717" rIns="91435" bIns="4571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EC895-76F4-4C35-BD62-549BCACBEC66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80808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F1A140-B3DE-4863-B3B1-4AD4648CCFDD}" type="datetime2">
              <a:rPr lang="en-US" altLang="zh-CN" smtClean="0">
                <a:solidFill>
                  <a:srgbClr val="80808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Wednesday, November 15, 2017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790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8BDE8946-58DA-41CC-A50B-5D1943E315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3E76A-C1A6-4EA0-B3B2-80554E3BA5B4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 sz="125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649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21777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60418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4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20852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8189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91427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01832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6476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12539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57014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3181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65527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78650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282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27512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85038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1580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22097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8097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80030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9115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3312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9840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64745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pPr>
                <a:defRPr/>
              </a:pPr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24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9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4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0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ENN_ppt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solidFill>
                  <a:srgbClr val="0065A6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0065A6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32654-5F25-4E69-8E9F-79B5A0FEE4D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826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349250"/>
            <a:ext cx="7937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2000" y="914400"/>
            <a:ext cx="76200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648072" cy="33223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1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9"/>
          <p:cNvSpPr txBox="1"/>
          <p:nvPr/>
        </p:nvSpPr>
        <p:spPr>
          <a:xfrm>
            <a:off x="611560" y="2132856"/>
            <a:ext cx="8050782" cy="20882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CN" altLang="en-US" sz="4000" b="1" dirty="0">
                <a:solidFill>
                  <a:srgbClr val="0065A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</a:t>
            </a:r>
            <a:r>
              <a:rPr lang="zh-CN" altLang="en-US" sz="4000" b="1" dirty="0" smtClean="0">
                <a:solidFill>
                  <a:srgbClr val="0065A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组织与赋</a:t>
            </a:r>
            <a:r>
              <a:rPr lang="zh-CN" altLang="en-US" sz="4000" b="1" dirty="0">
                <a:solidFill>
                  <a:srgbClr val="0065A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4000" b="1" dirty="0" smtClean="0">
                <a:solidFill>
                  <a:srgbClr val="0065A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4000" b="1" dirty="0" smtClean="0">
              <a:solidFill>
                <a:srgbClr val="0065A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CN" altLang="en-US" sz="4000" b="1" dirty="0">
                <a:solidFill>
                  <a:srgbClr val="0065A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顶层设计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652120" y="5333146"/>
            <a:ext cx="20162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07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2E1D07A4-9F4D-4D28-9707-61F6A32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3" y="349252"/>
            <a:ext cx="6840435" cy="487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285750" indent="-285750">
              <a:lnSpc>
                <a:spcPct val="125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后续工作安排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6934" y="980728"/>
            <a:ext cx="869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indent="-324000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0558D"/>
                </a:solidFill>
                <a:latin typeface="微软雅黑" pitchFamily="34" charset="-122"/>
                <a:ea typeface="微软雅黑" pitchFamily="34" charset="-122"/>
              </a:rPr>
              <a:t>后续工作推进围绕“自驱组织与赋能平台”的落地，打破职能界限，以联合工作组的方式开展工作</a:t>
            </a:r>
            <a:endParaRPr lang="en-US" altLang="zh-CN" sz="2000" b="1" dirty="0">
              <a:solidFill>
                <a:srgbClr val="00558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74314"/>
              </p:ext>
            </p:extLst>
          </p:nvPr>
        </p:nvGraphicFramePr>
        <p:xfrm>
          <a:off x="395536" y="1858213"/>
          <a:ext cx="8280920" cy="48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483"/>
                <a:gridCol w="2513851"/>
                <a:gridCol w="1876350"/>
                <a:gridCol w="2116236"/>
              </a:tblGrid>
              <a:tr h="39929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关键事项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责任人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89588">
                <a:tc rowSpan="5">
                  <a:txBody>
                    <a:bodyPr/>
                    <a:lstStyle/>
                    <a:p>
                      <a:pPr algn="ctr" rtl="0" fontAlgn="ctr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顶层设计制度</a:t>
                      </a:r>
                      <a:endParaRPr lang="en-US" altLang="zh-CN" sz="1600" b="1" i="0" u="none" strike="noStrike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自驱组织准入规则</a:t>
                      </a:r>
                      <a:endParaRPr lang="zh-CN" altLang="en-US" sz="1600" b="1" i="0" u="none" strike="noStrike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秦    玲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2017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endParaRPr lang="en-US" altLang="zh-CN" sz="1600" u="none" strike="noStrike" kern="1200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5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模拟公司法</a:t>
                      </a:r>
                      <a:endParaRPr lang="zh-CN" altLang="en-US" sz="1600" b="1" i="0" u="none" strike="noStrike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郜志新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2017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5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投资人委托代理制度</a:t>
                      </a:r>
                      <a:endParaRPr lang="zh-CN" altLang="en-US" sz="1600" b="1" i="0" u="none" strike="noStrike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郜志新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2017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智慧赋能基本规则</a:t>
                      </a:r>
                      <a:endParaRPr lang="zh-CN" altLang="en-US" sz="1600" b="1" i="0" u="none" strike="noStrike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蒋承宏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秦    玲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郭    露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2017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5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“三共”制度</a:t>
                      </a:r>
                      <a:endParaRPr lang="en-US" altLang="zh-CN" sz="1600" b="1" i="0" u="none" strike="noStrike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>
                        <a:lnSpc>
                          <a:spcPct val="125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（共担、共建、共享）</a:t>
                      </a:r>
                      <a:endParaRPr lang="zh-CN" altLang="en-US" sz="1600" b="1" i="0" u="none" strike="noStrike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张    瑾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2017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88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支撑自驱赋能的制度体系</a:t>
                      </a:r>
                      <a:endParaRPr lang="zh-CN" altLang="en-US" sz="1600" b="1" i="0" u="none" strike="noStrike" kern="1200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围绕主</a:t>
                      </a:r>
                      <a:r>
                        <a:rPr lang="zh-CN" altLang="en-US" sz="1600" b="1" i="0" u="none" strike="noStrike" kern="120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场景的自驱赋能制度规则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清单</a:t>
                      </a:r>
                      <a:endParaRPr lang="zh-CN" altLang="en-US" sz="1600" b="1" i="0" u="none" strike="noStrike" kern="1200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张    瑾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张宇迎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2017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6579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5000"/>
                        </a:lnSpc>
                      </a:pPr>
                      <a:r>
                        <a:rPr lang="en-US" altLang="zh-CN" sz="1600" b="1" i="0" u="none" strike="noStrike" kern="1200" dirty="0" err="1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iCome</a:t>
                      </a:r>
                      <a:endParaRPr lang="zh-CN" altLang="en-US" sz="1600" b="1" i="0" u="none" strike="noStrike" kern="1200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自驱及赋能场景及</a:t>
                      </a:r>
                      <a:endParaRPr lang="en-US" altLang="zh-CN" sz="1600" b="1" i="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原型设计</a:t>
                      </a:r>
                      <a:endParaRPr lang="zh-CN" altLang="en-US" sz="1600" b="1" i="0" u="none" strike="noStrike" kern="1200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张宇迎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张    瑾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2017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628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5000"/>
                        </a:lnSpc>
                      </a:pPr>
                      <a:endParaRPr lang="zh-CN" altLang="en-US" sz="1600" b="1" i="0" u="none" strike="noStrike" kern="1200" dirty="0">
                        <a:solidFill>
                          <a:srgbClr val="111111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5000"/>
                        </a:lnSpc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平台建设</a:t>
                      </a:r>
                      <a:endParaRPr lang="zh-CN" altLang="en-US" sz="1600" b="1" i="0" u="none" strike="noStrike" kern="1200" dirty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baseline="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u="none" strike="noStrike" kern="1200" dirty="0" smtClean="0">
                          <a:solidFill>
                            <a:srgbClr val="1111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毛新生</a:t>
                      </a: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1600" u="none" strike="noStrike" kern="1200" dirty="0" smtClean="0">
                        <a:solidFill>
                          <a:srgbClr val="1111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7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088" y="4953000"/>
            <a:ext cx="7848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33" tIns="45577" rIns="91133" bIns="45577">
            <a:spAutoFit/>
          </a:bodyPr>
          <a:lstStyle>
            <a:lvl1pPr defTabSz="912495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912495">
              <a:spcBef>
                <a:spcPct val="20000"/>
              </a:spcBef>
              <a:buChar char="–"/>
              <a:defRPr sz="20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912495">
              <a:spcBef>
                <a:spcPct val="20000"/>
              </a:spcBef>
              <a:buChar char="•"/>
              <a:defRPr sz="2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912495">
              <a:spcBef>
                <a:spcPct val="20000"/>
              </a:spcBef>
              <a:buChar char="–"/>
              <a:defRPr sz="16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912495">
              <a:spcBef>
                <a:spcPct val="20000"/>
              </a:spcBef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4800" b="1" dirty="0">
                <a:solidFill>
                  <a:srgbClr val="0065A6">
                    <a:lumMod val="5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 </a:t>
            </a:r>
          </a:p>
        </p:txBody>
      </p:sp>
      <p:pic>
        <p:nvPicPr>
          <p:cNvPr id="5" name="Picture 3" descr="插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989138"/>
            <a:ext cx="331152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3"/>
          <p:cNvSpPr txBox="1">
            <a:spLocks noChangeArrowheads="1"/>
          </p:cNvSpPr>
          <p:nvPr/>
        </p:nvSpPr>
        <p:spPr bwMode="auto">
          <a:xfrm>
            <a:off x="261913" y="6309320"/>
            <a:ext cx="15017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1110359" y="4941168"/>
            <a:ext cx="6616311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541151" y="1124744"/>
            <a:ext cx="1224136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驱</a:t>
            </a:r>
            <a:endParaRPr lang="en-US" altLang="zh-CN" sz="12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E1D07A4-9F4D-4D28-9707-61F6A32B7085}"/>
              </a:ext>
            </a:extLst>
          </p:cNvPr>
          <p:cNvSpPr txBox="1">
            <a:spLocks/>
          </p:cNvSpPr>
          <p:nvPr/>
        </p:nvSpPr>
        <p:spPr>
          <a:xfrm>
            <a:off x="755576" y="354120"/>
            <a:ext cx="684043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自驱组织创业场景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下弧形箭头 5"/>
          <p:cNvSpPr/>
          <p:nvPr/>
        </p:nvSpPr>
        <p:spPr bwMode="auto">
          <a:xfrm flipV="1">
            <a:off x="1511874" y="2318622"/>
            <a:ext cx="5364381" cy="678329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251204" y="2258847"/>
            <a:ext cx="93610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准入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213727" y="2240868"/>
            <a:ext cx="93610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退出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708660" y="2010221"/>
            <a:ext cx="93610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87033"/>
            <a:ext cx="1436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准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入规则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基本条件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6447" y="5651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icome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5" y="5313832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资源：人、投资、物资等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8635" y="4995144"/>
            <a:ext cx="14449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退出规则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红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经营情况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3135041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准入条件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商业计划书编制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三共备忘录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项目跟投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合伙人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6777" y="2657786"/>
            <a:ext cx="137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资源交易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13727" y="3037652"/>
            <a:ext cx="164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主动退出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被动退出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4328" y="1202844"/>
            <a:ext cx="1341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合伙人制度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跟投制度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4505" y="4987033"/>
            <a:ext cx="1444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资源交易规则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D07A4-9F4D-4D28-9707-61F6A32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因为“看见”，所以相信</a:t>
            </a:r>
            <a:endParaRPr lang="en-GB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AutoShape 48"/>
          <p:cNvSpPr>
            <a:spLocks noChangeArrowheads="1"/>
          </p:cNvSpPr>
          <p:nvPr/>
        </p:nvSpPr>
        <p:spPr bwMode="auto">
          <a:xfrm>
            <a:off x="1187450" y="1196752"/>
            <a:ext cx="6769100" cy="16557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80" y="10800"/>
                </a:moveTo>
                <a:cubicBezTo>
                  <a:pt x="780" y="16334"/>
                  <a:pt x="5266" y="20820"/>
                  <a:pt x="10800" y="20820"/>
                </a:cubicBezTo>
                <a:cubicBezTo>
                  <a:pt x="16334" y="20820"/>
                  <a:pt x="20820" y="16334"/>
                  <a:pt x="20820" y="10800"/>
                </a:cubicBezTo>
                <a:cubicBezTo>
                  <a:pt x="20820" y="5266"/>
                  <a:pt x="16334" y="780"/>
                  <a:pt x="10800" y="780"/>
                </a:cubicBezTo>
                <a:cubicBezTo>
                  <a:pt x="5266" y="780"/>
                  <a:pt x="780" y="5266"/>
                  <a:pt x="780" y="10800"/>
                </a:cubicBezTo>
                <a:close/>
              </a:path>
            </a:pathLst>
          </a:custGeom>
          <a:gradFill rotWithShape="1">
            <a:gsLst>
              <a:gs pos="0">
                <a:srgbClr val="00A0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49"/>
          <p:cNvSpPr>
            <a:spLocks noChangeArrowheads="1"/>
          </p:cNvSpPr>
          <p:nvPr/>
        </p:nvSpPr>
        <p:spPr bwMode="auto">
          <a:xfrm>
            <a:off x="1692275" y="1442815"/>
            <a:ext cx="5759450" cy="14097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80" y="10800"/>
                </a:moveTo>
                <a:cubicBezTo>
                  <a:pt x="780" y="16334"/>
                  <a:pt x="5266" y="20820"/>
                  <a:pt x="10800" y="20820"/>
                </a:cubicBezTo>
                <a:cubicBezTo>
                  <a:pt x="16334" y="20820"/>
                  <a:pt x="20820" y="16334"/>
                  <a:pt x="20820" y="10800"/>
                </a:cubicBezTo>
                <a:cubicBezTo>
                  <a:pt x="20820" y="5266"/>
                  <a:pt x="16334" y="780"/>
                  <a:pt x="10800" y="780"/>
                </a:cubicBezTo>
                <a:cubicBezTo>
                  <a:pt x="5266" y="780"/>
                  <a:pt x="780" y="5266"/>
                  <a:pt x="780" y="10800"/>
                </a:cubicBezTo>
                <a:close/>
              </a:path>
            </a:pathLst>
          </a:custGeom>
          <a:gradFill rotWithShape="1">
            <a:gsLst>
              <a:gs pos="0">
                <a:srgbClr val="AAE30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50"/>
          <p:cNvSpPr txBox="1">
            <a:spLocks noChangeArrowheads="1"/>
          </p:cNvSpPr>
          <p:nvPr/>
        </p:nvSpPr>
        <p:spPr bwMode="auto">
          <a:xfrm>
            <a:off x="3360071" y="1628800"/>
            <a:ext cx="24032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/>
            <a:r>
              <a:rPr kumimoji="1" lang="zh-CN" altLang="en-US" sz="24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自驱</a:t>
            </a:r>
            <a:r>
              <a:rPr kumimoji="1" lang="en-US" altLang="zh-CN" sz="24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kumimoji="1" lang="zh-CN" altLang="en-US" sz="24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赋能 生态</a:t>
            </a:r>
            <a:endParaRPr kumimoji="1" lang="en-US" altLang="ko-KR" sz="24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971599" y="2348459"/>
            <a:ext cx="1800201" cy="639678"/>
          </a:xfrm>
          <a:prstGeom prst="downArrow">
            <a:avLst>
              <a:gd name="adj1" fmla="val 66539"/>
              <a:gd name="adj2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5"/>
              </a:gs>
              <a:gs pos="67000">
                <a:schemeClr val="accent1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阳光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3671900" y="2348459"/>
            <a:ext cx="1800200" cy="639678"/>
          </a:xfrm>
          <a:prstGeom prst="downArrow">
            <a:avLst>
              <a:gd name="adj1" fmla="val 66539"/>
              <a:gd name="adj2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5"/>
              </a:gs>
              <a:gs pos="67000">
                <a:schemeClr val="accent1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空气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3568" y="2999199"/>
            <a:ext cx="2332484" cy="3872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2000" b="1" dirty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共识</a:t>
            </a:r>
            <a:r>
              <a:rPr lang="zh-CN" altLang="en-US" sz="20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的愿景</a:t>
            </a:r>
            <a:endParaRPr lang="en-US" altLang="zh-CN" sz="2000" b="1" dirty="0" smtClean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63888" y="2999199"/>
            <a:ext cx="2016224" cy="3872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20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一致的价值观</a:t>
            </a:r>
            <a:endParaRPr lang="en-US" altLang="zh-CN" sz="2000" b="1" dirty="0" smtClean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22506" y="2999199"/>
            <a:ext cx="2753950" cy="3872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20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</a:t>
            </a:r>
            <a:r>
              <a:rPr lang="zh-CN" altLang="en-US" sz="2000" b="1" dirty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规则的聚合平台</a:t>
            </a:r>
            <a:endParaRPr lang="en-US" altLang="zh-CN" sz="2000" b="1" dirty="0" smtClean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Group 2"/>
          <p:cNvGrpSpPr>
            <a:grpSpLocks/>
          </p:cNvGrpSpPr>
          <p:nvPr/>
        </p:nvGrpSpPr>
        <p:grpSpPr bwMode="auto">
          <a:xfrm>
            <a:off x="1588" y="3429000"/>
            <a:ext cx="9144000" cy="3428999"/>
            <a:chOff x="247" y="4566"/>
            <a:chExt cx="3829" cy="1431"/>
          </a:xfrm>
        </p:grpSpPr>
        <p:grpSp>
          <p:nvGrpSpPr>
            <p:cNvPr id="69" name="Group 3"/>
            <p:cNvGrpSpPr>
              <a:grpSpLocks/>
            </p:cNvGrpSpPr>
            <p:nvPr/>
          </p:nvGrpSpPr>
          <p:grpSpPr bwMode="auto">
            <a:xfrm>
              <a:off x="2161" y="4566"/>
              <a:ext cx="1915" cy="1431"/>
              <a:chOff x="2854" y="1824"/>
              <a:chExt cx="2622" cy="1882"/>
            </a:xfrm>
          </p:grpSpPr>
          <p:sp>
            <p:nvSpPr>
              <p:cNvPr id="108" name="Line 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Line 1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1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1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1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1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Line 1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Line 1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1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Line 18"/>
              <p:cNvSpPr>
                <a:spLocks noChangeShapeType="1"/>
              </p:cNvSpPr>
              <p:nvPr/>
            </p:nvSpPr>
            <p:spPr bwMode="auto">
              <a:xfrm>
                <a:off x="2877" y="1824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1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Line 2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Line 2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Line 2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2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Line 2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25"/>
            <p:cNvGrpSpPr>
              <a:grpSpLocks/>
            </p:cNvGrpSpPr>
            <p:nvPr/>
          </p:nvGrpSpPr>
          <p:grpSpPr bwMode="auto">
            <a:xfrm>
              <a:off x="247" y="4566"/>
              <a:ext cx="1914" cy="1431"/>
              <a:chOff x="235" y="1824"/>
              <a:chExt cx="2619" cy="1882"/>
            </a:xfrm>
          </p:grpSpPr>
          <p:sp>
            <p:nvSpPr>
              <p:cNvPr id="87" name="Line 2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2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2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29"/>
              <p:cNvSpPr>
                <a:spLocks noChangeShapeType="1"/>
              </p:cNvSpPr>
              <p:nvPr/>
            </p:nvSpPr>
            <p:spPr bwMode="auto">
              <a:xfrm flipH="1">
                <a:off x="371" y="1824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30"/>
              <p:cNvSpPr>
                <a:spLocks noChangeShapeType="1"/>
              </p:cNvSpPr>
              <p:nvPr/>
            </p:nvSpPr>
            <p:spPr bwMode="auto">
              <a:xfrm flipH="1">
                <a:off x="774" y="1824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31"/>
              <p:cNvSpPr>
                <a:spLocks noChangeShapeType="1"/>
              </p:cNvSpPr>
              <p:nvPr/>
            </p:nvSpPr>
            <p:spPr bwMode="auto">
              <a:xfrm flipH="1">
                <a:off x="1153" y="1824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32"/>
              <p:cNvSpPr>
                <a:spLocks noChangeShapeType="1"/>
              </p:cNvSpPr>
              <p:nvPr/>
            </p:nvSpPr>
            <p:spPr bwMode="auto">
              <a:xfrm flipH="1">
                <a:off x="1534" y="1824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33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34"/>
              <p:cNvSpPr>
                <a:spLocks noChangeShapeType="1"/>
              </p:cNvSpPr>
              <p:nvPr/>
            </p:nvSpPr>
            <p:spPr bwMode="auto">
              <a:xfrm flipH="1">
                <a:off x="2206" y="1824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35"/>
              <p:cNvSpPr>
                <a:spLocks noChangeShapeType="1"/>
              </p:cNvSpPr>
              <p:nvPr/>
            </p:nvSpPr>
            <p:spPr bwMode="auto">
              <a:xfrm flipH="1">
                <a:off x="2543" y="1824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3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3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39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40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41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42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43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Line 4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Line 4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000000">
                    <a:alpha val="10000"/>
                  </a:srgb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47"/>
            <p:cNvGrpSpPr>
              <a:grpSpLocks/>
            </p:cNvGrpSpPr>
            <p:nvPr/>
          </p:nvGrpSpPr>
          <p:grpSpPr bwMode="auto">
            <a:xfrm>
              <a:off x="247" y="4581"/>
              <a:ext cx="3829" cy="1220"/>
              <a:chOff x="235" y="1844"/>
              <a:chExt cx="5241" cy="1605"/>
            </a:xfrm>
          </p:grpSpPr>
          <p:grpSp>
            <p:nvGrpSpPr>
              <p:cNvPr id="72" name="Group 48"/>
              <p:cNvGrpSpPr>
                <a:grpSpLocks/>
              </p:cNvGrpSpPr>
              <p:nvPr/>
            </p:nvGrpSpPr>
            <p:grpSpPr bwMode="auto"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83" name="Line 49"/>
                <p:cNvSpPr>
                  <a:spLocks noChangeShapeType="1"/>
                </p:cNvSpPr>
                <p:nvPr/>
              </p:nvSpPr>
              <p:spPr bwMode="auto">
                <a:xfrm>
                  <a:off x="235" y="344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50"/>
                <p:cNvSpPr>
                  <a:spLocks noChangeShapeType="1"/>
                </p:cNvSpPr>
                <p:nvPr/>
              </p:nvSpPr>
              <p:spPr bwMode="auto">
                <a:xfrm>
                  <a:off x="235" y="319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51"/>
                <p:cNvSpPr>
                  <a:spLocks noChangeShapeType="1"/>
                </p:cNvSpPr>
                <p:nvPr/>
              </p:nvSpPr>
              <p:spPr bwMode="auto">
                <a:xfrm>
                  <a:off x="235" y="295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52"/>
                <p:cNvSpPr>
                  <a:spLocks noChangeShapeType="1"/>
                </p:cNvSpPr>
                <p:nvPr/>
              </p:nvSpPr>
              <p:spPr bwMode="auto">
                <a:xfrm>
                  <a:off x="235" y="275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Group 53"/>
              <p:cNvGrpSpPr>
                <a:grpSpLocks/>
              </p:cNvGrpSpPr>
              <p:nvPr/>
            </p:nvGrpSpPr>
            <p:grpSpPr bwMode="auto">
              <a:xfrm>
                <a:off x="235" y="1844"/>
                <a:ext cx="5241" cy="728"/>
                <a:chOff x="235" y="1844"/>
                <a:chExt cx="5241" cy="728"/>
              </a:xfrm>
            </p:grpSpPr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235" y="2572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35" y="2401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235" y="2245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235" y="2121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35" y="2015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235" y="1946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35" y="1908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258" y="1866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235" y="1844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000000">
                      <a:alpha val="1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5" name="Oval 70"/>
          <p:cNvSpPr>
            <a:spLocks noChangeArrowheads="1"/>
          </p:cNvSpPr>
          <p:nvPr/>
        </p:nvSpPr>
        <p:spPr bwMode="auto">
          <a:xfrm>
            <a:off x="3744088" y="3501008"/>
            <a:ext cx="1620000" cy="1620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5C2500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充满想象的</a:t>
            </a:r>
            <a:endParaRPr lang="en-US" altLang="zh-CN" sz="2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latinLnBrk="1"/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驱者</a:t>
            </a:r>
            <a:endParaRPr lang="ko-KR" altLang="en-US" sz="2400" b="1" dirty="0">
              <a:solidFill>
                <a:srgbClr val="FFFFFF"/>
              </a:solidFill>
              <a:latin typeface="微软雅黑" pitchFamily="34" charset="-122"/>
              <a:ea typeface="HY견고딕" pitchFamily="18" charset="-127"/>
            </a:endParaRPr>
          </a:p>
        </p:txBody>
      </p:sp>
      <p:sp>
        <p:nvSpPr>
          <p:cNvPr id="166" name="Text Box 50"/>
          <p:cNvSpPr txBox="1">
            <a:spLocks noChangeArrowheads="1"/>
          </p:cNvSpPr>
          <p:nvPr/>
        </p:nvSpPr>
        <p:spPr bwMode="auto">
          <a:xfrm>
            <a:off x="2330461" y="5703639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latinLnBrk="1">
              <a:defRPr kumimoji="1" sz="2400" b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</a:defRPr>
            </a:lvl2pPr>
            <a:lvl3pPr marL="1143000" indent="-228600" eaLnBrk="0" hangingPunct="0">
              <a:defRPr>
                <a:latin typeface="Arial" pitchFamily="34" charset="0"/>
              </a:defRPr>
            </a:lvl3pPr>
            <a:lvl4pPr marL="1600200" indent="-228600" eaLnBrk="0" hangingPunct="0">
              <a:defRPr>
                <a:latin typeface="Arial" pitchFamily="34" charset="0"/>
              </a:defRPr>
            </a:lvl4pPr>
            <a:lvl5pPr marL="2057400" indent="-228600" eaLnBrk="0" hangingPunct="0">
              <a:defRPr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源自客户、成就彼此、共创生态</a:t>
            </a:r>
            <a:endParaRPr lang="en-US" altLang="ko-KR" dirty="0"/>
          </a:p>
        </p:txBody>
      </p:sp>
      <p:sp>
        <p:nvSpPr>
          <p:cNvPr id="167" name="Text Box 50"/>
          <p:cNvSpPr txBox="1">
            <a:spLocks noChangeArrowheads="1"/>
          </p:cNvSpPr>
          <p:nvPr/>
        </p:nvSpPr>
        <p:spPr bwMode="auto">
          <a:xfrm>
            <a:off x="1045248" y="386104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/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自我需求的满足</a:t>
            </a:r>
            <a:endParaRPr kumimoji="1" lang="en-US" altLang="ko-KR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 Box 50"/>
          <p:cNvSpPr txBox="1">
            <a:spLocks noChangeArrowheads="1"/>
          </p:cNvSpPr>
          <p:nvPr/>
        </p:nvSpPr>
        <p:spPr bwMode="auto">
          <a:xfrm>
            <a:off x="6013800" y="386104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/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自我价值的实现</a:t>
            </a:r>
            <a:endParaRPr kumimoji="1" lang="en-US" altLang="ko-KR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6961" y="4293096"/>
            <a:ext cx="1463391" cy="83099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被尊重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认可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092385" y="4293096"/>
            <a:ext cx="1664950" cy="78752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342900" indent="-342900" algn="ctr">
              <a:lnSpc>
                <a:spcPct val="150000"/>
              </a:lnSpc>
              <a:buFont typeface="Wingdings" pitchFamily="2" charset="2"/>
              <a:buChar char="ü"/>
              <a:defRPr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0" dirty="0" smtClean="0"/>
              <a:t>有自由</a:t>
            </a:r>
            <a:endParaRPr lang="en-US" altLang="zh-CN" sz="1600" b="0" dirty="0" smtClean="0"/>
          </a:p>
          <a:p>
            <a:r>
              <a:rPr lang="zh-CN" altLang="en-US" sz="1600" b="0" dirty="0"/>
              <a:t>有</a:t>
            </a:r>
            <a:r>
              <a:rPr lang="zh-CN" altLang="en-US" sz="1600" b="0" dirty="0" smtClean="0"/>
              <a:t>发展</a:t>
            </a:r>
            <a:endParaRPr lang="en-US" altLang="zh-CN" sz="1600" b="0" dirty="0"/>
          </a:p>
        </p:txBody>
      </p:sp>
      <p:sp>
        <p:nvSpPr>
          <p:cNvPr id="130" name="下箭头 129"/>
          <p:cNvSpPr/>
          <p:nvPr/>
        </p:nvSpPr>
        <p:spPr>
          <a:xfrm>
            <a:off x="6372200" y="2348459"/>
            <a:ext cx="1800200" cy="639678"/>
          </a:xfrm>
          <a:prstGeom prst="downArrow">
            <a:avLst>
              <a:gd name="adj1" fmla="val 66539"/>
              <a:gd name="adj2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5"/>
              </a:gs>
              <a:gs pos="67000">
                <a:schemeClr val="accent1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水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土壤</a:t>
            </a:r>
          </a:p>
        </p:txBody>
      </p:sp>
    </p:spTree>
    <p:extLst>
      <p:ext uri="{BB962C8B-B14F-4D97-AF65-F5344CB8AC3E}">
        <p14:creationId xmlns:p14="http://schemas.microsoft.com/office/powerpoint/2010/main" val="30192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D07A4-9F4D-4D28-9707-61F6A32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现在在哪里</a:t>
            </a:r>
            <a:endParaRPr lang="en-GB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068960"/>
            <a:ext cx="7056784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360000" indent="-360000">
              <a:lnSpc>
                <a:spcPct val="150000"/>
              </a:lnSpc>
              <a:buFont typeface="Wingdings" pitchFamily="2" charset="2"/>
              <a:buChar char="n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封闭的组织边界、僵化的组织机制，抑制了个体和团队的</a:t>
            </a:r>
            <a:r>
              <a:rPr lang="zh-CN" altLang="en-US" dirty="0" smtClean="0"/>
              <a:t>活力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484784"/>
            <a:ext cx="7056784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25000"/>
              </a:lnSpc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60000" indent="-360000">
              <a:lnSpc>
                <a:spcPct val="150000"/>
              </a:lnSpc>
            </a:pPr>
            <a:r>
              <a:rPr lang="zh-CN" altLang="en-US" sz="2400" b="0" dirty="0" smtClean="0"/>
              <a:t>员工被雇佣的心态</a:t>
            </a:r>
            <a:r>
              <a:rPr lang="zh-CN" altLang="en-US" sz="2400" b="0" dirty="0"/>
              <a:t>及</a:t>
            </a:r>
            <a:r>
              <a:rPr lang="zh-CN" altLang="en-US" sz="2400" b="0" dirty="0" smtClean="0"/>
              <a:t>职能化的管理方式，束缚了“自驱”的实现</a:t>
            </a:r>
            <a:endParaRPr lang="en-US" altLang="zh-CN" sz="24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1043608" y="4653136"/>
            <a:ext cx="7056784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360000" indent="-360000">
              <a:lnSpc>
                <a:spcPct val="150000"/>
              </a:lnSpc>
              <a:buFont typeface="Wingdings" pitchFamily="2" charset="2"/>
              <a:buChar char="n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缺失真正基于互联网的开放自驱、成在数据的系统与规则建设</a:t>
            </a:r>
          </a:p>
        </p:txBody>
      </p:sp>
    </p:spTree>
    <p:extLst>
      <p:ext uri="{BB962C8B-B14F-4D97-AF65-F5344CB8AC3E}">
        <p14:creationId xmlns:p14="http://schemas.microsoft.com/office/powerpoint/2010/main" val="32827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64088" y="2060848"/>
            <a:ext cx="360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D07A4-9F4D-4D28-9707-61F6A32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285750" indent="-285750">
              <a:lnSpc>
                <a:spcPct val="125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路径设计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8642" y="2276872"/>
            <a:ext cx="3083318" cy="2772000"/>
            <a:chOff x="668620" y="2457200"/>
            <a:chExt cx="3083318" cy="2772000"/>
          </a:xfrm>
        </p:grpSpPr>
        <p:sp>
          <p:nvSpPr>
            <p:cNvPr id="32" name="椭圆 31"/>
            <p:cNvSpPr/>
            <p:nvPr/>
          </p:nvSpPr>
          <p:spPr>
            <a:xfrm>
              <a:off x="1059228" y="2979307"/>
              <a:ext cx="2249891" cy="2249893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2000" tIns="72000" rIns="72000" bIns="72000" spcCol="1270" rtlCol="0" anchor="ctr"/>
            <a:lstStyle/>
            <a:p>
              <a:pPr algn="ctr" defTabSz="800100"/>
              <a:endPara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655580" y="2457200"/>
              <a:ext cx="1044213" cy="1044214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rtlCol="0" anchor="ctr"/>
            <a:lstStyle/>
            <a:p>
              <a:pPr algn="ctr" defTabSz="800100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新环境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68620" y="4063683"/>
              <a:ext cx="1044213" cy="1044214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rtlCol="0" anchor="ctr"/>
            <a:lstStyle/>
            <a:p>
              <a:pPr algn="ctr" defTabSz="800100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新关系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2707725" y="4066450"/>
              <a:ext cx="1044213" cy="1044214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rtlCol="0" anchor="ctr"/>
            <a:lstStyle/>
            <a:p>
              <a:pPr algn="ctr" defTabSz="800100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新规则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47664" y="3717032"/>
              <a:ext cx="1296144" cy="86177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25000"/>
                </a:lnSpc>
                <a:buFont typeface="Wingdings" pitchFamily="2" charset="2"/>
                <a:buChar char="ü"/>
                <a:defRPr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 algn="ctr">
                <a:buFont typeface="Wingdings" pitchFamily="2" charset="2"/>
                <a:buNone/>
              </a:pPr>
              <a:r>
                <a:rPr lang="zh-CN" altLang="en-US" sz="2000" dirty="0" smtClean="0">
                  <a:solidFill>
                    <a:schemeClr val="accent4"/>
                  </a:solidFill>
                </a:rPr>
                <a:t>智慧运营</a:t>
              </a:r>
              <a:endParaRPr lang="en-US" altLang="zh-CN" sz="2000" dirty="0" smtClean="0">
                <a:solidFill>
                  <a:schemeClr val="accent4"/>
                </a:solidFill>
              </a:endParaRPr>
            </a:p>
            <a:p>
              <a:pPr marL="0" indent="0" algn="ctr">
                <a:buFont typeface="Wingdings" pitchFamily="2" charset="2"/>
                <a:buNone/>
              </a:pPr>
              <a:r>
                <a:rPr lang="zh-CN" altLang="en-US" sz="2000" dirty="0" smtClean="0">
                  <a:solidFill>
                    <a:schemeClr val="accent4"/>
                  </a:solidFill>
                </a:rPr>
                <a:t>平台</a:t>
              </a:r>
              <a:endParaRPr lang="en-US" altLang="zh-CN" sz="2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E1D07A4-9F4D-4D28-9707-61F6A32B7085}"/>
              </a:ext>
            </a:extLst>
          </p:cNvPr>
          <p:cNvSpPr txBox="1">
            <a:spLocks/>
          </p:cNvSpPr>
          <p:nvPr/>
        </p:nvSpPr>
        <p:spPr bwMode="auto">
          <a:xfrm>
            <a:off x="5364088" y="2293565"/>
            <a:ext cx="356381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285750" indent="-285750"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创建新型契约关系，颠覆现有管理关系</a:t>
            </a:r>
            <a:endParaRPr lang="en-US" altLang="zh-CN" sz="1400" spc="-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1D07A4-9F4D-4D28-9707-61F6A32B7085}"/>
              </a:ext>
            </a:extLst>
          </p:cNvPr>
          <p:cNvSpPr txBox="1">
            <a:spLocks/>
          </p:cNvSpPr>
          <p:nvPr/>
        </p:nvSpPr>
        <p:spPr bwMode="auto">
          <a:xfrm>
            <a:off x="5364088" y="2887631"/>
            <a:ext cx="356381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创建多元、开放的事业平台</a:t>
            </a:r>
            <a:endParaRPr lang="en-US" altLang="zh-CN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2E1D07A4-9F4D-4D28-9707-61F6A32B7085}"/>
              </a:ext>
            </a:extLst>
          </p:cNvPr>
          <p:cNvSpPr txBox="1">
            <a:spLocks/>
          </p:cNvSpPr>
          <p:nvPr/>
        </p:nvSpPr>
        <p:spPr bwMode="auto">
          <a:xfrm>
            <a:off x="5364088" y="3481697"/>
            <a:ext cx="356381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建设新型的代理人关系</a:t>
            </a:r>
            <a:endParaRPr lang="en-US" altLang="zh-C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2E1D07A4-9F4D-4D28-9707-61F6A32B7085}"/>
              </a:ext>
            </a:extLst>
          </p:cNvPr>
          <p:cNvSpPr txBox="1">
            <a:spLocks/>
          </p:cNvSpPr>
          <p:nvPr/>
        </p:nvSpPr>
        <p:spPr bwMode="auto">
          <a:xfrm>
            <a:off x="5364088" y="4075763"/>
            <a:ext cx="356381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打造多维赋能平台，成就自驱组织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E1D07A4-9F4D-4D28-9707-61F6A32B7085}"/>
              </a:ext>
            </a:extLst>
          </p:cNvPr>
          <p:cNvSpPr txBox="1">
            <a:spLocks/>
          </p:cNvSpPr>
          <p:nvPr/>
        </p:nvSpPr>
        <p:spPr bwMode="auto">
          <a:xfrm>
            <a:off x="5364088" y="4669829"/>
            <a:ext cx="356381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构建基于自驱与赋能的制度规则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black">
          <a:xfrm>
            <a:off x="1475656" y="1268760"/>
            <a:ext cx="230425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180000" indent="-180000">
              <a:lnSpc>
                <a:spcPct val="150000"/>
              </a:lnSpc>
              <a:spcBef>
                <a:spcPts val="600"/>
              </a:spcBef>
              <a:buFontTx/>
              <a:buChar char="•"/>
              <a:defRPr b="1" ker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accent4"/>
                </a:solidFill>
              </a:rPr>
              <a:t>建设自驱组织与赋能平台的新环境</a:t>
            </a:r>
            <a:endParaRPr lang="en-US" altLang="zh-CN" sz="1600" dirty="0">
              <a:solidFill>
                <a:schemeClr val="accent4"/>
              </a:solidFill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black">
          <a:xfrm>
            <a:off x="107504" y="5157192"/>
            <a:ext cx="2232248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80000" indent="-180000" eaLnBrk="1" hangingPunct="1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zh-CN" altLang="en-US" sz="1600" b="1" kern="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创建自驱组织与赋能平台的新关系</a:t>
            </a:r>
            <a:endParaRPr lang="en-US" altLang="zh-CN" sz="1600" b="1" kern="0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black">
          <a:xfrm>
            <a:off x="2987824" y="5157192"/>
            <a:ext cx="2078430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80000" indent="-180000" eaLnBrk="1" hangingPunct="1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zh-CN" altLang="en-US" sz="1600" b="1" kern="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构建自驱与赋能的颠覆性新规则</a:t>
            </a:r>
            <a:endParaRPr lang="en-US" altLang="zh-CN" sz="1600" b="1" kern="0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574838" y="3321086"/>
            <a:ext cx="429209" cy="605942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D07A4-9F4D-4D28-9707-61F6A32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98453"/>
            <a:ext cx="8892480" cy="487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85750" indent="-285750">
              <a:lnSpc>
                <a:spcPct val="125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创建新型契约关系，颠覆现有管理关系</a:t>
            </a:r>
            <a:endParaRPr lang="en-US" altLang="zh-CN" b="1" spc="-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xmlns="" id="{275A4BAE-0282-441F-9789-2EA348CF0F5D}"/>
              </a:ext>
            </a:extLst>
          </p:cNvPr>
          <p:cNvSpPr/>
          <p:nvPr/>
        </p:nvSpPr>
        <p:spPr>
          <a:xfrm>
            <a:off x="433038" y="1268760"/>
            <a:ext cx="8171122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平台发布、平台注册、规则清晰、公开透明</a:t>
            </a:r>
            <a:endParaRPr lang="en-GB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433038" y="2204864"/>
            <a:ext cx="2592000" cy="648000"/>
          </a:xfrm>
          <a:prstGeom prst="homePlate">
            <a:avLst>
              <a:gd name="adj" fmla="val 21340"/>
            </a:avLst>
          </a:prstGeom>
          <a:solidFill>
            <a:schemeClr val="tx2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 defTabSz="800100">
              <a:spcAft>
                <a:spcPts val="12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  会</a:t>
            </a:r>
          </a:p>
        </p:txBody>
      </p:sp>
      <p:sp>
        <p:nvSpPr>
          <p:cNvPr id="28" name="燕尾形 27"/>
          <p:cNvSpPr/>
          <p:nvPr/>
        </p:nvSpPr>
        <p:spPr>
          <a:xfrm>
            <a:off x="3203848" y="2204864"/>
            <a:ext cx="2592000" cy="648000"/>
          </a:xfrm>
          <a:prstGeom prst="chevron">
            <a:avLst>
              <a:gd name="adj" fmla="val 21340"/>
            </a:avLst>
          </a:prstGeom>
          <a:solidFill>
            <a:schemeClr val="tx2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 defTabSz="800100">
              <a:spcAft>
                <a:spcPts val="12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竞  标</a:t>
            </a:r>
          </a:p>
        </p:txBody>
      </p:sp>
      <p:sp>
        <p:nvSpPr>
          <p:cNvPr id="29" name="燕尾形 28"/>
          <p:cNvSpPr/>
          <p:nvPr/>
        </p:nvSpPr>
        <p:spPr>
          <a:xfrm>
            <a:off x="6012160" y="2204864"/>
            <a:ext cx="2592000" cy="648000"/>
          </a:xfrm>
          <a:prstGeom prst="chevron">
            <a:avLst>
              <a:gd name="adj" fmla="val 21340"/>
            </a:avLst>
          </a:prstGeom>
          <a:solidFill>
            <a:schemeClr val="tx2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 defTabSz="800100">
              <a:spcAft>
                <a:spcPts val="12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契  约</a:t>
            </a:r>
          </a:p>
        </p:txBody>
      </p:sp>
      <p:sp>
        <p:nvSpPr>
          <p:cNvPr id="3" name="矩形 2"/>
          <p:cNvSpPr/>
          <p:nvPr/>
        </p:nvSpPr>
        <p:spPr>
          <a:xfrm>
            <a:off x="433038" y="3140968"/>
            <a:ext cx="2410770" cy="288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25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与战略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方向匹配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通过统一平台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发布机会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机会开放，自主选择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人人平等，规则一致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5856" y="3140968"/>
            <a:ext cx="2410770" cy="288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252000" rtlCol="0" anchor="t" anchorCtr="0"/>
          <a:lstStyle/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提交商业计划书（包括自定的挑战目标、发展计划、资源需求、团队组成等）</a:t>
            </a:r>
          </a:p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通过智慧运营平台注册，参与竞标获得机会</a:t>
            </a:r>
          </a:p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公开公正筛选评估</a:t>
            </a:r>
          </a:p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实现模拟的法律化运作</a:t>
            </a:r>
          </a:p>
        </p:txBody>
      </p:sp>
      <p:sp>
        <p:nvSpPr>
          <p:cNvPr id="12" name="矩形 11"/>
          <p:cNvSpPr/>
          <p:nvPr/>
        </p:nvSpPr>
        <p:spPr>
          <a:xfrm>
            <a:off x="6084168" y="3140968"/>
            <a:ext cx="2410770" cy="288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25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目标一致，签订契约</a:t>
            </a:r>
          </a:p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明确权责及退出条款</a:t>
            </a:r>
          </a:p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自驱达成，违约追责</a:t>
            </a:r>
          </a:p>
          <a:p>
            <a:pPr marL="180000" indent="-18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数据透明，过程可视</a:t>
            </a:r>
          </a:p>
        </p:txBody>
      </p:sp>
    </p:spTree>
    <p:extLst>
      <p:ext uri="{BB962C8B-B14F-4D97-AF65-F5344CB8AC3E}">
        <p14:creationId xmlns:p14="http://schemas.microsoft.com/office/powerpoint/2010/main" val="7617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73" b="100000" l="524" r="100000">
                        <a14:foregroundMark x1="23822" y1="41364" x2="23822" y2="41364"/>
                        <a14:foregroundMark x1="87696" y1="45000" x2="87696" y2="45000"/>
                        <a14:foregroundMark x1="53927" y1="78636" x2="53927" y2="78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013175"/>
            <a:ext cx="125018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Group 11"/>
          <p:cNvGrpSpPr>
            <a:grpSpLocks/>
          </p:cNvGrpSpPr>
          <p:nvPr/>
        </p:nvGrpSpPr>
        <p:grpSpPr bwMode="auto">
          <a:xfrm>
            <a:off x="2232000" y="1340768"/>
            <a:ext cx="4680000" cy="4680000"/>
            <a:chOff x="1367" y="1026"/>
            <a:chExt cx="3084" cy="2947"/>
          </a:xfrm>
        </p:grpSpPr>
        <p:sp>
          <p:nvSpPr>
            <p:cNvPr id="53" name="Arc 12"/>
            <p:cNvSpPr>
              <a:spLocks/>
            </p:cNvSpPr>
            <p:nvPr/>
          </p:nvSpPr>
          <p:spPr bwMode="invGray">
            <a:xfrm rot="5400000" flipH="1">
              <a:off x="2326" y="2172"/>
              <a:ext cx="1477" cy="2126"/>
            </a:xfrm>
            <a:custGeom>
              <a:avLst/>
              <a:gdLst>
                <a:gd name="T0" fmla="*/ 0 w 21600"/>
                <a:gd name="T1" fmla="*/ 0 h 29835"/>
                <a:gd name="T2" fmla="*/ 0 w 21600"/>
                <a:gd name="T3" fmla="*/ 0 h 29835"/>
                <a:gd name="T4" fmla="*/ 0 w 21600"/>
                <a:gd name="T5" fmla="*/ 0 h 2983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835"/>
                <a:gd name="T11" fmla="*/ 21600 w 21600"/>
                <a:gd name="T12" fmla="*/ 29835 h 298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835" fill="none" extrusionOk="0">
                  <a:moveTo>
                    <a:pt x="4176" y="29835"/>
                  </a:moveTo>
                  <a:cubicBezTo>
                    <a:pt x="1463" y="26131"/>
                    <a:pt x="0" y="21659"/>
                    <a:pt x="0" y="17068"/>
                  </a:cubicBezTo>
                  <a:cubicBezTo>
                    <a:pt x="-1" y="10392"/>
                    <a:pt x="3086" y="4091"/>
                    <a:pt x="8362" y="0"/>
                  </a:cubicBezTo>
                </a:path>
                <a:path w="21600" h="29835" stroke="0" extrusionOk="0">
                  <a:moveTo>
                    <a:pt x="4176" y="29835"/>
                  </a:moveTo>
                  <a:cubicBezTo>
                    <a:pt x="1463" y="26131"/>
                    <a:pt x="0" y="21659"/>
                    <a:pt x="0" y="17068"/>
                  </a:cubicBezTo>
                  <a:cubicBezTo>
                    <a:pt x="-1" y="10392"/>
                    <a:pt x="3086" y="4091"/>
                    <a:pt x="8362" y="0"/>
                  </a:cubicBezTo>
                  <a:lnTo>
                    <a:pt x="21600" y="17068"/>
                  </a:lnTo>
                  <a:lnTo>
                    <a:pt x="4176" y="29835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Arc 13"/>
            <p:cNvSpPr>
              <a:spLocks/>
            </p:cNvSpPr>
            <p:nvPr/>
          </p:nvSpPr>
          <p:spPr bwMode="invGray">
            <a:xfrm rot="5400000" flipH="1">
              <a:off x="893" y="1751"/>
              <a:ext cx="2487" cy="1539"/>
            </a:xfrm>
            <a:custGeom>
              <a:avLst/>
              <a:gdLst>
                <a:gd name="T0" fmla="*/ 0 w 36369"/>
                <a:gd name="T1" fmla="*/ 0 h 21600"/>
                <a:gd name="T2" fmla="*/ 0 w 36369"/>
                <a:gd name="T3" fmla="*/ 0 h 21600"/>
                <a:gd name="T4" fmla="*/ 0 w 36369"/>
                <a:gd name="T5" fmla="*/ 0 h 21600"/>
                <a:gd name="T6" fmla="*/ 0 60000 65536"/>
                <a:gd name="T7" fmla="*/ 0 60000 65536"/>
                <a:gd name="T8" fmla="*/ 0 60000 65536"/>
                <a:gd name="T9" fmla="*/ 0 w 36369"/>
                <a:gd name="T10" fmla="*/ 0 h 21600"/>
                <a:gd name="T11" fmla="*/ 36369 w 363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69" h="21600" fill="none" extrusionOk="0">
                  <a:moveTo>
                    <a:pt x="36368" y="11956"/>
                  </a:moveTo>
                  <a:cubicBezTo>
                    <a:pt x="32365" y="17980"/>
                    <a:pt x="25612" y="21599"/>
                    <a:pt x="18380" y="21600"/>
                  </a:cubicBezTo>
                  <a:cubicBezTo>
                    <a:pt x="10889" y="21600"/>
                    <a:pt x="3933" y="17719"/>
                    <a:pt x="-1" y="11345"/>
                  </a:cubicBezTo>
                </a:path>
                <a:path w="36369" h="21600" stroke="0" extrusionOk="0">
                  <a:moveTo>
                    <a:pt x="36368" y="11956"/>
                  </a:moveTo>
                  <a:cubicBezTo>
                    <a:pt x="32365" y="17980"/>
                    <a:pt x="25612" y="21599"/>
                    <a:pt x="18380" y="21600"/>
                  </a:cubicBezTo>
                  <a:cubicBezTo>
                    <a:pt x="10889" y="21600"/>
                    <a:pt x="3933" y="17719"/>
                    <a:pt x="-1" y="11345"/>
                  </a:cubicBezTo>
                  <a:lnTo>
                    <a:pt x="18380" y="0"/>
                  </a:lnTo>
                  <a:lnTo>
                    <a:pt x="36368" y="11956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rc 14"/>
            <p:cNvSpPr>
              <a:spLocks/>
            </p:cNvSpPr>
            <p:nvPr/>
          </p:nvSpPr>
          <p:spPr bwMode="invGray">
            <a:xfrm rot="5400000" flipH="1">
              <a:off x="2152" y="871"/>
              <a:ext cx="1477" cy="1788"/>
            </a:xfrm>
            <a:custGeom>
              <a:avLst/>
              <a:gdLst>
                <a:gd name="T0" fmla="*/ 0 w 21600"/>
                <a:gd name="T1" fmla="*/ 0 h 25100"/>
                <a:gd name="T2" fmla="*/ 0 w 21600"/>
                <a:gd name="T3" fmla="*/ 0 h 25100"/>
                <a:gd name="T4" fmla="*/ 0 w 21600"/>
                <a:gd name="T5" fmla="*/ 0 h 251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100"/>
                <a:gd name="T11" fmla="*/ 21600 w 21600"/>
                <a:gd name="T12" fmla="*/ 25100 h 25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100" fill="none" extrusionOk="0">
                  <a:moveTo>
                    <a:pt x="17687" y="0"/>
                  </a:moveTo>
                  <a:cubicBezTo>
                    <a:pt x="20234" y="3632"/>
                    <a:pt x="21600" y="7961"/>
                    <a:pt x="21600" y="12398"/>
                  </a:cubicBezTo>
                  <a:cubicBezTo>
                    <a:pt x="21600" y="16962"/>
                    <a:pt x="20154" y="21408"/>
                    <a:pt x="17470" y="25100"/>
                  </a:cubicBezTo>
                </a:path>
                <a:path w="21600" h="25100" stroke="0" extrusionOk="0">
                  <a:moveTo>
                    <a:pt x="17687" y="0"/>
                  </a:moveTo>
                  <a:cubicBezTo>
                    <a:pt x="20234" y="3632"/>
                    <a:pt x="21600" y="7961"/>
                    <a:pt x="21600" y="12398"/>
                  </a:cubicBezTo>
                  <a:cubicBezTo>
                    <a:pt x="21600" y="16962"/>
                    <a:pt x="20154" y="21408"/>
                    <a:pt x="17470" y="25100"/>
                  </a:cubicBezTo>
                  <a:lnTo>
                    <a:pt x="0" y="12398"/>
                  </a:lnTo>
                  <a:lnTo>
                    <a:pt x="17687" y="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Arc 15"/>
            <p:cNvSpPr>
              <a:spLocks/>
            </p:cNvSpPr>
            <p:nvPr/>
          </p:nvSpPr>
          <p:spPr bwMode="invGray">
            <a:xfrm rot="5400000" flipH="1">
              <a:off x="2557" y="1628"/>
              <a:ext cx="2250" cy="1539"/>
            </a:xfrm>
            <a:custGeom>
              <a:avLst/>
              <a:gdLst>
                <a:gd name="T0" fmla="*/ 0 w 32922"/>
                <a:gd name="T1" fmla="*/ 0 h 21600"/>
                <a:gd name="T2" fmla="*/ 0 w 32922"/>
                <a:gd name="T3" fmla="*/ 0 h 21600"/>
                <a:gd name="T4" fmla="*/ 0 w 32922"/>
                <a:gd name="T5" fmla="*/ 0 h 21600"/>
                <a:gd name="T6" fmla="*/ 0 60000 65536"/>
                <a:gd name="T7" fmla="*/ 0 60000 65536"/>
                <a:gd name="T8" fmla="*/ 0 60000 65536"/>
                <a:gd name="T9" fmla="*/ 0 w 32922"/>
                <a:gd name="T10" fmla="*/ 0 h 21600"/>
                <a:gd name="T11" fmla="*/ 32922 w 329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22" h="21600" fill="none" extrusionOk="0">
                  <a:moveTo>
                    <a:pt x="-1" y="5871"/>
                  </a:moveTo>
                  <a:cubicBezTo>
                    <a:pt x="4006" y="2100"/>
                    <a:pt x="9302" y="-1"/>
                    <a:pt x="14805" y="0"/>
                  </a:cubicBezTo>
                  <a:cubicBezTo>
                    <a:pt x="22120" y="0"/>
                    <a:pt x="28938" y="3702"/>
                    <a:pt x="32922" y="9838"/>
                  </a:cubicBezTo>
                </a:path>
                <a:path w="32922" h="21600" stroke="0" extrusionOk="0">
                  <a:moveTo>
                    <a:pt x="-1" y="5871"/>
                  </a:moveTo>
                  <a:cubicBezTo>
                    <a:pt x="4006" y="2100"/>
                    <a:pt x="9302" y="-1"/>
                    <a:pt x="14805" y="0"/>
                  </a:cubicBezTo>
                  <a:cubicBezTo>
                    <a:pt x="22120" y="0"/>
                    <a:pt x="28938" y="3702"/>
                    <a:pt x="32922" y="9838"/>
                  </a:cubicBezTo>
                  <a:lnTo>
                    <a:pt x="14805" y="21600"/>
                  </a:lnTo>
                  <a:lnTo>
                    <a:pt x="-1" y="5871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1D07A4-9F4D-4D28-9707-61F6A32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55" y="349349"/>
            <a:ext cx="8569325" cy="487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285750" indent="-285750">
              <a:lnSpc>
                <a:spcPct val="125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创建基于生态的多元、开放的新型伙伴关系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xmlns="" id="{43F580A4-0F99-4577-87AF-58003ECDE6FF}"/>
              </a:ext>
            </a:extLst>
          </p:cNvPr>
          <p:cNvSpPr/>
          <p:nvPr/>
        </p:nvSpPr>
        <p:spPr>
          <a:xfrm>
            <a:off x="415254" y="5301208"/>
            <a:ext cx="2356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i="1" u="sng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智力、技术、资源合伙</a:t>
            </a:r>
            <a:endParaRPr lang="en-GB" altLang="zh-CN" sz="1600" b="1" i="1" u="sng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10">
            <a:extLst>
              <a:ext uri="{FF2B5EF4-FFF2-40B4-BE49-F238E27FC236}">
                <a16:creationId xmlns:a16="http://schemas.microsoft.com/office/drawing/2014/main" xmlns="" id="{9F9E3069-866F-465B-A4B5-56D57A9EC968}"/>
              </a:ext>
            </a:extLst>
          </p:cNvPr>
          <p:cNvSpPr/>
          <p:nvPr/>
        </p:nvSpPr>
        <p:spPr>
          <a:xfrm>
            <a:off x="6752422" y="1906964"/>
            <a:ext cx="1529525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GB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10">
            <a:extLst>
              <a:ext uri="{FF2B5EF4-FFF2-40B4-BE49-F238E27FC236}">
                <a16:creationId xmlns:a16="http://schemas.microsoft.com/office/drawing/2014/main" xmlns="" id="{9F9E3069-866F-465B-A4B5-56D57A9EC968}"/>
              </a:ext>
            </a:extLst>
          </p:cNvPr>
          <p:cNvSpPr/>
          <p:nvPr/>
        </p:nvSpPr>
        <p:spPr>
          <a:xfrm>
            <a:off x="906835" y="1906964"/>
            <a:ext cx="1378618" cy="43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创业团队</a:t>
            </a:r>
            <a:endParaRPr lang="en-GB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xmlns="" id="{9F9E3069-866F-465B-A4B5-56D57A9EC968}"/>
              </a:ext>
            </a:extLst>
          </p:cNvPr>
          <p:cNvSpPr/>
          <p:nvPr/>
        </p:nvSpPr>
        <p:spPr>
          <a:xfrm>
            <a:off x="3707904" y="1484784"/>
            <a:ext cx="168512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合作共赢</a:t>
            </a:r>
            <a:endParaRPr lang="en-US" altLang="zh-CN" sz="20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成就彼此</a:t>
            </a:r>
            <a:endParaRPr lang="en-GB" altLang="zh-CN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1560" y="2491656"/>
            <a:ext cx="2575712" cy="2449512"/>
            <a:chOff x="611560" y="2707680"/>
            <a:chExt cx="2575712" cy="2449512"/>
          </a:xfrm>
        </p:grpSpPr>
        <p:sp>
          <p:nvSpPr>
            <p:cNvPr id="33" name="Freeform 6"/>
            <p:cNvSpPr>
              <a:spLocks/>
            </p:cNvSpPr>
            <p:nvPr/>
          </p:nvSpPr>
          <p:spPr bwMode="gray">
            <a:xfrm flipV="1">
              <a:off x="906835" y="2714030"/>
              <a:ext cx="1773238" cy="1014022"/>
            </a:xfrm>
            <a:custGeom>
              <a:avLst/>
              <a:gdLst>
                <a:gd name="T0" fmla="*/ 1793 w 1210"/>
                <a:gd name="T1" fmla="*/ 20562127 h 97"/>
                <a:gd name="T2" fmla="*/ 1948 w 1210"/>
                <a:gd name="T3" fmla="*/ 0 h 97"/>
                <a:gd name="T4" fmla="*/ 156 w 1210"/>
                <a:gd name="T5" fmla="*/ 0 h 97"/>
                <a:gd name="T6" fmla="*/ 0 w 1210"/>
                <a:gd name="T7" fmla="*/ 20562127 h 97"/>
                <a:gd name="T8" fmla="*/ 1793 w 1210"/>
                <a:gd name="T9" fmla="*/ 2056212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0"/>
                <a:gd name="T16" fmla="*/ 0 h 97"/>
                <a:gd name="T17" fmla="*/ 1210 w 1210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gray">
            <a:xfrm>
              <a:off x="910896" y="4109833"/>
              <a:ext cx="1769177" cy="1014022"/>
            </a:xfrm>
            <a:custGeom>
              <a:avLst/>
              <a:gdLst>
                <a:gd name="T0" fmla="*/ 1766 w 1210"/>
                <a:gd name="T1" fmla="*/ 20562127 h 97"/>
                <a:gd name="T2" fmla="*/ 1922 w 1210"/>
                <a:gd name="T3" fmla="*/ 0 h 97"/>
                <a:gd name="T4" fmla="*/ 154 w 1210"/>
                <a:gd name="T5" fmla="*/ 0 h 97"/>
                <a:gd name="T6" fmla="*/ 0 w 1210"/>
                <a:gd name="T7" fmla="*/ 20562127 h 97"/>
                <a:gd name="T8" fmla="*/ 1766 w 1210"/>
                <a:gd name="T9" fmla="*/ 2056212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0"/>
                <a:gd name="T16" fmla="*/ 0 h 97"/>
                <a:gd name="T17" fmla="*/ 1210 w 1210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AutoShape 8"/>
            <p:cNvSpPr>
              <a:spLocks noChangeArrowheads="1"/>
            </p:cNvSpPr>
            <p:nvPr/>
          </p:nvSpPr>
          <p:spPr bwMode="gray">
            <a:xfrm>
              <a:off x="611560" y="3065752"/>
              <a:ext cx="2575712" cy="1800000"/>
            </a:xfrm>
            <a:prstGeom prst="rightArrow">
              <a:avLst>
                <a:gd name="adj1" fmla="val 76535"/>
                <a:gd name="adj2" fmla="val 82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lIns="92382" tIns="46191" rIns="92382" bIns="4619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gray">
            <a:xfrm>
              <a:off x="706810" y="2707680"/>
              <a:ext cx="1828800" cy="2449512"/>
            </a:xfrm>
            <a:prstGeom prst="rect">
              <a:avLst/>
            </a:prstGeom>
            <a:gradFill rotWithShape="1">
              <a:gsLst>
                <a:gs pos="0">
                  <a:srgbClr val="EEECE1"/>
                </a:gs>
                <a:gs pos="50000">
                  <a:srgbClr val="EEECE1">
                    <a:gamma/>
                    <a:tint val="42353"/>
                    <a:invGamma/>
                  </a:srgbClr>
                </a:gs>
                <a:gs pos="100000">
                  <a:srgbClr val="EEECE1"/>
                </a:gs>
              </a:gsLst>
              <a:lin ang="2700000" scaled="1"/>
            </a:gra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lIns="92382" tIns="46191" rIns="92382" bIns="4619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3608" y="2810783"/>
              <a:ext cx="1224136" cy="230832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SzPct val="70000"/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专利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SzPct val="70000"/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SzPct val="70000"/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SzPct val="70000"/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SzPct val="70000"/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SzPct val="70000"/>
                <a:buFont typeface="Wingdings" pitchFamily="2" charset="2"/>
                <a:buChar char="l"/>
              </a:pPr>
              <a:r>
                <a:rPr lang="zh-CN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40152" y="2491656"/>
            <a:ext cx="2520280" cy="2449512"/>
            <a:chOff x="6012160" y="2798763"/>
            <a:chExt cx="2520280" cy="2449512"/>
          </a:xfrm>
        </p:grpSpPr>
        <p:grpSp>
          <p:nvGrpSpPr>
            <p:cNvPr id="45" name="Group 11"/>
            <p:cNvGrpSpPr>
              <a:grpSpLocks/>
            </p:cNvGrpSpPr>
            <p:nvPr/>
          </p:nvGrpSpPr>
          <p:grpSpPr bwMode="auto">
            <a:xfrm>
              <a:off x="6482977" y="2800350"/>
              <a:ext cx="1819275" cy="2403475"/>
              <a:chOff x="4267" y="1389"/>
              <a:chExt cx="1344" cy="1774"/>
            </a:xfrm>
          </p:grpSpPr>
          <p:sp>
            <p:nvSpPr>
              <p:cNvPr id="46" name="Freeform 12"/>
              <p:cNvSpPr>
                <a:spLocks/>
              </p:cNvSpPr>
              <p:nvPr/>
            </p:nvSpPr>
            <p:spPr bwMode="gray">
              <a:xfrm flipH="1" flipV="1">
                <a:off x="4267" y="1389"/>
                <a:ext cx="1344" cy="747"/>
              </a:xfrm>
              <a:custGeom>
                <a:avLst/>
                <a:gdLst>
                  <a:gd name="T0" fmla="*/ 2090 w 1210"/>
                  <a:gd name="T1" fmla="*/ 20234336 h 97"/>
                  <a:gd name="T2" fmla="*/ 2273 w 1210"/>
                  <a:gd name="T3" fmla="*/ 0 h 97"/>
                  <a:gd name="T4" fmla="*/ 182 w 1210"/>
                  <a:gd name="T5" fmla="*/ 0 h 97"/>
                  <a:gd name="T6" fmla="*/ 0 w 1210"/>
                  <a:gd name="T7" fmla="*/ 20234336 h 97"/>
                  <a:gd name="T8" fmla="*/ 2090 w 1210"/>
                  <a:gd name="T9" fmla="*/ 20234336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0"/>
                  <a:gd name="T16" fmla="*/ 0 h 97"/>
                  <a:gd name="T17" fmla="*/ 1210 w 121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0" h="97">
                    <a:moveTo>
                      <a:pt x="1113" y="97"/>
                    </a:moveTo>
                    <a:lnTo>
                      <a:pt x="1210" y="0"/>
                    </a:lnTo>
                    <a:lnTo>
                      <a:pt x="97" y="0"/>
                    </a:lnTo>
                    <a:lnTo>
                      <a:pt x="0" y="97"/>
                    </a:lnTo>
                    <a:lnTo>
                      <a:pt x="1113" y="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848484"/>
                  </a:gs>
                </a:gsLst>
                <a:lin ang="54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3"/>
              <p:cNvSpPr>
                <a:spLocks/>
              </p:cNvSpPr>
              <p:nvPr/>
            </p:nvSpPr>
            <p:spPr bwMode="gray">
              <a:xfrm flipH="1">
                <a:off x="4267" y="2416"/>
                <a:ext cx="1329" cy="747"/>
              </a:xfrm>
              <a:custGeom>
                <a:avLst/>
                <a:gdLst>
                  <a:gd name="T0" fmla="*/ 1953 w 1210"/>
                  <a:gd name="T1" fmla="*/ 20234336 h 97"/>
                  <a:gd name="T2" fmla="*/ 2125 w 1210"/>
                  <a:gd name="T3" fmla="*/ 0 h 97"/>
                  <a:gd name="T4" fmla="*/ 172 w 1210"/>
                  <a:gd name="T5" fmla="*/ 0 h 97"/>
                  <a:gd name="T6" fmla="*/ 0 w 1210"/>
                  <a:gd name="T7" fmla="*/ 20234336 h 97"/>
                  <a:gd name="T8" fmla="*/ 1953 w 1210"/>
                  <a:gd name="T9" fmla="*/ 20234336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0"/>
                  <a:gd name="T16" fmla="*/ 0 h 97"/>
                  <a:gd name="T17" fmla="*/ 1210 w 121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0" h="97">
                    <a:moveTo>
                      <a:pt x="1113" y="97"/>
                    </a:moveTo>
                    <a:lnTo>
                      <a:pt x="1210" y="0"/>
                    </a:lnTo>
                    <a:lnTo>
                      <a:pt x="97" y="0"/>
                    </a:lnTo>
                    <a:lnTo>
                      <a:pt x="0" y="97"/>
                    </a:lnTo>
                    <a:lnTo>
                      <a:pt x="1113" y="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848484"/>
                  </a:gs>
                </a:gsLst>
                <a:lin ang="54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" name="AutoShape 14"/>
            <p:cNvSpPr>
              <a:spLocks noChangeArrowheads="1"/>
            </p:cNvSpPr>
            <p:nvPr/>
          </p:nvSpPr>
          <p:spPr bwMode="gray">
            <a:xfrm flipH="1">
              <a:off x="6012160" y="3156835"/>
              <a:ext cx="2520280" cy="1800000"/>
            </a:xfrm>
            <a:prstGeom prst="rightArrow">
              <a:avLst>
                <a:gd name="adj1" fmla="val 77706"/>
                <a:gd name="adj2" fmla="val 1027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lIns="92382" tIns="46191" rIns="92382" bIns="46191" anchor="ctr"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gray">
            <a:xfrm>
              <a:off x="6621090" y="2798763"/>
              <a:ext cx="1828800" cy="2449512"/>
            </a:xfrm>
            <a:prstGeom prst="rect">
              <a:avLst/>
            </a:prstGeom>
            <a:gradFill rotWithShape="1">
              <a:gsLst>
                <a:gs pos="0">
                  <a:srgbClr val="EEECE1"/>
                </a:gs>
                <a:gs pos="50000">
                  <a:srgbClr val="EEECE1">
                    <a:gamma/>
                    <a:tint val="33333"/>
                    <a:invGamma/>
                  </a:srgbClr>
                </a:gs>
                <a:gs pos="100000">
                  <a:srgbClr val="EEECE1"/>
                </a:gs>
              </a:gsLst>
              <a:lin ang="2700000" scaled="1"/>
            </a:gra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lIns="92382" tIns="46191" rIns="92382" bIns="4619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49187" y="2852936"/>
              <a:ext cx="1611245" cy="230832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50000"/>
                </a:lnSpc>
                <a:buFont typeface="Wingdings" pitchFamily="2" charset="2"/>
                <a:buChar char="l"/>
                <a:defRPr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buSzPct val="70000"/>
              </a:pPr>
              <a:r>
                <a:rPr lang="zh-CN" altLang="en-US" b="0" dirty="0" smtClean="0"/>
                <a:t>商业模式</a:t>
              </a:r>
              <a:endParaRPr lang="en-US" altLang="zh-CN" b="0" dirty="0" smtClean="0"/>
            </a:p>
            <a:p>
              <a:pPr>
                <a:buSzPct val="70000"/>
              </a:pPr>
              <a:r>
                <a:rPr lang="zh-CN" altLang="en-US" b="0" dirty="0" smtClean="0"/>
                <a:t>品牌</a:t>
              </a:r>
              <a:endParaRPr lang="en-US" altLang="zh-CN" b="0" dirty="0"/>
            </a:p>
            <a:p>
              <a:pPr>
                <a:buSzPct val="70000"/>
              </a:pPr>
              <a:r>
                <a:rPr lang="zh-CN" altLang="en-US" b="0" dirty="0"/>
                <a:t>团队</a:t>
              </a:r>
              <a:endParaRPr lang="en-US" altLang="zh-CN" b="0" dirty="0"/>
            </a:p>
            <a:p>
              <a:pPr>
                <a:buSzPct val="70000"/>
              </a:pPr>
              <a:r>
                <a:rPr lang="zh-CN" altLang="en-US" b="0" dirty="0" smtClean="0"/>
                <a:t>技术</a:t>
              </a:r>
              <a:endParaRPr lang="en-US" altLang="zh-CN" b="0" dirty="0" smtClean="0"/>
            </a:p>
            <a:p>
              <a:pPr>
                <a:buSzPct val="70000"/>
              </a:pPr>
              <a:r>
                <a:rPr lang="zh-CN" altLang="en-US" b="0" dirty="0" smtClean="0"/>
                <a:t>资金</a:t>
              </a:r>
              <a:endParaRPr lang="en-US" altLang="zh-CN" b="0" dirty="0"/>
            </a:p>
            <a:p>
              <a:pPr>
                <a:buSzPct val="70000"/>
              </a:pPr>
              <a:r>
                <a:rPr lang="zh-CN" altLang="zh-CN" b="0" dirty="0" smtClean="0"/>
                <a:t>…</a:t>
              </a:r>
              <a:endParaRPr lang="zh-CN" altLang="en-US" b="0" dirty="0"/>
            </a:p>
          </p:txBody>
        </p:sp>
      </p:grpSp>
      <p:sp>
        <p:nvSpPr>
          <p:cNvPr id="14" name="Rectangle 110">
            <a:extLst>
              <a:ext uri="{FF2B5EF4-FFF2-40B4-BE49-F238E27FC236}">
                <a16:creationId xmlns:a16="http://schemas.microsoft.com/office/drawing/2014/main" xmlns="" id="{9F9E3069-866F-465B-A4B5-56D57A9EC968}"/>
              </a:ext>
            </a:extLst>
          </p:cNvPr>
          <p:cNvSpPr/>
          <p:nvPr/>
        </p:nvSpPr>
        <p:spPr>
          <a:xfrm>
            <a:off x="2627832" y="3113673"/>
            <a:ext cx="43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5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  <a:endParaRPr lang="en-GB" altLang="zh-CN" sz="1600" b="1" dirty="0">
              <a:solidFill>
                <a:srgbClr val="0065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xmlns="" id="{9F9E3069-866F-465B-A4B5-56D57A9EC968}"/>
              </a:ext>
            </a:extLst>
          </p:cNvPr>
          <p:cNvSpPr/>
          <p:nvPr/>
        </p:nvSpPr>
        <p:spPr>
          <a:xfrm>
            <a:off x="6084168" y="3429000"/>
            <a:ext cx="43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65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赋能</a:t>
            </a:r>
            <a:endParaRPr lang="en-GB" altLang="zh-CN" sz="1600" b="1" dirty="0">
              <a:solidFill>
                <a:srgbClr val="0065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1880" y="2492896"/>
            <a:ext cx="216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共识愿景与目标</a:t>
            </a:r>
          </a:p>
        </p:txBody>
      </p:sp>
      <p:sp>
        <p:nvSpPr>
          <p:cNvPr id="40" name="矩形 39"/>
          <p:cNvSpPr/>
          <p:nvPr/>
        </p:nvSpPr>
        <p:spPr>
          <a:xfrm>
            <a:off x="3491880" y="2910542"/>
            <a:ext cx="216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平等尊重的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双方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91880" y="3328188"/>
            <a:ext cx="216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收益共享、风险共担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91880" y="3745834"/>
            <a:ext cx="216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知识产权及保密协定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91880" y="4163480"/>
            <a:ext cx="216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数据统一接入平台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91880" y="4581128"/>
            <a:ext cx="216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0">
            <a:extLst>
              <a:ext uri="{FF2B5EF4-FFF2-40B4-BE49-F238E27FC236}">
                <a16:creationId xmlns:a16="http://schemas.microsoft.com/office/drawing/2014/main" xmlns="" id="{9F9E3069-866F-465B-A4B5-56D57A9EC968}"/>
              </a:ext>
            </a:extLst>
          </p:cNvPr>
          <p:cNvSpPr/>
          <p:nvPr/>
        </p:nvSpPr>
        <p:spPr>
          <a:xfrm>
            <a:off x="3378818" y="5733256"/>
            <a:ext cx="2489326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开放多元组合</a:t>
            </a:r>
            <a:endParaRPr lang="en-GB" altLang="zh-CN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4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1D07A4-9F4D-4D28-9707-61F6A32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49349"/>
            <a:ext cx="8640960" cy="487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285750" indent="-285750">
              <a:lnSpc>
                <a:spcPct val="125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建设新型的代理人关系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85">
            <a:extLst>
              <a:ext uri="{FF2B5EF4-FFF2-40B4-BE49-F238E27FC236}">
                <a16:creationId xmlns="" xmlns:a16="http://schemas.microsoft.com/office/drawing/2014/main" id="{1312EF23-9A6C-467D-A5FB-8CD9C23A7C4A}"/>
              </a:ext>
            </a:extLst>
          </p:cNvPr>
          <p:cNvSpPr/>
          <p:nvPr/>
        </p:nvSpPr>
        <p:spPr>
          <a:xfrm>
            <a:off x="827584" y="1124744"/>
            <a:ext cx="7704856" cy="163121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60000" indent="-3600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代理人与战略投资人建立契约委托</a:t>
            </a:r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自驱组织赋能</a:t>
            </a:r>
            <a:endParaRPr lang="en-US" altLang="zh-CN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indent="-3600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具有企业家精神与智慧的代理人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，可与战略投资人</a:t>
            </a:r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建立合伙关系</a:t>
            </a:r>
            <a:endParaRPr lang="en-US" altLang="zh-CN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indent="-3600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自驱的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代理人超越战略投资人的期望，获得超额收益的共享权</a:t>
            </a:r>
            <a:endParaRPr lang="en-GB" altLang="zh-CN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85412" y="3284984"/>
            <a:ext cx="5294900" cy="3003387"/>
            <a:chOff x="2085412" y="3284984"/>
            <a:chExt cx="5294900" cy="3003387"/>
          </a:xfrm>
        </p:grpSpPr>
        <p:sp>
          <p:nvSpPr>
            <p:cNvPr id="46" name="MH_SubTitle_3"/>
            <p:cNvSpPr/>
            <p:nvPr>
              <p:custDataLst>
                <p:tags r:id="rId1"/>
              </p:custDataLst>
            </p:nvPr>
          </p:nvSpPr>
          <p:spPr>
            <a:xfrm>
              <a:off x="2085412" y="3429000"/>
              <a:ext cx="1440000" cy="72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no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自驱组织</a:t>
              </a:r>
              <a:endParaRPr lang="zh-CN" altLang="en-US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1303" y="4675463"/>
              <a:ext cx="1829009" cy="46166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事业合伙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（企业家精神与智慧）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61665" y="3603536"/>
              <a:ext cx="854185" cy="3872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“契约”</a:t>
              </a:r>
              <a:endPara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flipH="1">
              <a:off x="3634454" y="3645024"/>
              <a:ext cx="1681419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H="1" flipV="1">
              <a:off x="3112857" y="4221088"/>
              <a:ext cx="698357" cy="789534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874968" y="4363349"/>
              <a:ext cx="759486" cy="849962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>
              <a:off x="5292162" y="4293096"/>
              <a:ext cx="647990" cy="689142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5508104" y="4363349"/>
              <a:ext cx="720080" cy="77378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901565" y="5734373"/>
              <a:ext cx="1414308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16000" indent="-216000">
                <a:lnSpc>
                  <a:spcPct val="125000"/>
                </a:lnSpc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战略及风险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6000" indent="-216000">
                <a:lnSpc>
                  <a:spcPct val="125000"/>
                </a:lnSpc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自驱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85767" y="4293096"/>
              <a:ext cx="854185" cy="3872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赋能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37695" y="4704089"/>
              <a:ext cx="854185" cy="3872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88024" y="4365104"/>
              <a:ext cx="854185" cy="46166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委托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61700" y="3284984"/>
              <a:ext cx="854185" cy="3872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endPara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634454" y="3972780"/>
              <a:ext cx="168938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61665" y="3905810"/>
              <a:ext cx="854185" cy="3872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回报</a:t>
              </a:r>
              <a:endPara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MH_SubTitle_3"/>
            <p:cNvSpPr/>
            <p:nvPr>
              <p:custDataLst>
                <p:tags r:id="rId2"/>
              </p:custDataLst>
            </p:nvPr>
          </p:nvSpPr>
          <p:spPr>
            <a:xfrm>
              <a:off x="5580112" y="3447089"/>
              <a:ext cx="1440000" cy="72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no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战略投资人</a:t>
              </a:r>
              <a:endParaRPr lang="zh-CN" altLang="en-US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MH_SubTitle_3"/>
            <p:cNvSpPr/>
            <p:nvPr>
              <p:custDataLst>
                <p:tags r:id="rId3"/>
              </p:custDataLst>
            </p:nvPr>
          </p:nvSpPr>
          <p:spPr>
            <a:xfrm>
              <a:off x="3832762" y="4978415"/>
              <a:ext cx="1440000" cy="72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no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</a:t>
              </a:r>
              <a:r>
                <a:rPr lang="zh-CN" altLang="en-US" sz="16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endParaRPr lang="zh-CN" altLang="en-US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2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241338" y="6147256"/>
            <a:ext cx="1491989" cy="51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26187" y="4711801"/>
            <a:ext cx="7200800" cy="18135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D07A4-9F4D-4D28-9707-61F6A32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3" y="349252"/>
            <a:ext cx="8820147" cy="487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285750" indent="-285750">
              <a:lnSpc>
                <a:spcPct val="125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赋能平台，成就自驱组织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06507" y="1844824"/>
            <a:ext cx="144016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65A6"/>
                </a:solidFill>
                <a:latin typeface="微软雅黑" pitchFamily="34" charset="-122"/>
                <a:ea typeface="微软雅黑" pitchFamily="34" charset="-122"/>
              </a:rPr>
              <a:t>自驱组织</a:t>
            </a:r>
          </a:p>
        </p:txBody>
      </p:sp>
      <p:sp>
        <p:nvSpPr>
          <p:cNvPr id="65" name="矩形 64"/>
          <p:cNvSpPr/>
          <p:nvPr/>
        </p:nvSpPr>
        <p:spPr>
          <a:xfrm>
            <a:off x="926187" y="3429000"/>
            <a:ext cx="72008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智慧运营平台（数据组合与应用）</a:t>
            </a:r>
            <a:endParaRPr lang="en-US" altLang="zh-CN" sz="20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26187" y="2348880"/>
            <a:ext cx="144016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65A6"/>
                </a:solidFill>
                <a:latin typeface="微软雅黑" pitchFamily="34" charset="-122"/>
                <a:ea typeface="微软雅黑" pitchFamily="34" charset="-122"/>
              </a:rPr>
              <a:t>代理人</a:t>
            </a:r>
            <a:endParaRPr lang="zh-CN" altLang="en-US" b="1" dirty="0">
              <a:solidFill>
                <a:srgbClr val="0065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86827" y="2348880"/>
            <a:ext cx="144016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65A6"/>
                </a:solidFill>
                <a:latin typeface="微软雅黑" pitchFamily="34" charset="-122"/>
                <a:ea typeface="微软雅黑" pitchFamily="34" charset="-122"/>
              </a:rPr>
              <a:t>投资人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4310563" y="2384824"/>
            <a:ext cx="0" cy="1044176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742611" y="2384824"/>
            <a:ext cx="0" cy="1044176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790283" y="2906912"/>
            <a:ext cx="0" cy="522088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550923" y="2889230"/>
            <a:ext cx="0" cy="522088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7" idx="0"/>
            <a:endCxn id="60" idx="1"/>
          </p:cNvCxnSpPr>
          <p:nvPr/>
        </p:nvCxnSpPr>
        <p:spPr>
          <a:xfrm rot="5400000" flipH="1" flipV="1">
            <a:off x="2609359" y="1151732"/>
            <a:ext cx="234056" cy="2160240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70" idx="0"/>
            <a:endCxn id="60" idx="3"/>
          </p:cNvCxnSpPr>
          <p:nvPr/>
        </p:nvCxnSpPr>
        <p:spPr>
          <a:xfrm rot="16200000" flipV="1">
            <a:off x="6209759" y="1151732"/>
            <a:ext cx="234056" cy="2160240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96934" y="980728"/>
            <a:ext cx="869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indent="-324000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赋能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平台是帮助自驱组织成功的多种资源的组合体，赋能的基本原则是以数据换资源</a:t>
            </a:r>
            <a:endParaRPr lang="en-US" altLang="zh-CN" sz="2000" b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1502251" y="2906912"/>
            <a:ext cx="0" cy="54000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262891" y="2888880"/>
            <a:ext cx="0" cy="54012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>
          <a:xfrm>
            <a:off x="1142571" y="4833216"/>
            <a:ext cx="32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战略赋能：战略方向、风险</a:t>
            </a:r>
          </a:p>
        </p:txBody>
      </p:sp>
      <p:sp>
        <p:nvSpPr>
          <p:cNvPr id="148" name="圆角矩形 147"/>
          <p:cNvSpPr/>
          <p:nvPr/>
        </p:nvSpPr>
        <p:spPr>
          <a:xfrm>
            <a:off x="4670603" y="4833216"/>
            <a:ext cx="32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资源赋能：资源多样、高效</a:t>
            </a:r>
          </a:p>
        </p:txBody>
      </p:sp>
      <p:sp>
        <p:nvSpPr>
          <p:cNvPr id="102" name="矩形 101"/>
          <p:cNvSpPr/>
          <p:nvPr/>
        </p:nvSpPr>
        <p:spPr>
          <a:xfrm>
            <a:off x="1142211" y="5409496"/>
            <a:ext cx="1440160" cy="432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zh-CN" altLang="en-US" sz="16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智慧模型化</a:t>
            </a:r>
            <a:endParaRPr lang="zh-CN" altLang="en-US" sz="16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42211" y="5733256"/>
            <a:ext cx="1440160" cy="82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投资模型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合伙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分享模型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资金模型</a:t>
            </a:r>
            <a:r>
              <a:rPr lang="en-US" altLang="zh-CN" sz="1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694713" y="5409496"/>
            <a:ext cx="1440160" cy="432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zh-CN" altLang="en-US" sz="16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方案产品化</a:t>
            </a:r>
          </a:p>
        </p:txBody>
      </p:sp>
      <p:sp>
        <p:nvSpPr>
          <p:cNvPr id="113" name="矩形 112"/>
          <p:cNvSpPr/>
          <p:nvPr/>
        </p:nvSpPr>
        <p:spPr>
          <a:xfrm>
            <a:off x="4694713" y="5733256"/>
            <a:ext cx="1440160" cy="82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商业计划书模板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公关写作方案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0963" y="5409496"/>
            <a:ext cx="1440000" cy="432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zh-CN" altLang="en-US" sz="16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服务标准化</a:t>
            </a:r>
          </a:p>
        </p:txBody>
      </p:sp>
      <p:sp>
        <p:nvSpPr>
          <p:cNvPr id="114" name="矩形 113"/>
          <p:cNvSpPr/>
          <p:nvPr/>
        </p:nvSpPr>
        <p:spPr>
          <a:xfrm>
            <a:off x="6470963" y="5733256"/>
            <a:ext cx="1440000" cy="82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工资发放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费用报销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918462" y="5409496"/>
            <a:ext cx="1440160" cy="432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zh-CN" altLang="en-US" sz="16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能力标签化</a:t>
            </a:r>
          </a:p>
        </p:txBody>
      </p:sp>
      <p:sp>
        <p:nvSpPr>
          <p:cNvPr id="115" name="矩形 114"/>
          <p:cNvSpPr/>
          <p:nvPr/>
        </p:nvSpPr>
        <p:spPr>
          <a:xfrm>
            <a:off x="2918462" y="5733256"/>
            <a:ext cx="1440160" cy="82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教练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 indent="-180000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6187" y="3007985"/>
            <a:ext cx="576064" cy="31892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400"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0000"/>
                </a:solidFill>
              </a:rPr>
              <a:t>显差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51" name="曲线连接符 50"/>
          <p:cNvCxnSpPr>
            <a:stCxn id="146" idx="1"/>
            <a:endCxn id="67" idx="1"/>
          </p:cNvCxnSpPr>
          <p:nvPr/>
        </p:nvCxnSpPr>
        <p:spPr>
          <a:xfrm rot="10800000">
            <a:off x="926187" y="2618880"/>
            <a:ext cx="216384" cy="2484336"/>
          </a:xfrm>
          <a:prstGeom prst="curvedConnector3">
            <a:avLst>
              <a:gd name="adj1" fmla="val 293684"/>
            </a:avLst>
          </a:prstGeom>
          <a:ln w="19050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512" y="3645024"/>
            <a:ext cx="602659" cy="3189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46467" y="2564904"/>
            <a:ext cx="86409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全过程数据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42611" y="2636912"/>
            <a:ext cx="63607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90283" y="2996952"/>
            <a:ext cx="7425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400"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0000"/>
                </a:solidFill>
              </a:rPr>
              <a:t>关差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26787" y="2996952"/>
            <a:ext cx="105617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400"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 smtClean="0">
                <a:solidFill>
                  <a:srgbClr val="000000"/>
                </a:solidFill>
              </a:rPr>
              <a:t>输入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50923" y="2996952"/>
            <a:ext cx="64807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400"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0000"/>
                </a:solidFill>
              </a:rPr>
              <a:t>反馈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487027" y="3429000"/>
            <a:ext cx="504056" cy="309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生态圈资源</a:t>
            </a:r>
            <a:endParaRPr lang="zh-CN" altLang="en-US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8126987" y="3807104"/>
            <a:ext cx="360040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138961" y="3873184"/>
            <a:ext cx="348066" cy="13234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400"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0000"/>
                </a:solidFill>
              </a:rPr>
              <a:t>联接与交易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3086427" y="4221088"/>
            <a:ext cx="216024" cy="38590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 rot="10800000">
            <a:off x="5918849" y="4221088"/>
            <a:ext cx="216024" cy="38590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6280" y="4242574"/>
            <a:ext cx="132014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标准（四化）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8768" y="4242574"/>
            <a:ext cx="132014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交易组合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1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7344816" cy="662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解决事从何而来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自驱组织准入规则</a:t>
            </a:r>
            <a:endParaRPr lang="en-US" altLang="zh-CN" sz="28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E1D07A4-9F4D-4D28-9707-61F6A32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3" y="349252"/>
            <a:ext cx="6840435" cy="487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285750" indent="-285750">
              <a:lnSpc>
                <a:spcPct val="125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构建基于自驱与赋能的制度规则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947164"/>
            <a:ext cx="7344816" cy="7386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解决如何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自驱运行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697576"/>
            <a:ext cx="7344816" cy="662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解决代理人如何履职尽责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委托代理制度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447988"/>
            <a:ext cx="7344816" cy="7386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解决如何用数据换资源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</a:t>
            </a: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赋能基本规则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274512"/>
            <a:ext cx="8496944" cy="7386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解决如何基于契约的分享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“三共”制度</a:t>
            </a:r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i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zh-CN" altLang="en-US" sz="2000" b="1" i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</a:t>
            </a:r>
            <a:r>
              <a:rPr lang="zh-CN" altLang="en-US" sz="2000" b="1" i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i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共建、共享</a:t>
            </a:r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968122" y="5445240"/>
            <a:ext cx="3045198" cy="1296128"/>
            <a:chOff x="4355976" y="5317791"/>
            <a:chExt cx="4558861" cy="1459585"/>
          </a:xfrm>
        </p:grpSpPr>
        <p:sp>
          <p:nvSpPr>
            <p:cNvPr id="35" name="矩形 34"/>
            <p:cNvSpPr/>
            <p:nvPr/>
          </p:nvSpPr>
          <p:spPr>
            <a:xfrm>
              <a:off x="5829795" y="5337248"/>
              <a:ext cx="1023372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自驱组织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97221" y="5877272"/>
              <a:ext cx="3885038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智慧运营平台</a:t>
              </a:r>
              <a:endPara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397220" y="5337248"/>
              <a:ext cx="1023372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代理人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21735" y="5337248"/>
              <a:ext cx="1023372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投资人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785725" y="5661272"/>
              <a:ext cx="0" cy="252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圆角矩形 39"/>
            <p:cNvSpPr/>
            <p:nvPr/>
          </p:nvSpPr>
          <p:spPr>
            <a:xfrm>
              <a:off x="4355976" y="6489376"/>
              <a:ext cx="1748073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战略赋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能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516215" y="6489376"/>
              <a:ext cx="1748073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资源赋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能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5174228" y="6211728"/>
              <a:ext cx="0" cy="252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116748" y="6211728"/>
              <a:ext cx="0" cy="252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8587358" y="5877272"/>
              <a:ext cx="327479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生态圈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8282259" y="6093296"/>
              <a:ext cx="286544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/>
            <p:nvPr/>
          </p:nvCxnSpPr>
          <p:spPr>
            <a:xfrm rot="16200000" flipH="1">
              <a:off x="6330011" y="3695804"/>
              <a:ext cx="19458" cy="3263432"/>
            </a:xfrm>
            <a:prstGeom prst="curvedConnector3">
              <a:avLst>
                <a:gd name="adj1" fmla="val -1525491"/>
              </a:avLst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7" idx="3"/>
              <a:endCxn id="35" idx="1"/>
            </p:cNvCxnSpPr>
            <p:nvPr/>
          </p:nvCxnSpPr>
          <p:spPr>
            <a:xfrm>
              <a:off x="5420592" y="5481248"/>
              <a:ext cx="409203" cy="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5" idx="3"/>
              <a:endCxn id="38" idx="1"/>
            </p:cNvCxnSpPr>
            <p:nvPr/>
          </p:nvCxnSpPr>
          <p:spPr>
            <a:xfrm>
              <a:off x="6853166" y="5481248"/>
              <a:ext cx="368568" cy="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339740" y="5648107"/>
              <a:ext cx="0" cy="252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893756" y="5651544"/>
              <a:ext cx="0" cy="252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8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CTM_SLIDE_ID" val="09022a65800c491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9160232"/>
  <p:tag name="MH_LIBRARY" val="GRAPHIC"/>
  <p:tag name="MH_TYPE" val="SubTitle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9160232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9160232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14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1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新奥集团PPT模板">
  <a:themeElements>
    <a:clrScheme name="1_新奥集团PPT模板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1_新奥集团PPT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奥集团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集团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集团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集团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集团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集团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集团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集团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集团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集团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集团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集团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集团PPT模板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集团PPT模板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新奥集团PPT模板">
  <a:themeElements>
    <a:clrScheme name="">
      <a:dk1>
        <a:srgbClr val="808080"/>
      </a:dk1>
      <a:lt1>
        <a:srgbClr val="FFFFFF"/>
      </a:lt1>
      <a:dk2>
        <a:srgbClr val="0065A6"/>
      </a:dk2>
      <a:lt2>
        <a:srgbClr val="808080"/>
      </a:lt2>
      <a:accent1>
        <a:srgbClr val="88C63A"/>
      </a:accent1>
      <a:accent2>
        <a:srgbClr val="FFF000"/>
      </a:accent2>
      <a:accent3>
        <a:srgbClr val="FFFFFF"/>
      </a:accent3>
      <a:accent4>
        <a:srgbClr val="6C6C6C"/>
      </a:accent4>
      <a:accent5>
        <a:srgbClr val="C3DFAE"/>
      </a:accent5>
      <a:accent6>
        <a:srgbClr val="E7D900"/>
      </a:accent6>
      <a:hlink>
        <a:srgbClr val="00ADDA"/>
      </a:hlink>
      <a:folHlink>
        <a:srgbClr val="131313"/>
      </a:folHlink>
    </a:clrScheme>
    <a:fontScheme name="新奥集团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新奥集团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929</Words>
  <Application>Microsoft Office PowerPoint</Application>
  <PresentationFormat>全屏显示(4:3)</PresentationFormat>
  <Paragraphs>217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14_新奥ENN模板－20100718</vt:lpstr>
      <vt:lpstr>5_新奥ENN模板－20100718</vt:lpstr>
      <vt:lpstr>13_新奥ENN模板－20100718</vt:lpstr>
      <vt:lpstr>11_新奥ENN模板－20100718</vt:lpstr>
      <vt:lpstr>8_新奥ENN模板－20100718</vt:lpstr>
      <vt:lpstr>2_新奥集团PPT模板</vt:lpstr>
      <vt:lpstr>1_新奥集团PPT模板</vt:lpstr>
      <vt:lpstr>12_新奥ENN模板－20100718</vt:lpstr>
      <vt:lpstr>7_新奥ENN模板－20100718</vt:lpstr>
      <vt:lpstr>6_新奥ENN模板－20100718</vt:lpstr>
      <vt:lpstr>PowerPoint 演示文稿</vt:lpstr>
      <vt:lpstr>1. 因为“看见”，所以相信</vt:lpstr>
      <vt:lpstr>2. 现在在哪里</vt:lpstr>
      <vt:lpstr>3. 路径设计</vt:lpstr>
      <vt:lpstr>4.1 创建新型契约关系，颠覆现有管理关系</vt:lpstr>
      <vt:lpstr>4.2 创建基于生态的多元、开放的新型伙伴关系</vt:lpstr>
      <vt:lpstr>4.3 建设新型的代理人关系</vt:lpstr>
      <vt:lpstr>5. 多维赋能平台，成就自驱组织</vt:lpstr>
      <vt:lpstr>6. 构建基于自驱与赋能的制度规则</vt:lpstr>
      <vt:lpstr>7. 后续工作安排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自驱组织与赋能平台的愿景描绘</dc:title>
  <dc:creator>ZYY;ZJ</dc:creator>
  <cp:lastModifiedBy>fanchen</cp:lastModifiedBy>
  <cp:revision>197</cp:revision>
  <dcterms:created xsi:type="dcterms:W3CDTF">2017-11-10T22:38:50Z</dcterms:created>
  <dcterms:modified xsi:type="dcterms:W3CDTF">2017-11-15T12:41:23Z</dcterms:modified>
</cp:coreProperties>
</file>