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5" r:id="rId3"/>
  </p:sldMasterIdLst>
  <p:notesMasterIdLst>
    <p:notesMasterId r:id="rId5"/>
  </p:notesMasterIdLst>
  <p:sldIdLst>
    <p:sldId id="257" r:id="rId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86">
          <p15:clr>
            <a:srgbClr val="A4A3A4"/>
          </p15:clr>
        </p15:guide>
        <p15:guide id="2" pos="2884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0065A6"/>
    <a:srgbClr val="FFFFFF"/>
    <a:srgbClr val="C2E49C"/>
    <a:srgbClr val="E1E1E1"/>
    <a:srgbClr val="88C63A"/>
    <a:srgbClr val="E7F1F8"/>
    <a:srgbClr val="00964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3" autoAdjust="0"/>
    <p:restoredTop sz="93850" autoAdjust="0"/>
  </p:normalViewPr>
  <p:slideViewPr>
    <p:cSldViewPr>
      <p:cViewPr>
        <p:scale>
          <a:sx n="75" d="100"/>
          <a:sy n="75" d="100"/>
        </p:scale>
        <p:origin x="-1182" y="54"/>
      </p:cViewPr>
      <p:guideLst>
        <p:guide orient="horz" pos="4086"/>
        <p:guide orient="horz" pos="4065"/>
        <p:guide pos="28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6754-3D0C-422C-86F8-8E4B40F44C29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962F-CC90-44B1-8819-5355302C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4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N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5616" y="2060848"/>
            <a:ext cx="7237413" cy="552450"/>
          </a:xfrm>
        </p:spPr>
        <p:txBody>
          <a:bodyPr/>
          <a:lstStyle>
            <a:lvl1pPr algn="ctr">
              <a:defRPr sz="4000">
                <a:solidFill>
                  <a:srgbClr val="0065A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4248150" cy="334962"/>
          </a:xfrm>
          <a:prstGeom prst="rect">
            <a:avLst/>
          </a:prstGeom>
        </p:spPr>
        <p:txBody>
          <a:bodyPr/>
          <a:lstStyle>
            <a:lvl1pPr>
              <a:defRPr sz="2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EC895-76F4-4C35-BD62-549BCACBEC66}" type="slidenum">
              <a:rPr lang="en-US" altLang="zh-CN">
                <a:solidFill>
                  <a:srgbClr val="808080"/>
                </a:solidFill>
              </a:rPr>
              <a:t>‹#›</a:t>
            </a:fld>
            <a:endParaRPr lang="en-US" altLang="zh-CN" sz="1400" dirty="0">
              <a:solidFill>
                <a:srgbClr val="80808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F1A140-B3DE-4863-B3B1-4AD4648CCFDD}" type="datetime2">
              <a:rPr lang="en-US" altLang="zh-CN" smtClean="0">
                <a:solidFill>
                  <a:srgbClr val="808080"/>
                </a:solidFill>
              </a:rPr>
              <a:t>Sunday, December 10, 2017</a:t>
            </a:fld>
            <a:endParaRPr lang="en-US" altLang="zh-CN" dirty="0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E76A-C1A6-4EA0-B3B2-80554E3BA5B4}" type="slidenum">
              <a:rPr lang="en-US" altLang="zh-CN">
                <a:solidFill>
                  <a:srgbClr val="808080"/>
                </a:solidFill>
              </a:rPr>
              <a:t>‹#›</a:t>
            </a:fld>
            <a:endParaRPr lang="en-US" altLang="zh-CN" sz="1250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N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5616" y="2060848"/>
            <a:ext cx="7237413" cy="552450"/>
          </a:xfrm>
        </p:spPr>
        <p:txBody>
          <a:bodyPr/>
          <a:lstStyle>
            <a:lvl1pPr algn="ctr">
              <a:defRPr sz="4000">
                <a:solidFill>
                  <a:srgbClr val="0065A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4248150" cy="334962"/>
          </a:xfrm>
          <a:prstGeom prst="rect">
            <a:avLst/>
          </a:prstGeom>
        </p:spPr>
        <p:txBody>
          <a:bodyPr/>
          <a:lstStyle>
            <a:lvl1pPr>
              <a:defRPr sz="2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8687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713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88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339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53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2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93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EC895-76F4-4C35-BD62-549BCACBEC66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80808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F1A140-B3DE-4863-B3B1-4AD4648CCFDD}" type="datetime2">
              <a:rPr lang="en-US" altLang="zh-CN" smtClean="0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Sunday, December 10, 2017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0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8BDE8946-58DA-41CC-A50B-5D1943E315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E76A-C1A6-4EA0-B3B2-80554E3BA5B4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25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49250"/>
            <a:ext cx="7937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14400"/>
            <a:ext cx="76200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648072" cy="33223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49250"/>
            <a:ext cx="7937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14400"/>
            <a:ext cx="76200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648072" cy="33223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2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27883" y="953482"/>
            <a:ext cx="1415773" cy="36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kumimoji="1" lang="zh-CN" altLang="en-US" sz="16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达成需求共识</a:t>
            </a:r>
            <a:endParaRPr kumimoji="1" lang="zh-CN" altLang="en-US" sz="1600" b="1" dirty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90533" y="970307"/>
            <a:ext cx="1005403" cy="36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kumimoji="1" lang="zh-CN" altLang="en-US" sz="16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组建小组</a:t>
            </a:r>
            <a:endParaRPr kumimoji="1" lang="zh-CN" altLang="en-US" sz="1600" b="1" dirty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0871" y="980728"/>
            <a:ext cx="1005403" cy="387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kumimoji="1" lang="zh-CN" altLang="en-US" sz="16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资源交付</a:t>
            </a:r>
            <a:endParaRPr kumimoji="1" lang="zh-CN" altLang="en-US" sz="1600" b="1" dirty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44208" y="980728"/>
            <a:ext cx="1005403" cy="36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kumimoji="1" lang="zh-CN" altLang="en-US" sz="16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价值分享</a:t>
            </a:r>
            <a:endParaRPr kumimoji="1" lang="zh-CN" altLang="en-US" sz="1600" b="1" dirty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6376" y="980728"/>
            <a:ext cx="595036" cy="36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kumimoji="1" lang="zh-CN" altLang="en-US" sz="16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kumimoji="1" lang="zh-CN" altLang="en-US" sz="1600" b="1" dirty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符 12"/>
          <p:cNvCxnSpPr/>
          <p:nvPr/>
        </p:nvCxnSpPr>
        <p:spPr>
          <a:xfrm>
            <a:off x="2770419" y="1377719"/>
            <a:ext cx="0" cy="4536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40"/>
          <p:cNvCxnSpPr/>
          <p:nvPr/>
        </p:nvCxnSpPr>
        <p:spPr>
          <a:xfrm>
            <a:off x="4139952" y="1377720"/>
            <a:ext cx="0" cy="453599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41"/>
          <p:cNvCxnSpPr/>
          <p:nvPr/>
        </p:nvCxnSpPr>
        <p:spPr>
          <a:xfrm>
            <a:off x="6233368" y="1377720"/>
            <a:ext cx="0" cy="449999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42"/>
          <p:cNvCxnSpPr/>
          <p:nvPr/>
        </p:nvCxnSpPr>
        <p:spPr>
          <a:xfrm>
            <a:off x="7452320" y="1377719"/>
            <a:ext cx="0" cy="450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73941" y="4973601"/>
            <a:ext cx="1017656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发送定制资源产品标的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61797" y="1611768"/>
            <a:ext cx="681811" cy="294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竞标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755575" y="4365104"/>
            <a:ext cx="636021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评 标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079672" y="1628832"/>
            <a:ext cx="54000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中标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904631" y="1611768"/>
            <a:ext cx="795161" cy="305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小组注册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057464" y="1577692"/>
            <a:ext cx="936000" cy="3600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77836" y="2498877"/>
            <a:ext cx="802476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收款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兑现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3193" y="1384444"/>
            <a:ext cx="8815311" cy="2265836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vert="horz" rtlCol="0" anchor="ctr"/>
          <a:lstStyle/>
          <a:p>
            <a:pPr algn="ctr"/>
            <a:endParaRPr lang="zh-CN" altLang="en-US" sz="2000" b="1" kern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777295" y="2454874"/>
            <a:ext cx="778481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签署服务标准协议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3193" y="3774212"/>
            <a:ext cx="8815311" cy="210306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vert="horz" rtlCol="0" anchor="ctr"/>
          <a:lstStyle/>
          <a:p>
            <a:pPr algn="ctr"/>
            <a:endParaRPr lang="zh-CN" altLang="en-US" sz="2000" b="1" kern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45570" y="1902246"/>
            <a:ext cx="802476" cy="3555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核算确认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70972" y="4149080"/>
            <a:ext cx="802832" cy="25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箭头连接符 133"/>
          <p:cNvCxnSpPr>
            <a:stCxn id="30" idx="3"/>
            <a:endCxn id="31" idx="1"/>
          </p:cNvCxnSpPr>
          <p:nvPr/>
        </p:nvCxnSpPr>
        <p:spPr>
          <a:xfrm flipV="1">
            <a:off x="1619672" y="1764300"/>
            <a:ext cx="284959" cy="8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155435" y="1937692"/>
            <a:ext cx="31551" cy="2451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/>
          <p:nvPr/>
        </p:nvCxnSpPr>
        <p:spPr>
          <a:xfrm rot="16200000" flipV="1">
            <a:off x="1932402" y="4117950"/>
            <a:ext cx="530751" cy="40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46" idx="1"/>
          </p:cNvCxnSpPr>
          <p:nvPr/>
        </p:nvCxnSpPr>
        <p:spPr>
          <a:xfrm rot="10800000" flipV="1">
            <a:off x="1774443" y="2631904"/>
            <a:ext cx="2854" cy="1906449"/>
          </a:xfrm>
          <a:prstGeom prst="bentConnector3">
            <a:avLst>
              <a:gd name="adj1" fmla="val 8740469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3124581" y="1484784"/>
            <a:ext cx="805661" cy="50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组建需求发单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3" name="肘形连接符 222"/>
          <p:cNvCxnSpPr>
            <a:stCxn id="33" idx="2"/>
          </p:cNvCxnSpPr>
          <p:nvPr/>
        </p:nvCxnSpPr>
        <p:spPr>
          <a:xfrm rot="16200000" flipH="1">
            <a:off x="3431155" y="2032000"/>
            <a:ext cx="195164" cy="65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057464" y="3200818"/>
            <a:ext cx="936000" cy="3600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3115900" y="3138414"/>
            <a:ext cx="805661" cy="50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4644008" y="1556792"/>
            <a:ext cx="1368152" cy="3496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资源产品交付活动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2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4380570" y="4355825"/>
            <a:ext cx="767494" cy="35405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355976" y="4275289"/>
            <a:ext cx="805661" cy="506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使用所买资源产品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5" name="肘形连接符 254"/>
          <p:cNvCxnSpPr/>
          <p:nvPr/>
        </p:nvCxnSpPr>
        <p:spPr>
          <a:xfrm flipV="1">
            <a:off x="2625726" y="1784123"/>
            <a:ext cx="2018282" cy="1940194"/>
          </a:xfrm>
          <a:prstGeom prst="bentConnector3">
            <a:avLst>
              <a:gd name="adj1" fmla="val 909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5390444" y="4304905"/>
            <a:ext cx="763450" cy="44734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358904" y="4221088"/>
            <a:ext cx="869280" cy="573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资源服务评价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6" name="肘形连接符 265"/>
          <p:cNvCxnSpPr>
            <a:endCxn id="86" idx="1"/>
          </p:cNvCxnSpPr>
          <p:nvPr/>
        </p:nvCxnSpPr>
        <p:spPr>
          <a:xfrm rot="5400000" flipH="1" flipV="1">
            <a:off x="5177503" y="2936838"/>
            <a:ext cx="2224873" cy="511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7524017" y="2498877"/>
            <a:ext cx="792399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信用变化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395349" y="332656"/>
            <a:ext cx="8569326" cy="487363"/>
          </a:xfrm>
          <a:prstGeom prst="rect">
            <a:avLst/>
          </a:prstGeom>
        </p:spPr>
        <p:txBody>
          <a:bodyPr/>
          <a:lstStyle>
            <a:lvl1pPr algn="l" defTabSz="722376" rtl="0" eaLnBrk="0" fontAlgn="base" hangingPunct="0">
              <a:spcBef>
                <a:spcPct val="0"/>
              </a:spcBef>
              <a:spcAft>
                <a:spcPct val="0"/>
              </a:spcAft>
              <a:defRPr sz="2212" b="1">
                <a:solidFill>
                  <a:schemeClr val="tx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2800" kern="0" dirty="0" smtClean="0"/>
              <a:t>资源交互（需</a:t>
            </a:r>
            <a:r>
              <a:rPr lang="en-US" altLang="zh-CN" sz="2800" kern="0" dirty="0" smtClean="0"/>
              <a:t>—</a:t>
            </a:r>
            <a:r>
              <a:rPr lang="zh-CN" altLang="en-US" sz="2800" kern="0" dirty="0" smtClean="0"/>
              <a:t>供）关系图</a:t>
            </a:r>
            <a:endParaRPr lang="en-US" altLang="zh-CN" sz="2800" kern="0" dirty="0" smtClean="0"/>
          </a:p>
        </p:txBody>
      </p:sp>
      <p:sp>
        <p:nvSpPr>
          <p:cNvPr id="122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775237" y="4371085"/>
            <a:ext cx="778481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签署服务标准协议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670891" y="5005586"/>
            <a:ext cx="951661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选择标准资源产品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2567360" y="3861048"/>
            <a:ext cx="0" cy="11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323528" y="4653136"/>
            <a:ext cx="3000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475656" y="4715852"/>
            <a:ext cx="3000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057464" y="2642860"/>
            <a:ext cx="936000" cy="3600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签署服务</a:t>
            </a:r>
            <a:r>
              <a:rPr lang="zh-CN" altLang="en-US" sz="105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endParaRPr lang="en-US" altLang="zh-CN" sz="105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分享协议</a:t>
            </a:r>
            <a:endParaRPr lang="en-GB" sz="105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3057464" y="2098065"/>
            <a:ext cx="936000" cy="3600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124038" y="2004497"/>
            <a:ext cx="805661" cy="50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沟通成员达成意向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肘形连接符 145"/>
          <p:cNvCxnSpPr/>
          <p:nvPr/>
        </p:nvCxnSpPr>
        <p:spPr>
          <a:xfrm rot="16200000" flipH="1">
            <a:off x="3432631" y="2551507"/>
            <a:ext cx="201104" cy="23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/>
          <p:nvPr/>
        </p:nvCxnSpPr>
        <p:spPr>
          <a:xfrm rot="16200000" flipH="1">
            <a:off x="3417008" y="3112398"/>
            <a:ext cx="201104" cy="23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1779356" y="3500555"/>
            <a:ext cx="920436" cy="354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预付款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4716016" y="1889730"/>
            <a:ext cx="0" cy="2447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5148064" y="4509120"/>
            <a:ext cx="28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5292080" y="5229200"/>
            <a:ext cx="1069925" cy="280427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审核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77836" y="3525811"/>
            <a:ext cx="778478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启动预付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8" name="直接箭头连接符 177"/>
          <p:cNvCxnSpPr>
            <a:stCxn id="171" idx="0"/>
            <a:endCxn id="38" idx="2"/>
          </p:cNvCxnSpPr>
          <p:nvPr/>
        </p:nvCxnSpPr>
        <p:spPr>
          <a:xfrm flipV="1">
            <a:off x="6967075" y="2852936"/>
            <a:ext cx="11999" cy="672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53838" y="4637394"/>
            <a:ext cx="802476" cy="25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核算确认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4" name="肘形连接符 193"/>
          <p:cNvCxnSpPr/>
          <p:nvPr/>
        </p:nvCxnSpPr>
        <p:spPr>
          <a:xfrm rot="10800000" flipH="1" flipV="1">
            <a:off x="6579956" y="2132856"/>
            <a:ext cx="8268" cy="2664000"/>
          </a:xfrm>
          <a:prstGeom prst="bentConnector3">
            <a:avLst>
              <a:gd name="adj1" fmla="val -184325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36512" y="3934271"/>
            <a:ext cx="479618" cy="1654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-36512" y="1774031"/>
            <a:ext cx="479618" cy="1654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4" name="直接箭头连接符 213"/>
          <p:cNvCxnSpPr/>
          <p:nvPr/>
        </p:nvCxnSpPr>
        <p:spPr>
          <a:xfrm flipV="1">
            <a:off x="611560" y="1916832"/>
            <a:ext cx="0" cy="30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2365348"/>
            <a:ext cx="479618" cy="991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投标</a:t>
            </a:r>
          </a:p>
        </p:txBody>
      </p:sp>
      <p:cxnSp>
        <p:nvCxnSpPr>
          <p:cNvPr id="321" name="直接箭头连接符 320"/>
          <p:cNvCxnSpPr/>
          <p:nvPr/>
        </p:nvCxnSpPr>
        <p:spPr>
          <a:xfrm>
            <a:off x="2166535" y="2830847"/>
            <a:ext cx="0" cy="669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endCxn id="46" idx="0"/>
          </p:cNvCxnSpPr>
          <p:nvPr/>
        </p:nvCxnSpPr>
        <p:spPr>
          <a:xfrm>
            <a:off x="1641534" y="1916832"/>
            <a:ext cx="525002" cy="538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2699792" y="1775591"/>
            <a:ext cx="361116" cy="8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>
            <a:off x="2195736" y="1916832"/>
            <a:ext cx="0" cy="5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>
            <a:stCxn id="38" idx="3"/>
            <a:endCxn id="289" idx="1"/>
          </p:cNvCxnSpPr>
          <p:nvPr/>
        </p:nvCxnSpPr>
        <p:spPr>
          <a:xfrm>
            <a:off x="7380312" y="2675907"/>
            <a:ext cx="143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4489604" y="5157192"/>
            <a:ext cx="802476" cy="46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投诉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9" name="直接箭头连接符 358"/>
          <p:cNvCxnSpPr/>
          <p:nvPr/>
        </p:nvCxnSpPr>
        <p:spPr>
          <a:xfrm flipV="1">
            <a:off x="5292080" y="5211184"/>
            <a:ext cx="1296000" cy="5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4499992" y="1916832"/>
            <a:ext cx="1069925" cy="654318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方案交付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人天交付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物资交付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打包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交付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1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8543262" y="2492896"/>
            <a:ext cx="565242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2" name="直接箭头连接符 361"/>
          <p:cNvCxnSpPr/>
          <p:nvPr/>
        </p:nvCxnSpPr>
        <p:spPr>
          <a:xfrm>
            <a:off x="8316416" y="2661045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/>
          <p:nvPr/>
        </p:nvCxnSpPr>
        <p:spPr>
          <a:xfrm flipV="1">
            <a:off x="6979074" y="3861080"/>
            <a:ext cx="0" cy="28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 flipV="1">
            <a:off x="6979074" y="4365104"/>
            <a:ext cx="0" cy="28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77836" y="5085184"/>
            <a:ext cx="802476" cy="25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需付费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4" name="直接箭头连接符 383"/>
          <p:cNvCxnSpPr/>
          <p:nvPr/>
        </p:nvCxnSpPr>
        <p:spPr>
          <a:xfrm flipV="1">
            <a:off x="6979344" y="4869160"/>
            <a:ext cx="0" cy="25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/>
          <p:nvPr/>
        </p:nvCxnSpPr>
        <p:spPr>
          <a:xfrm flipV="1">
            <a:off x="5292080" y="5610066"/>
            <a:ext cx="1296000" cy="5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6588224" y="5517232"/>
            <a:ext cx="802476" cy="25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付费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7" name="直接箭头连接符 386"/>
          <p:cNvCxnSpPr/>
          <p:nvPr/>
        </p:nvCxnSpPr>
        <p:spPr>
          <a:xfrm>
            <a:off x="4702696" y="4725144"/>
            <a:ext cx="0" cy="4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4932040" y="3501008"/>
            <a:ext cx="778478" cy="3540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冻结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预付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9" name="直接箭头连接符 388"/>
          <p:cNvCxnSpPr/>
          <p:nvPr/>
        </p:nvCxnSpPr>
        <p:spPr>
          <a:xfrm flipV="1">
            <a:off x="5220072" y="3861216"/>
            <a:ext cx="0" cy="129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endCxn id="289" idx="2"/>
          </p:cNvCxnSpPr>
          <p:nvPr/>
        </p:nvCxnSpPr>
        <p:spPr>
          <a:xfrm flipV="1">
            <a:off x="7920216" y="2852936"/>
            <a:ext cx="1" cy="2790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: Rounded Corners 4">
            <a:extLst>
              <a:ext uri="{FF2B5EF4-FFF2-40B4-BE49-F238E27FC236}">
                <a16:creationId xmlns="" xmlns:a16="http://schemas.microsoft.com/office/drawing/2014/main" id="{75182C7E-CBFD-42F9-B1E1-8C674011EE57}"/>
              </a:ext>
            </a:extLst>
          </p:cNvPr>
          <p:cNvSpPr/>
          <p:nvPr/>
        </p:nvSpPr>
        <p:spPr>
          <a:xfrm>
            <a:off x="7492687" y="4365104"/>
            <a:ext cx="1024130" cy="338122"/>
          </a:xfrm>
          <a:prstGeom prst="round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惩</a:t>
            </a:r>
            <a:endParaRPr lang="en-US" altLang="zh-CN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罚</a:t>
            </a:r>
            <a:endParaRPr lang="en-GB" sz="11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2" name="直接箭头连接符 391"/>
          <p:cNvCxnSpPr/>
          <p:nvPr/>
        </p:nvCxnSpPr>
        <p:spPr>
          <a:xfrm>
            <a:off x="822052" y="1914608"/>
            <a:ext cx="0" cy="2447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86" idx="3"/>
          </p:cNvCxnSpPr>
          <p:nvPr/>
        </p:nvCxnSpPr>
        <p:spPr>
          <a:xfrm>
            <a:off x="7390700" y="5643232"/>
            <a:ext cx="52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文本框 11"/>
          <p:cNvSpPr txBox="1"/>
          <p:nvPr/>
        </p:nvSpPr>
        <p:spPr>
          <a:xfrm>
            <a:off x="1670891" y="5877272"/>
            <a:ext cx="5032147" cy="977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zh-CN" altLang="en-US" sz="14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资源品类：</a:t>
            </a:r>
            <a:endParaRPr kumimoji="1" lang="en-US" altLang="zh-CN" sz="14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kumimoji="1" lang="zh-CN" altLang="en-US" sz="14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通用资源：品牌、人才、平台、管理工具（</a:t>
            </a:r>
            <a:r>
              <a:rPr kumimoji="1" lang="en-US" altLang="zh-CN" sz="1400" b="1" dirty="0" err="1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kumimoji="1" lang="zh-CN" altLang="en-US" sz="14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4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kumimoji="1" lang="zh-CN" altLang="en-US" sz="1400" b="1" dirty="0" smtClean="0">
                <a:solidFill>
                  <a:srgbClr val="0065A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个性资源：服务产品研发、渠道建设、供应链管理、业务平台</a:t>
            </a:r>
            <a:endParaRPr kumimoji="1" lang="en-US" altLang="zh-CN" sz="1400" b="1" dirty="0" smtClean="0">
              <a:solidFill>
                <a:srgbClr val="0065A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新奥集团PPT模板">
  <a:themeElements>
    <a:clrScheme name="">
      <a:dk1>
        <a:srgbClr val="808080"/>
      </a:dk1>
      <a:lt1>
        <a:srgbClr val="FFFFFF"/>
      </a:lt1>
      <a:dk2>
        <a:srgbClr val="0065A6"/>
      </a:dk2>
      <a:lt2>
        <a:srgbClr val="808080"/>
      </a:lt2>
      <a:accent1>
        <a:srgbClr val="88C63A"/>
      </a:accent1>
      <a:accent2>
        <a:srgbClr val="FFF000"/>
      </a:accent2>
      <a:accent3>
        <a:srgbClr val="FFFFFF"/>
      </a:accent3>
      <a:accent4>
        <a:srgbClr val="6C6C6C"/>
      </a:accent4>
      <a:accent5>
        <a:srgbClr val="C3DFAE"/>
      </a:accent5>
      <a:accent6>
        <a:srgbClr val="E7D900"/>
      </a:accent6>
      <a:hlink>
        <a:srgbClr val="00ADDA"/>
      </a:hlink>
      <a:folHlink>
        <a:srgbClr val="131313"/>
      </a:folHlink>
    </a:clrScheme>
    <a:fontScheme name="新奥集团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新奥集团PPT模板">
  <a:themeElements>
    <a:clrScheme name="">
      <a:dk1>
        <a:srgbClr val="808080"/>
      </a:dk1>
      <a:lt1>
        <a:srgbClr val="FFFFFF"/>
      </a:lt1>
      <a:dk2>
        <a:srgbClr val="0065A6"/>
      </a:dk2>
      <a:lt2>
        <a:srgbClr val="808080"/>
      </a:lt2>
      <a:accent1>
        <a:srgbClr val="88C63A"/>
      </a:accent1>
      <a:accent2>
        <a:srgbClr val="FFF000"/>
      </a:accent2>
      <a:accent3>
        <a:srgbClr val="FFFFFF"/>
      </a:accent3>
      <a:accent4>
        <a:srgbClr val="6C6C6C"/>
      </a:accent4>
      <a:accent5>
        <a:srgbClr val="C3DFAE"/>
      </a:accent5>
      <a:accent6>
        <a:srgbClr val="E7D900"/>
      </a:accent6>
      <a:hlink>
        <a:srgbClr val="00ADDA"/>
      </a:hlink>
      <a:folHlink>
        <a:srgbClr val="131313"/>
      </a:folHlink>
    </a:clrScheme>
    <a:fontScheme name="新奥集团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19672</TotalTime>
  <Words>156</Words>
  <Application>Microsoft Office PowerPoint</Application>
  <PresentationFormat>全屏显示(4:3)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5_新奥ENN模板－20100718</vt:lpstr>
      <vt:lpstr>新奥集团PPT模板</vt:lpstr>
      <vt:lpstr>1_新奥集团PPT模板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新业务的主线管理流程与市场战略绩效主线的关系：</dc:title>
  <dc:creator>郑荣荣</dc:creator>
  <cp:lastModifiedBy>匿名用户</cp:lastModifiedBy>
  <cp:revision>2799</cp:revision>
  <cp:lastPrinted>2017-09-13T07:29:00Z</cp:lastPrinted>
  <dcterms:created xsi:type="dcterms:W3CDTF">2015-09-01T05:17:00Z</dcterms:created>
  <dcterms:modified xsi:type="dcterms:W3CDTF">2017-12-10T09:59:49Z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