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5" r:id="rId3"/>
    <p:sldMasterId id="2147483706" r:id="rId4"/>
  </p:sldMasterIdLst>
  <p:notesMasterIdLst>
    <p:notesMasterId r:id="rId25"/>
  </p:notesMasterIdLst>
  <p:sldIdLst>
    <p:sldId id="885" r:id="rId5"/>
    <p:sldId id="993" r:id="rId6"/>
    <p:sldId id="995" r:id="rId7"/>
    <p:sldId id="994" r:id="rId8"/>
    <p:sldId id="984" r:id="rId9"/>
    <p:sldId id="985" r:id="rId10"/>
    <p:sldId id="986" r:id="rId11"/>
    <p:sldId id="987" r:id="rId12"/>
    <p:sldId id="989" r:id="rId13"/>
    <p:sldId id="996" r:id="rId14"/>
    <p:sldId id="997" r:id="rId15"/>
    <p:sldId id="998" r:id="rId16"/>
    <p:sldId id="999" r:id="rId17"/>
    <p:sldId id="969" r:id="rId18"/>
    <p:sldId id="1000" r:id="rId19"/>
    <p:sldId id="981" r:id="rId20"/>
    <p:sldId id="988" r:id="rId21"/>
    <p:sldId id="980" r:id="rId22"/>
    <p:sldId id="978" r:id="rId23"/>
    <p:sldId id="983" r:id="rId2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86">
          <p15:clr>
            <a:srgbClr val="A4A3A4"/>
          </p15:clr>
        </p15:guide>
        <p15:guide id="2" pos="2884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031"/>
    <a:srgbClr val="C2E49C"/>
    <a:srgbClr val="FFFFFF"/>
    <a:srgbClr val="E1E1E1"/>
    <a:srgbClr val="88C63A"/>
    <a:srgbClr val="E7F1F8"/>
    <a:srgbClr val="0065A6"/>
    <a:srgbClr val="009644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1" autoAdjust="0"/>
    <p:restoredTop sz="95879" autoAdjust="0"/>
  </p:normalViewPr>
  <p:slideViewPr>
    <p:cSldViewPr>
      <p:cViewPr>
        <p:scale>
          <a:sx n="66" d="100"/>
          <a:sy n="66" d="100"/>
        </p:scale>
        <p:origin x="-1362" y="-72"/>
      </p:cViewPr>
      <p:guideLst>
        <p:guide orient="horz" pos="4086"/>
        <p:guide orient="horz" pos="4065"/>
        <p:guide pos="28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6754-3D0C-422C-86F8-8E4B40F44C2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962F-CC90-44B1-8819-5355302C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4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7965F1-DF56-4C7C-AF76-0B7E4A84D940}" type="slidenum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40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2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 smtClean="0"/>
              <a:t>1.</a:t>
            </a:r>
            <a:r>
              <a:rPr kumimoji="1" lang="zh-CN" altLang="en-US" sz="1200" dirty="0" smtClean="0"/>
              <a:t>为事业线上的自驱组织赋能，提供优质、便捷的产品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服务，支撑其达成战略与自驱目标；</a:t>
            </a:r>
            <a:endParaRPr kumimoji="1"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2.</a:t>
            </a:r>
            <a:r>
              <a:rPr kumimoji="1" lang="zh-CN" altLang="en-US" sz="1200" dirty="0" smtClean="0"/>
              <a:t>通过内部市场化，激活现有成本中心成为利润中心，转变产品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服务价值难以衡量、部分独占经营、成长动力不足、服务能力不足的现状，培育其市场竞争力；</a:t>
            </a:r>
            <a:endParaRPr kumimoji="1"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3.</a:t>
            </a:r>
            <a:r>
              <a:rPr kumimoji="1" lang="zh-CN" altLang="en-US" sz="1200" dirty="0" smtClean="0"/>
              <a:t>与事业线相辅相成，打造即有机会又有辅助事业成功的产品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服务的平台能力。</a:t>
            </a:r>
            <a:endParaRPr kumimoji="1"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5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962F-CC90-44B1-8819-5355302C2D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9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2602-1CB6-43A4-9DE9-1592EB05061C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5659-1AF7-4714-BFED-434B58622DB5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52D9-E908-468B-B0A1-867D5B097BBF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N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5616" y="2060848"/>
            <a:ext cx="7237413" cy="552450"/>
          </a:xfrm>
        </p:spPr>
        <p:txBody>
          <a:bodyPr/>
          <a:lstStyle>
            <a:lvl1pPr algn="ctr">
              <a:defRPr sz="4000">
                <a:solidFill>
                  <a:srgbClr val="0065A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852738"/>
            <a:ext cx="4248150" cy="334962"/>
          </a:xfrm>
          <a:prstGeom prst="rect">
            <a:avLst/>
          </a:prstGeom>
        </p:spPr>
        <p:txBody>
          <a:bodyPr/>
          <a:lstStyle>
            <a:lvl1pPr>
              <a:defRPr sz="2000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 panose="020B0604020202020204"/>
              </a:rPr>
              <a:t>‹#›</a:t>
            </a:fld>
            <a:endParaRPr lang="en-US" altLang="zh-CN" sz="1400" b="1" dirty="0">
              <a:solidFill>
                <a:srgbClr val="0065A6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 panose="020B0604020202020204"/>
              </a:rPr>
              <a:t>‹#›</a:t>
            </a:fld>
            <a:endParaRPr lang="en-US" altLang="zh-CN" sz="1400" b="1" dirty="0">
              <a:solidFill>
                <a:srgbClr val="0065A6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 panose="020B0604020202020204"/>
              </a:rPr>
              <a:t>‹#›</a:t>
            </a:fld>
            <a:endParaRPr lang="en-US" altLang="zh-CN" sz="1400" b="1" dirty="0">
              <a:solidFill>
                <a:srgbClr val="0065A6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DA1-1299-4083-87E0-5C7B4CEA1099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35" tIns="45717" rIns="91435" bIns="4571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EC895-76F4-4C35-BD62-549BCACBEC66}" type="slidenum">
              <a:rPr lang="en-US" altLang="zh-CN">
                <a:solidFill>
                  <a:srgbClr val="808080"/>
                </a:solidFill>
              </a:rPr>
              <a:t>‹#›</a:t>
            </a:fld>
            <a:endParaRPr lang="en-US" altLang="zh-CN" sz="1400" dirty="0">
              <a:solidFill>
                <a:srgbClr val="80808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F1A140-B3DE-4863-B3B1-4AD4648CCFDD}" type="datetime2">
              <a:rPr lang="en-US" altLang="zh-CN" smtClean="0">
                <a:solidFill>
                  <a:srgbClr val="808080"/>
                </a:solidFill>
              </a:rPr>
              <a:t>Thursday, December 21, 2017</a:t>
            </a:fld>
            <a:endParaRPr lang="en-US" altLang="zh-CN" dirty="0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3E76A-C1A6-4EA0-B3B2-80554E3BA5B4}" type="slidenum">
              <a:rPr lang="en-US" altLang="zh-CN">
                <a:solidFill>
                  <a:srgbClr val="808080"/>
                </a:solidFill>
              </a:rPr>
              <a:t>‹#›</a:t>
            </a:fld>
            <a:endParaRPr lang="en-US" altLang="zh-CN" sz="1250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N_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5616" y="2060848"/>
            <a:ext cx="7237413" cy="552450"/>
          </a:xfrm>
        </p:spPr>
        <p:txBody>
          <a:bodyPr/>
          <a:lstStyle>
            <a:lvl1pPr algn="ctr">
              <a:defRPr sz="4000">
                <a:solidFill>
                  <a:srgbClr val="0065A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852738"/>
            <a:ext cx="4248150" cy="334962"/>
          </a:xfrm>
          <a:prstGeom prst="rect">
            <a:avLst/>
          </a:prstGeom>
        </p:spPr>
        <p:txBody>
          <a:bodyPr/>
          <a:lstStyle>
            <a:lvl1pPr>
              <a:defRPr sz="2000"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8687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713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88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460432" y="6553149"/>
            <a:ext cx="648072" cy="33223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  <a:latin typeface="Arial"/>
              </a:rPr>
              <a:pPr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339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253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2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093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6840760" cy="1512317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4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0CED-B695-4BED-9B7C-C10855CF3ABB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35" tIns="45717" rIns="91435" bIns="4571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EC895-76F4-4C35-BD62-549BCACBEC66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80808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F1A140-B3DE-4863-B3B1-4AD4648CCFDD}" type="datetime2">
              <a:rPr lang="en-US" altLang="zh-CN" smtClean="0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Thursday, December 21, 2017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 lIns="91435" tIns="45717" rIns="91435" bIns="45717"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70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8BDE8946-58DA-41CC-A50B-5D1943E315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E76A-C1A6-4EA0-B3B2-80554E3BA5B4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 sz="125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05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25C086-ECC3-4AC0-B578-434A9AFF626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326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453015-7A79-4D42-903B-C850D735681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56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5B3932-C36F-4506-9EAA-0EFB1A30871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208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052513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3ACC88-B20B-4356-B6ED-F7ED92E323A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1269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746DA5-532E-4B64-ABC6-E93BCF0A754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185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4B28B8-4235-4BFC-9334-D3EA9E5A713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515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2A495B-EFAE-4EFD-B8EC-FC6F6F73D1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545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510FB0-74F8-483F-B8D7-583E128B889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7"/>
            <a:ext cx="4208463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5" y="1052517"/>
            <a:ext cx="4208462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9E816-59E6-4024-9D3A-87742F0BC254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C66684-CB6C-4A39-826F-C5AD61DA69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0462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CAF5B-AEC7-4FF5-A4AC-5AC5E1F298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96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349250"/>
            <a:ext cx="2141537" cy="574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49250"/>
            <a:ext cx="6275388" cy="574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2D8EE-1C9B-4379-ACB0-4B5EBFC752F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86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B7DD-DB39-4B78-928E-47076A5AF660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CFAF-77F3-4659-ABE2-4A078FF7F83D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3AB6-9E3C-4801-9EB5-010F2D90633A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51D5-0C2E-4C4B-A660-340FCB4EBEA6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336B-B288-4735-9878-C895528DB585}" type="slidenum">
              <a:rPr lang="en-US" altLang="zh-CN"/>
              <a:t>‹#›</a:t>
            </a:fld>
            <a:endParaRPr lang="en-US" altLang="zh-CN" sz="1400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508F5-DC6F-47EC-972E-E0376868FE48}" type="slidenum">
              <a:rPr lang="en-US" altLang="zh-CN"/>
              <a:t>‹#›</a:t>
            </a:fld>
            <a:endParaRPr lang="en-US" altLang="zh-CN" sz="1400" dirty="0"/>
          </a:p>
        </p:txBody>
      </p:sp>
      <p:pic>
        <p:nvPicPr>
          <p:cNvPr id="3075" name="Picture 8" descr="2a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3" y="1052517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80063" y="6273800"/>
            <a:ext cx="24939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65A6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98452" y="908050"/>
            <a:ext cx="8637588" cy="65088"/>
          </a:xfrm>
          <a:prstGeom prst="rect">
            <a:avLst/>
          </a:prstGeom>
          <a:solidFill>
            <a:srgbClr val="88C6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65A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349250"/>
            <a:ext cx="7937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0" y="914400"/>
            <a:ext cx="76200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648072" cy="33223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349250"/>
            <a:ext cx="79375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10600" y="1905000"/>
            <a:ext cx="533400" cy="685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62000" y="914400"/>
            <a:ext cx="76200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460432" y="6525344"/>
            <a:ext cx="648072" cy="33223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0CB3EA-4D25-4F63-B575-7AB0EAFAAAF7}" type="slidenum">
              <a:rPr lang="en-US" altLang="zh-CN" b="1" smtClean="0">
                <a:solidFill>
                  <a:srgbClr val="0065A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b="1" dirty="0">
              <a:solidFill>
                <a:srgbClr val="0065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2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+mn-ea"/>
        </a:defRPr>
      </a:lvl2pPr>
      <a:lvl3pPr marL="123698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+mn-ea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ENN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49250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569325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757B9E-08FB-41B6-9D1C-CF180355504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7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宋体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0065A6"/>
          </a:solidFill>
          <a:latin typeface="+mn-lt"/>
          <a:ea typeface="宋体" charset="-122"/>
          <a:cs typeface="+mn-cs"/>
        </a:defRPr>
      </a:lvl1pPr>
      <a:lvl2pPr marL="828675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5A6"/>
          </a:solidFill>
          <a:latin typeface="+mn-lt"/>
          <a:ea typeface="宋体" charset="-122"/>
        </a:defRPr>
      </a:lvl2pPr>
      <a:lvl3pPr marL="123666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5A6"/>
          </a:solidFill>
          <a:latin typeface="+mn-lt"/>
          <a:ea typeface="宋体" charset="-122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5A6"/>
          </a:solidFill>
          <a:latin typeface="+mn-lt"/>
          <a:ea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65A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331640" y="2348880"/>
            <a:ext cx="65202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iCome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项目情况汇报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364088" y="5661248"/>
            <a:ext cx="2664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二○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一七年</a:t>
            </a:r>
            <a:r>
              <a:rPr lang="zh-CN" altLang="en-US" dirty="0">
                <a:ea typeface="黑体" pitchFamily="49" charset="-122"/>
              </a:rPr>
              <a:t>十二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5A6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65A6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iCome</a:t>
            </a:r>
            <a:r>
              <a:rPr kumimoji="1" lang="zh-CN" altLang="en-US" dirty="0" smtClean="0"/>
              <a:t>资源线设计思路</a:t>
            </a:r>
            <a:endParaRPr kumimoji="1" lang="zh-CN" altLang="en-US"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5760640" cy="1038468"/>
          </a:xfrm>
        </p:spPr>
        <p:txBody>
          <a:bodyPr/>
          <a:lstStyle/>
          <a:p>
            <a:r>
              <a:rPr kumimoji="1" lang="zh-CN" altLang="en-US" sz="1800" b="1" dirty="0" smtClean="0"/>
              <a:t>辅助自驱组织达成事业目标；</a:t>
            </a:r>
            <a:endParaRPr kumimoji="1" lang="en-US" altLang="zh-CN" sz="1800" b="1" dirty="0" smtClean="0"/>
          </a:p>
          <a:p>
            <a:r>
              <a:rPr kumimoji="1" lang="zh-CN" altLang="en-US" sz="1800" b="1" dirty="0" smtClean="0"/>
              <a:t>浮现真实的供需要求，培育资源供方市场竞争力；</a:t>
            </a:r>
            <a:endParaRPr kumimoji="1" lang="en-US" altLang="zh-CN" sz="1800" b="1" dirty="0" smtClean="0"/>
          </a:p>
          <a:p>
            <a:r>
              <a:rPr kumimoji="1" lang="zh-CN" altLang="en-US" sz="1800" b="1" dirty="0" smtClean="0"/>
              <a:t>机会</a:t>
            </a:r>
            <a:r>
              <a:rPr kumimoji="1" lang="en-US" altLang="zh-CN" sz="1800" b="1" dirty="0" smtClean="0"/>
              <a:t>+</a:t>
            </a:r>
            <a:r>
              <a:rPr kumimoji="1" lang="zh-CN" altLang="en-US" sz="1800" b="1" dirty="0" smtClean="0"/>
              <a:t>产品</a:t>
            </a:r>
            <a:r>
              <a:rPr kumimoji="1" lang="en-US" altLang="zh-CN" sz="1800" b="1" dirty="0" smtClean="0"/>
              <a:t>/</a:t>
            </a:r>
            <a:r>
              <a:rPr kumimoji="1" lang="zh-CN" altLang="en-US" sz="1800" b="1" dirty="0" smtClean="0"/>
              <a:t>服务，打造新奥事业平台能力。</a:t>
            </a:r>
            <a:endParaRPr kumimoji="1" lang="en-US" altLang="zh-CN" sz="1800" b="1" dirty="0" smtClean="0"/>
          </a:p>
        </p:txBody>
      </p: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-28128" y="1052736"/>
            <a:ext cx="99972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0065A6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5A6"/>
                </a:solidFill>
                <a:latin typeface="+mn-lt"/>
                <a:ea typeface="+mn-ea"/>
              </a:defRPr>
            </a:lvl2pPr>
            <a:lvl3pPr marL="1236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5A6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5A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CN" altLang="en-US" b="1" dirty="0" smtClean="0"/>
              <a:t>目标</a:t>
            </a:r>
            <a:endParaRPr kumimoji="1" lang="en-US" altLang="zh-CN" b="1" dirty="0" smtClean="0"/>
          </a:p>
        </p:txBody>
      </p: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-396552" y="2708920"/>
            <a:ext cx="381642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0065A6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5A6"/>
                </a:solidFill>
                <a:latin typeface="+mn-lt"/>
                <a:ea typeface="+mn-ea"/>
              </a:defRPr>
            </a:lvl2pPr>
            <a:lvl3pPr marL="1236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5A6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5A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en-US" altLang="zh-CN" b="1" dirty="0" err="1" smtClean="0"/>
              <a:t>iCome</a:t>
            </a:r>
            <a:r>
              <a:rPr kumimoji="1" lang="zh-CN" altLang="en-US" b="1" dirty="0" smtClean="0"/>
              <a:t>资源范围定义</a:t>
            </a:r>
            <a:endParaRPr kumimoji="1" lang="en-US" altLang="zh-CN" b="1" dirty="0" smtClean="0"/>
          </a:p>
        </p:txBody>
      </p:sp>
      <p:sp>
        <p:nvSpPr>
          <p:cNvPr id="3" name="椭圆 2"/>
          <p:cNvSpPr/>
          <p:nvPr/>
        </p:nvSpPr>
        <p:spPr>
          <a:xfrm>
            <a:off x="647564" y="3898890"/>
            <a:ext cx="1656184" cy="129614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588" y="4114914"/>
            <a:ext cx="1152128" cy="68223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控型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300"/>
              </a:lnSpc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580" y="4694767"/>
            <a:ext cx="1368152" cy="35625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1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例：财务核算</a:t>
            </a:r>
          </a:p>
        </p:txBody>
      </p:sp>
      <p:cxnSp>
        <p:nvCxnSpPr>
          <p:cNvPr id="17" name="直接箭头连接符 16"/>
          <p:cNvCxnSpPr>
            <a:stCxn id="3" idx="4"/>
          </p:cNvCxnSpPr>
          <p:nvPr/>
        </p:nvCxnSpPr>
        <p:spPr>
          <a:xfrm>
            <a:off x="1475656" y="51950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3548" y="5555074"/>
            <a:ext cx="2197260" cy="68223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通过在业务系统</a:t>
            </a: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固化或业务实际运转中</a:t>
            </a: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544" y="5123026"/>
            <a:ext cx="900100" cy="3501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独占经营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8344" y="5195034"/>
            <a:ext cx="1399508" cy="97719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：</a:t>
            </a:r>
            <a:endParaRPr lang="en-US" altLang="zh-CN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lnSpc>
                <a:spcPts val="23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联盟采购平台</a:t>
            </a:r>
          </a:p>
          <a:p>
            <a:pPr>
              <a:lnSpc>
                <a:spcPts val="23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其他业务系统</a:t>
            </a:r>
            <a:endParaRPr lang="en-US" altLang="zh-CN" sz="12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736812" y="3140968"/>
            <a:ext cx="4787516" cy="3384376"/>
            <a:chOff x="2880828" y="2924944"/>
            <a:chExt cx="4787516" cy="3384376"/>
          </a:xfrm>
        </p:grpSpPr>
        <p:sp>
          <p:nvSpPr>
            <p:cNvPr id="46" name="圆角矩形 45"/>
            <p:cNvSpPr/>
            <p:nvPr/>
          </p:nvSpPr>
          <p:spPr>
            <a:xfrm>
              <a:off x="4932040" y="5156329"/>
              <a:ext cx="396044" cy="728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880828" y="2924944"/>
              <a:ext cx="4787516" cy="3384376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915816" y="3717032"/>
              <a:ext cx="1800200" cy="1296144"/>
              <a:chOff x="2915816" y="3717032"/>
              <a:chExt cx="1800200" cy="129614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915816" y="3717032"/>
                <a:ext cx="1800200" cy="129614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59832" y="3933056"/>
                <a:ext cx="1584176" cy="682238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ts val="2300"/>
                  </a:lnSpc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赋能</a:t>
                </a:r>
                <a:r>
                  <a:rPr lang="zh-CN" altLang="en-US" sz="1600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</a:t>
                </a:r>
                <a:endParaRPr lang="en-US" altLang="zh-CN" sz="1600" b="1" dirty="0" smtClean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2300"/>
                  </a:lnSpc>
                </a:pPr>
                <a:r>
                  <a:rPr lang="zh-CN" altLang="en-US" sz="1600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03848" y="4512909"/>
                <a:ext cx="1368152" cy="34714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ts val="2300"/>
                  </a:lnSpc>
                </a:pPr>
                <a:r>
                  <a:rPr lang="zh-CN" altLang="en-US" sz="1100" b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例：招聘服务</a:t>
                </a:r>
              </a:p>
            </p:txBody>
          </p:sp>
        </p:grpSp>
        <p:cxnSp>
          <p:nvCxnSpPr>
            <p:cNvPr id="39" name="直接箭头连接符 38"/>
            <p:cNvCxnSpPr/>
            <p:nvPr/>
          </p:nvCxnSpPr>
          <p:spPr>
            <a:xfrm>
              <a:off x="3902875" y="501317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880828" y="5525762"/>
              <a:ext cx="1979204" cy="68223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逐步开放提供主体，自驱组织应需自主选择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2120" y="3068960"/>
              <a:ext cx="1763688" cy="97719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人：</a:t>
              </a:r>
              <a:r>
                <a:rPr lang="zh-CN" altLang="en-US" sz="105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（事业线中功能）</a:t>
              </a:r>
              <a:endParaRPr lang="en-US" altLang="zh-CN" sz="105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3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自驱组织组队成员</a:t>
              </a:r>
              <a:endParaRPr lang="en-US" altLang="zh-CN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3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200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邀请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评标专家评标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52120" y="4046151"/>
              <a:ext cx="1763688" cy="68223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（事业线中调用）</a:t>
              </a:r>
              <a:endParaRPr lang="en-US" altLang="zh-CN" sz="11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3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资金资源配置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53897" y="5013176"/>
              <a:ext cx="1761911" cy="977191"/>
            </a:xfrm>
            <a:prstGeom prst="rect">
              <a:avLst/>
            </a:prstGeom>
            <a:solidFill>
              <a:srgbClr val="E7F1F8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服务：</a:t>
              </a:r>
              <a:r>
                <a:rPr lang="zh-CN" altLang="en-US" sz="11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（资源线主功能）</a:t>
              </a:r>
              <a:endParaRPr lang="en-US" altLang="zh-CN" sz="11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3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各类标准化与定制化服务的交易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04747" y="4968244"/>
              <a:ext cx="1008112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内部市场化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84689" y="3126619"/>
              <a:ext cx="1187624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altLang="zh-CN" b="1" dirty="0" err="1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iCome</a:t>
              </a:r>
              <a:endParaRPr lang="zh-CN" altLang="en-US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5292080" y="3349435"/>
              <a:ext cx="360040" cy="33343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823012" y="3425868"/>
              <a:ext cx="541076" cy="65120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 业</a:t>
              </a:r>
            </a:p>
          </p:txBody>
        </p:sp>
        <p:cxnSp>
          <p:nvCxnSpPr>
            <p:cNvPr id="30" name="直接箭头连接符 29"/>
            <p:cNvCxnSpPr>
              <a:stCxn id="43" idx="1"/>
            </p:cNvCxnSpPr>
            <p:nvPr/>
          </p:nvCxnSpPr>
          <p:spPr>
            <a:xfrm flipH="1" flipV="1">
              <a:off x="5292080" y="3717032"/>
              <a:ext cx="360040" cy="670238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860032" y="5157192"/>
              <a:ext cx="541076" cy="65120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</a:t>
              </a:r>
              <a:endPara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3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5328120" y="5490121"/>
              <a:ext cx="324000" cy="1165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4896036" y="3375913"/>
              <a:ext cx="396044" cy="7282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4572000" y="3864180"/>
              <a:ext cx="288032" cy="181971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4459340" y="4818941"/>
              <a:ext cx="451647" cy="337388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8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资源线运转要点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11</a:t>
            </a:fld>
            <a:endParaRPr lang="en-US" altLang="zh-CN" sz="1400" b="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763688" y="1205238"/>
            <a:ext cx="122413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0065A6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5A6"/>
                </a:solidFill>
                <a:latin typeface="+mn-lt"/>
                <a:ea typeface="+mn-ea"/>
              </a:defRPr>
            </a:lvl2pPr>
            <a:lvl3pPr marL="1236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5A6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5A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/>
              <a:t>事业</a:t>
            </a:r>
            <a:endParaRPr kumimoji="1" lang="zh-CN" altLang="en-US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36096" y="1196752"/>
            <a:ext cx="122413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0065A6"/>
                </a:solidFill>
                <a:latin typeface="+mn-lt"/>
                <a:ea typeface="+mn-ea"/>
                <a:cs typeface="+mn-cs"/>
              </a:defRPr>
            </a:lvl1pPr>
            <a:lvl2pPr marL="828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5A6"/>
                </a:solidFill>
                <a:latin typeface="+mn-lt"/>
                <a:ea typeface="+mn-ea"/>
              </a:defRPr>
            </a:lvl2pPr>
            <a:lvl3pPr marL="1236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5A6"/>
                </a:solidFill>
                <a:latin typeface="+mn-lt"/>
                <a:ea typeface="+mn-ea"/>
              </a:defRPr>
            </a:lvl3pPr>
            <a:lvl4pPr marL="1644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5A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kern="0" dirty="0" smtClean="0"/>
              <a:t>资源</a:t>
            </a:r>
            <a:endParaRPr kumimoji="1" lang="zh-CN" alt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745570"/>
            <a:ext cx="2880320" cy="3872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机会开放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2280661"/>
            <a:ext cx="1224136" cy="35625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单需方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5776" y="2276872"/>
            <a:ext cx="1224136" cy="3872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需方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051720" y="247051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4008" y="1790332"/>
            <a:ext cx="2880320" cy="36240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能要求提升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6016" y="2325423"/>
            <a:ext cx="1224136" cy="35625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单供给方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0192" y="2321634"/>
            <a:ext cx="1224136" cy="35625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724128" y="251527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491880" y="1842185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99792" y="1484784"/>
            <a:ext cx="2880320" cy="36240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16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大括号 23"/>
          <p:cNvSpPr/>
          <p:nvPr/>
        </p:nvSpPr>
        <p:spPr>
          <a:xfrm rot="5400000">
            <a:off x="4130951" y="1884859"/>
            <a:ext cx="450050" cy="2736304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1050" y="3567036"/>
            <a:ext cx="8569932" cy="235449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</a:t>
            </a: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型资源逐步转为外部市场化，内部市场化为外部市场化的过渡期；</a:t>
            </a:r>
            <a:endParaRPr lang="en-US" altLang="zh-CN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内部市场化期间，形成多供方，供方内部利润按单分享到人，归属同一个利润中心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建立专业人才资源池（成本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利润中心），且自驱组织和人才池之间具有灵活的人员共享机制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战投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人或自驱组织负责人组队时应以业务核心人员为主，包括业务代理人、赋能服务等均可选择以资源交易方式获取；</a:t>
            </a:r>
            <a:endParaRPr lang="en-US" altLang="zh-CN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平台运营管理员角色：需求挖掘、资质审核、资源</a:t>
            </a:r>
            <a:r>
              <a: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服务审核、资源</a:t>
            </a:r>
            <a:r>
              <a: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服务提供方开发、评论留言内容管理等。</a:t>
            </a:r>
          </a:p>
        </p:txBody>
      </p:sp>
    </p:spTree>
    <p:extLst>
      <p:ext uri="{BB962C8B-B14F-4D97-AF65-F5344CB8AC3E}">
        <p14:creationId xmlns:p14="http://schemas.microsoft.com/office/powerpoint/2010/main" val="29450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1" lang="zh-CN" altLang="en-US" dirty="0" smtClean="0"/>
              <a:t>自驱组织与资源池人员的共享</a:t>
            </a:r>
            <a:r>
              <a:rPr kumimoji="1" lang="zh-CN" altLang="en-US" dirty="0"/>
              <a:t>机制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12</a:t>
            </a:fld>
            <a:endParaRPr lang="en-US" altLang="zh-CN" sz="14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5608744"/>
            <a:ext cx="756084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职能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人员未来角色：</a:t>
            </a:r>
            <a:r>
              <a:rPr lang="en-US" altLang="zh-CN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）战投人</a:t>
            </a:r>
            <a:r>
              <a:rPr lang="en-US" altLang="zh-CN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自驱组织业务代理人，履行负责人关键意志动作；</a:t>
            </a:r>
            <a:r>
              <a:rPr lang="en-US" altLang="zh-CN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）产品</a:t>
            </a:r>
            <a:r>
              <a:rPr lang="en-US" altLang="zh-CN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者；</a:t>
            </a:r>
            <a:endParaRPr lang="en-US" altLang="zh-CN" sz="12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业务代理人来源：</a:t>
            </a:r>
            <a:r>
              <a:rPr lang="en-US" altLang="zh-CN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）自驱组织成员；</a:t>
            </a:r>
            <a:r>
              <a:rPr lang="en-US" altLang="zh-CN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）通过购买产品</a:t>
            </a:r>
            <a:r>
              <a:rPr lang="en-US" altLang="zh-CN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服务获得的对应人员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酬设计：固定收入比例逐步降低，收入主要来源于组织分享与利润分成；</a:t>
            </a:r>
            <a:endParaRPr lang="en-US" altLang="zh-CN" sz="12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资源池建立：资源池将成为一个可承载组织关系的成本</a:t>
            </a:r>
            <a:r>
              <a:rPr lang="en-US" altLang="zh-CN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利润中心。</a:t>
            </a:r>
            <a:endParaRPr lang="en-US" altLang="zh-CN" sz="12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71800" y="1052736"/>
            <a:ext cx="3528392" cy="1520552"/>
            <a:chOff x="2123728" y="1196752"/>
            <a:chExt cx="4608512" cy="2096616"/>
          </a:xfrm>
        </p:grpSpPr>
        <p:sp>
          <p:nvSpPr>
            <p:cNvPr id="3" name="椭圆 2"/>
            <p:cNvSpPr/>
            <p:nvPr/>
          </p:nvSpPr>
          <p:spPr>
            <a:xfrm>
              <a:off x="3635896" y="1196752"/>
              <a:ext cx="3096344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23728" y="1205136"/>
              <a:ext cx="3096344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08309" y="1548408"/>
              <a:ext cx="1296144" cy="356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自驱组织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4453" y="1533152"/>
              <a:ext cx="1296144" cy="356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资源池</a:t>
              </a:r>
              <a:endPara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71800" y="2420888"/>
              <a:ext cx="360040" cy="356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altLang="zh-CN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23928" y="2424677"/>
              <a:ext cx="360040" cy="356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72000" y="2420888"/>
              <a:ext cx="360040" cy="3562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altLang="zh-CN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80112" y="2420888"/>
              <a:ext cx="360040" cy="38728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ts val="2300"/>
                </a:lnSpc>
              </a:pPr>
              <a:r>
                <a:rPr lang="en-US" altLang="zh-CN" sz="1400" b="1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62663"/>
              </p:ext>
            </p:extLst>
          </p:nvPr>
        </p:nvGraphicFramePr>
        <p:xfrm>
          <a:off x="323525" y="2710016"/>
          <a:ext cx="8640962" cy="269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80"/>
                <a:gridCol w="757059"/>
                <a:gridCol w="1080120"/>
                <a:gridCol w="1728192"/>
                <a:gridCol w="1728192"/>
                <a:gridCol w="1800200"/>
                <a:gridCol w="1080119"/>
              </a:tblGrid>
              <a:tr h="234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角色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组织归属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人工成本归属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主要工作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收入构成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利润分享方式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其他</a:t>
                      </a:r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/>
                        <a:t>自驱组织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自驱组织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）自驱组织主业务</a:t>
                      </a:r>
                      <a:endParaRPr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）战投人或自驱组织负责人关键意志执行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自驱组织设置的薪酬（固定薪酬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浮动薪酬）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依据个人与组织的约定方式对组织尽责或自驱分享进行分享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作为专家提供评标等支持，与其本人所在成本中心进行利润分成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1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B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/>
                        <a:t>自驱组织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自驱组织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）战投人或自驱组织负责人委派的相关工作</a:t>
                      </a:r>
                      <a:endParaRPr lang="en-US" altLang="zh-CN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）为其他少量自驱组织提供服务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自驱组织设置的个人薪酬（固定薪酬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浮动薪酬）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为其他自驱组织提供服务得到的利润分成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依据个人在为其他自驱组织提供服务中创造的价值进行利润分成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/>
                        <a:t>资源池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资源池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为战投人或相对少且固定的自驱组织提供服务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资源池基本底薪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提供服务得到的利润分成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自驱组织给个人的额外奖金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依据个人在提供服务中创造的价值进行利润分成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自驱组织给个人的额外奖金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D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 smtClean="0"/>
                        <a:t>资源池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资源池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为战投人或及多个自驱组织提供服务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资源池基本底薪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提供服务得到的利润分成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依据个人在提供服务中创造的价值进行利润分成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A2602-1CB6-43A4-9DE9-1592EB05061C}" type="slidenum">
              <a:rPr lang="en-US" altLang="zh-CN" smtClean="0"/>
              <a:t>13</a:t>
            </a:fld>
            <a:endParaRPr lang="en-US" altLang="zh-CN" sz="1400" b="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kumimoji="1" lang="zh-CN" altLang="en-US" kern="0" dirty="0" smtClean="0"/>
              <a:t>待讨论问题：</a:t>
            </a:r>
            <a:endParaRPr kumimoji="1" lang="zh-CN" altLang="en-US" kern="0" dirty="0"/>
          </a:p>
        </p:txBody>
      </p:sp>
      <p:sp>
        <p:nvSpPr>
          <p:cNvPr id="6" name="TextBox 24"/>
          <p:cNvSpPr txBox="1"/>
          <p:nvPr/>
        </p:nvSpPr>
        <p:spPr>
          <a:xfrm>
            <a:off x="395536" y="929908"/>
            <a:ext cx="8354563" cy="53091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资源定义范围：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能型，涉及人、财、服务的资源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资源交易机制：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方、多需方，自主选择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资源供方主体：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谁可以发布资源进行交易，可以发布什么样的资源</a:t>
            </a:r>
            <a:endParaRPr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第一期上线的资源主体：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大集团共享中心、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共享服务、技术委员会、新奥大学、各行业公司职能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可为提供资源的主体设置独立的利润中心，依据订单完成情况进行独立核算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组织支持：</a:t>
            </a:r>
            <a:endParaRPr lang="en-US" altLang="zh-CN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设立人才资源池，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成为一个可承载组织关系的成本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中心；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为自驱组织与资源池设置灵活的人员共享机制；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薪酬结构设计支持：</a:t>
            </a:r>
            <a:endParaRPr lang="en-US" altLang="zh-CN" sz="14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固定收入比例逐步降低，收入主要来源于组织分享与利润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分成，逐步浮出人员定价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20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088" y="4953000"/>
            <a:ext cx="7848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33" tIns="45577" rIns="91133" bIns="45577">
            <a:spAutoFit/>
          </a:bodyPr>
          <a:lstStyle>
            <a:lvl1pPr defTabSz="912495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912495">
              <a:spcBef>
                <a:spcPct val="20000"/>
              </a:spcBef>
              <a:buChar char="–"/>
              <a:defRPr sz="20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912495">
              <a:spcBef>
                <a:spcPct val="20000"/>
              </a:spcBef>
              <a:buChar char="•"/>
              <a:defRPr sz="2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912495">
              <a:spcBef>
                <a:spcPct val="20000"/>
              </a:spcBef>
              <a:buChar char="–"/>
              <a:defRPr sz="16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912495">
              <a:spcBef>
                <a:spcPct val="20000"/>
              </a:spcBef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0065A6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4800" b="1" dirty="0">
                <a:solidFill>
                  <a:srgbClr val="0065A6">
                    <a:lumMod val="50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 </a:t>
            </a:r>
          </a:p>
        </p:txBody>
      </p:sp>
      <p:pic>
        <p:nvPicPr>
          <p:cNvPr id="5" name="Picture 3" descr="插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89138"/>
            <a:ext cx="33115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3"/>
          <p:cNvSpPr txBox="1">
            <a:spLocks noChangeArrowheads="1"/>
          </p:cNvSpPr>
          <p:nvPr/>
        </p:nvSpPr>
        <p:spPr bwMode="auto">
          <a:xfrm>
            <a:off x="261913" y="6309320"/>
            <a:ext cx="15017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65A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A2602-1CB6-43A4-9DE9-1592EB05061C}" type="slidenum">
              <a:rPr lang="en-US" altLang="zh-CN" smtClean="0"/>
              <a:t>15</a:t>
            </a:fld>
            <a:endParaRPr lang="en-US" altLang="zh-CN" sz="1400" b="0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23853" y="349252"/>
            <a:ext cx="8569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kumimoji="1" lang="zh-CN" altLang="en-US" kern="0" dirty="0" smtClean="0"/>
              <a:t>澄清与讨论</a:t>
            </a:r>
            <a:endParaRPr kumimoji="1" lang="zh-CN" altLang="en-US" kern="0" dirty="0"/>
          </a:p>
        </p:txBody>
      </p:sp>
      <p:sp>
        <p:nvSpPr>
          <p:cNvPr id="6" name="TextBox 24"/>
          <p:cNvSpPr txBox="1"/>
          <p:nvPr/>
        </p:nvSpPr>
        <p:spPr>
          <a:xfrm>
            <a:off x="899592" y="1072600"/>
            <a:ext cx="7128792" cy="493981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注资：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注资过程涉及全面预算、按期拨款等专业操作，提交商业计划书时有资源配置计划，评标后关于预算的详细制定与操作接入到专业系统中更为顺畅？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关于合伙人的签约数量较少，个性化较强，签约较多走正式的法律过程；合伙人的确定在线下进行，组队时对团队成员的收入分享构成进行配置，实现分享数据的呈现？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事业发标：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谁可以发标？相关规则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资源交易：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谁可以发布资源进行交易？相关规则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期上线的业务场景？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家，泛能？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规则：每个</a:t>
            </a:r>
            <a:r>
              <a:rPr lang="en-US" altLang="zh-CN" sz="1600" b="1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Usecase</a:t>
            </a: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出具</a:t>
            </a:r>
            <a:endParaRPr lang="en-US" altLang="zh-CN" sz="1600" b="1" dirty="0" smtClean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系统对接要求</a:t>
            </a:r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</a:t>
            </a:r>
            <a:r>
              <a:rPr lang="en-US" altLang="zh-CN" sz="1600" b="1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Usecase</a:t>
            </a:r>
            <a:r>
              <a:rPr lang="zh-CN" altLang="en-US" sz="16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出具</a:t>
            </a:r>
            <a:endParaRPr lang="en-US" altLang="zh-CN" sz="16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“工具”设计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通讯录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日程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会议管理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（预定会议室、视频会议）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（各类学习工具）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制度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（查看制度规则列表及详情）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我的应用（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下载、查看权限范围内的应用并支持单点登录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消息（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各类通知消息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待讨论事项：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icome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中的互动（类似朋友圈动态）是否保留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、“小新”（智能客服）是否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保留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16</a:t>
            </a:fld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24901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“发现” 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163" y="1193825"/>
            <a:ext cx="8569325" cy="504348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新闻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（查看集团新闻、公文公告、权限范围内的行业公司新闻）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事业机会（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查看发布的事业机会、人员招聘等信息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同道中人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17</a:t>
            </a:fld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30124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“我”设计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我的待办</a:t>
            </a:r>
            <a:endParaRPr lang="en-US" altLang="zh-CN" dirty="0" smtClean="0"/>
          </a:p>
          <a:p>
            <a:r>
              <a:rPr lang="zh-CN" altLang="en-US" dirty="0" smtClean="0"/>
              <a:t>我的</a:t>
            </a:r>
            <a:r>
              <a:rPr lang="en-US" altLang="zh-CN" dirty="0" smtClean="0"/>
              <a:t>HR</a:t>
            </a:r>
          </a:p>
          <a:p>
            <a:r>
              <a:rPr lang="zh-CN" altLang="en-US" dirty="0"/>
              <a:t>我</a:t>
            </a:r>
            <a:r>
              <a:rPr lang="zh-CN" altLang="en-US" dirty="0" smtClean="0"/>
              <a:t>的打卡</a:t>
            </a:r>
            <a:endParaRPr lang="en-US" altLang="zh-CN" dirty="0" smtClean="0"/>
          </a:p>
          <a:p>
            <a:r>
              <a:rPr lang="zh-CN" altLang="en-US" dirty="0" smtClean="0"/>
              <a:t>建议</a:t>
            </a:r>
            <a:r>
              <a:rPr lang="en-US" altLang="zh-CN" dirty="0" smtClean="0"/>
              <a:t>/</a:t>
            </a:r>
            <a:r>
              <a:rPr lang="zh-CN" altLang="en-US" dirty="0" smtClean="0"/>
              <a:t>投诉</a:t>
            </a:r>
            <a:endParaRPr lang="en-US" altLang="zh-CN" dirty="0"/>
          </a:p>
          <a:p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18</a:t>
            </a:fld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184691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团队构成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19</a:t>
            </a:fld>
            <a:endParaRPr lang="en-US" altLang="zh-CN" sz="1400" b="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2240" y="5229200"/>
            <a:ext cx="2088232" cy="10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共计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69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随项目进展情况会有临时阶段性增减</a:t>
            </a:r>
            <a:endParaRPr lang="zh-CN" alt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38933"/>
              </p:ext>
            </p:extLst>
          </p:nvPr>
        </p:nvGraphicFramePr>
        <p:xfrm>
          <a:off x="395536" y="1196752"/>
          <a:ext cx="8280920" cy="201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77"/>
                <a:gridCol w="1137335"/>
                <a:gridCol w="912061"/>
                <a:gridCol w="852911"/>
                <a:gridCol w="1152128"/>
                <a:gridCol w="1008112"/>
                <a:gridCol w="864096"/>
              </a:tblGrid>
              <a:tr h="4334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MVP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技术人员需求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已到位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产品人员需求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已到位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1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事业板块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33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资源板块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433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工具板块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1560" y="3871351"/>
            <a:ext cx="41185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技术人员目前来源：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超脑：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人到位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ECEJ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人到位，正在谈大约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车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站技术团队：正在谈大约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15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7200" y="6021288"/>
            <a:ext cx="1058416" cy="644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1600" y="5875775"/>
            <a:ext cx="7906480" cy="865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71600" y="1956331"/>
            <a:ext cx="5544616" cy="377692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1520" y="349250"/>
            <a:ext cx="8352928" cy="631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5A6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项目并行模式及迭代路线图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2780928"/>
            <a:ext cx="1656184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15816" y="2780928"/>
            <a:ext cx="1656184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</a:p>
        </p:txBody>
      </p:sp>
      <p:sp>
        <p:nvSpPr>
          <p:cNvPr id="40" name="矩形 39"/>
          <p:cNvSpPr/>
          <p:nvPr/>
        </p:nvSpPr>
        <p:spPr>
          <a:xfrm>
            <a:off x="4716016" y="2780928"/>
            <a:ext cx="1656184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3219507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84245" y="3797631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资源配置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84245" y="4365104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运营看板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84245" y="4941168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912646" y="3629659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1912646" y="4207783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1912646" y="4775256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04248" y="1957006"/>
            <a:ext cx="1656184" cy="37692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  <p:sp>
        <p:nvSpPr>
          <p:cNvPr id="6" name="左大括号 5"/>
          <p:cNvSpPr/>
          <p:nvPr/>
        </p:nvSpPr>
        <p:spPr>
          <a:xfrm rot="5400000">
            <a:off x="3647031" y="-1153360"/>
            <a:ext cx="337772" cy="5688634"/>
          </a:xfrm>
          <a:prstGeom prst="lef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1002646"/>
            <a:ext cx="2808312" cy="412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产品及研发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左大括号 53"/>
          <p:cNvSpPr/>
          <p:nvPr/>
        </p:nvSpPr>
        <p:spPr>
          <a:xfrm rot="5400000">
            <a:off x="7454083" y="872233"/>
            <a:ext cx="342114" cy="1641784"/>
          </a:xfrm>
          <a:prstGeom prst="lef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00192" y="980728"/>
            <a:ext cx="2792322" cy="4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业务规则模型化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7200" y="3284984"/>
            <a:ext cx="914400" cy="289528"/>
          </a:xfrm>
          <a:prstGeom prst="rightArrow">
            <a:avLst>
              <a:gd name="adj1" fmla="val 73578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MVP1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200" y="3861048"/>
            <a:ext cx="914400" cy="289528"/>
          </a:xfrm>
          <a:prstGeom prst="rightArrow">
            <a:avLst>
              <a:gd name="adj1" fmla="val 73578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MVP2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57200" y="4437112"/>
            <a:ext cx="914400" cy="289528"/>
          </a:xfrm>
          <a:prstGeom prst="rightArrow">
            <a:avLst>
              <a:gd name="adj1" fmla="val 73578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MVP3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57200" y="5013176"/>
            <a:ext cx="914400" cy="289528"/>
          </a:xfrm>
          <a:prstGeom prst="rightArrow">
            <a:avLst>
              <a:gd name="adj1" fmla="val 73578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MVP4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8520" y="3501008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~2018.1.23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130224" y="4077072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~2018.2.6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08520" y="4653136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~2018.2.26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108520" y="5229200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~2018.3.30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0800000">
            <a:off x="1689486" y="5933915"/>
            <a:ext cx="484632" cy="21602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929408" y="5949280"/>
            <a:ext cx="914400" cy="274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 rot="10800000">
            <a:off x="3521968" y="5941608"/>
            <a:ext cx="484632" cy="21602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801616" y="5949280"/>
            <a:ext cx="914400" cy="274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0800000">
            <a:off x="5458985" y="5933915"/>
            <a:ext cx="484632" cy="21602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889848" y="5949280"/>
            <a:ext cx="914400" cy="274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下箭头 68"/>
          <p:cNvSpPr/>
          <p:nvPr/>
        </p:nvSpPr>
        <p:spPr>
          <a:xfrm rot="10800000">
            <a:off x="7858076" y="5933915"/>
            <a:ext cx="484632" cy="21602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100392" y="5949280"/>
            <a:ext cx="914400" cy="274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444208" y="3723684"/>
            <a:ext cx="360040" cy="706775"/>
          </a:xfrm>
          <a:prstGeom prst="leftArrow">
            <a:avLst>
              <a:gd name="adj1" fmla="val 7182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1" name="矩形 70"/>
          <p:cNvSpPr/>
          <p:nvPr/>
        </p:nvSpPr>
        <p:spPr>
          <a:xfrm>
            <a:off x="6444208" y="3935116"/>
            <a:ext cx="410344" cy="272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72" name="矩形 71"/>
          <p:cNvSpPr/>
          <p:nvPr/>
        </p:nvSpPr>
        <p:spPr>
          <a:xfrm>
            <a:off x="4788024" y="3234872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梳理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88024" y="3812996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5644921" y="3645024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876256" y="3097388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确定规则清单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76256" y="3675512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评估数据源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下箭头 80"/>
          <p:cNvSpPr/>
          <p:nvPr/>
        </p:nvSpPr>
        <p:spPr>
          <a:xfrm>
            <a:off x="7596336" y="3507540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76256" y="4242985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模型化</a:t>
            </a:r>
          </a:p>
        </p:txBody>
      </p:sp>
      <p:sp>
        <p:nvSpPr>
          <p:cNvPr id="83" name="下箭头 82"/>
          <p:cNvSpPr/>
          <p:nvPr/>
        </p:nvSpPr>
        <p:spPr>
          <a:xfrm>
            <a:off x="7596336" y="4085664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87824" y="3234872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 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403648" y="6312790"/>
            <a:ext cx="1047838" cy="28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并行工作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236130" y="6312790"/>
            <a:ext cx="1047838" cy="28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并行工作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180346" y="6312790"/>
            <a:ext cx="1047838" cy="28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并行工作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556610" y="6312790"/>
            <a:ext cx="1047838" cy="284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并行工作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987824" y="3812996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 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987824" y="4380469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Sprint 3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87824" y="4956533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资源服务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上架</a:t>
            </a:r>
          </a:p>
        </p:txBody>
      </p:sp>
      <p:sp>
        <p:nvSpPr>
          <p:cNvPr id="13" name="上箭头 12"/>
          <p:cNvSpPr/>
          <p:nvPr/>
        </p:nvSpPr>
        <p:spPr>
          <a:xfrm>
            <a:off x="3782825" y="4797152"/>
            <a:ext cx="107504" cy="144016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下箭头 107"/>
          <p:cNvSpPr/>
          <p:nvPr/>
        </p:nvSpPr>
        <p:spPr>
          <a:xfrm>
            <a:off x="3779912" y="3645024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下箭头 113"/>
          <p:cNvSpPr/>
          <p:nvPr/>
        </p:nvSpPr>
        <p:spPr>
          <a:xfrm>
            <a:off x="3779912" y="4223148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5616" y="2132856"/>
            <a:ext cx="5400600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整体设计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产品框架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技术框架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下箭头 114"/>
          <p:cNvSpPr/>
          <p:nvPr/>
        </p:nvSpPr>
        <p:spPr>
          <a:xfrm>
            <a:off x="1907704" y="2549539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下箭头 115"/>
          <p:cNvSpPr/>
          <p:nvPr/>
        </p:nvSpPr>
        <p:spPr>
          <a:xfrm>
            <a:off x="5652120" y="2564904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下箭头 117"/>
          <p:cNvSpPr/>
          <p:nvPr/>
        </p:nvSpPr>
        <p:spPr>
          <a:xfrm>
            <a:off x="3779912" y="2564904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右箭头 118"/>
          <p:cNvSpPr/>
          <p:nvPr/>
        </p:nvSpPr>
        <p:spPr>
          <a:xfrm>
            <a:off x="57200" y="2204864"/>
            <a:ext cx="914400" cy="289528"/>
          </a:xfrm>
          <a:prstGeom prst="rightArrow">
            <a:avLst>
              <a:gd name="adj1" fmla="val 73578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Stage0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-108520" y="2420888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~2017.12.29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76256" y="2514792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确定一期试点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下箭头 73"/>
          <p:cNvSpPr/>
          <p:nvPr/>
        </p:nvSpPr>
        <p:spPr>
          <a:xfrm>
            <a:off x="7596336" y="2924944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76256" y="4819049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改造建议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788024" y="4387001"/>
            <a:ext cx="1512168" cy="410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工具内容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5652120" y="4221088"/>
            <a:ext cx="72008" cy="14401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202849" y="3219507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2018.1.5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172400" y="3773675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2018.1.19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172400" y="4437112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2018.2.9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202849" y="4873265"/>
            <a:ext cx="1080120" cy="272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2018.1.5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202849" y="2572431"/>
            <a:ext cx="1080120" cy="352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能业务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en-US" altLang="zh-CN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53AB6-9E3C-4801-9EB5-010F2D90633A}" type="slidenum">
              <a:rPr lang="en-US" altLang="zh-CN" smtClean="0"/>
              <a:t>20</a:t>
            </a:fld>
            <a:endParaRPr lang="en-US" altLang="zh-CN" sz="1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268760"/>
            <a:ext cx="5184576" cy="35625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泳道图问题：战投</a:t>
            </a:r>
            <a:r>
              <a:rPr lang="en-US" altLang="zh-CN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专家评标在手机上</a:t>
            </a:r>
          </a:p>
        </p:txBody>
      </p:sp>
    </p:spTree>
    <p:extLst>
      <p:ext uri="{BB962C8B-B14F-4D97-AF65-F5344CB8AC3E}">
        <p14:creationId xmlns:p14="http://schemas.microsoft.com/office/powerpoint/2010/main" val="33234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53AB6-9E3C-4801-9EB5-010F2D90633A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51520" y="349250"/>
            <a:ext cx="8352928" cy="631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5A6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项目组织结构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512" y="1183148"/>
            <a:ext cx="2088232" cy="13097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PMO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康娜 崔占海 叶力 范晨 高玥 常鹏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1760" y="1183148"/>
            <a:ext cx="2088232" cy="31102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&amp;UX</a:t>
            </a: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谢朝明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李大明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谢朝明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        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李大明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        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-UX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           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资源交易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           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26" name="矩形 25"/>
          <p:cNvSpPr/>
          <p:nvPr/>
        </p:nvSpPr>
        <p:spPr>
          <a:xfrm>
            <a:off x="4644008" y="1183148"/>
            <a:ext cx="2088232" cy="311029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章荣盛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…】</a:t>
            </a: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业务基础框架服务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我的板块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【30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lvl="0"/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资源板块</a:t>
            </a:r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【10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lvl="0"/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工具板块</a:t>
            </a:r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【9</a:t>
            </a: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76256" y="1196752"/>
            <a:ext cx="2088232" cy="3096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…】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9512" y="2794532"/>
            <a:ext cx="2088232" cy="14989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马旭宁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907704" y="980728"/>
            <a:ext cx="360040" cy="360040"/>
            <a:chOff x="3635896" y="4365104"/>
            <a:chExt cx="360040" cy="360040"/>
          </a:xfrm>
        </p:grpSpPr>
        <p:sp>
          <p:nvSpPr>
            <p:cNvPr id="30" name="椭圆 29"/>
            <p:cNvSpPr/>
            <p:nvPr/>
          </p:nvSpPr>
          <p:spPr>
            <a:xfrm>
              <a:off x="3635896" y="436510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635896" y="4365104"/>
              <a:ext cx="36004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07704" y="2636912"/>
            <a:ext cx="360040" cy="360040"/>
            <a:chOff x="3635896" y="4365104"/>
            <a:chExt cx="360040" cy="360040"/>
          </a:xfrm>
        </p:grpSpPr>
        <p:sp>
          <p:nvSpPr>
            <p:cNvPr id="33" name="椭圆 32"/>
            <p:cNvSpPr/>
            <p:nvPr/>
          </p:nvSpPr>
          <p:spPr>
            <a:xfrm>
              <a:off x="3635896" y="436510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635896" y="4365104"/>
              <a:ext cx="36004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39952" y="980728"/>
            <a:ext cx="360040" cy="360040"/>
            <a:chOff x="3635896" y="4365104"/>
            <a:chExt cx="360040" cy="360040"/>
          </a:xfrm>
        </p:grpSpPr>
        <p:sp>
          <p:nvSpPr>
            <p:cNvPr id="36" name="椭圆 35"/>
            <p:cNvSpPr/>
            <p:nvPr/>
          </p:nvSpPr>
          <p:spPr>
            <a:xfrm>
              <a:off x="3635896" y="436510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635896" y="4365104"/>
              <a:ext cx="36004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72200" y="980728"/>
            <a:ext cx="360040" cy="360040"/>
            <a:chOff x="3635896" y="4365104"/>
            <a:chExt cx="360040" cy="360040"/>
          </a:xfrm>
        </p:grpSpPr>
        <p:sp>
          <p:nvSpPr>
            <p:cNvPr id="39" name="椭圆 38"/>
            <p:cNvSpPr/>
            <p:nvPr/>
          </p:nvSpPr>
          <p:spPr>
            <a:xfrm>
              <a:off x="3635896" y="436510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635896" y="4365104"/>
              <a:ext cx="36004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49</a:t>
              </a:r>
              <a:endPara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04448" y="1016732"/>
            <a:ext cx="360040" cy="360040"/>
            <a:chOff x="3635896" y="4365104"/>
            <a:chExt cx="360040" cy="360040"/>
          </a:xfrm>
        </p:grpSpPr>
        <p:sp>
          <p:nvSpPr>
            <p:cNvPr id="42" name="椭圆 41"/>
            <p:cNvSpPr/>
            <p:nvPr/>
          </p:nvSpPr>
          <p:spPr>
            <a:xfrm>
              <a:off x="3635896" y="436510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35896" y="4365104"/>
              <a:ext cx="36004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圆角矩形 43"/>
          <p:cNvSpPr/>
          <p:nvPr/>
        </p:nvSpPr>
        <p:spPr>
          <a:xfrm>
            <a:off x="179512" y="4652788"/>
            <a:ext cx="8784976" cy="1152475"/>
          </a:xfrm>
          <a:prstGeom prst="roundRect">
            <a:avLst>
              <a:gd name="adj" fmla="val 1341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6248400"/>
            <a:ext cx="2592288" cy="476250"/>
          </a:xfrm>
          <a:prstGeom prst="rect">
            <a:avLst/>
          </a:prstGeom>
          <a:solidFill>
            <a:srgbClr val="009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新智超脑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75856" y="6248400"/>
            <a:ext cx="2592288" cy="476250"/>
          </a:xfrm>
          <a:prstGeom prst="rect">
            <a:avLst/>
          </a:prstGeom>
          <a:solidFill>
            <a:srgbClr val="009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00192" y="6248400"/>
            <a:ext cx="2592288" cy="476250"/>
          </a:xfrm>
          <a:prstGeom prst="rect">
            <a:avLst/>
          </a:prstGeom>
          <a:solidFill>
            <a:schemeClr val="bg1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</a:p>
        </p:txBody>
      </p:sp>
      <p:sp>
        <p:nvSpPr>
          <p:cNvPr id="5" name="上箭头 4"/>
          <p:cNvSpPr/>
          <p:nvPr/>
        </p:nvSpPr>
        <p:spPr>
          <a:xfrm>
            <a:off x="1331640" y="5949280"/>
            <a:ext cx="288032" cy="216024"/>
          </a:xfrm>
          <a:prstGeom prst="upArrow">
            <a:avLst/>
          </a:prstGeom>
          <a:solidFill>
            <a:srgbClr val="009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>
            <a:off x="4427984" y="5949280"/>
            <a:ext cx="288032" cy="216024"/>
          </a:xfrm>
          <a:prstGeom prst="upArrow">
            <a:avLst/>
          </a:prstGeom>
          <a:solidFill>
            <a:srgbClr val="009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>
            <a:off x="7452320" y="5949280"/>
            <a:ext cx="288032" cy="216024"/>
          </a:xfrm>
          <a:prstGeom prst="upArrow">
            <a:avLst/>
          </a:prstGeom>
          <a:solidFill>
            <a:schemeClr val="bg1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028384" y="5949280"/>
            <a:ext cx="864096" cy="216024"/>
          </a:xfrm>
          <a:prstGeom prst="roundRect">
            <a:avLst/>
          </a:prstGeom>
          <a:solidFill>
            <a:srgbClr val="009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43608" y="5085184"/>
            <a:ext cx="2016224" cy="504056"/>
          </a:xfrm>
          <a:prstGeom prst="roundRect">
            <a:avLst/>
          </a:prstGeom>
          <a:solidFill>
            <a:srgbClr val="00964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已到位：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563888" y="5085184"/>
            <a:ext cx="2016224" cy="504056"/>
          </a:xfrm>
          <a:prstGeom prst="roundRect">
            <a:avLst/>
          </a:prstGeom>
          <a:solidFill>
            <a:srgbClr val="C2E49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沟通中：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084168" y="5085184"/>
            <a:ext cx="2016224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潜在缺口：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9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53AB6-9E3C-4801-9EB5-010F2D90633A}" type="slidenum">
              <a:rPr lang="en-US" altLang="zh-CN" smtClean="0"/>
              <a:t>4</a:t>
            </a:fld>
            <a:endParaRPr lang="en-US" altLang="zh-CN" sz="1400" b="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51520" y="349250"/>
            <a:ext cx="8352928" cy="631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5A6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其他重要工作完成情况和近期重点工作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20" y="1847465"/>
            <a:ext cx="4889054" cy="345483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107504" y="1052736"/>
            <a:ext cx="8856984" cy="700335"/>
          </a:xfrm>
          <a:prstGeom prst="rect">
            <a:avLst/>
          </a:prstGeom>
          <a:solidFill>
            <a:srgbClr val="009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产品信息地图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信息架构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)Information Map –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用户使用视角下的产品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整体框架。页面关键呈现元素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主要动作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流转关系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是进一步产品详细设计的基础，是与技术进行工作协同的重要基础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746" y="1988841"/>
            <a:ext cx="2877078" cy="359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746" y="2410514"/>
            <a:ext cx="2877078" cy="37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5776" y="1988840"/>
            <a:ext cx="36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9644"/>
                </a:solidFill>
              </a:rPr>
              <a:t>√</a:t>
            </a:r>
          </a:p>
        </p:txBody>
      </p:sp>
      <p:sp>
        <p:nvSpPr>
          <p:cNvPr id="11" name="矩形 10"/>
          <p:cNvSpPr/>
          <p:nvPr/>
        </p:nvSpPr>
        <p:spPr>
          <a:xfrm>
            <a:off x="2555776" y="2411596"/>
            <a:ext cx="368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9644"/>
                </a:solidFill>
              </a:rPr>
              <a:t>√</a:t>
            </a:r>
          </a:p>
        </p:txBody>
      </p:sp>
      <p:sp>
        <p:nvSpPr>
          <p:cNvPr id="12" name="矩形 11"/>
          <p:cNvSpPr/>
          <p:nvPr/>
        </p:nvSpPr>
        <p:spPr>
          <a:xfrm>
            <a:off x="110746" y="3140233"/>
            <a:ext cx="2877078" cy="36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58812" y="3140968"/>
            <a:ext cx="945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14" name="矩形 13"/>
          <p:cNvSpPr/>
          <p:nvPr/>
        </p:nvSpPr>
        <p:spPr>
          <a:xfrm>
            <a:off x="110746" y="3573016"/>
            <a:ext cx="2877078" cy="34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58812" y="3583390"/>
            <a:ext cx="945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16" name="下箭头 15"/>
          <p:cNvSpPr/>
          <p:nvPr/>
        </p:nvSpPr>
        <p:spPr>
          <a:xfrm>
            <a:off x="1262874" y="4149080"/>
            <a:ext cx="360040" cy="3693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7504" y="4848166"/>
            <a:ext cx="2880320" cy="606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MVP1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阶段线框图及高保真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MVP1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阶段的用例范围，根据产品信息地图的框架，进行页面</a:t>
            </a:r>
            <a:r>
              <a:rPr lang="en-US" altLang="zh-CN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UI/UE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详细设计。</a:t>
            </a:r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746" y="5568246"/>
            <a:ext cx="2877078" cy="606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整体技术架构设计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技术选型确定</a:t>
            </a:r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17032"/>
            <a:ext cx="4733171" cy="29546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</a:t>
            </a:r>
            <a:r>
              <a:rPr lang="zh-CN" altLang="en-US" dirty="0" smtClean="0"/>
              <a:t>讨论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战略目标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发标规则：谁能发标、发什么标</a:t>
            </a:r>
            <a:endParaRPr lang="en-US" altLang="zh-CN" dirty="0" smtClean="0"/>
          </a:p>
          <a:p>
            <a:r>
              <a:rPr lang="zh-CN" altLang="en-US" dirty="0" smtClean="0"/>
              <a:t>标书、商业计划书、三共备忘录中的内容需要结构化和数字化，用于支撑经营预警和价值核算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5</a:t>
            </a:fld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3286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3" y="1052517"/>
            <a:ext cx="8496619" cy="5043487"/>
          </a:xfrm>
        </p:spPr>
        <p:txBody>
          <a:bodyPr/>
          <a:lstStyle/>
          <a:p>
            <a:r>
              <a:rPr lang="zh-CN" altLang="en-US" dirty="0" smtClean="0"/>
              <a:t>合伙、跟投是在特定场景下的专业行为，由专业系统支撑，待专业系统建立后，数据和结果无缝对接到</a:t>
            </a:r>
            <a:r>
              <a:rPr lang="en-US" altLang="zh-CN" dirty="0" err="1" smtClean="0"/>
              <a:t>icome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/>
              <a:t>合理的资源配置</a:t>
            </a:r>
            <a:r>
              <a:rPr lang="zh-CN" altLang="en-US" dirty="0" smtClean="0"/>
              <a:t>是驱组织开展经营活动的必要条件，</a:t>
            </a:r>
            <a:r>
              <a:rPr lang="en-US" altLang="zh-CN" dirty="0" err="1" smtClean="0"/>
              <a:t>icome</a:t>
            </a:r>
            <a:r>
              <a:rPr lang="zh-CN" altLang="en-US" dirty="0" smtClean="0"/>
              <a:t>系统聚焦资源配置场景</a:t>
            </a:r>
            <a:endParaRPr lang="en-US" altLang="zh-CN" dirty="0" smtClean="0"/>
          </a:p>
          <a:p>
            <a:r>
              <a:rPr lang="zh-CN" altLang="en-US" dirty="0" smtClean="0"/>
              <a:t>非法人自驱组织以利润中心为归集单元，实现收入、成本、费用、利润的独立核算</a:t>
            </a:r>
            <a:endParaRPr lang="en-US" altLang="zh-CN" dirty="0" smtClean="0"/>
          </a:p>
          <a:p>
            <a:r>
              <a:rPr lang="zh-CN" altLang="en-US" dirty="0" smtClean="0"/>
              <a:t>为了实现对自驱组织资源配置、执行、使用情况的跟踪，</a:t>
            </a:r>
            <a:r>
              <a:rPr lang="en-US" altLang="zh-CN" dirty="0" err="1" smtClean="0"/>
              <a:t>icome</a:t>
            </a:r>
            <a:r>
              <a:rPr lang="zh-CN" altLang="en-US" dirty="0" smtClean="0"/>
              <a:t>需要统一的资源配置及执行系统支撑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6</a:t>
            </a:fld>
            <a:endParaRPr lang="en-US" altLang="zh-CN" sz="1400" b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853" y="349252"/>
            <a:ext cx="8569325" cy="487363"/>
          </a:xfrm>
        </p:spPr>
        <p:txBody>
          <a:bodyPr/>
          <a:lstStyle/>
          <a:p>
            <a:r>
              <a:rPr lang="zh-CN" altLang="en-US" dirty="0" smtClean="0"/>
              <a:t>待</a:t>
            </a:r>
            <a:r>
              <a:rPr lang="zh-CN" altLang="en-US" dirty="0" smtClean="0"/>
              <a:t>讨论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资源配置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6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经营看板聚焦展示“三共”备忘录中的量化指标：目标、关键举措的数据指标、资源配置及使用、价值核算和分享等</a:t>
            </a:r>
            <a:endParaRPr lang="en-US" altLang="zh-CN" dirty="0" smtClean="0"/>
          </a:p>
          <a:p>
            <a:r>
              <a:rPr lang="zh-CN" altLang="en-US" dirty="0" smtClean="0"/>
              <a:t>按照角色设计多套经营看板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e</a:t>
            </a:r>
            <a:r>
              <a:rPr lang="zh-CN" altLang="en-US" dirty="0"/>
              <a:t>城</a:t>
            </a:r>
            <a:r>
              <a:rPr lang="en-US" altLang="zh-CN" dirty="0"/>
              <a:t>e</a:t>
            </a:r>
            <a:r>
              <a:rPr lang="zh-CN" altLang="en-US" dirty="0"/>
              <a:t>家业务经营看板包括主席、李鹏、城市总、网格</a:t>
            </a:r>
            <a:r>
              <a:rPr lang="zh-CN" altLang="en-US" dirty="0" smtClean="0"/>
              <a:t>经理</a:t>
            </a:r>
            <a:endParaRPr lang="en-US" altLang="zh-CN" dirty="0" smtClean="0"/>
          </a:p>
          <a:p>
            <a:r>
              <a:rPr lang="en-US" altLang="zh-CN" dirty="0" err="1" smtClean="0"/>
              <a:t>icome</a:t>
            </a:r>
            <a:r>
              <a:rPr lang="zh-CN" altLang="en-US" dirty="0"/>
              <a:t>经营看板数据需要各业务系统数据进行支撑</a:t>
            </a:r>
            <a:r>
              <a:rPr lang="en-US" altLang="zh-CN" dirty="0" smtClean="0"/>
              <a:t>,</a:t>
            </a:r>
            <a:r>
              <a:rPr lang="zh-CN" altLang="en-US" dirty="0" smtClean="0"/>
              <a:t>试点业务（泛能业务、上门服务业务）系统需要同步完成系统建设</a:t>
            </a:r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7</a:t>
            </a:fld>
            <a:endParaRPr lang="en-US" altLang="zh-CN" sz="1400" b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853" y="349252"/>
            <a:ext cx="8569325" cy="487363"/>
          </a:xfrm>
        </p:spPr>
        <p:txBody>
          <a:bodyPr/>
          <a:lstStyle/>
          <a:p>
            <a:r>
              <a:rPr lang="zh-CN" altLang="en-US" dirty="0" smtClean="0"/>
              <a:t>待</a:t>
            </a:r>
            <a:r>
              <a:rPr lang="zh-CN" altLang="en-US" dirty="0" smtClean="0"/>
              <a:t>讨论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运营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</a:t>
            </a:r>
            <a:r>
              <a:rPr lang="zh-CN" altLang="en-US" dirty="0" smtClean="0"/>
              <a:t>讨论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价值核算、分享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价值分享的规则、算法、模型制定</a:t>
            </a:r>
            <a:endParaRPr lang="en-US" altLang="zh-CN" dirty="0" smtClean="0"/>
          </a:p>
          <a:p>
            <a:r>
              <a:rPr lang="zh-CN" altLang="en-US" dirty="0" smtClean="0"/>
              <a:t>试点业务支撑价值分享的业务数据需同步准备</a:t>
            </a:r>
            <a:endParaRPr lang="en-US" altLang="zh-CN" dirty="0" smtClean="0"/>
          </a:p>
          <a:p>
            <a:r>
              <a:rPr lang="zh-CN" altLang="en-US" dirty="0" smtClean="0"/>
              <a:t>自驱组织成员薪酬查看内容及范围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范围：个人、团队成员、自驱组织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内容：个人查看每日动态薪酬、每月薪酬明细、自驱分享；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查看团队成员动态薪酬、自驱分享？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查看组织目标业绩达成、自驱分享总额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8</a:t>
            </a:fld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13125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模板清单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72DA1-1299-4083-87E0-5C7B4CEA1099}" type="slidenum">
              <a:rPr lang="en-US" altLang="zh-CN" smtClean="0"/>
              <a:t>9</a:t>
            </a:fld>
            <a:endParaRPr lang="en-US" altLang="zh-CN" sz="1400" b="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14918"/>
              </p:ext>
            </p:extLst>
          </p:nvPr>
        </p:nvGraphicFramePr>
        <p:xfrm>
          <a:off x="251520" y="1268760"/>
          <a:ext cx="8749159" cy="46085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84176"/>
                <a:gridCol w="3096344"/>
                <a:gridCol w="2586510"/>
                <a:gridCol w="1482129"/>
              </a:tblGrid>
              <a:tr h="2786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阶段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规则名称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完成时间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责任人</a:t>
                      </a:r>
                      <a:endParaRPr lang="zh-CN" altLang="en-US" sz="1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29291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战略目标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标书模版（概要和详细）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292917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商业计划书模版（概要和详细）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292917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评标模版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292917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评标报告模版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585833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“三共”备忘录编制</a:t>
                      </a:r>
                      <a:r>
                        <a:rPr lang="zh-CN" altLang="en-US" sz="140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规则（目标、关键举措、资源配置、分享）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847567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”三共“备忘录模</a:t>
                      </a:r>
                      <a:r>
                        <a:rPr lang="zh-CN" altLang="en-US" sz="140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版（概要、附件）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569483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“三共”</a:t>
                      </a:r>
                      <a:r>
                        <a:rPr lang="zh-CN" altLang="en-US" sz="140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尽责、自驱分享计算</a:t>
                      </a:r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模型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292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资源配置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自驱组织注册模版及独立核算规则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292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组队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团队角色构成和配置规则</a:t>
                      </a:r>
                      <a:endParaRPr lang="zh-CN" altLang="en-US" sz="14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  <a:tr h="5694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运营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经营看板指标定义规则及预警规则，算法模型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日</a:t>
                      </a:r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56" marR="8756" marT="875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新奥ENN模板－20100718">
  <a:themeElements>
    <a:clrScheme name="4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4_新奥ENN模板－20100718">
      <a:majorFont>
        <a:latin typeface="Arial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wrap="none" rtlCol="0">
        <a:spAutoFit/>
      </a:bodyPr>
      <a:lstStyle>
        <a:defPPr algn="ctr">
          <a:lnSpc>
            <a:spcPts val="2300"/>
          </a:lnSpc>
          <a:defRPr sz="1400" b="1" dirty="0" smtClean="0">
            <a:solidFill>
              <a:schemeClr val="tx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4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新奥集团PPT模板">
  <a:themeElements>
    <a:clrScheme name="">
      <a:dk1>
        <a:srgbClr val="808080"/>
      </a:dk1>
      <a:lt1>
        <a:srgbClr val="FFFFFF"/>
      </a:lt1>
      <a:dk2>
        <a:srgbClr val="0065A6"/>
      </a:dk2>
      <a:lt2>
        <a:srgbClr val="808080"/>
      </a:lt2>
      <a:accent1>
        <a:srgbClr val="88C63A"/>
      </a:accent1>
      <a:accent2>
        <a:srgbClr val="FFF000"/>
      </a:accent2>
      <a:accent3>
        <a:srgbClr val="FFFFFF"/>
      </a:accent3>
      <a:accent4>
        <a:srgbClr val="6C6C6C"/>
      </a:accent4>
      <a:accent5>
        <a:srgbClr val="C3DFAE"/>
      </a:accent5>
      <a:accent6>
        <a:srgbClr val="E7D900"/>
      </a:accent6>
      <a:hlink>
        <a:srgbClr val="00ADDA"/>
      </a:hlink>
      <a:folHlink>
        <a:srgbClr val="131313"/>
      </a:folHlink>
    </a:clrScheme>
    <a:fontScheme name="新奥集团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新奥集团PPT模板">
  <a:themeElements>
    <a:clrScheme name="">
      <a:dk1>
        <a:srgbClr val="808080"/>
      </a:dk1>
      <a:lt1>
        <a:srgbClr val="FFFFFF"/>
      </a:lt1>
      <a:dk2>
        <a:srgbClr val="0065A6"/>
      </a:dk2>
      <a:lt2>
        <a:srgbClr val="808080"/>
      </a:lt2>
      <a:accent1>
        <a:srgbClr val="88C63A"/>
      </a:accent1>
      <a:accent2>
        <a:srgbClr val="FFF000"/>
      </a:accent2>
      <a:accent3>
        <a:srgbClr val="FFFFFF"/>
      </a:accent3>
      <a:accent4>
        <a:srgbClr val="6C6C6C"/>
      </a:accent4>
      <a:accent5>
        <a:srgbClr val="C3DFAE"/>
      </a:accent5>
      <a:accent6>
        <a:srgbClr val="E7D900"/>
      </a:accent6>
      <a:hlink>
        <a:srgbClr val="00ADDA"/>
      </a:hlink>
      <a:folHlink>
        <a:srgbClr val="131313"/>
      </a:folHlink>
    </a:clrScheme>
    <a:fontScheme name="新奥集团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新奥集团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奥集团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奥集团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新奥ENN模板－20100718">
  <a:themeElements>
    <a:clrScheme name="1_新奥ENN模板－20100718 14">
      <a:dk1>
        <a:srgbClr val="0065A6"/>
      </a:dk1>
      <a:lt1>
        <a:srgbClr val="FFFFFF"/>
      </a:lt1>
      <a:dk2>
        <a:srgbClr val="0065A6"/>
      </a:dk2>
      <a:lt2>
        <a:srgbClr val="C0C0C0"/>
      </a:lt2>
      <a:accent1>
        <a:srgbClr val="00ADDA"/>
      </a:accent1>
      <a:accent2>
        <a:srgbClr val="333399"/>
      </a:accent2>
      <a:accent3>
        <a:srgbClr val="FFFFFF"/>
      </a:accent3>
      <a:accent4>
        <a:srgbClr val="00558D"/>
      </a:accent4>
      <a:accent5>
        <a:srgbClr val="AAD3EA"/>
      </a:accent5>
      <a:accent6>
        <a:srgbClr val="2D2D8A"/>
      </a:accent6>
      <a:hlink>
        <a:srgbClr val="0000FF"/>
      </a:hlink>
      <a:folHlink>
        <a:srgbClr val="800080"/>
      </a:folHlink>
    </a:clrScheme>
    <a:fontScheme name="1_新奥ENN模板－20100718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奥ENN模板－2010071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2010071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2010071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2010071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2010071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2010071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2010071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2010071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2010071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2010071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2010071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2010071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奥ENN模板－20100718 13">
        <a:dk1>
          <a:srgbClr val="808080"/>
        </a:dk1>
        <a:lt1>
          <a:srgbClr val="FFFFFF"/>
        </a:lt1>
        <a:dk2>
          <a:srgbClr val="0065A6"/>
        </a:dk2>
        <a:lt2>
          <a:srgbClr val="808080"/>
        </a:lt2>
        <a:accent1>
          <a:srgbClr val="88C63A"/>
        </a:accent1>
        <a:accent2>
          <a:srgbClr val="333399"/>
        </a:accent2>
        <a:accent3>
          <a:srgbClr val="FFFFFF"/>
        </a:accent3>
        <a:accent4>
          <a:srgbClr val="6C6C6C"/>
        </a:accent4>
        <a:accent5>
          <a:srgbClr val="C3DFAE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奥ENN模板－20100718 14">
        <a:dk1>
          <a:srgbClr val="0065A6"/>
        </a:dk1>
        <a:lt1>
          <a:srgbClr val="FFFFFF"/>
        </a:lt1>
        <a:dk2>
          <a:srgbClr val="0065A6"/>
        </a:dk2>
        <a:lt2>
          <a:srgbClr val="C0C0C0"/>
        </a:lt2>
        <a:accent1>
          <a:srgbClr val="00ADDA"/>
        </a:accent1>
        <a:accent2>
          <a:srgbClr val="333399"/>
        </a:accent2>
        <a:accent3>
          <a:srgbClr val="FFFFFF"/>
        </a:accent3>
        <a:accent4>
          <a:srgbClr val="00558D"/>
        </a:accent4>
        <a:accent5>
          <a:srgbClr val="AAD3EA"/>
        </a:accent5>
        <a:accent6>
          <a:srgbClr val="2D2D8A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25915</TotalTime>
  <Words>2156</Words>
  <Application>Microsoft Office PowerPoint</Application>
  <PresentationFormat>全屏显示(4:3)</PresentationFormat>
  <Paragraphs>359</Paragraphs>
  <Slides>20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5_新奥ENN模板－20100718</vt:lpstr>
      <vt:lpstr>新奥集团PPT模板</vt:lpstr>
      <vt:lpstr>1_新奥集团PPT模板</vt:lpstr>
      <vt:lpstr>1_新奥ENN模板－20100718</vt:lpstr>
      <vt:lpstr>PowerPoint 演示文稿</vt:lpstr>
      <vt:lpstr>PowerPoint 演示文稿</vt:lpstr>
      <vt:lpstr>PowerPoint 演示文稿</vt:lpstr>
      <vt:lpstr>PowerPoint 演示文稿</vt:lpstr>
      <vt:lpstr>待讨论—战略目标</vt:lpstr>
      <vt:lpstr>待讨论—资源配置</vt:lpstr>
      <vt:lpstr>待讨论—运营</vt:lpstr>
      <vt:lpstr>待讨论—价值核算、分享</vt:lpstr>
      <vt:lpstr>关键规则/模板清单</vt:lpstr>
      <vt:lpstr>iCome资源线设计思路</vt:lpstr>
      <vt:lpstr>资源线运转要点</vt:lpstr>
      <vt:lpstr>自驱组织与资源池人员的共享机制</vt:lpstr>
      <vt:lpstr>PowerPoint 演示文稿</vt:lpstr>
      <vt:lpstr>PowerPoint 演示文稿</vt:lpstr>
      <vt:lpstr>PowerPoint 演示文稿</vt:lpstr>
      <vt:lpstr>“工具”设计</vt:lpstr>
      <vt:lpstr>“发现” 设计</vt:lpstr>
      <vt:lpstr>“我”设计</vt:lpstr>
      <vt:lpstr>团队构成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新业务的主线管理流程与市场战略绩效主线的关系：</dc:title>
  <dc:creator>郑荣荣</dc:creator>
  <cp:lastModifiedBy>fanchen</cp:lastModifiedBy>
  <cp:revision>2866</cp:revision>
  <cp:lastPrinted>2017-09-13T07:29:00Z</cp:lastPrinted>
  <dcterms:created xsi:type="dcterms:W3CDTF">2015-09-01T05:17:00Z</dcterms:created>
  <dcterms:modified xsi:type="dcterms:W3CDTF">2017-12-22T00:45:11Z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