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9144000" cy="5143500" type="screen16x9"/>
  <p:notesSz cx="6858000" cy="9144000"/>
  <p:embeddedFontLst>
    <p:embeddedFont>
      <p:font typeface="Lato" panose="020F0502020204030203" pitchFamily="34" charset="0"/>
      <p:regular r:id="rId20"/>
      <p:bold r:id="rId21"/>
      <p:italic r:id="rId22"/>
      <p:boldItalic r:id="rId23"/>
    </p:embeddedFont>
    <p:embeddedFont>
      <p:font typeface="Montserrat" panose="00000500000000000000"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130" y="55"/>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d9bf88900e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d9bf88900e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d9bf88900e_0_5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d9bf88900e_0_5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d9bf88900e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d9bf88900e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d9bf88900e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d9bf88900e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d9bf88900e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d9bf88900e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d9bf88900e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d9bf88900e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d9bf88900e_0_4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d9bf88900e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d9ec24ff2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d9ec24ff25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d9bf88900e_0_4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d9bf88900e_0_4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d9bf88900e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d9bf88900e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d9bf88900e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d9bf88900e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d9bf88900e_0_4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d9bf88900e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d9bf88900e_0_4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d9bf88900e_0_4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d9bf88900e_0_4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d9bf88900e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d9bf88900e_0_5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d9bf88900e_0_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d9bf88900e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4" name="Google Shape;234;gd9bf88900e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zh-C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zh-CN"/>
              <a:t>Simulation: Memory Allocation Methods Comparison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pic>
        <p:nvPicPr>
          <p:cNvPr id="241" name="Google Shape;241;p23"/>
          <p:cNvPicPr preferRelativeResize="0"/>
          <p:nvPr/>
        </p:nvPicPr>
        <p:blipFill>
          <a:blip r:embed="rId3">
            <a:alphaModFix/>
          </a:blip>
          <a:stretch>
            <a:fillRect/>
          </a:stretch>
        </p:blipFill>
        <p:spPr>
          <a:xfrm>
            <a:off x="768075" y="1109600"/>
            <a:ext cx="7705393" cy="353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24"/>
          <p:cNvPicPr preferRelativeResize="0"/>
          <p:nvPr/>
        </p:nvPicPr>
        <p:blipFill>
          <a:blip r:embed="rId3">
            <a:alphaModFix/>
          </a:blip>
          <a:stretch>
            <a:fillRect/>
          </a:stretch>
        </p:blipFill>
        <p:spPr>
          <a:xfrm>
            <a:off x="457200" y="1460250"/>
            <a:ext cx="8220075" cy="2590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5"/>
          <p:cNvPicPr preferRelativeResize="0"/>
          <p:nvPr/>
        </p:nvPicPr>
        <p:blipFill>
          <a:blip r:embed="rId3">
            <a:alphaModFix/>
          </a:blip>
          <a:stretch>
            <a:fillRect/>
          </a:stretch>
        </p:blipFill>
        <p:spPr>
          <a:xfrm>
            <a:off x="445250" y="1024675"/>
            <a:ext cx="8307875" cy="36126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pic>
        <p:nvPicPr>
          <p:cNvPr id="256" name="Google Shape;256;p26"/>
          <p:cNvPicPr preferRelativeResize="0"/>
          <p:nvPr/>
        </p:nvPicPr>
        <p:blipFill>
          <a:blip r:embed="rId3">
            <a:alphaModFix/>
          </a:blip>
          <a:stretch>
            <a:fillRect/>
          </a:stretch>
        </p:blipFill>
        <p:spPr>
          <a:xfrm>
            <a:off x="1111875" y="152400"/>
            <a:ext cx="6866478" cy="48386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p27"/>
          <p:cNvPicPr preferRelativeResize="0"/>
          <p:nvPr/>
        </p:nvPicPr>
        <p:blipFill>
          <a:blip r:embed="rId3">
            <a:alphaModFix/>
          </a:blip>
          <a:stretch>
            <a:fillRect/>
          </a:stretch>
        </p:blipFill>
        <p:spPr>
          <a:xfrm>
            <a:off x="583575" y="1439775"/>
            <a:ext cx="7905750" cy="2362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Results(updated)</a:t>
            </a:r>
            <a:endParaRPr/>
          </a:p>
        </p:txBody>
      </p:sp>
      <p:sp>
        <p:nvSpPr>
          <p:cNvPr id="267" name="Google Shape;267;p28"/>
          <p:cNvSpPr txBox="1"/>
          <p:nvPr/>
        </p:nvSpPr>
        <p:spPr>
          <a:xfrm>
            <a:off x="1172025" y="1056625"/>
            <a:ext cx="7293300" cy="4063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u="sng">
                <a:solidFill>
                  <a:schemeClr val="lt1"/>
                </a:solidFill>
              </a:rPr>
              <a:t>Fixed Partition with Equal Size (FE): </a:t>
            </a:r>
            <a:endParaRPr u="sng">
              <a:solidFill>
                <a:schemeClr val="lt1"/>
              </a:solidFill>
            </a:endParaRPr>
          </a:p>
          <a:p>
            <a:pPr marL="0" lvl="0" indent="0" algn="l" rtl="0">
              <a:spcBef>
                <a:spcPts val="0"/>
              </a:spcBef>
              <a:spcAft>
                <a:spcPts val="0"/>
              </a:spcAft>
              <a:buNone/>
            </a:pPr>
            <a:r>
              <a:rPr lang="zh-CN">
                <a:solidFill>
                  <a:schemeClr val="lt1"/>
                </a:solidFill>
              </a:rPr>
              <a:t>Average Internal Fragmentation is 12</a:t>
            </a:r>
            <a:endParaRPr>
              <a:solidFill>
                <a:schemeClr val="lt1"/>
              </a:solidFill>
            </a:endParaRPr>
          </a:p>
          <a:p>
            <a:pPr marL="0" lvl="0" indent="0" algn="l" rtl="0">
              <a:spcBef>
                <a:spcPts val="0"/>
              </a:spcBef>
              <a:spcAft>
                <a:spcPts val="0"/>
              </a:spcAft>
              <a:buNone/>
            </a:pPr>
            <a:r>
              <a:rPr lang="zh-CN">
                <a:solidFill>
                  <a:schemeClr val="lt1"/>
                </a:solidFill>
              </a:rPr>
              <a:t>Average External Fragmentation is 26</a:t>
            </a:r>
            <a:endParaRPr>
              <a:solidFill>
                <a:schemeClr val="lt1"/>
              </a:solidFill>
            </a:endParaRPr>
          </a:p>
          <a:p>
            <a:pPr marL="0" lvl="0" indent="0" algn="l" rtl="0">
              <a:spcBef>
                <a:spcPts val="0"/>
              </a:spcBef>
              <a:spcAft>
                <a:spcPts val="0"/>
              </a:spcAft>
              <a:buNone/>
            </a:pPr>
            <a:r>
              <a:rPr lang="zh-CN">
                <a:solidFill>
                  <a:schemeClr val="lt1"/>
                </a:solidFill>
              </a:rPr>
              <a:t>The Number of allocation fails is 29</a:t>
            </a:r>
            <a:endParaRPr>
              <a:solidFill>
                <a:schemeClr val="lt1"/>
              </a:solidFill>
            </a:endParaRPr>
          </a:p>
          <a:p>
            <a:pPr marL="0" lvl="0" indent="0" algn="l" rtl="0">
              <a:spcBef>
                <a:spcPts val="0"/>
              </a:spcBef>
              <a:spcAft>
                <a:spcPts val="0"/>
              </a:spcAft>
              <a:buNone/>
            </a:pPr>
            <a:r>
              <a:rPr lang="zh-CN">
                <a:solidFill>
                  <a:schemeClr val="lt1"/>
                </a:solidFill>
              </a:rPr>
              <a:t>Memory Utilization is 40.77%</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zh-CN" u="sng">
                <a:solidFill>
                  <a:schemeClr val="lt1"/>
                </a:solidFill>
              </a:rPr>
              <a:t>Fixed Partition with Uequal Size (FU): </a:t>
            </a:r>
            <a:endParaRPr u="sng">
              <a:solidFill>
                <a:schemeClr val="lt1"/>
              </a:solidFill>
            </a:endParaRPr>
          </a:p>
          <a:p>
            <a:pPr marL="0" lvl="0" indent="0" algn="l" rtl="0">
              <a:spcBef>
                <a:spcPts val="0"/>
              </a:spcBef>
              <a:spcAft>
                <a:spcPts val="0"/>
              </a:spcAft>
              <a:buNone/>
            </a:pPr>
            <a:r>
              <a:rPr lang="zh-CN">
                <a:solidFill>
                  <a:schemeClr val="lt1"/>
                </a:solidFill>
              </a:rPr>
              <a:t>Average Internal Fragmentation is 6</a:t>
            </a:r>
            <a:endParaRPr>
              <a:solidFill>
                <a:schemeClr val="lt1"/>
              </a:solidFill>
            </a:endParaRPr>
          </a:p>
          <a:p>
            <a:pPr marL="0" lvl="0" indent="0" algn="l" rtl="0">
              <a:spcBef>
                <a:spcPts val="0"/>
              </a:spcBef>
              <a:spcAft>
                <a:spcPts val="0"/>
              </a:spcAft>
              <a:buNone/>
            </a:pPr>
            <a:r>
              <a:rPr lang="zh-CN">
                <a:solidFill>
                  <a:schemeClr val="lt1"/>
                </a:solidFill>
              </a:rPr>
              <a:t>Average External Fragmentation is 26</a:t>
            </a:r>
            <a:endParaRPr>
              <a:solidFill>
                <a:schemeClr val="lt1"/>
              </a:solidFill>
            </a:endParaRPr>
          </a:p>
          <a:p>
            <a:pPr marL="0" lvl="0" indent="0" algn="l" rtl="0">
              <a:spcBef>
                <a:spcPts val="0"/>
              </a:spcBef>
              <a:spcAft>
                <a:spcPts val="0"/>
              </a:spcAft>
              <a:buNone/>
            </a:pPr>
            <a:r>
              <a:rPr lang="zh-CN">
                <a:solidFill>
                  <a:schemeClr val="lt1"/>
                </a:solidFill>
              </a:rPr>
              <a:t>The Number of allocation fails is 22</a:t>
            </a:r>
            <a:endParaRPr>
              <a:solidFill>
                <a:schemeClr val="lt1"/>
              </a:solidFill>
            </a:endParaRPr>
          </a:p>
          <a:p>
            <a:pPr marL="0" lvl="0" indent="0" algn="l" rtl="0">
              <a:spcBef>
                <a:spcPts val="0"/>
              </a:spcBef>
              <a:spcAft>
                <a:spcPts val="0"/>
              </a:spcAft>
              <a:buNone/>
            </a:pPr>
            <a:r>
              <a:rPr lang="zh-CN">
                <a:solidFill>
                  <a:schemeClr val="lt1"/>
                </a:solidFill>
              </a:rPr>
              <a:t>Memory Utilization is 50.47%</a:t>
            </a:r>
            <a:endParaRPr>
              <a:solidFill>
                <a:schemeClr val="lt1"/>
              </a:solidFill>
            </a:endParaRPr>
          </a:p>
          <a:p>
            <a:pPr marL="0" lvl="0" indent="0" algn="l" rtl="0">
              <a:spcBef>
                <a:spcPts val="0"/>
              </a:spcBef>
              <a:spcAft>
                <a:spcPts val="0"/>
              </a:spcAft>
              <a:buNone/>
            </a:pPr>
            <a:endParaRPr>
              <a:solidFill>
                <a:schemeClr val="lt1"/>
              </a:solidFill>
            </a:endParaRPr>
          </a:p>
          <a:p>
            <a:pPr marL="0" lvl="0" indent="0" algn="l" rtl="0">
              <a:spcBef>
                <a:spcPts val="0"/>
              </a:spcBef>
              <a:spcAft>
                <a:spcPts val="0"/>
              </a:spcAft>
              <a:buNone/>
            </a:pPr>
            <a:r>
              <a:rPr lang="zh-CN" u="sng">
                <a:solidFill>
                  <a:schemeClr val="lt1"/>
                </a:solidFill>
              </a:rPr>
              <a:t>Dynamic Partition with First Fit (DFF): </a:t>
            </a:r>
            <a:endParaRPr u="sng">
              <a:solidFill>
                <a:schemeClr val="lt1"/>
              </a:solidFill>
            </a:endParaRPr>
          </a:p>
          <a:p>
            <a:pPr marL="0" lvl="0" indent="0" algn="l" rtl="0">
              <a:spcBef>
                <a:spcPts val="0"/>
              </a:spcBef>
              <a:spcAft>
                <a:spcPts val="0"/>
              </a:spcAft>
              <a:buNone/>
            </a:pPr>
            <a:r>
              <a:rPr lang="zh-CN">
                <a:solidFill>
                  <a:schemeClr val="lt1"/>
                </a:solidFill>
              </a:rPr>
              <a:t>Average External Fragmentation is 33</a:t>
            </a:r>
            <a:endParaRPr>
              <a:solidFill>
                <a:schemeClr val="lt1"/>
              </a:solidFill>
            </a:endParaRPr>
          </a:p>
          <a:p>
            <a:pPr marL="0" lvl="0" indent="0" algn="l" rtl="0">
              <a:spcBef>
                <a:spcPts val="0"/>
              </a:spcBef>
              <a:spcAft>
                <a:spcPts val="0"/>
              </a:spcAft>
              <a:buNone/>
            </a:pPr>
            <a:r>
              <a:rPr lang="zh-CN">
                <a:solidFill>
                  <a:schemeClr val="lt1"/>
                </a:solidFill>
              </a:rPr>
              <a:t>The Number of Compaction for Dynamic Partition is 3</a:t>
            </a:r>
            <a:endParaRPr>
              <a:solidFill>
                <a:schemeClr val="lt1"/>
              </a:solidFill>
            </a:endParaRPr>
          </a:p>
          <a:p>
            <a:pPr marL="0" lvl="0" indent="0" algn="l" rtl="0">
              <a:spcBef>
                <a:spcPts val="0"/>
              </a:spcBef>
              <a:spcAft>
                <a:spcPts val="0"/>
              </a:spcAft>
              <a:buNone/>
            </a:pPr>
            <a:r>
              <a:rPr lang="zh-CN">
                <a:solidFill>
                  <a:schemeClr val="lt1"/>
                </a:solidFill>
              </a:rPr>
              <a:t>The Number of Allocation fails is 18</a:t>
            </a:r>
            <a:endParaRPr>
              <a:solidFill>
                <a:schemeClr val="lt1"/>
              </a:solidFill>
            </a:endParaRPr>
          </a:p>
          <a:p>
            <a:pPr marL="0" lvl="0" indent="0" algn="l" rtl="0">
              <a:spcBef>
                <a:spcPts val="0"/>
              </a:spcBef>
              <a:spcAft>
                <a:spcPts val="0"/>
              </a:spcAft>
              <a:buNone/>
            </a:pPr>
            <a:r>
              <a:rPr lang="zh-CN">
                <a:solidFill>
                  <a:schemeClr val="lt1"/>
                </a:solidFill>
              </a:rPr>
              <a:t>Memory Utilization is 47.61%</a:t>
            </a:r>
            <a:endParaRPr>
              <a:solidFill>
                <a:schemeClr val="lt1"/>
              </a:solidFill>
            </a:endParaRPr>
          </a:p>
          <a:p>
            <a:pPr marL="0" lvl="0" indent="0" algn="l" rtl="0">
              <a:spcBef>
                <a:spcPts val="0"/>
              </a:spcBef>
              <a:spcAft>
                <a:spcPts val="0"/>
              </a:spcAft>
              <a:buNone/>
            </a:pPr>
            <a:endParaRPr u="sng">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29"/>
          <p:cNvSpPr txBox="1">
            <a:spLocks noGrp="1"/>
          </p:cNvSpPr>
          <p:nvPr>
            <p:ph type="title"/>
          </p:nvPr>
        </p:nvSpPr>
        <p:spPr>
          <a:xfrm>
            <a:off x="1297500" y="393750"/>
            <a:ext cx="7038900" cy="98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Analysis: </a:t>
            </a:r>
            <a:endParaRPr/>
          </a:p>
          <a:p>
            <a:pPr marL="0" lvl="0" indent="0" algn="l" rtl="0">
              <a:spcBef>
                <a:spcPts val="0"/>
              </a:spcBef>
              <a:spcAft>
                <a:spcPts val="0"/>
              </a:spcAft>
              <a:buNone/>
            </a:pPr>
            <a:r>
              <a:rPr lang="zh-CN" sz="1300"/>
              <a:t>Comparison between the Fixed Partition with Equal Size (FE) and the Fixed Partition with Unequal Size (FU)</a:t>
            </a:r>
            <a:endParaRPr sz="1300"/>
          </a:p>
        </p:txBody>
      </p:sp>
      <p:sp>
        <p:nvSpPr>
          <p:cNvPr id="273" name="Google Shape;273;p29"/>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457200" lvl="0" indent="-304800" algn="l" rtl="0">
              <a:lnSpc>
                <a:spcPct val="100000"/>
              </a:lnSpc>
              <a:spcBef>
                <a:spcPts val="0"/>
              </a:spcBef>
              <a:spcAft>
                <a:spcPts val="0"/>
              </a:spcAft>
              <a:buSzPts val="1200"/>
              <a:buFont typeface="Montserrat"/>
              <a:buChar char="❖"/>
            </a:pPr>
            <a:r>
              <a:rPr lang="zh-CN" sz="1200">
                <a:latin typeface="Montserrat"/>
                <a:ea typeface="Montserrat"/>
                <a:cs typeface="Montserrat"/>
                <a:sym typeface="Montserrat"/>
              </a:rPr>
              <a:t>The major difference between FE and FU is how to determine the page size of the memory. The page size is unique in FE which may lead to a mismatch between page size and the memory space that a process needs. To improve the the memory utilization, the unequal size partition technique was introduced, but still could not resolve the mismatch problem completely.</a:t>
            </a:r>
            <a:endParaRPr sz="1200">
              <a:latin typeface="Montserrat"/>
              <a:ea typeface="Montserrat"/>
              <a:cs typeface="Montserrat"/>
              <a:sym typeface="Montserrat"/>
            </a:endParaRPr>
          </a:p>
          <a:p>
            <a:pPr marL="0" lvl="0" indent="0" algn="l" rtl="0">
              <a:lnSpc>
                <a:spcPct val="100000"/>
              </a:lnSpc>
              <a:spcBef>
                <a:spcPts val="0"/>
              </a:spcBef>
              <a:spcAft>
                <a:spcPts val="0"/>
              </a:spcAft>
              <a:buNone/>
            </a:pPr>
            <a:endParaRPr sz="1200">
              <a:latin typeface="Montserrat"/>
              <a:ea typeface="Montserrat"/>
              <a:cs typeface="Montserrat"/>
              <a:sym typeface="Montserrat"/>
            </a:endParaRPr>
          </a:p>
          <a:p>
            <a:pPr marL="457200" lvl="0" indent="-304800" algn="l" rtl="0">
              <a:lnSpc>
                <a:spcPct val="100000"/>
              </a:lnSpc>
              <a:spcBef>
                <a:spcPts val="0"/>
              </a:spcBef>
              <a:spcAft>
                <a:spcPts val="0"/>
              </a:spcAft>
              <a:buSzPts val="1200"/>
              <a:buFont typeface="Montserrat"/>
              <a:buChar char="❖"/>
            </a:pPr>
            <a:r>
              <a:rPr lang="zh-CN" sz="1200">
                <a:latin typeface="Montserrat"/>
                <a:ea typeface="Montserrat"/>
                <a:cs typeface="Montserrat"/>
                <a:sym typeface="Montserrat"/>
              </a:rPr>
              <a:t>From the results, it can be seen that the average internal fragmentation in FU is much smaller than the one in FE compared to their relatively small sizes. Also, the number of allocation failed in FE is more than the one in FU. The memory utilization performs better in FU. It can be concluded that FU is a better partition method over FE.</a:t>
            </a:r>
            <a:endParaRPr sz="1200">
              <a:latin typeface="Montserrat"/>
              <a:ea typeface="Montserrat"/>
              <a:cs typeface="Montserrat"/>
              <a:sym typeface="Montserra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1297500" y="393750"/>
            <a:ext cx="7038900" cy="981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Analysis: </a:t>
            </a:r>
            <a:endParaRPr/>
          </a:p>
          <a:p>
            <a:pPr marL="0" lvl="0" indent="0" algn="l" rtl="0">
              <a:spcBef>
                <a:spcPts val="0"/>
              </a:spcBef>
              <a:spcAft>
                <a:spcPts val="0"/>
              </a:spcAft>
              <a:buNone/>
            </a:pPr>
            <a:r>
              <a:rPr lang="zh-CN" sz="1300"/>
              <a:t>Comparison between the Fixed Partition with Unequal Size (FU) and the Dynamic Partition with First Fit (DFF)</a:t>
            </a:r>
            <a:endParaRPr sz="1300"/>
          </a:p>
        </p:txBody>
      </p:sp>
      <p:sp>
        <p:nvSpPr>
          <p:cNvPr id="279" name="Google Shape;279;p30"/>
          <p:cNvSpPr txBox="1">
            <a:spLocks noGrp="1"/>
          </p:cNvSpPr>
          <p:nvPr>
            <p:ph type="body" idx="1"/>
          </p:nvPr>
        </p:nvSpPr>
        <p:spPr>
          <a:xfrm>
            <a:off x="1273200" y="1518975"/>
            <a:ext cx="7038900" cy="2911200"/>
          </a:xfrm>
          <a:prstGeom prst="rect">
            <a:avLst/>
          </a:prstGeom>
        </p:spPr>
        <p:txBody>
          <a:bodyPr spcFirstLastPara="1" wrap="square" lIns="91425" tIns="91425" rIns="91425" bIns="91425" anchor="t" anchorCtr="0">
            <a:noAutofit/>
          </a:bodyPr>
          <a:lstStyle/>
          <a:p>
            <a:pPr marL="457200" lvl="0" indent="-305435" algn="l" rtl="0">
              <a:lnSpc>
                <a:spcPct val="80000"/>
              </a:lnSpc>
              <a:spcBef>
                <a:spcPts val="0"/>
              </a:spcBef>
              <a:spcAft>
                <a:spcPts val="0"/>
              </a:spcAft>
              <a:buSzPts val="1210"/>
              <a:buFont typeface="Montserrat"/>
              <a:buChar char="❖"/>
            </a:pPr>
            <a:r>
              <a:rPr lang="zh-CN" sz="1210">
                <a:latin typeface="Montserrat"/>
                <a:ea typeface="Montserrat"/>
                <a:cs typeface="Montserrat"/>
                <a:sym typeface="Montserrat"/>
              </a:rPr>
              <a:t>Our major attention is the average external fragmentation in our DFF. There is an average of </a:t>
            </a:r>
            <a:r>
              <a:rPr lang="zh-CN" sz="1210" b="1">
                <a:latin typeface="Montserrat"/>
                <a:ea typeface="Montserrat"/>
                <a:cs typeface="Montserrat"/>
                <a:sym typeface="Montserrat"/>
              </a:rPr>
              <a:t>33</a:t>
            </a:r>
            <a:r>
              <a:rPr lang="zh-CN" sz="1210">
                <a:latin typeface="Montserrat"/>
                <a:ea typeface="Montserrat"/>
                <a:cs typeface="Montserrat"/>
                <a:sym typeface="Montserrat"/>
              </a:rPr>
              <a:t> MB external fragmentation which can satisfy any process with the required memory no greater than 8MB. Therefore, the compaction will be triggered when there is enough external fragmentation. After examined the provided data set, we realized that the processes did not come into the memory continuously. During that time, part of the memory was probably idle leading to a large external fragmentation. Also, there was a flaw in designing the algorithm of dynamic partition, but has been resolved later. In the previous design, the external fragmentation has “invisible frames”. As a process traverses the memory for a suitable position, the space containing two consecutive empty “frames” will not be treated as one integrated space. This may cause more compactions. This issue was resolved by combining these “frames” before searching for a location. </a:t>
            </a:r>
            <a:endParaRPr sz="1210">
              <a:latin typeface="Montserrat"/>
              <a:ea typeface="Montserrat"/>
              <a:cs typeface="Montserrat"/>
              <a:sym typeface="Montserrat"/>
            </a:endParaRPr>
          </a:p>
          <a:p>
            <a:pPr marL="457200" lvl="0" indent="0" algn="l" rtl="0">
              <a:lnSpc>
                <a:spcPct val="80000"/>
              </a:lnSpc>
              <a:spcBef>
                <a:spcPts val="0"/>
              </a:spcBef>
              <a:spcAft>
                <a:spcPts val="0"/>
              </a:spcAft>
              <a:buSzPts val="1018"/>
              <a:buNone/>
            </a:pPr>
            <a:endParaRPr sz="1210">
              <a:latin typeface="Montserrat"/>
              <a:ea typeface="Montserrat"/>
              <a:cs typeface="Montserrat"/>
              <a:sym typeface="Montserrat"/>
            </a:endParaRPr>
          </a:p>
          <a:p>
            <a:pPr marL="457200" lvl="0" indent="-305435" algn="l" rtl="0">
              <a:lnSpc>
                <a:spcPct val="80000"/>
              </a:lnSpc>
              <a:spcBef>
                <a:spcPts val="0"/>
              </a:spcBef>
              <a:spcAft>
                <a:spcPts val="0"/>
              </a:spcAft>
              <a:buSzPts val="1210"/>
              <a:buFont typeface="Montserrat"/>
              <a:buChar char="❖"/>
            </a:pPr>
            <a:r>
              <a:rPr lang="zh-CN" sz="1210">
                <a:latin typeface="Montserrat"/>
                <a:ea typeface="Montserrat"/>
                <a:cs typeface="Montserrat"/>
                <a:sym typeface="Montserrat"/>
              </a:rPr>
              <a:t>However, the DFF method has the best performance in less allocation failures and relatively higher memory utilization. The average external fragmentation is expected to be less than 8 MB but results in 33 MB due to partially idling of the memory.</a:t>
            </a:r>
            <a:endParaRPr sz="1210">
              <a:latin typeface="Montserrat"/>
              <a:ea typeface="Montserrat"/>
              <a:cs typeface="Montserrat"/>
              <a:sym typeface="Montserrat"/>
            </a:endParaRPr>
          </a:p>
          <a:p>
            <a:pPr marL="0" lvl="0" indent="0" algn="l" rtl="0">
              <a:lnSpc>
                <a:spcPct val="80000"/>
              </a:lnSpc>
              <a:spcBef>
                <a:spcPts val="0"/>
              </a:spcBef>
              <a:spcAft>
                <a:spcPts val="0"/>
              </a:spcAft>
              <a:buSzPts val="1018"/>
              <a:buNone/>
            </a:pPr>
            <a:endParaRPr sz="1210">
              <a:latin typeface="Montserrat"/>
              <a:ea typeface="Montserrat"/>
              <a:cs typeface="Montserrat"/>
              <a:sym typeface="Montserrat"/>
            </a:endParaRPr>
          </a:p>
          <a:p>
            <a:pPr marL="457200" lvl="0" indent="-305435" algn="l" rtl="0">
              <a:lnSpc>
                <a:spcPct val="80000"/>
              </a:lnSpc>
              <a:spcBef>
                <a:spcPts val="0"/>
              </a:spcBef>
              <a:spcAft>
                <a:spcPts val="0"/>
              </a:spcAft>
              <a:buSzPts val="1210"/>
              <a:buFont typeface="Montserrat"/>
              <a:buChar char="❖"/>
            </a:pPr>
            <a:r>
              <a:rPr lang="zh-CN" sz="1210">
                <a:latin typeface="Montserrat"/>
                <a:ea typeface="Montserrat"/>
                <a:cs typeface="Montserrat"/>
                <a:sym typeface="Montserrat"/>
              </a:rPr>
              <a:t>The major disadvantage of DFF is that it requires reallocations and compactions and may leave in the memory with many small external fragmentations between processes which causes more compactions. </a:t>
            </a:r>
            <a:endParaRPr sz="1210">
              <a:latin typeface="Montserrat"/>
              <a:ea typeface="Montserrat"/>
              <a:cs typeface="Montserrat"/>
              <a:sym typeface="Montserrat"/>
            </a:endParaRPr>
          </a:p>
          <a:p>
            <a:pPr marL="0" lvl="0" indent="0" algn="l" rtl="0">
              <a:lnSpc>
                <a:spcPct val="80000"/>
              </a:lnSpc>
              <a:spcBef>
                <a:spcPts val="0"/>
              </a:spcBef>
              <a:spcAft>
                <a:spcPts val="0"/>
              </a:spcAft>
              <a:buSzPts val="1018"/>
              <a:buNone/>
            </a:pPr>
            <a:endParaRPr sz="1295">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zh-CN"/>
              <a:t>Approach</a:t>
            </a:r>
            <a:endParaRPr/>
          </a:p>
        </p:txBody>
      </p:sp>
      <p:sp>
        <p:nvSpPr>
          <p:cNvPr id="147" name="Google Shape;147;p15"/>
          <p:cNvSpPr txBox="1">
            <a:spLocks noGrp="1"/>
          </p:cNvSpPr>
          <p:nvPr>
            <p:ph type="body" idx="1"/>
          </p:nvPr>
        </p:nvSpPr>
        <p:spPr>
          <a:xfrm>
            <a:off x="1187550" y="1075675"/>
            <a:ext cx="7258800" cy="3399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zh-CN" sz="1500" dirty="0"/>
              <a:t>Programming language: Java</a:t>
            </a:r>
            <a:endParaRPr sz="1500" dirty="0"/>
          </a:p>
          <a:p>
            <a:pPr marL="914400" lvl="1" indent="-316706" algn="l" rtl="0">
              <a:spcBef>
                <a:spcPts val="1200"/>
              </a:spcBef>
              <a:spcAft>
                <a:spcPts val="0"/>
              </a:spcAft>
              <a:buSzPct val="100000"/>
              <a:buChar char="➢"/>
            </a:pPr>
            <a:r>
              <a:rPr lang="zh-CN" sz="1500" dirty="0"/>
              <a:t>Pages are simulated using an array</a:t>
            </a:r>
            <a:endParaRPr sz="1500" dirty="0"/>
          </a:p>
          <a:p>
            <a:pPr marL="1371600" lvl="2" indent="-316706" algn="l" rtl="0">
              <a:spcBef>
                <a:spcPts val="0"/>
              </a:spcBef>
              <a:spcAft>
                <a:spcPts val="0"/>
              </a:spcAft>
              <a:buSzPct val="100000"/>
              <a:buChar char="■"/>
            </a:pPr>
            <a:r>
              <a:rPr lang="zh-CN" sz="1500" dirty="0"/>
              <a:t>arrMemory[# of pages][2]</a:t>
            </a:r>
            <a:endParaRPr sz="1500" dirty="0"/>
          </a:p>
          <a:p>
            <a:pPr marL="1828800" lvl="3" indent="-316706" algn="l" rtl="0">
              <a:spcBef>
                <a:spcPts val="0"/>
              </a:spcBef>
              <a:spcAft>
                <a:spcPts val="0"/>
              </a:spcAft>
              <a:buSzPct val="100000"/>
              <a:buChar char="●"/>
            </a:pPr>
            <a:r>
              <a:rPr lang="zh-CN" sz="1500" b="1" dirty="0"/>
              <a:t>arrMemory[# of pages][0] </a:t>
            </a:r>
            <a:r>
              <a:rPr lang="zh-CN" sz="1500" dirty="0"/>
              <a:t>= size of space</a:t>
            </a:r>
            <a:endParaRPr sz="1500" dirty="0"/>
          </a:p>
          <a:p>
            <a:pPr marL="1828800" lvl="3" indent="-316706" algn="l" rtl="0">
              <a:spcBef>
                <a:spcPts val="0"/>
              </a:spcBef>
              <a:spcAft>
                <a:spcPts val="0"/>
              </a:spcAft>
              <a:buSzPct val="100000"/>
              <a:buChar char="●"/>
            </a:pPr>
            <a:r>
              <a:rPr lang="zh-CN" sz="1500" b="1" dirty="0"/>
              <a:t>arrMemory[# of pages][1]</a:t>
            </a:r>
            <a:r>
              <a:rPr lang="zh-CN" sz="1500" dirty="0"/>
              <a:t> = finishing time</a:t>
            </a:r>
            <a:endParaRPr sz="1500" dirty="0"/>
          </a:p>
          <a:p>
            <a:pPr marL="914400" lvl="1" indent="-316706" algn="l" rtl="0">
              <a:spcBef>
                <a:spcPts val="0"/>
              </a:spcBef>
              <a:spcAft>
                <a:spcPts val="0"/>
              </a:spcAft>
              <a:buSzPct val="100000"/>
              <a:buChar char="➢"/>
            </a:pPr>
            <a:r>
              <a:rPr lang="zh-CN" sz="1500" dirty="0"/>
              <a:t>Processes are simulated using an array</a:t>
            </a:r>
            <a:endParaRPr sz="1500" dirty="0"/>
          </a:p>
          <a:p>
            <a:pPr marL="1371600" lvl="2" indent="-316706" algn="l" rtl="0">
              <a:spcBef>
                <a:spcPts val="0"/>
              </a:spcBef>
              <a:spcAft>
                <a:spcPts val="0"/>
              </a:spcAft>
              <a:buSzPct val="100000"/>
              <a:buChar char="■"/>
            </a:pPr>
            <a:r>
              <a:rPr lang="zh-CN" sz="1500" dirty="0"/>
              <a:t>arrProcess[# of processes][3]</a:t>
            </a:r>
            <a:endParaRPr sz="1500" dirty="0"/>
          </a:p>
          <a:p>
            <a:pPr marL="1828800" lvl="3" indent="-316706" algn="l" rtl="0">
              <a:spcBef>
                <a:spcPts val="0"/>
              </a:spcBef>
              <a:spcAft>
                <a:spcPts val="0"/>
              </a:spcAft>
              <a:buSzPct val="100000"/>
              <a:buChar char="●"/>
            </a:pPr>
            <a:r>
              <a:rPr lang="zh-CN" sz="1500" b="1" dirty="0"/>
              <a:t>arrProcess[# of processes][0] </a:t>
            </a:r>
            <a:r>
              <a:rPr lang="zh-CN" sz="1500" dirty="0"/>
              <a:t>= arrival time</a:t>
            </a:r>
            <a:endParaRPr sz="1500" dirty="0"/>
          </a:p>
          <a:p>
            <a:pPr marL="1828800" lvl="3" indent="-316706" algn="l" rtl="0">
              <a:spcBef>
                <a:spcPts val="0"/>
              </a:spcBef>
              <a:spcAft>
                <a:spcPts val="0"/>
              </a:spcAft>
              <a:buSzPct val="100000"/>
              <a:buChar char="●"/>
            </a:pPr>
            <a:r>
              <a:rPr lang="zh-CN" sz="1500" b="1" dirty="0"/>
              <a:t>arrProcess[# of processes][1] </a:t>
            </a:r>
            <a:r>
              <a:rPr lang="zh-CN" sz="1500" dirty="0"/>
              <a:t>= size of space</a:t>
            </a:r>
            <a:endParaRPr sz="1500" dirty="0"/>
          </a:p>
          <a:p>
            <a:pPr marL="1828800" lvl="3" indent="-316706" algn="l" rtl="0">
              <a:spcBef>
                <a:spcPts val="0"/>
              </a:spcBef>
              <a:spcAft>
                <a:spcPts val="0"/>
              </a:spcAft>
              <a:buSzPct val="100000"/>
              <a:buChar char="●"/>
            </a:pPr>
            <a:r>
              <a:rPr lang="zh-CN" sz="1500" b="1" dirty="0"/>
              <a:t>arrProcess[# of processes][2]</a:t>
            </a:r>
            <a:r>
              <a:rPr lang="zh-CN" sz="1500" dirty="0"/>
              <a:t> = finishing time</a:t>
            </a:r>
            <a:endParaRPr sz="1500" dirty="0"/>
          </a:p>
          <a:p>
            <a:pPr marL="914400" lvl="1" indent="-316706" algn="l" rtl="0">
              <a:spcBef>
                <a:spcPts val="0"/>
              </a:spcBef>
              <a:spcAft>
                <a:spcPts val="0"/>
              </a:spcAft>
              <a:buSzPct val="100000"/>
              <a:buChar char="➢"/>
            </a:pPr>
            <a:r>
              <a:rPr lang="zh-CN" sz="1500" b="1" u="sng" dirty="0"/>
              <a:t>int timer</a:t>
            </a:r>
            <a:r>
              <a:rPr lang="zh-CN" sz="1500" b="1" dirty="0"/>
              <a:t> </a:t>
            </a:r>
            <a:r>
              <a:rPr lang="zh-CN" sz="1500" dirty="0"/>
              <a:t>is used for simulating the time</a:t>
            </a:r>
            <a:endParaRPr sz="1500" dirty="0"/>
          </a:p>
          <a:p>
            <a:pPr marL="0" lvl="0" indent="0" algn="l" rtl="0">
              <a:spcBef>
                <a:spcPts val="1200"/>
              </a:spcBef>
              <a:spcAft>
                <a:spcPts val="0"/>
              </a:spcAft>
              <a:buNone/>
            </a:pPr>
            <a:endParaRPr sz="1500" dirty="0"/>
          </a:p>
          <a:p>
            <a:pPr marL="0" lvl="0" indent="0" algn="l" rtl="0">
              <a:spcBef>
                <a:spcPts val="1200"/>
              </a:spcBef>
              <a:spcAft>
                <a:spcPts val="1200"/>
              </a:spcAft>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p:nvPr/>
        </p:nvSpPr>
        <p:spPr>
          <a:xfrm>
            <a:off x="3643925" y="1498050"/>
            <a:ext cx="704400" cy="3402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800"/>
              <a:t>OS 8MB</a:t>
            </a:r>
            <a:endParaRPr sz="800"/>
          </a:p>
        </p:txBody>
      </p:sp>
      <p:sp>
        <p:nvSpPr>
          <p:cNvPr id="153" name="Google Shape;153;p16"/>
          <p:cNvSpPr/>
          <p:nvPr/>
        </p:nvSpPr>
        <p:spPr>
          <a:xfrm>
            <a:off x="3643925" y="1882725"/>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54" name="Google Shape;154;p16"/>
          <p:cNvSpPr/>
          <p:nvPr/>
        </p:nvSpPr>
        <p:spPr>
          <a:xfrm>
            <a:off x="3643925" y="4212975"/>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55" name="Google Shape;155;p16"/>
          <p:cNvSpPr/>
          <p:nvPr/>
        </p:nvSpPr>
        <p:spPr>
          <a:xfrm>
            <a:off x="3643925" y="3817200"/>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56" name="Google Shape;156;p16"/>
          <p:cNvSpPr/>
          <p:nvPr/>
        </p:nvSpPr>
        <p:spPr>
          <a:xfrm>
            <a:off x="3643925" y="2267388"/>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57" name="Google Shape;157;p16"/>
          <p:cNvSpPr/>
          <p:nvPr/>
        </p:nvSpPr>
        <p:spPr>
          <a:xfrm>
            <a:off x="3643925" y="2652063"/>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58" name="Google Shape;158;p16"/>
          <p:cNvSpPr/>
          <p:nvPr/>
        </p:nvSpPr>
        <p:spPr>
          <a:xfrm>
            <a:off x="3643925" y="3025650"/>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59" name="Google Shape;159;p16"/>
          <p:cNvSpPr/>
          <p:nvPr/>
        </p:nvSpPr>
        <p:spPr>
          <a:xfrm>
            <a:off x="3643925" y="3421425"/>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60" name="Google Shape;160;p16"/>
          <p:cNvSpPr txBox="1"/>
          <p:nvPr/>
        </p:nvSpPr>
        <p:spPr>
          <a:xfrm>
            <a:off x="370450" y="2481675"/>
            <a:ext cx="3000000" cy="681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lt1"/>
              </a:buClr>
              <a:buSzPts val="1500"/>
              <a:buFont typeface="Lato"/>
              <a:buChar char="❖"/>
            </a:pPr>
            <a:r>
              <a:rPr lang="zh-CN" sz="1500">
                <a:solidFill>
                  <a:schemeClr val="lt1"/>
                </a:solidFill>
                <a:latin typeface="Lato"/>
                <a:ea typeface="Lato"/>
                <a:cs typeface="Lato"/>
                <a:sym typeface="Lato"/>
              </a:rPr>
              <a:t>Simulation: Fixed Partition with Equal Size (FE)</a:t>
            </a:r>
            <a:endParaRPr/>
          </a:p>
        </p:txBody>
      </p:sp>
      <p:sp>
        <p:nvSpPr>
          <p:cNvPr id="161" name="Google Shape;161;p16"/>
          <p:cNvSpPr txBox="1"/>
          <p:nvPr/>
        </p:nvSpPr>
        <p:spPr>
          <a:xfrm>
            <a:off x="5935300" y="2481675"/>
            <a:ext cx="3000000" cy="6810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lt1"/>
              </a:buClr>
              <a:buSzPts val="1500"/>
              <a:buFont typeface="Lato"/>
              <a:buChar char="❖"/>
            </a:pPr>
            <a:r>
              <a:rPr lang="zh-CN" sz="1500">
                <a:solidFill>
                  <a:schemeClr val="lt1"/>
                </a:solidFill>
                <a:latin typeface="Lato"/>
                <a:ea typeface="Lato"/>
                <a:cs typeface="Lato"/>
                <a:sym typeface="Lato"/>
              </a:rPr>
              <a:t>Simulation: Fixed Partition with Unequal Size (FU)</a:t>
            </a:r>
            <a:endParaRPr/>
          </a:p>
        </p:txBody>
      </p:sp>
      <p:sp>
        <p:nvSpPr>
          <p:cNvPr id="162" name="Google Shape;162;p16"/>
          <p:cNvSpPr/>
          <p:nvPr/>
        </p:nvSpPr>
        <p:spPr>
          <a:xfrm>
            <a:off x="5182375" y="278850"/>
            <a:ext cx="704400" cy="3402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800"/>
              <a:t>OS 8MB</a:t>
            </a:r>
            <a:endParaRPr sz="800"/>
          </a:p>
        </p:txBody>
      </p:sp>
      <p:sp>
        <p:nvSpPr>
          <p:cNvPr id="163" name="Google Shape;163;p16"/>
          <p:cNvSpPr/>
          <p:nvPr/>
        </p:nvSpPr>
        <p:spPr>
          <a:xfrm>
            <a:off x="5182375" y="663525"/>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2MB</a:t>
            </a:r>
            <a:endParaRPr/>
          </a:p>
        </p:txBody>
      </p:sp>
      <p:sp>
        <p:nvSpPr>
          <p:cNvPr id="164" name="Google Shape;164;p16"/>
          <p:cNvSpPr/>
          <p:nvPr/>
        </p:nvSpPr>
        <p:spPr>
          <a:xfrm>
            <a:off x="5182375" y="2993775"/>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6MB</a:t>
            </a:r>
            <a:endParaRPr/>
          </a:p>
        </p:txBody>
      </p:sp>
      <p:sp>
        <p:nvSpPr>
          <p:cNvPr id="165" name="Google Shape;165;p16"/>
          <p:cNvSpPr/>
          <p:nvPr/>
        </p:nvSpPr>
        <p:spPr>
          <a:xfrm>
            <a:off x="5182375" y="2598000"/>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4MB</a:t>
            </a:r>
            <a:endParaRPr/>
          </a:p>
        </p:txBody>
      </p:sp>
      <p:sp>
        <p:nvSpPr>
          <p:cNvPr id="166" name="Google Shape;166;p16"/>
          <p:cNvSpPr/>
          <p:nvPr/>
        </p:nvSpPr>
        <p:spPr>
          <a:xfrm>
            <a:off x="5182375" y="1048188"/>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2MB</a:t>
            </a:r>
            <a:endParaRPr/>
          </a:p>
        </p:txBody>
      </p:sp>
      <p:sp>
        <p:nvSpPr>
          <p:cNvPr id="167" name="Google Shape;167;p16"/>
          <p:cNvSpPr/>
          <p:nvPr/>
        </p:nvSpPr>
        <p:spPr>
          <a:xfrm>
            <a:off x="5182375" y="1432863"/>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4MB</a:t>
            </a:r>
            <a:endParaRPr/>
          </a:p>
        </p:txBody>
      </p:sp>
      <p:sp>
        <p:nvSpPr>
          <p:cNvPr id="168" name="Google Shape;168;p16"/>
          <p:cNvSpPr/>
          <p:nvPr/>
        </p:nvSpPr>
        <p:spPr>
          <a:xfrm>
            <a:off x="5182375" y="1806450"/>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4MB</a:t>
            </a:r>
            <a:endParaRPr/>
          </a:p>
        </p:txBody>
      </p:sp>
      <p:sp>
        <p:nvSpPr>
          <p:cNvPr id="169" name="Google Shape;169;p16"/>
          <p:cNvSpPr/>
          <p:nvPr/>
        </p:nvSpPr>
        <p:spPr>
          <a:xfrm>
            <a:off x="5182375" y="2202225"/>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4MB</a:t>
            </a:r>
            <a:endParaRPr/>
          </a:p>
        </p:txBody>
      </p:sp>
      <p:sp>
        <p:nvSpPr>
          <p:cNvPr id="170" name="Google Shape;170;p16"/>
          <p:cNvSpPr/>
          <p:nvPr/>
        </p:nvSpPr>
        <p:spPr>
          <a:xfrm>
            <a:off x="5182375" y="3389550"/>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6MB</a:t>
            </a:r>
            <a:endParaRPr/>
          </a:p>
        </p:txBody>
      </p:sp>
      <p:sp>
        <p:nvSpPr>
          <p:cNvPr id="171" name="Google Shape;171;p16"/>
          <p:cNvSpPr/>
          <p:nvPr/>
        </p:nvSpPr>
        <p:spPr>
          <a:xfrm>
            <a:off x="5182375" y="3785325"/>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72" name="Google Shape;172;p16"/>
          <p:cNvSpPr/>
          <p:nvPr/>
        </p:nvSpPr>
        <p:spPr>
          <a:xfrm>
            <a:off x="5182375" y="4181100"/>
            <a:ext cx="704400" cy="3402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
        <p:nvSpPr>
          <p:cNvPr id="173" name="Google Shape;173;p16"/>
          <p:cNvSpPr/>
          <p:nvPr/>
        </p:nvSpPr>
        <p:spPr>
          <a:xfrm>
            <a:off x="5182375" y="4576875"/>
            <a:ext cx="704400" cy="340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8MB</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7"/>
          <p:cNvSpPr txBox="1"/>
          <p:nvPr/>
        </p:nvSpPr>
        <p:spPr>
          <a:xfrm>
            <a:off x="1973600" y="783375"/>
            <a:ext cx="4493700" cy="415500"/>
          </a:xfrm>
          <a:prstGeom prst="rect">
            <a:avLst/>
          </a:prstGeom>
          <a:noFill/>
          <a:ln>
            <a:noFill/>
          </a:ln>
        </p:spPr>
        <p:txBody>
          <a:bodyPr spcFirstLastPara="1" wrap="square" lIns="91425" tIns="91425" rIns="91425" bIns="91425" anchor="t" anchorCtr="0">
            <a:spAutoFit/>
          </a:bodyPr>
          <a:lstStyle/>
          <a:p>
            <a:pPr marL="457200" lvl="0" indent="-323850" algn="l" rtl="0">
              <a:spcBef>
                <a:spcPts val="0"/>
              </a:spcBef>
              <a:spcAft>
                <a:spcPts val="0"/>
              </a:spcAft>
              <a:buClr>
                <a:schemeClr val="lt1"/>
              </a:buClr>
              <a:buSzPts val="1500"/>
              <a:buFont typeface="Lato"/>
              <a:buChar char="❖"/>
            </a:pPr>
            <a:r>
              <a:rPr lang="zh-CN" sz="1500">
                <a:solidFill>
                  <a:schemeClr val="lt1"/>
                </a:solidFill>
                <a:latin typeface="Lato"/>
                <a:ea typeface="Lato"/>
                <a:cs typeface="Lato"/>
                <a:sym typeface="Lato"/>
              </a:rPr>
              <a:t> Dynamic Partition with First Fit (DFF)</a:t>
            </a:r>
            <a:endParaRPr sz="1500">
              <a:solidFill>
                <a:schemeClr val="lt1"/>
              </a:solidFill>
              <a:latin typeface="Lato"/>
              <a:ea typeface="Lato"/>
              <a:cs typeface="Lato"/>
              <a:sym typeface="Lato"/>
            </a:endParaRPr>
          </a:p>
        </p:txBody>
      </p:sp>
      <p:sp>
        <p:nvSpPr>
          <p:cNvPr id="179" name="Google Shape;179;p17"/>
          <p:cNvSpPr/>
          <p:nvPr/>
        </p:nvSpPr>
        <p:spPr>
          <a:xfrm>
            <a:off x="402000" y="1609250"/>
            <a:ext cx="1020300" cy="2702400"/>
          </a:xfrm>
          <a:prstGeom prst="beve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553825" y="2096225"/>
            <a:ext cx="728700" cy="4155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P1</a:t>
            </a:r>
            <a:endParaRPr/>
          </a:p>
        </p:txBody>
      </p:sp>
      <p:sp>
        <p:nvSpPr>
          <p:cNvPr id="181" name="Google Shape;181;p17"/>
          <p:cNvSpPr/>
          <p:nvPr/>
        </p:nvSpPr>
        <p:spPr>
          <a:xfrm>
            <a:off x="547800" y="3468050"/>
            <a:ext cx="728700" cy="5007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P4</a:t>
            </a:r>
            <a:endParaRPr/>
          </a:p>
        </p:txBody>
      </p:sp>
      <p:sp>
        <p:nvSpPr>
          <p:cNvPr id="182" name="Google Shape;182;p17"/>
          <p:cNvSpPr/>
          <p:nvPr/>
        </p:nvSpPr>
        <p:spPr>
          <a:xfrm>
            <a:off x="553825" y="1783775"/>
            <a:ext cx="728700" cy="2808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000"/>
              <a:t>OS 8MB</a:t>
            </a:r>
            <a:endParaRPr sz="1000"/>
          </a:p>
        </p:txBody>
      </p:sp>
      <p:sp>
        <p:nvSpPr>
          <p:cNvPr id="183" name="Google Shape;183;p17"/>
          <p:cNvSpPr/>
          <p:nvPr/>
        </p:nvSpPr>
        <p:spPr>
          <a:xfrm>
            <a:off x="547800" y="2543375"/>
            <a:ext cx="728700" cy="5538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P2</a:t>
            </a:r>
            <a:endParaRPr/>
          </a:p>
        </p:txBody>
      </p:sp>
      <p:sp>
        <p:nvSpPr>
          <p:cNvPr id="184" name="Google Shape;184;p17"/>
          <p:cNvSpPr/>
          <p:nvPr/>
        </p:nvSpPr>
        <p:spPr>
          <a:xfrm>
            <a:off x="547800" y="3118363"/>
            <a:ext cx="728700" cy="3285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P3</a:t>
            </a:r>
            <a:endParaRPr/>
          </a:p>
        </p:txBody>
      </p:sp>
      <p:sp>
        <p:nvSpPr>
          <p:cNvPr id="185" name="Google Shape;185;p17"/>
          <p:cNvSpPr/>
          <p:nvPr/>
        </p:nvSpPr>
        <p:spPr>
          <a:xfrm>
            <a:off x="1798700" y="1609250"/>
            <a:ext cx="1020300" cy="2702400"/>
          </a:xfrm>
          <a:prstGeom prst="beve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7"/>
          <p:cNvSpPr/>
          <p:nvPr/>
        </p:nvSpPr>
        <p:spPr>
          <a:xfrm>
            <a:off x="1950525" y="2096225"/>
            <a:ext cx="728700" cy="4155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P1</a:t>
            </a:r>
            <a:endParaRPr/>
          </a:p>
        </p:txBody>
      </p:sp>
      <p:sp>
        <p:nvSpPr>
          <p:cNvPr id="187" name="Google Shape;187;p17"/>
          <p:cNvSpPr/>
          <p:nvPr/>
        </p:nvSpPr>
        <p:spPr>
          <a:xfrm>
            <a:off x="1944500" y="3468050"/>
            <a:ext cx="728700" cy="5007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P4</a:t>
            </a:r>
            <a:endParaRPr/>
          </a:p>
        </p:txBody>
      </p:sp>
      <p:sp>
        <p:nvSpPr>
          <p:cNvPr id="188" name="Google Shape;188;p17"/>
          <p:cNvSpPr/>
          <p:nvPr/>
        </p:nvSpPr>
        <p:spPr>
          <a:xfrm>
            <a:off x="1950525" y="1783775"/>
            <a:ext cx="728700" cy="2808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000"/>
              <a:t>OS 8MB</a:t>
            </a:r>
            <a:endParaRPr sz="1000"/>
          </a:p>
        </p:txBody>
      </p:sp>
      <p:sp>
        <p:nvSpPr>
          <p:cNvPr id="189" name="Google Shape;189;p17"/>
          <p:cNvSpPr/>
          <p:nvPr/>
        </p:nvSpPr>
        <p:spPr>
          <a:xfrm>
            <a:off x="1944500" y="2543375"/>
            <a:ext cx="728700" cy="553800"/>
          </a:xfrm>
          <a:prstGeom prst="roundRect">
            <a:avLst>
              <a:gd name="adj" fmla="val 16667"/>
            </a:avLst>
          </a:prstGeom>
          <a:solidFill>
            <a:srgbClr val="99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7"/>
          <p:cNvSpPr/>
          <p:nvPr/>
        </p:nvSpPr>
        <p:spPr>
          <a:xfrm>
            <a:off x="1944500" y="3118363"/>
            <a:ext cx="728700" cy="328500"/>
          </a:xfrm>
          <a:prstGeom prst="roundRect">
            <a:avLst>
              <a:gd name="adj" fmla="val 16667"/>
            </a:avLst>
          </a:prstGeom>
          <a:solidFill>
            <a:srgbClr val="999999"/>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7"/>
          <p:cNvSpPr/>
          <p:nvPr/>
        </p:nvSpPr>
        <p:spPr>
          <a:xfrm>
            <a:off x="6194825" y="1533050"/>
            <a:ext cx="1020300" cy="2702400"/>
          </a:xfrm>
          <a:prstGeom prst="beve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7"/>
          <p:cNvSpPr/>
          <p:nvPr/>
        </p:nvSpPr>
        <p:spPr>
          <a:xfrm>
            <a:off x="6346650" y="2020025"/>
            <a:ext cx="728700" cy="4155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P1</a:t>
            </a:r>
            <a:endParaRPr/>
          </a:p>
        </p:txBody>
      </p:sp>
      <p:sp>
        <p:nvSpPr>
          <p:cNvPr id="193" name="Google Shape;193;p17"/>
          <p:cNvSpPr/>
          <p:nvPr/>
        </p:nvSpPr>
        <p:spPr>
          <a:xfrm>
            <a:off x="6340625" y="2477450"/>
            <a:ext cx="728700" cy="5007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P4</a:t>
            </a:r>
            <a:endParaRPr/>
          </a:p>
        </p:txBody>
      </p:sp>
      <p:sp>
        <p:nvSpPr>
          <p:cNvPr id="194" name="Google Shape;194;p17"/>
          <p:cNvSpPr/>
          <p:nvPr/>
        </p:nvSpPr>
        <p:spPr>
          <a:xfrm>
            <a:off x="6346650" y="1707575"/>
            <a:ext cx="728700" cy="2808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000"/>
              <a:t>OS 8MB</a:t>
            </a:r>
            <a:endParaRPr sz="1000"/>
          </a:p>
        </p:txBody>
      </p:sp>
      <p:sp>
        <p:nvSpPr>
          <p:cNvPr id="195" name="Google Shape;195;p17"/>
          <p:cNvSpPr txBox="1"/>
          <p:nvPr/>
        </p:nvSpPr>
        <p:spPr>
          <a:xfrm>
            <a:off x="5973700" y="1031775"/>
            <a:ext cx="1890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a:solidFill>
                  <a:schemeClr val="lt1"/>
                </a:solidFill>
                <a:latin typeface="Lato"/>
                <a:ea typeface="Lato"/>
                <a:cs typeface="Lato"/>
                <a:sym typeface="Lato"/>
              </a:rPr>
              <a:t>After Compaction</a:t>
            </a:r>
            <a:endParaRPr>
              <a:solidFill>
                <a:schemeClr val="lt1"/>
              </a:solidFill>
              <a:latin typeface="Lato"/>
              <a:ea typeface="Lato"/>
              <a:cs typeface="Lato"/>
              <a:sym typeface="Lato"/>
            </a:endParaRPr>
          </a:p>
        </p:txBody>
      </p:sp>
      <p:cxnSp>
        <p:nvCxnSpPr>
          <p:cNvPr id="196" name="Google Shape;196;p17"/>
          <p:cNvCxnSpPr>
            <a:endCxn id="189" idx="3"/>
          </p:cNvCxnSpPr>
          <p:nvPr/>
        </p:nvCxnSpPr>
        <p:spPr>
          <a:xfrm rot="10800000">
            <a:off x="2673200" y="2820275"/>
            <a:ext cx="553200" cy="222000"/>
          </a:xfrm>
          <a:prstGeom prst="straightConnector1">
            <a:avLst/>
          </a:prstGeom>
          <a:noFill/>
          <a:ln w="9525" cap="flat" cmpd="sng">
            <a:solidFill>
              <a:schemeClr val="dk2"/>
            </a:solidFill>
            <a:prstDash val="solid"/>
            <a:round/>
            <a:headEnd type="none" w="med" len="med"/>
            <a:tailEnd type="triangle" w="med" len="med"/>
          </a:ln>
        </p:spPr>
      </p:cxnSp>
      <p:cxnSp>
        <p:nvCxnSpPr>
          <p:cNvPr id="197" name="Google Shape;197;p17"/>
          <p:cNvCxnSpPr>
            <a:endCxn id="190" idx="3"/>
          </p:cNvCxnSpPr>
          <p:nvPr/>
        </p:nvCxnSpPr>
        <p:spPr>
          <a:xfrm flipH="1">
            <a:off x="2673200" y="3066613"/>
            <a:ext cx="541200" cy="216000"/>
          </a:xfrm>
          <a:prstGeom prst="straightConnector1">
            <a:avLst/>
          </a:prstGeom>
          <a:noFill/>
          <a:ln w="9525" cap="flat" cmpd="sng">
            <a:solidFill>
              <a:schemeClr val="dk2"/>
            </a:solidFill>
            <a:prstDash val="solid"/>
            <a:round/>
            <a:headEnd type="none" w="med" len="med"/>
            <a:tailEnd type="triangle" w="med" len="med"/>
          </a:ln>
        </p:spPr>
      </p:cxnSp>
      <p:sp>
        <p:nvSpPr>
          <p:cNvPr id="198" name="Google Shape;198;p17"/>
          <p:cNvSpPr txBox="1"/>
          <p:nvPr/>
        </p:nvSpPr>
        <p:spPr>
          <a:xfrm>
            <a:off x="3173574" y="2795325"/>
            <a:ext cx="1517400" cy="554100"/>
          </a:xfrm>
          <a:prstGeom prst="rect">
            <a:avLst/>
          </a:prstGeom>
          <a:solidFill>
            <a:schemeClr val="accent6"/>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1200">
                <a:solidFill>
                  <a:srgbClr val="660000"/>
                </a:solidFill>
                <a:latin typeface="Lato"/>
                <a:ea typeface="Lato"/>
                <a:cs typeface="Lato"/>
                <a:sym typeface="Lato"/>
              </a:rPr>
              <a:t>Invisible Frames: the issue we fixed</a:t>
            </a:r>
            <a:endParaRPr sz="1200">
              <a:solidFill>
                <a:srgbClr val="660000"/>
              </a:solidFill>
              <a:latin typeface="Lato"/>
              <a:ea typeface="Lato"/>
              <a:cs typeface="Lato"/>
              <a:sym typeface="Lato"/>
            </a:endParaRPr>
          </a:p>
        </p:txBody>
      </p:sp>
      <p:sp>
        <p:nvSpPr>
          <p:cNvPr id="199" name="Google Shape;199;p17"/>
          <p:cNvSpPr/>
          <p:nvPr/>
        </p:nvSpPr>
        <p:spPr>
          <a:xfrm>
            <a:off x="4770500" y="1533050"/>
            <a:ext cx="1020300" cy="2702400"/>
          </a:xfrm>
          <a:prstGeom prst="bevel">
            <a:avLst>
              <a:gd name="adj" fmla="val 125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7"/>
          <p:cNvSpPr/>
          <p:nvPr/>
        </p:nvSpPr>
        <p:spPr>
          <a:xfrm>
            <a:off x="4922325" y="2020025"/>
            <a:ext cx="728700" cy="4155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P1</a:t>
            </a:r>
            <a:endParaRPr/>
          </a:p>
        </p:txBody>
      </p:sp>
      <p:sp>
        <p:nvSpPr>
          <p:cNvPr id="201" name="Google Shape;201;p17"/>
          <p:cNvSpPr/>
          <p:nvPr/>
        </p:nvSpPr>
        <p:spPr>
          <a:xfrm>
            <a:off x="4916300" y="3391850"/>
            <a:ext cx="728700" cy="500700"/>
          </a:xfrm>
          <a:prstGeom prst="roundRect">
            <a:avLst>
              <a:gd name="adj" fmla="val 16667"/>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a:t>P4</a:t>
            </a:r>
            <a:endParaRPr/>
          </a:p>
        </p:txBody>
      </p:sp>
      <p:sp>
        <p:nvSpPr>
          <p:cNvPr id="202" name="Google Shape;202;p17"/>
          <p:cNvSpPr/>
          <p:nvPr/>
        </p:nvSpPr>
        <p:spPr>
          <a:xfrm>
            <a:off x="4922325" y="1707575"/>
            <a:ext cx="728700" cy="280800"/>
          </a:xfrm>
          <a:prstGeom prst="roundRect">
            <a:avLst>
              <a:gd name="adj" fmla="val 16667"/>
            </a:avLst>
          </a:prstGeom>
          <a:solidFill>
            <a:srgbClr val="CC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zh-CN" sz="1000"/>
              <a:t>OS 8MB</a:t>
            </a:r>
            <a:endParaRPr sz="1000"/>
          </a:p>
        </p:txBody>
      </p:sp>
      <p:sp>
        <p:nvSpPr>
          <p:cNvPr id="203" name="Google Shape;203;p17"/>
          <p:cNvSpPr/>
          <p:nvPr/>
        </p:nvSpPr>
        <p:spPr>
          <a:xfrm>
            <a:off x="4916300" y="2467175"/>
            <a:ext cx="728700" cy="924600"/>
          </a:xfrm>
          <a:prstGeom prst="roundRect">
            <a:avLst>
              <a:gd name="adj" fmla="val 16667"/>
            </a:avLst>
          </a:prstGeom>
          <a:solidFill>
            <a:srgbClr val="99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04" name="Google Shape;204;p17"/>
          <p:cNvCxnSpPr/>
          <p:nvPr/>
        </p:nvCxnSpPr>
        <p:spPr>
          <a:xfrm rot="10800000" flipH="1">
            <a:off x="4537225" y="3206425"/>
            <a:ext cx="380700" cy="558600"/>
          </a:xfrm>
          <a:prstGeom prst="straightConnector1">
            <a:avLst/>
          </a:prstGeom>
          <a:noFill/>
          <a:ln w="9525" cap="flat" cmpd="sng">
            <a:solidFill>
              <a:schemeClr val="dk2"/>
            </a:solidFill>
            <a:prstDash val="solid"/>
            <a:round/>
            <a:headEnd type="none" w="med" len="med"/>
            <a:tailEnd type="triangle" w="med" len="med"/>
          </a:ln>
        </p:spPr>
      </p:cxnSp>
      <p:sp>
        <p:nvSpPr>
          <p:cNvPr id="205" name="Google Shape;205;p17"/>
          <p:cNvSpPr txBox="1"/>
          <p:nvPr/>
        </p:nvSpPr>
        <p:spPr>
          <a:xfrm>
            <a:off x="3164161" y="3681350"/>
            <a:ext cx="1517400" cy="554100"/>
          </a:xfrm>
          <a:prstGeom prst="rect">
            <a:avLst/>
          </a:prstGeom>
          <a:solidFill>
            <a:schemeClr val="accent6"/>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1200">
                <a:solidFill>
                  <a:srgbClr val="660000"/>
                </a:solidFill>
                <a:latin typeface="Lato"/>
                <a:ea typeface="Lato"/>
                <a:cs typeface="Lato"/>
                <a:sym typeface="Lato"/>
              </a:rPr>
              <a:t>Invisible Frames are merged</a:t>
            </a:r>
            <a:endParaRPr sz="1200">
              <a:solidFill>
                <a:srgbClr val="660000"/>
              </a:solidFill>
              <a:latin typeface="Lato"/>
              <a:ea typeface="Lato"/>
              <a:cs typeface="Lato"/>
              <a:sym typeface="Lato"/>
            </a:endParaRPr>
          </a:p>
        </p:txBody>
      </p:sp>
      <p:sp>
        <p:nvSpPr>
          <p:cNvPr id="206" name="Google Shape;206;p17"/>
          <p:cNvSpPr/>
          <p:nvPr/>
        </p:nvSpPr>
        <p:spPr>
          <a:xfrm>
            <a:off x="6340600" y="2978150"/>
            <a:ext cx="728700" cy="1087200"/>
          </a:xfrm>
          <a:prstGeom prst="roundRect">
            <a:avLst>
              <a:gd name="adj" fmla="val 16667"/>
            </a:avLst>
          </a:prstGeom>
          <a:solidFill>
            <a:srgbClr val="999999"/>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7"/>
          <p:cNvSpPr txBox="1"/>
          <p:nvPr/>
        </p:nvSpPr>
        <p:spPr>
          <a:xfrm>
            <a:off x="7420661" y="3892550"/>
            <a:ext cx="1517400" cy="738900"/>
          </a:xfrm>
          <a:prstGeom prst="rect">
            <a:avLst/>
          </a:prstGeom>
          <a:solidFill>
            <a:schemeClr val="accent6"/>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zh-CN" sz="1200">
                <a:solidFill>
                  <a:srgbClr val="660000"/>
                </a:solidFill>
                <a:latin typeface="Lato"/>
                <a:ea typeface="Lato"/>
                <a:cs typeface="Lato"/>
                <a:sym typeface="Lato"/>
              </a:rPr>
              <a:t>After compaction, a larger space will be available</a:t>
            </a:r>
            <a:endParaRPr sz="1200">
              <a:solidFill>
                <a:srgbClr val="660000"/>
              </a:solidFill>
              <a:latin typeface="Lato"/>
              <a:ea typeface="Lato"/>
              <a:cs typeface="Lato"/>
              <a:sym typeface="Lato"/>
            </a:endParaRPr>
          </a:p>
        </p:txBody>
      </p:sp>
      <p:cxnSp>
        <p:nvCxnSpPr>
          <p:cNvPr id="208" name="Google Shape;208;p17"/>
          <p:cNvCxnSpPr>
            <a:stCxn id="207" idx="0"/>
            <a:endCxn id="206" idx="3"/>
          </p:cNvCxnSpPr>
          <p:nvPr/>
        </p:nvCxnSpPr>
        <p:spPr>
          <a:xfrm rot="10800000">
            <a:off x="7069361" y="3521750"/>
            <a:ext cx="1110000" cy="370800"/>
          </a:xfrm>
          <a:prstGeom prst="straightConnector1">
            <a:avLst/>
          </a:prstGeom>
          <a:noFill/>
          <a:ln w="9525" cap="flat" cmpd="sng">
            <a:solidFill>
              <a:schemeClr val="dk2"/>
            </a:solidFill>
            <a:prstDash val="solid"/>
            <a:round/>
            <a:headEnd type="none" w="med" len="med"/>
            <a:tailEnd type="triangle" w="med" len="med"/>
          </a:ln>
        </p:spPr>
      </p:cxnSp>
      <p:sp>
        <p:nvSpPr>
          <p:cNvPr id="209" name="Google Shape;209;p17"/>
          <p:cNvSpPr/>
          <p:nvPr/>
        </p:nvSpPr>
        <p:spPr>
          <a:xfrm>
            <a:off x="553825" y="3989927"/>
            <a:ext cx="728700" cy="157800"/>
          </a:xfrm>
          <a:prstGeom prst="roundRect">
            <a:avLst>
              <a:gd name="adj" fmla="val 16667"/>
            </a:avLst>
          </a:prstGeom>
          <a:solidFill>
            <a:srgbClr val="999999"/>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7"/>
          <p:cNvSpPr/>
          <p:nvPr/>
        </p:nvSpPr>
        <p:spPr>
          <a:xfrm>
            <a:off x="1950525" y="3989927"/>
            <a:ext cx="728700" cy="157800"/>
          </a:xfrm>
          <a:prstGeom prst="roundRect">
            <a:avLst>
              <a:gd name="adj" fmla="val 16667"/>
            </a:avLst>
          </a:prstGeom>
          <a:solidFill>
            <a:srgbClr val="999999"/>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7"/>
          <p:cNvSpPr/>
          <p:nvPr/>
        </p:nvSpPr>
        <p:spPr>
          <a:xfrm>
            <a:off x="4916300" y="3892627"/>
            <a:ext cx="728700" cy="157800"/>
          </a:xfrm>
          <a:prstGeom prst="roundRect">
            <a:avLst>
              <a:gd name="adj" fmla="val 16667"/>
            </a:avLst>
          </a:prstGeom>
          <a:solidFill>
            <a:srgbClr val="999999"/>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pic>
        <p:nvPicPr>
          <p:cNvPr id="216" name="Google Shape;216;p18"/>
          <p:cNvPicPr preferRelativeResize="0"/>
          <p:nvPr/>
        </p:nvPicPr>
        <p:blipFill>
          <a:blip r:embed="rId3">
            <a:alphaModFix/>
          </a:blip>
          <a:stretch>
            <a:fillRect/>
          </a:stretch>
        </p:blipFill>
        <p:spPr>
          <a:xfrm>
            <a:off x="84500" y="1535875"/>
            <a:ext cx="8839199" cy="243935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pic>
        <p:nvPicPr>
          <p:cNvPr id="221" name="Google Shape;221;p19"/>
          <p:cNvPicPr preferRelativeResize="0"/>
          <p:nvPr/>
        </p:nvPicPr>
        <p:blipFill>
          <a:blip r:embed="rId3">
            <a:alphaModFix/>
          </a:blip>
          <a:stretch>
            <a:fillRect/>
          </a:stretch>
        </p:blipFill>
        <p:spPr>
          <a:xfrm>
            <a:off x="1297500" y="1045300"/>
            <a:ext cx="6800450" cy="353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pic>
        <p:nvPicPr>
          <p:cNvPr id="226" name="Google Shape;226;p20"/>
          <p:cNvPicPr preferRelativeResize="0"/>
          <p:nvPr/>
        </p:nvPicPr>
        <p:blipFill>
          <a:blip r:embed="rId3">
            <a:alphaModFix/>
          </a:blip>
          <a:stretch>
            <a:fillRect/>
          </a:stretch>
        </p:blipFill>
        <p:spPr>
          <a:xfrm>
            <a:off x="152400" y="1384050"/>
            <a:ext cx="8620125" cy="3362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pic>
        <p:nvPicPr>
          <p:cNvPr id="231" name="Google Shape;231;p21"/>
          <p:cNvPicPr preferRelativeResize="0"/>
          <p:nvPr/>
        </p:nvPicPr>
        <p:blipFill>
          <a:blip r:embed="rId3">
            <a:alphaModFix/>
          </a:blip>
          <a:stretch>
            <a:fillRect/>
          </a:stretch>
        </p:blipFill>
        <p:spPr>
          <a:xfrm>
            <a:off x="1881523" y="681275"/>
            <a:ext cx="5380174" cy="4136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pic>
        <p:nvPicPr>
          <p:cNvPr id="236" name="Google Shape;236;p22"/>
          <p:cNvPicPr preferRelativeResize="0"/>
          <p:nvPr/>
        </p:nvPicPr>
        <p:blipFill>
          <a:blip r:embed="rId3">
            <a:alphaModFix/>
          </a:blip>
          <a:stretch>
            <a:fillRect/>
          </a:stretch>
        </p:blipFill>
        <p:spPr>
          <a:xfrm>
            <a:off x="1053975" y="1255800"/>
            <a:ext cx="6934200" cy="2286000"/>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全屏显示(16:9)</PresentationFormat>
  <Paragraphs>84</Paragraphs>
  <Slides>17</Slides>
  <Notes>17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17</vt:i4>
      </vt:variant>
    </vt:vector>
  </HeadingPairs>
  <TitlesOfParts>
    <vt:vector size="21" baseType="lpstr">
      <vt:lpstr>Arial</vt:lpstr>
      <vt:lpstr>Lato</vt:lpstr>
      <vt:lpstr>Montserrat</vt:lpstr>
      <vt:lpstr>Focus</vt:lpstr>
      <vt:lpstr>Simulation: Memory Allocation Methods Comparison</vt:lpstr>
      <vt:lpstr>Approach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Results(updated)</vt:lpstr>
      <vt:lpstr>Analysis:  Comparison between the Fixed Partition with Equal Size (FE) and the Fixed Partition with Unequal Size (FU)</vt:lpstr>
      <vt:lpstr>Analysis:  Comparison between the Fixed Partition with Unequal Size (FU) and the Dynamic Partition with First Fit (DFF)</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Memory Allocation Methods Comparison</dc:title>
  <cp:lastModifiedBy>Fei Li</cp:lastModifiedBy>
  <cp:revision>1</cp:revision>
  <dcterms:modified xsi:type="dcterms:W3CDTF">2022-03-13T05:28:55Z</dcterms:modified>
</cp:coreProperties>
</file>