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6" r:id="rId3"/>
    <p:sldId id="258" r:id="rId4"/>
    <p:sldId id="279" r:id="rId5"/>
    <p:sldId id="281" r:id="rId6"/>
    <p:sldId id="282" r:id="rId7"/>
    <p:sldId id="257" r:id="rId8"/>
    <p:sldId id="259" r:id="rId9"/>
    <p:sldId id="260" r:id="rId10"/>
    <p:sldId id="261" r:id="rId11"/>
    <p:sldId id="283" r:id="rId12"/>
    <p:sldId id="264" r:id="rId13"/>
    <p:sldId id="266" r:id="rId14"/>
    <p:sldId id="265" r:id="rId15"/>
    <p:sldId id="267" r:id="rId16"/>
    <p:sldId id="284" r:id="rId17"/>
    <p:sldId id="268" r:id="rId18"/>
    <p:sldId id="270" r:id="rId19"/>
    <p:sldId id="271" r:id="rId20"/>
    <p:sldId id="272" r:id="rId21"/>
    <p:sldId id="273" r:id="rId22"/>
    <p:sldId id="287" r:id="rId23"/>
    <p:sldId id="288" r:id="rId24"/>
    <p:sldId id="274" r:id="rId25"/>
    <p:sldId id="275" r:id="rId26"/>
    <p:sldId id="276" r:id="rId27"/>
    <p:sldId id="277" r:id="rId28"/>
    <p:sldId id="278"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p:scale>
          <a:sx n="125" d="100"/>
          <a:sy n="125"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170641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169595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9261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93954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3154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402181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688361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209702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146503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9C570-3DD0-4EBB-B36F-5C84C0EF1677}"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417243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59C570-3DD0-4EBB-B36F-5C84C0EF1677}"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262325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59C570-3DD0-4EBB-B36F-5C84C0EF1677}"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49252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59C570-3DD0-4EBB-B36F-5C84C0EF1677}"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270363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9C570-3DD0-4EBB-B36F-5C84C0EF1677}"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79870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59C570-3DD0-4EBB-B36F-5C84C0EF1677}"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8350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9C570-3DD0-4EBB-B36F-5C84C0EF1677}"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D2DAB-0F76-495B-8036-555B69EB6F6C}" type="slidenum">
              <a:rPr lang="en-US" smtClean="0"/>
              <a:t>‹#›</a:t>
            </a:fld>
            <a:endParaRPr lang="en-US"/>
          </a:p>
        </p:txBody>
      </p:sp>
    </p:spTree>
    <p:extLst>
      <p:ext uri="{BB962C8B-B14F-4D97-AF65-F5344CB8AC3E}">
        <p14:creationId xmlns:p14="http://schemas.microsoft.com/office/powerpoint/2010/main" val="176538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59C570-3DD0-4EBB-B36F-5C84C0EF1677}" type="datetimeFigureOut">
              <a:rPr lang="en-US" smtClean="0"/>
              <a:t>11/8/2019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DD2DAB-0F76-495B-8036-555B69EB6F6C}" type="slidenum">
              <a:rPr lang="en-US" smtClean="0"/>
              <a:t>‹#›</a:t>
            </a:fld>
            <a:endParaRPr lang="en-US"/>
          </a:p>
        </p:txBody>
      </p:sp>
    </p:spTree>
    <p:extLst>
      <p:ext uri="{BB962C8B-B14F-4D97-AF65-F5344CB8AC3E}">
        <p14:creationId xmlns:p14="http://schemas.microsoft.com/office/powerpoint/2010/main" val="157502197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vba/vba_operators.htm" TargetMode="External"/><Relationship Id="rId2" Type="http://schemas.openxmlformats.org/officeDocument/2006/relationships/hyperlink" Target="https://www.excel-easy.com/vba/function-sub.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utomateexcel.com/vba/data-types-variables-consta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F0FB-6CD2-40E7-B9D9-0DE9E5EC08A6}"/>
              </a:ext>
            </a:extLst>
          </p:cNvPr>
          <p:cNvSpPr>
            <a:spLocks noGrp="1"/>
          </p:cNvSpPr>
          <p:nvPr>
            <p:ph type="ctrTitle"/>
          </p:nvPr>
        </p:nvSpPr>
        <p:spPr/>
        <p:txBody>
          <a:bodyPr/>
          <a:lstStyle/>
          <a:p>
            <a:r>
              <a:rPr lang="en-US" dirty="0"/>
              <a:t>VBA Seminar</a:t>
            </a:r>
          </a:p>
        </p:txBody>
      </p:sp>
      <p:sp>
        <p:nvSpPr>
          <p:cNvPr id="3" name="Subtitle 2">
            <a:extLst>
              <a:ext uri="{FF2B5EF4-FFF2-40B4-BE49-F238E27FC236}">
                <a16:creationId xmlns:a16="http://schemas.microsoft.com/office/drawing/2014/main" id="{F2C5127A-B916-4901-AEBA-AC1A9753FE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566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Variables &amp; </a:t>
            </a:r>
            <a:r>
              <a:rPr lang="en-US" dirty="0" err="1"/>
              <a:t>DataTypes</a:t>
            </a:r>
            <a:r>
              <a:rPr lang="en-US" dirty="0"/>
              <a:t> (2/2)</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4308791"/>
          </a:xfrm>
        </p:spPr>
        <p:txBody>
          <a:bodyPr>
            <a:normAutofit fontScale="92500" lnSpcReduction="10000"/>
          </a:bodyPr>
          <a:lstStyle/>
          <a:p>
            <a:r>
              <a:rPr lang="en-US" b="1" dirty="0"/>
              <a:t>The basics:</a:t>
            </a:r>
          </a:p>
          <a:p>
            <a:pPr lvl="1"/>
            <a:r>
              <a:rPr lang="en-US" b="1" u="sng" dirty="0"/>
              <a:t>Dim</a:t>
            </a:r>
            <a:r>
              <a:rPr lang="en-US" b="1" i="1" dirty="0"/>
              <a:t> </a:t>
            </a:r>
            <a:r>
              <a:rPr lang="en-US" b="1" dirty="0">
                <a:sym typeface="Wingdings" panose="05000000000000000000" pitchFamily="2" charset="2"/>
              </a:rPr>
              <a:t> “Dimension” aka “declare”</a:t>
            </a:r>
          </a:p>
          <a:p>
            <a:pPr lvl="1"/>
            <a:r>
              <a:rPr lang="en-US" b="1" u="sng" dirty="0">
                <a:sym typeface="Wingdings" panose="05000000000000000000" pitchFamily="2" charset="2"/>
              </a:rPr>
              <a:t>As Integer</a:t>
            </a:r>
            <a:r>
              <a:rPr lang="en-US" b="1" dirty="0">
                <a:sym typeface="Wingdings" panose="05000000000000000000" pitchFamily="2" charset="2"/>
              </a:rPr>
              <a:t> </a:t>
            </a:r>
            <a:r>
              <a:rPr lang="en-US" dirty="0">
                <a:sym typeface="Wingdings" panose="05000000000000000000" pitchFamily="2" charset="2"/>
              </a:rPr>
              <a:t>or </a:t>
            </a:r>
            <a:r>
              <a:rPr lang="en-US" b="1" u="sng" dirty="0">
                <a:sym typeface="Wingdings" panose="05000000000000000000" pitchFamily="2" charset="2"/>
              </a:rPr>
              <a:t>As String </a:t>
            </a:r>
            <a:r>
              <a:rPr lang="en-US" dirty="0">
                <a:sym typeface="Wingdings" panose="05000000000000000000" pitchFamily="2" charset="2"/>
              </a:rPr>
              <a:t> tells what type of variable it is</a:t>
            </a:r>
          </a:p>
          <a:p>
            <a:pPr marL="457200" lvl="1" indent="0">
              <a:buNone/>
            </a:pPr>
            <a:endParaRPr lang="en-US" u="sng" dirty="0"/>
          </a:p>
          <a:p>
            <a:r>
              <a:rPr lang="en-US" b="1" dirty="0"/>
              <a:t>Tips &amp; Tricks:</a:t>
            </a:r>
          </a:p>
          <a:p>
            <a:pPr lvl="1"/>
            <a:r>
              <a:rPr lang="en-US" dirty="0">
                <a:sym typeface="Wingdings" panose="05000000000000000000" pitchFamily="2" charset="2"/>
              </a:rPr>
              <a:t>Autocomplete: works differently depending on which language and development environment you work in</a:t>
            </a:r>
          </a:p>
          <a:p>
            <a:pPr lvl="2"/>
            <a:r>
              <a:rPr lang="en-US" dirty="0">
                <a:sym typeface="Wingdings" panose="05000000000000000000" pitchFamily="2" charset="2"/>
              </a:rPr>
              <a:t>For VBA: type everything in small letters, the application will auto capitalize key words (i.e. As, Integer, Dim)</a:t>
            </a:r>
          </a:p>
          <a:p>
            <a:pPr lvl="2"/>
            <a:r>
              <a:rPr lang="en-US" dirty="0">
                <a:sym typeface="Wingdings" panose="05000000000000000000" pitchFamily="2" charset="2"/>
              </a:rPr>
              <a:t>Once you dim a variable, you can also autocomplete the variable by pressing </a:t>
            </a:r>
            <a:r>
              <a:rPr lang="en-US" b="1" dirty="0">
                <a:sym typeface="Wingdings" panose="05000000000000000000" pitchFamily="2" charset="2"/>
              </a:rPr>
              <a:t>ctrl + space</a:t>
            </a:r>
          </a:p>
          <a:p>
            <a:pPr lvl="3"/>
            <a:r>
              <a:rPr lang="en-US" b="1" dirty="0">
                <a:sym typeface="Wingdings" panose="05000000000000000000" pitchFamily="2" charset="2"/>
              </a:rPr>
              <a:t>This does not work if you don’t dim the variable which you don’t have to in VBA</a:t>
            </a:r>
          </a:p>
          <a:p>
            <a:pPr lvl="2"/>
            <a:r>
              <a:rPr lang="en-US" dirty="0">
                <a:sym typeface="Wingdings" panose="05000000000000000000" pitchFamily="2" charset="2"/>
              </a:rPr>
              <a:t>As you type a keyword, VBA will </a:t>
            </a:r>
            <a:r>
              <a:rPr lang="en-US" i="1" dirty="0">
                <a:sym typeface="Wingdings" panose="05000000000000000000" pitchFamily="2" charset="2"/>
              </a:rPr>
              <a:t>sometimes </a:t>
            </a:r>
            <a:r>
              <a:rPr lang="en-US" dirty="0">
                <a:sym typeface="Wingdings" panose="05000000000000000000" pitchFamily="2" charset="2"/>
              </a:rPr>
              <a:t>autocomplete it, press </a:t>
            </a:r>
            <a:r>
              <a:rPr lang="en-US" b="1" dirty="0">
                <a:sym typeface="Wingdings" panose="05000000000000000000" pitchFamily="2" charset="2"/>
              </a:rPr>
              <a:t>tab</a:t>
            </a:r>
            <a:r>
              <a:rPr lang="en-US" dirty="0">
                <a:sym typeface="Wingdings" panose="05000000000000000000" pitchFamily="2" charset="2"/>
              </a:rPr>
              <a:t> to select it</a:t>
            </a:r>
          </a:p>
          <a:p>
            <a:pPr lvl="2"/>
            <a:r>
              <a:rPr lang="en-US" b="1" u="sng" dirty="0">
                <a:sym typeface="Wingdings" panose="05000000000000000000" pitchFamily="2" charset="2"/>
              </a:rPr>
              <a:t>Best practice:</a:t>
            </a:r>
            <a:r>
              <a:rPr lang="en-US" b="1" dirty="0">
                <a:sym typeface="Wingdings" panose="05000000000000000000" pitchFamily="2" charset="2"/>
              </a:rPr>
              <a:t> Always dim your variable</a:t>
            </a:r>
          </a:p>
          <a:p>
            <a:pPr lvl="2"/>
            <a:r>
              <a:rPr lang="en-US" b="1" dirty="0">
                <a:sym typeface="Wingdings" panose="05000000000000000000" pitchFamily="2" charset="2"/>
              </a:rPr>
              <a:t>Note: VBA is ancient, it has the most archaic autocomplete mechanisms</a:t>
            </a:r>
          </a:p>
          <a:p>
            <a:pPr marL="457200"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95567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Variables &amp; </a:t>
            </a:r>
            <a:r>
              <a:rPr lang="en-US" dirty="0" err="1"/>
              <a:t>DataTypes</a:t>
            </a:r>
            <a:r>
              <a:rPr lang="en-US" dirty="0"/>
              <a:t> (3/3)</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4308791"/>
          </a:xfrm>
        </p:spPr>
        <p:txBody>
          <a:bodyPr>
            <a:normAutofit/>
          </a:bodyPr>
          <a:lstStyle/>
          <a:p>
            <a:r>
              <a:rPr lang="en-US" b="1" dirty="0"/>
              <a:t>The Immediate Window:</a:t>
            </a:r>
          </a:p>
          <a:p>
            <a:pPr lvl="1"/>
            <a:r>
              <a:rPr lang="en-US" dirty="0"/>
              <a:t>View </a:t>
            </a:r>
            <a:r>
              <a:rPr lang="en-US" dirty="0">
                <a:sym typeface="Wingdings" panose="05000000000000000000" pitchFamily="2" charset="2"/>
              </a:rPr>
              <a:t> Immediate Window OR Ctrl + G</a:t>
            </a:r>
            <a:endParaRPr lang="en-US" dirty="0"/>
          </a:p>
          <a:p>
            <a:pPr lvl="1"/>
            <a:r>
              <a:rPr lang="en-US" dirty="0"/>
              <a:t>A space where you can quickly see what your variables are doing</a:t>
            </a:r>
          </a:p>
          <a:p>
            <a:pPr lvl="1"/>
            <a:r>
              <a:rPr lang="en-US" dirty="0" err="1"/>
              <a:t>Debug.Print</a:t>
            </a:r>
            <a:r>
              <a:rPr lang="en-US" dirty="0"/>
              <a:t> </a:t>
            </a:r>
            <a:r>
              <a:rPr lang="en-US" i="1" dirty="0" err="1"/>
              <a:t>some_variable</a:t>
            </a:r>
            <a:endParaRPr lang="en-US" dirty="0"/>
          </a:p>
          <a:p>
            <a:pPr lvl="2"/>
            <a:r>
              <a:rPr lang="en-US" dirty="0"/>
              <a:t>Prints out the thing that you want in the immediate window</a:t>
            </a:r>
          </a:p>
          <a:p>
            <a:pPr lvl="2"/>
            <a:endParaRPr lang="en-US" dirty="0"/>
          </a:p>
          <a:p>
            <a:pPr marL="457200"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17601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[if/for/function/sub] (1/6)</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4308791"/>
          </a:xfrm>
        </p:spPr>
        <p:txBody>
          <a:bodyPr>
            <a:normAutofit fontScale="62500" lnSpcReduction="20000"/>
          </a:bodyPr>
          <a:lstStyle/>
          <a:p>
            <a:r>
              <a:rPr lang="en-US" b="1" dirty="0"/>
              <a:t>If statement syntax:</a:t>
            </a:r>
          </a:p>
          <a:p>
            <a:pPr lvl="1"/>
            <a:r>
              <a:rPr lang="en-US" dirty="0"/>
              <a:t>if </a:t>
            </a:r>
            <a:r>
              <a:rPr lang="en-US" i="1" dirty="0" err="1"/>
              <a:t>this_condition_is_true</a:t>
            </a:r>
            <a:r>
              <a:rPr lang="en-US" i="1" dirty="0"/>
              <a:t> </a:t>
            </a:r>
            <a:r>
              <a:rPr lang="en-US" dirty="0"/>
              <a:t>then </a:t>
            </a:r>
          </a:p>
          <a:p>
            <a:pPr marL="457200" lvl="1" indent="0">
              <a:buNone/>
            </a:pPr>
            <a:r>
              <a:rPr lang="en-US" i="1" dirty="0"/>
              <a:t>	</a:t>
            </a:r>
            <a:r>
              <a:rPr lang="en-US" i="1" dirty="0" err="1"/>
              <a:t>run_these_statements</a:t>
            </a:r>
            <a:endParaRPr lang="en-US" i="1" dirty="0"/>
          </a:p>
          <a:p>
            <a:pPr marL="457200" lvl="1" indent="0">
              <a:buNone/>
            </a:pPr>
            <a:r>
              <a:rPr lang="en-US" dirty="0"/>
              <a:t>    end if</a:t>
            </a:r>
          </a:p>
          <a:p>
            <a:pPr lvl="1"/>
            <a:r>
              <a:rPr lang="en-US" dirty="0"/>
              <a:t>Use </a:t>
            </a:r>
            <a:r>
              <a:rPr lang="en-US" b="1" dirty="0"/>
              <a:t>else if</a:t>
            </a:r>
            <a:r>
              <a:rPr lang="en-US" dirty="0"/>
              <a:t> when  you have a second condition (part of a larger if statement)</a:t>
            </a:r>
          </a:p>
          <a:p>
            <a:pPr lvl="1"/>
            <a:r>
              <a:rPr lang="en-US" dirty="0"/>
              <a:t>Use </a:t>
            </a:r>
            <a:r>
              <a:rPr lang="en-US" b="1" dirty="0"/>
              <a:t>else </a:t>
            </a:r>
            <a:r>
              <a:rPr lang="en-US" dirty="0"/>
              <a:t>when you want a catch all condition (part of a larger if statement)</a:t>
            </a:r>
          </a:p>
          <a:p>
            <a:pPr lvl="1"/>
            <a:endParaRPr lang="en-US" i="1" dirty="0"/>
          </a:p>
          <a:p>
            <a:r>
              <a:rPr lang="en-US" b="1" dirty="0"/>
              <a:t>For statement syntax:</a:t>
            </a:r>
          </a:p>
          <a:p>
            <a:pPr lvl="1"/>
            <a:r>
              <a:rPr lang="en-US" dirty="0"/>
              <a:t>for </a:t>
            </a:r>
            <a:r>
              <a:rPr lang="en-US" i="1" dirty="0"/>
              <a:t>iterator </a:t>
            </a:r>
            <a:r>
              <a:rPr lang="en-US" dirty="0"/>
              <a:t>= </a:t>
            </a:r>
            <a:r>
              <a:rPr lang="en-US" i="1" dirty="0" err="1"/>
              <a:t>some_number</a:t>
            </a:r>
            <a:r>
              <a:rPr lang="en-US" i="1" dirty="0"/>
              <a:t> </a:t>
            </a:r>
          </a:p>
          <a:p>
            <a:pPr marL="457200" lvl="1" indent="0">
              <a:buNone/>
            </a:pPr>
            <a:r>
              <a:rPr lang="en-US" i="1" dirty="0"/>
              <a:t>	</a:t>
            </a:r>
            <a:r>
              <a:rPr lang="en-US" i="1" dirty="0" err="1"/>
              <a:t>run_these_statements</a:t>
            </a:r>
            <a:endParaRPr lang="en-US" i="1" dirty="0"/>
          </a:p>
          <a:p>
            <a:pPr marL="457200" lvl="1" indent="0">
              <a:buNone/>
            </a:pPr>
            <a:r>
              <a:rPr lang="en-US" i="1" dirty="0"/>
              <a:t>    </a:t>
            </a:r>
            <a:r>
              <a:rPr lang="en-US" dirty="0"/>
              <a:t>next </a:t>
            </a:r>
            <a:r>
              <a:rPr lang="en-US" i="1" dirty="0"/>
              <a:t>iterator</a:t>
            </a:r>
          </a:p>
          <a:p>
            <a:pPr lvl="1"/>
            <a:r>
              <a:rPr lang="en-US" i="1" dirty="0"/>
              <a:t>Iterator </a:t>
            </a:r>
            <a:r>
              <a:rPr lang="en-US" dirty="0">
                <a:sym typeface="Wingdings" panose="05000000000000000000" pitchFamily="2" charset="2"/>
              </a:rPr>
              <a:t> a variable to tell the program which loop you are on</a:t>
            </a:r>
            <a:r>
              <a:rPr lang="en-US" i="1" dirty="0">
                <a:sym typeface="Wingdings" panose="05000000000000000000" pitchFamily="2" charset="2"/>
              </a:rPr>
              <a:t> </a:t>
            </a:r>
            <a:r>
              <a:rPr lang="en-US" i="1" dirty="0"/>
              <a:t> </a:t>
            </a:r>
          </a:p>
          <a:p>
            <a:r>
              <a:rPr lang="en-US" b="1" dirty="0"/>
              <a:t>Function</a:t>
            </a:r>
            <a:r>
              <a:rPr lang="en-US" dirty="0"/>
              <a:t> returns a value while subroutines </a:t>
            </a:r>
            <a:r>
              <a:rPr lang="en-US" b="1" dirty="0"/>
              <a:t>(Sub)</a:t>
            </a:r>
            <a:r>
              <a:rPr lang="en-US" dirty="0"/>
              <a:t> doesn’t (for this class, you don’t need to worry about function)</a:t>
            </a:r>
          </a:p>
          <a:p>
            <a:pPr lvl="1"/>
            <a:r>
              <a:rPr lang="en-US" dirty="0">
                <a:hlinkClick r:id="rId2"/>
              </a:rPr>
              <a:t>https://www.excel-easy.com/vba/function-sub.html</a:t>
            </a:r>
            <a:endParaRPr lang="en-US" i="1" dirty="0"/>
          </a:p>
          <a:p>
            <a:r>
              <a:rPr lang="en-US" dirty="0"/>
              <a:t>Class activity (</a:t>
            </a:r>
            <a:r>
              <a:rPr lang="en-US" dirty="0">
                <a:highlight>
                  <a:srgbClr val="FFFF00"/>
                </a:highlight>
              </a:rPr>
              <a:t>Sub </a:t>
            </a:r>
            <a:r>
              <a:rPr lang="en-US" dirty="0" err="1">
                <a:highlight>
                  <a:srgbClr val="FFFF00"/>
                </a:highlight>
              </a:rPr>
              <a:t>if_example</a:t>
            </a:r>
            <a:r>
              <a:rPr lang="en-US" dirty="0">
                <a:highlight>
                  <a:srgbClr val="FFFF00"/>
                </a:highlight>
              </a:rPr>
              <a:t>(), Sub </a:t>
            </a:r>
            <a:r>
              <a:rPr lang="en-US" dirty="0" err="1">
                <a:highlight>
                  <a:srgbClr val="FFFF00"/>
                </a:highlight>
              </a:rPr>
              <a:t>loop_example</a:t>
            </a:r>
            <a:r>
              <a:rPr lang="en-US" dirty="0">
                <a:highlight>
                  <a:srgbClr val="FFFF00"/>
                </a:highlight>
              </a:rPr>
              <a:t>()</a:t>
            </a:r>
            <a:r>
              <a:rPr lang="en-US" dirty="0"/>
              <a:t>)</a:t>
            </a:r>
            <a:endParaRPr lang="en-US" i="1" dirty="0"/>
          </a:p>
          <a:p>
            <a:r>
              <a:rPr lang="en-US" b="1" u="sng" dirty="0"/>
              <a:t>Note: </a:t>
            </a:r>
            <a:r>
              <a:rPr lang="en-US" b="1" dirty="0"/>
              <a:t>Language specific operators are extremely important to know any remember!</a:t>
            </a:r>
          </a:p>
          <a:p>
            <a:pPr lvl="1"/>
            <a:r>
              <a:rPr lang="en-US" dirty="0">
                <a:hlinkClick r:id="rId3"/>
              </a:rPr>
              <a:t>https://www.tutorialspoint.com/vba/vba_operators.htm</a:t>
            </a:r>
            <a:endParaRPr lang="en-US" i="1" dirty="0"/>
          </a:p>
        </p:txBody>
      </p:sp>
    </p:spTree>
    <p:extLst>
      <p:ext uri="{BB962C8B-B14F-4D97-AF65-F5344CB8AC3E}">
        <p14:creationId xmlns:p14="http://schemas.microsoft.com/office/powerpoint/2010/main" val="420267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[if/for/function/sub] (2/6)</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4308791"/>
          </a:xfrm>
        </p:spPr>
        <p:txBody>
          <a:bodyPr>
            <a:normAutofit/>
          </a:bodyPr>
          <a:lstStyle/>
          <a:p>
            <a:r>
              <a:rPr lang="en-US" b="1" dirty="0"/>
              <a:t>Tips and Tricks</a:t>
            </a:r>
          </a:p>
          <a:p>
            <a:pPr lvl="1"/>
            <a:r>
              <a:rPr lang="en-US" dirty="0"/>
              <a:t>Just because you used an iterator to initiate a loop, it doesn’t mean you have to use it in the actual loop</a:t>
            </a:r>
          </a:p>
          <a:p>
            <a:pPr lvl="1"/>
            <a:r>
              <a:rPr lang="en-US" b="1" dirty="0"/>
              <a:t>Best Practice: </a:t>
            </a:r>
            <a:r>
              <a:rPr lang="en-US" dirty="0"/>
              <a:t>You </a:t>
            </a:r>
            <a:r>
              <a:rPr lang="en-US" b="1" dirty="0"/>
              <a:t>should not </a:t>
            </a:r>
            <a:r>
              <a:rPr lang="en-US" dirty="0"/>
              <a:t>declare iterator variables as these are typically only used within the loop itself</a:t>
            </a:r>
          </a:p>
        </p:txBody>
      </p:sp>
    </p:spTree>
    <p:extLst>
      <p:ext uri="{BB962C8B-B14F-4D97-AF65-F5344CB8AC3E}">
        <p14:creationId xmlns:p14="http://schemas.microsoft.com/office/powerpoint/2010/main" val="119129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(3/6)</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563034" y="4703605"/>
            <a:ext cx="8596668" cy="1864836"/>
          </a:xfrm>
        </p:spPr>
        <p:txBody>
          <a:bodyPr>
            <a:normAutofit fontScale="85000" lnSpcReduction="10000"/>
          </a:bodyPr>
          <a:lstStyle/>
          <a:p>
            <a:r>
              <a:rPr lang="en-US" dirty="0"/>
              <a:t>“I want to loop through the entire dataset and do something with each individual cell”</a:t>
            </a:r>
          </a:p>
          <a:p>
            <a:pPr lvl="1"/>
            <a:r>
              <a:rPr lang="en-US" dirty="0"/>
              <a:t>What you need: </a:t>
            </a:r>
            <a:r>
              <a:rPr lang="en-US" b="1" dirty="0"/>
              <a:t>Location of first cell and </a:t>
            </a:r>
            <a:r>
              <a:rPr lang="en-US" b="1" u="sng" dirty="0"/>
              <a:t>location of last cell with data</a:t>
            </a:r>
            <a:r>
              <a:rPr lang="en-US" dirty="0"/>
              <a:t> + </a:t>
            </a:r>
            <a:r>
              <a:rPr lang="en-US" b="1" dirty="0"/>
              <a:t>For loop</a:t>
            </a:r>
            <a:endParaRPr lang="en-US" b="1" u="sng" dirty="0"/>
          </a:p>
          <a:p>
            <a:pPr lvl="1"/>
            <a:r>
              <a:rPr lang="en-US" b="1" dirty="0"/>
              <a:t>Location of first cell: Cell(2,1) </a:t>
            </a:r>
            <a:r>
              <a:rPr lang="en-US" b="1" dirty="0">
                <a:sym typeface="Wingdings" panose="05000000000000000000" pitchFamily="2" charset="2"/>
              </a:rPr>
              <a:t> Circle 1</a:t>
            </a:r>
          </a:p>
          <a:p>
            <a:pPr lvl="2"/>
            <a:r>
              <a:rPr lang="en-US" b="1" dirty="0">
                <a:sym typeface="Wingdings" panose="05000000000000000000" pitchFamily="2" charset="2"/>
              </a:rPr>
              <a:t>Cells (row #, column #)</a:t>
            </a:r>
          </a:p>
          <a:p>
            <a:pPr lvl="1"/>
            <a:r>
              <a:rPr lang="en-US" b="1" dirty="0">
                <a:sym typeface="Wingdings" panose="05000000000000000000" pitchFamily="2" charset="2"/>
              </a:rPr>
              <a:t>Location of Circle 2?  cell (row #?, 1)</a:t>
            </a:r>
          </a:p>
          <a:p>
            <a:pPr lvl="2"/>
            <a:r>
              <a:rPr lang="en-US" dirty="0">
                <a:sym typeface="Wingdings" panose="05000000000000000000" pitchFamily="2" charset="2"/>
              </a:rPr>
              <a:t>How do we determine the row#?</a:t>
            </a:r>
            <a:endParaRPr lang="en-US" dirty="0"/>
          </a:p>
        </p:txBody>
      </p:sp>
      <p:pic>
        <p:nvPicPr>
          <p:cNvPr id="4" name="Picture 3">
            <a:extLst>
              <a:ext uri="{FF2B5EF4-FFF2-40B4-BE49-F238E27FC236}">
                <a16:creationId xmlns:a16="http://schemas.microsoft.com/office/drawing/2014/main" id="{B0A42C2B-ADE4-4877-80A0-6F2E0DEDCF6B}"/>
              </a:ext>
            </a:extLst>
          </p:cNvPr>
          <p:cNvPicPr>
            <a:picLocks noChangeAspect="1"/>
          </p:cNvPicPr>
          <p:nvPr/>
        </p:nvPicPr>
        <p:blipFill>
          <a:blip r:embed="rId2"/>
          <a:stretch>
            <a:fillRect/>
          </a:stretch>
        </p:blipFill>
        <p:spPr>
          <a:xfrm>
            <a:off x="1134535" y="2077243"/>
            <a:ext cx="4443306" cy="2529495"/>
          </a:xfrm>
          <a:prstGeom prst="rect">
            <a:avLst/>
          </a:prstGeom>
        </p:spPr>
      </p:pic>
    </p:spTree>
    <p:extLst>
      <p:ext uri="{BB962C8B-B14F-4D97-AF65-F5344CB8AC3E}">
        <p14:creationId xmlns:p14="http://schemas.microsoft.com/office/powerpoint/2010/main" val="203944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(4/6)</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361912" y="4459894"/>
            <a:ext cx="8797328" cy="2230465"/>
          </a:xfrm>
        </p:spPr>
        <p:txBody>
          <a:bodyPr>
            <a:normAutofit fontScale="77500" lnSpcReduction="20000"/>
          </a:bodyPr>
          <a:lstStyle/>
          <a:p>
            <a:pPr lvl="2"/>
            <a:r>
              <a:rPr lang="en-US" dirty="0">
                <a:sym typeface="Wingdings" panose="05000000000000000000" pitchFamily="2" charset="2"/>
              </a:rPr>
              <a:t>How do we determine the row# of circle 2?</a:t>
            </a:r>
          </a:p>
          <a:p>
            <a:pPr lvl="2"/>
            <a:r>
              <a:rPr lang="en-US" dirty="0">
                <a:sym typeface="Wingdings" panose="05000000000000000000" pitchFamily="2" charset="2"/>
              </a:rPr>
              <a:t>To get the location of circle 2 in terms of its row use the following syntax:</a:t>
            </a:r>
          </a:p>
          <a:p>
            <a:pPr lvl="3"/>
            <a:r>
              <a:rPr lang="en-US" dirty="0">
                <a:sym typeface="Wingdings" panose="05000000000000000000" pitchFamily="2" charset="2"/>
              </a:rPr>
              <a:t>Cells(rows.count,1).end(</a:t>
            </a:r>
            <a:r>
              <a:rPr lang="en-US" dirty="0" err="1">
                <a:sym typeface="Wingdings" panose="05000000000000000000" pitchFamily="2" charset="2"/>
              </a:rPr>
              <a:t>xlup</a:t>
            </a:r>
            <a:r>
              <a:rPr lang="en-US" dirty="0">
                <a:sym typeface="Wingdings" panose="05000000000000000000" pitchFamily="2" charset="2"/>
              </a:rPr>
              <a:t>).row</a:t>
            </a:r>
          </a:p>
          <a:p>
            <a:pPr lvl="4"/>
            <a:r>
              <a:rPr lang="en-US" dirty="0">
                <a:sym typeface="Wingdings" panose="05000000000000000000" pitchFamily="2" charset="2"/>
              </a:rPr>
              <a:t>Cells(rows.count,1)  This is the current active cell which is the last cell # of column 1</a:t>
            </a:r>
          </a:p>
          <a:p>
            <a:pPr lvl="4"/>
            <a:r>
              <a:rPr lang="en-US" dirty="0">
                <a:sym typeface="Wingdings" panose="05000000000000000000" pitchFamily="2" charset="2"/>
              </a:rPr>
              <a:t>.end(</a:t>
            </a:r>
            <a:r>
              <a:rPr lang="en-US" dirty="0" err="1">
                <a:sym typeface="Wingdings" panose="05000000000000000000" pitchFamily="2" charset="2"/>
              </a:rPr>
              <a:t>xlup</a:t>
            </a:r>
            <a:r>
              <a:rPr lang="en-US" dirty="0">
                <a:sym typeface="Wingdings" panose="05000000000000000000" pitchFamily="2" charset="2"/>
              </a:rPr>
              <a:t>)  press ctrl + up, this is now the current active cell</a:t>
            </a:r>
          </a:p>
          <a:p>
            <a:pPr lvl="4"/>
            <a:r>
              <a:rPr lang="en-US" dirty="0">
                <a:sym typeface="Wingdings" panose="05000000000000000000" pitchFamily="2" charset="2"/>
              </a:rPr>
              <a:t>.row  give me the row number of the current active cell</a:t>
            </a:r>
          </a:p>
          <a:p>
            <a:pPr lvl="2"/>
            <a:r>
              <a:rPr lang="en-US" dirty="0">
                <a:sym typeface="Wingdings" panose="05000000000000000000" pitchFamily="2" charset="2"/>
              </a:rPr>
              <a:t>Class example (Function </a:t>
            </a:r>
            <a:r>
              <a:rPr lang="en-US" dirty="0" err="1">
                <a:sym typeface="Wingdings" panose="05000000000000000000" pitchFamily="2" charset="2"/>
              </a:rPr>
              <a:t>xlup_example</a:t>
            </a:r>
            <a:r>
              <a:rPr lang="en-US" dirty="0">
                <a:sym typeface="Wingdings" panose="05000000000000000000" pitchFamily="2" charset="2"/>
              </a:rPr>
              <a:t>())</a:t>
            </a:r>
          </a:p>
          <a:p>
            <a:pPr lvl="2"/>
            <a:r>
              <a:rPr lang="en-US" dirty="0">
                <a:sym typeface="Wingdings" panose="05000000000000000000" pitchFamily="2" charset="2"/>
              </a:rPr>
              <a:t>What would you change if you wanted to find the row # of Circle 4 instead of Circle 2? </a:t>
            </a:r>
          </a:p>
          <a:p>
            <a:pPr lvl="3"/>
            <a:r>
              <a:rPr lang="en-US" dirty="0">
                <a:sym typeface="Wingdings" panose="05000000000000000000" pitchFamily="2" charset="2"/>
              </a:rPr>
              <a:t>The column number! </a:t>
            </a:r>
            <a:r>
              <a:rPr lang="en-US" b="1" dirty="0">
                <a:sym typeface="Wingdings" panose="05000000000000000000" pitchFamily="2" charset="2"/>
              </a:rPr>
              <a:t>Cells(rows.count,</a:t>
            </a:r>
            <a:r>
              <a:rPr lang="en-US" b="1" dirty="0">
                <a:highlight>
                  <a:srgbClr val="00FF00"/>
                </a:highlight>
                <a:sym typeface="Wingdings" panose="05000000000000000000" pitchFamily="2" charset="2"/>
              </a:rPr>
              <a:t>1</a:t>
            </a:r>
            <a:r>
              <a:rPr lang="en-US" b="1" dirty="0">
                <a:sym typeface="Wingdings" panose="05000000000000000000" pitchFamily="2" charset="2"/>
              </a:rPr>
              <a:t>) </a:t>
            </a:r>
            <a:endParaRPr lang="en-US" dirty="0">
              <a:sym typeface="Wingdings" panose="05000000000000000000" pitchFamily="2" charset="2"/>
            </a:endParaRPr>
          </a:p>
        </p:txBody>
      </p:sp>
      <p:pic>
        <p:nvPicPr>
          <p:cNvPr id="4" name="Picture 3">
            <a:extLst>
              <a:ext uri="{FF2B5EF4-FFF2-40B4-BE49-F238E27FC236}">
                <a16:creationId xmlns:a16="http://schemas.microsoft.com/office/drawing/2014/main" id="{B0A42C2B-ADE4-4877-80A0-6F2E0DEDCF6B}"/>
              </a:ext>
            </a:extLst>
          </p:cNvPr>
          <p:cNvPicPr>
            <a:picLocks noChangeAspect="1"/>
          </p:cNvPicPr>
          <p:nvPr/>
        </p:nvPicPr>
        <p:blipFill>
          <a:blip r:embed="rId2"/>
          <a:stretch>
            <a:fillRect/>
          </a:stretch>
        </p:blipFill>
        <p:spPr>
          <a:xfrm>
            <a:off x="2000021" y="1930400"/>
            <a:ext cx="4443306" cy="2529495"/>
          </a:xfrm>
          <a:prstGeom prst="rect">
            <a:avLst/>
          </a:prstGeom>
        </p:spPr>
      </p:pic>
    </p:spTree>
    <p:extLst>
      <p:ext uri="{BB962C8B-B14F-4D97-AF65-F5344CB8AC3E}">
        <p14:creationId xmlns:p14="http://schemas.microsoft.com/office/powerpoint/2010/main" val="349875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(5/6)</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361912" y="4459894"/>
            <a:ext cx="8797328" cy="2230465"/>
          </a:xfrm>
        </p:spPr>
        <p:txBody>
          <a:bodyPr>
            <a:normAutofit fontScale="77500" lnSpcReduction="20000"/>
          </a:bodyPr>
          <a:lstStyle/>
          <a:p>
            <a:pPr lvl="2"/>
            <a:r>
              <a:rPr lang="en-US" dirty="0">
                <a:sym typeface="Wingdings" panose="05000000000000000000" pitchFamily="2" charset="2"/>
              </a:rPr>
              <a:t>What if the number of columns are also changing?</a:t>
            </a:r>
          </a:p>
          <a:p>
            <a:pPr lvl="2"/>
            <a:r>
              <a:rPr lang="en-US" dirty="0">
                <a:sym typeface="Wingdings" panose="05000000000000000000" pitchFamily="2" charset="2"/>
              </a:rPr>
              <a:t>To get the location of circle 3 in terms of its column use the following syntax:</a:t>
            </a:r>
          </a:p>
          <a:p>
            <a:pPr lvl="3"/>
            <a:r>
              <a:rPr lang="en-US" dirty="0">
                <a:sym typeface="Wingdings" panose="05000000000000000000" pitchFamily="2" charset="2"/>
              </a:rPr>
              <a:t>Cells(1,columns.count).end(</a:t>
            </a:r>
            <a:r>
              <a:rPr lang="en-US" dirty="0" err="1">
                <a:sym typeface="Wingdings" panose="05000000000000000000" pitchFamily="2" charset="2"/>
              </a:rPr>
              <a:t>xltoleft</a:t>
            </a:r>
            <a:r>
              <a:rPr lang="en-US" dirty="0">
                <a:sym typeface="Wingdings" panose="05000000000000000000" pitchFamily="2" charset="2"/>
              </a:rPr>
              <a:t>).column</a:t>
            </a:r>
          </a:p>
          <a:p>
            <a:pPr lvl="4"/>
            <a:r>
              <a:rPr lang="en-US" dirty="0">
                <a:sym typeface="Wingdings" panose="05000000000000000000" pitchFamily="2" charset="2"/>
              </a:rPr>
              <a:t>Cells(1,columns.count)  This is the current active cell which is the last cell # of row 1</a:t>
            </a:r>
          </a:p>
          <a:p>
            <a:pPr lvl="4"/>
            <a:r>
              <a:rPr lang="en-US" dirty="0">
                <a:sym typeface="Wingdings" panose="05000000000000000000" pitchFamily="2" charset="2"/>
              </a:rPr>
              <a:t>.end(</a:t>
            </a:r>
            <a:r>
              <a:rPr lang="en-US" dirty="0" err="1">
                <a:sym typeface="Wingdings" panose="05000000000000000000" pitchFamily="2" charset="2"/>
              </a:rPr>
              <a:t>xltoleft</a:t>
            </a:r>
            <a:r>
              <a:rPr lang="en-US" dirty="0">
                <a:sym typeface="Wingdings" panose="05000000000000000000" pitchFamily="2" charset="2"/>
              </a:rPr>
              <a:t>)  press ctrl + left, this is now the current active cell</a:t>
            </a:r>
          </a:p>
          <a:p>
            <a:pPr lvl="4"/>
            <a:r>
              <a:rPr lang="en-US" dirty="0">
                <a:sym typeface="Wingdings" panose="05000000000000000000" pitchFamily="2" charset="2"/>
              </a:rPr>
              <a:t>.column give me the row number of the current active cell</a:t>
            </a:r>
          </a:p>
          <a:p>
            <a:pPr lvl="2"/>
            <a:r>
              <a:rPr lang="en-US" dirty="0">
                <a:sym typeface="Wingdings" panose="05000000000000000000" pitchFamily="2" charset="2"/>
              </a:rPr>
              <a:t>Class example (Sub </a:t>
            </a:r>
            <a:r>
              <a:rPr lang="en-US" dirty="0" err="1">
                <a:sym typeface="Wingdings" panose="05000000000000000000" pitchFamily="2" charset="2"/>
              </a:rPr>
              <a:t>xlleft_example</a:t>
            </a:r>
            <a:r>
              <a:rPr lang="en-US" dirty="0">
                <a:sym typeface="Wingdings" panose="05000000000000000000" pitchFamily="2" charset="2"/>
              </a:rPr>
              <a:t>())</a:t>
            </a:r>
          </a:p>
          <a:p>
            <a:pPr lvl="2"/>
            <a:r>
              <a:rPr lang="en-US" dirty="0">
                <a:sym typeface="Wingdings" panose="05000000000000000000" pitchFamily="2" charset="2"/>
              </a:rPr>
              <a:t>What would you change if you wanted to find the column # of circle 4 instead of circle 3? </a:t>
            </a:r>
          </a:p>
          <a:p>
            <a:pPr lvl="3"/>
            <a:r>
              <a:rPr lang="en-US" dirty="0">
                <a:sym typeface="Wingdings" panose="05000000000000000000" pitchFamily="2" charset="2"/>
              </a:rPr>
              <a:t>The row number! </a:t>
            </a:r>
            <a:r>
              <a:rPr lang="en-US" b="1" dirty="0">
                <a:sym typeface="Wingdings" panose="05000000000000000000" pitchFamily="2" charset="2"/>
              </a:rPr>
              <a:t>Cells(</a:t>
            </a:r>
            <a:r>
              <a:rPr lang="en-US" b="1" dirty="0">
                <a:highlight>
                  <a:srgbClr val="00FF00"/>
                </a:highlight>
                <a:sym typeface="Wingdings" panose="05000000000000000000" pitchFamily="2" charset="2"/>
              </a:rPr>
              <a:t>1, </a:t>
            </a:r>
            <a:r>
              <a:rPr lang="en-US" b="1" dirty="0" err="1">
                <a:sym typeface="Wingdings" panose="05000000000000000000" pitchFamily="2" charset="2"/>
              </a:rPr>
              <a:t>columns.count</a:t>
            </a:r>
            <a:r>
              <a:rPr lang="en-US" b="1" dirty="0">
                <a:sym typeface="Wingdings" panose="05000000000000000000" pitchFamily="2" charset="2"/>
              </a:rPr>
              <a:t>,) </a:t>
            </a:r>
            <a:endParaRPr lang="en-US" dirty="0">
              <a:sym typeface="Wingdings" panose="05000000000000000000" pitchFamily="2" charset="2"/>
            </a:endParaRPr>
          </a:p>
        </p:txBody>
      </p:sp>
      <p:pic>
        <p:nvPicPr>
          <p:cNvPr id="4" name="Picture 3">
            <a:extLst>
              <a:ext uri="{FF2B5EF4-FFF2-40B4-BE49-F238E27FC236}">
                <a16:creationId xmlns:a16="http://schemas.microsoft.com/office/drawing/2014/main" id="{B0A42C2B-ADE4-4877-80A0-6F2E0DEDCF6B}"/>
              </a:ext>
            </a:extLst>
          </p:cNvPr>
          <p:cNvPicPr>
            <a:picLocks noChangeAspect="1"/>
          </p:cNvPicPr>
          <p:nvPr/>
        </p:nvPicPr>
        <p:blipFill>
          <a:blip r:embed="rId2"/>
          <a:stretch>
            <a:fillRect/>
          </a:stretch>
        </p:blipFill>
        <p:spPr>
          <a:xfrm>
            <a:off x="2000021" y="1930400"/>
            <a:ext cx="4443306" cy="2529495"/>
          </a:xfrm>
          <a:prstGeom prst="rect">
            <a:avLst/>
          </a:prstGeom>
        </p:spPr>
      </p:pic>
    </p:spTree>
    <p:extLst>
      <p:ext uri="{BB962C8B-B14F-4D97-AF65-F5344CB8AC3E}">
        <p14:creationId xmlns:p14="http://schemas.microsoft.com/office/powerpoint/2010/main" val="132239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Building Blocks of a </a:t>
            </a:r>
            <a:r>
              <a:rPr lang="en-US" dirty="0" err="1"/>
              <a:t>vba</a:t>
            </a:r>
            <a:r>
              <a:rPr lang="en-US" dirty="0"/>
              <a:t> program (cell manipulation) (6/6)</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361912" y="4459894"/>
            <a:ext cx="8797328" cy="2230465"/>
          </a:xfrm>
        </p:spPr>
        <p:txBody>
          <a:bodyPr>
            <a:normAutofit/>
          </a:bodyPr>
          <a:lstStyle/>
          <a:p>
            <a:pPr lvl="2"/>
            <a:r>
              <a:rPr lang="en-US" dirty="0">
                <a:sym typeface="Wingdings" panose="05000000000000000000" pitchFamily="2" charset="2"/>
              </a:rPr>
              <a:t>How do we programmatically add to existing cells?</a:t>
            </a:r>
          </a:p>
          <a:p>
            <a:pPr lvl="3"/>
            <a:r>
              <a:rPr lang="en-US" dirty="0">
                <a:sym typeface="Wingdings" panose="05000000000000000000" pitchFamily="2" charset="2"/>
              </a:rPr>
              <a:t>Cells (row #, column #) = “Some value”</a:t>
            </a:r>
          </a:p>
          <a:p>
            <a:pPr lvl="3"/>
            <a:endParaRPr lang="en-US" dirty="0">
              <a:sym typeface="Wingdings" panose="05000000000000000000" pitchFamily="2" charset="2"/>
            </a:endParaRPr>
          </a:p>
          <a:p>
            <a:pPr lvl="2"/>
            <a:r>
              <a:rPr lang="en-US" dirty="0">
                <a:sym typeface="Wingdings" panose="05000000000000000000" pitchFamily="2" charset="2"/>
              </a:rPr>
              <a:t>There are many, many, many things you can do in terms of built in cell manipulation (Changing colors, size, borderlines…</a:t>
            </a:r>
            <a:r>
              <a:rPr lang="en-US" dirty="0" err="1">
                <a:sym typeface="Wingdings" panose="05000000000000000000" pitchFamily="2" charset="2"/>
              </a:rPr>
              <a:t>etc</a:t>
            </a:r>
            <a:r>
              <a:rPr lang="en-US" dirty="0">
                <a:sym typeface="Wingdings" panose="05000000000000000000" pitchFamily="2" charset="2"/>
              </a:rPr>
              <a:t>)</a:t>
            </a:r>
          </a:p>
          <a:p>
            <a:pPr lvl="2"/>
            <a:endParaRPr lang="en-US" dirty="0">
              <a:sym typeface="Wingdings" panose="05000000000000000000" pitchFamily="2" charset="2"/>
            </a:endParaRPr>
          </a:p>
          <a:p>
            <a:pPr lvl="2"/>
            <a:r>
              <a:rPr lang="en-US" dirty="0">
                <a:sym typeface="Wingdings" panose="05000000000000000000" pitchFamily="2" charset="2"/>
              </a:rPr>
              <a:t>Class </a:t>
            </a:r>
            <a:r>
              <a:rPr lang="en-US" dirty="0" err="1">
                <a:sym typeface="Wingdings" panose="05000000000000000000" pitchFamily="2" charset="2"/>
              </a:rPr>
              <a:t>Acitvity</a:t>
            </a:r>
            <a:r>
              <a:rPr lang="en-US" dirty="0">
                <a:sym typeface="Wingdings" panose="05000000000000000000" pitchFamily="2" charset="2"/>
              </a:rPr>
              <a:t> </a:t>
            </a:r>
            <a:r>
              <a:rPr lang="en-US" dirty="0" err="1">
                <a:sym typeface="Wingdings" panose="05000000000000000000" pitchFamily="2" charset="2"/>
              </a:rPr>
              <a:t>populate_cell_example</a:t>
            </a:r>
            <a:r>
              <a:rPr lang="en-US" dirty="0">
                <a:sym typeface="Wingdings" panose="05000000000000000000" pitchFamily="2" charset="2"/>
              </a:rPr>
              <a:t>()</a:t>
            </a:r>
          </a:p>
        </p:txBody>
      </p:sp>
      <p:pic>
        <p:nvPicPr>
          <p:cNvPr id="5" name="Picture 4">
            <a:extLst>
              <a:ext uri="{FF2B5EF4-FFF2-40B4-BE49-F238E27FC236}">
                <a16:creationId xmlns:a16="http://schemas.microsoft.com/office/drawing/2014/main" id="{4B4A2BF0-B7E5-4E2C-9F85-BE9089043A1C}"/>
              </a:ext>
            </a:extLst>
          </p:cNvPr>
          <p:cNvPicPr>
            <a:picLocks noChangeAspect="1"/>
          </p:cNvPicPr>
          <p:nvPr/>
        </p:nvPicPr>
        <p:blipFill>
          <a:blip r:embed="rId2"/>
          <a:stretch>
            <a:fillRect/>
          </a:stretch>
        </p:blipFill>
        <p:spPr>
          <a:xfrm>
            <a:off x="2010727" y="1871313"/>
            <a:ext cx="4291013" cy="2368264"/>
          </a:xfrm>
          <a:prstGeom prst="rect">
            <a:avLst/>
          </a:prstGeom>
        </p:spPr>
      </p:pic>
    </p:spTree>
    <p:extLst>
      <p:ext uri="{BB962C8B-B14F-4D97-AF65-F5344CB8AC3E}">
        <p14:creationId xmlns:p14="http://schemas.microsoft.com/office/powerpoint/2010/main" val="31226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(1/5)</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fontScale="85000" lnSpcReduction="20000"/>
          </a:bodyPr>
          <a:lstStyle/>
          <a:p>
            <a:r>
              <a:rPr lang="en-US" dirty="0"/>
              <a:t>There’s something wrong with the dataset!</a:t>
            </a:r>
          </a:p>
          <a:p>
            <a:pPr lvl="1"/>
            <a:r>
              <a:rPr lang="en-US" dirty="0"/>
              <a:t>(1) # of late payments can’t be negative</a:t>
            </a:r>
          </a:p>
          <a:p>
            <a:pPr lvl="1"/>
            <a:r>
              <a:rPr lang="en-US" dirty="0"/>
              <a:t>(2) Recode “has late payment” (0 and 1 are hard to read)</a:t>
            </a:r>
          </a:p>
          <a:p>
            <a:pPr lvl="1"/>
            <a:r>
              <a:rPr lang="en-US" dirty="0"/>
              <a:t>(3) If a person never had a late payment, then they shouldn’t have a value in # of late payments</a:t>
            </a:r>
          </a:p>
          <a:p>
            <a:pPr lvl="1"/>
            <a:endParaRPr lang="en-US" dirty="0"/>
          </a:p>
          <a:p>
            <a:r>
              <a:rPr lang="en-US" dirty="0"/>
              <a:t>Thinking through the problem:</a:t>
            </a:r>
          </a:p>
          <a:p>
            <a:pPr lvl="1"/>
            <a:r>
              <a:rPr lang="en-US" dirty="0"/>
              <a:t>Should we use VBA + Excel?</a:t>
            </a:r>
          </a:p>
          <a:p>
            <a:pPr lvl="1"/>
            <a:r>
              <a:rPr lang="en-US" dirty="0"/>
              <a:t>Should we use pure Excel/VBA?</a:t>
            </a:r>
          </a:p>
          <a:p>
            <a:endParaRPr lang="en-US" dirty="0"/>
          </a:p>
          <a:p>
            <a:r>
              <a:rPr lang="en-US" b="1" dirty="0"/>
              <a:t>Best Practice: </a:t>
            </a:r>
            <a:r>
              <a:rPr lang="en-US" dirty="0"/>
              <a:t>Always try to do it via Excel only and see how much time and complexity it has. Use best judgement when determining what process to use. Remember, if the time to code is exponentially greater than a 5-10 minute process that only runs once per week/month, it’s probably not worth it. </a:t>
            </a:r>
          </a:p>
          <a:p>
            <a:pPr lvl="1"/>
            <a:r>
              <a:rPr lang="en-US" dirty="0"/>
              <a:t>Code updates and readability are major considerations</a:t>
            </a:r>
          </a:p>
        </p:txBody>
      </p:sp>
    </p:spTree>
    <p:extLst>
      <p:ext uri="{BB962C8B-B14F-4D97-AF65-F5344CB8AC3E}">
        <p14:creationId xmlns:p14="http://schemas.microsoft.com/office/powerpoint/2010/main" val="2675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(2/6)</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1930400"/>
            <a:ext cx="8596668" cy="4866640"/>
          </a:xfrm>
        </p:spPr>
        <p:txBody>
          <a:bodyPr>
            <a:normAutofit fontScale="55000" lnSpcReduction="20000"/>
          </a:bodyPr>
          <a:lstStyle/>
          <a:p>
            <a:r>
              <a:rPr lang="en-US" dirty="0"/>
              <a:t>(1) # of late payments can’t be negative</a:t>
            </a:r>
          </a:p>
          <a:p>
            <a:pPr lvl="1"/>
            <a:r>
              <a:rPr lang="en-US" dirty="0"/>
              <a:t>Use an if statement </a:t>
            </a:r>
            <a:r>
              <a:rPr lang="en-US" dirty="0">
                <a:sym typeface="Wingdings" panose="05000000000000000000" pitchFamily="2" charset="2"/>
              </a:rPr>
              <a:t> Sub </a:t>
            </a:r>
            <a:r>
              <a:rPr lang="en-US" dirty="0" err="1">
                <a:sym typeface="Wingdings" panose="05000000000000000000" pitchFamily="2" charset="2"/>
              </a:rPr>
              <a:t>no_negative_payments</a:t>
            </a:r>
            <a:r>
              <a:rPr lang="en-US" dirty="0">
                <a:sym typeface="Wingdings" panose="05000000000000000000" pitchFamily="2" charset="2"/>
              </a:rPr>
              <a:t>()</a:t>
            </a:r>
          </a:p>
          <a:p>
            <a:pPr lvl="2"/>
            <a:r>
              <a:rPr lang="en-US" dirty="0">
                <a:sym typeface="Wingdings" panose="05000000000000000000" pitchFamily="2" charset="2"/>
              </a:rPr>
              <a:t>If # late payment column is less than 0, then make it 0</a:t>
            </a:r>
          </a:p>
          <a:p>
            <a:pPr marL="914400" lvl="2" indent="0">
              <a:buNone/>
            </a:pPr>
            <a:endParaRPr lang="en-US" dirty="0"/>
          </a:p>
          <a:p>
            <a:r>
              <a:rPr lang="en-US" dirty="0"/>
              <a:t>(2) Recode “has late payment” (0 and 1 are hard to read)</a:t>
            </a:r>
          </a:p>
          <a:p>
            <a:pPr lvl="1"/>
            <a:r>
              <a:rPr lang="en-US" dirty="0"/>
              <a:t>Use an if statement </a:t>
            </a:r>
            <a:r>
              <a:rPr lang="en-US" dirty="0">
                <a:sym typeface="Wingdings" panose="05000000000000000000" pitchFamily="2" charset="2"/>
              </a:rPr>
              <a:t> Sub </a:t>
            </a:r>
            <a:r>
              <a:rPr lang="en-US" dirty="0" err="1">
                <a:sym typeface="Wingdings" panose="05000000000000000000" pitchFamily="2" charset="2"/>
              </a:rPr>
              <a:t>recode_late_payments</a:t>
            </a:r>
            <a:r>
              <a:rPr lang="en-US" dirty="0">
                <a:sym typeface="Wingdings" panose="05000000000000000000" pitchFamily="2" charset="2"/>
              </a:rPr>
              <a:t>()</a:t>
            </a:r>
          </a:p>
          <a:p>
            <a:pPr lvl="2"/>
            <a:r>
              <a:rPr lang="en-US" dirty="0">
                <a:sym typeface="Wingdings" panose="05000000000000000000" pitchFamily="2" charset="2"/>
              </a:rPr>
              <a:t>If has late payment is 0, make that cell “n”</a:t>
            </a:r>
          </a:p>
          <a:p>
            <a:pPr lvl="2"/>
            <a:r>
              <a:rPr lang="en-US" dirty="0">
                <a:sym typeface="Wingdings" panose="05000000000000000000" pitchFamily="2" charset="2"/>
              </a:rPr>
              <a:t>If has late pay is 1, make that cell “y”</a:t>
            </a:r>
          </a:p>
          <a:p>
            <a:pPr marL="914400" lvl="2" indent="0">
              <a:buNone/>
            </a:pPr>
            <a:endParaRPr lang="en-US" dirty="0"/>
          </a:p>
          <a:p>
            <a:r>
              <a:rPr lang="en-US" dirty="0"/>
              <a:t>(3) If a person never had a late payment, then they can’t have # of late payments</a:t>
            </a:r>
          </a:p>
          <a:p>
            <a:pPr lvl="1"/>
            <a:r>
              <a:rPr lang="en-US" dirty="0"/>
              <a:t>Use an if statement </a:t>
            </a:r>
            <a:r>
              <a:rPr lang="en-US" dirty="0">
                <a:sym typeface="Wingdings" panose="05000000000000000000" pitchFamily="2" charset="2"/>
              </a:rPr>
              <a:t> Sub </a:t>
            </a:r>
            <a:r>
              <a:rPr lang="en-US" dirty="0" err="1">
                <a:sym typeface="Wingdings" panose="05000000000000000000" pitchFamily="2" charset="2"/>
              </a:rPr>
              <a:t>correct_late_payments</a:t>
            </a:r>
            <a:endParaRPr lang="en-US" dirty="0"/>
          </a:p>
          <a:p>
            <a:pPr lvl="2"/>
            <a:r>
              <a:rPr lang="en-US" dirty="0"/>
              <a:t>If the has late payment equals to “n” then the “# of late payments” should be 0</a:t>
            </a:r>
          </a:p>
          <a:p>
            <a:pPr lvl="2"/>
            <a:endParaRPr lang="en-US" dirty="0"/>
          </a:p>
          <a:p>
            <a:r>
              <a:rPr lang="en-US" dirty="0"/>
              <a:t>Why do we need a loop?</a:t>
            </a:r>
          </a:p>
          <a:p>
            <a:pPr lvl="1"/>
            <a:r>
              <a:rPr lang="en-US" dirty="0"/>
              <a:t>We want to tell the computer which cell to manipulate which, in our case, is every cell in a given column</a:t>
            </a:r>
          </a:p>
          <a:p>
            <a:pPr lvl="2"/>
            <a:endParaRPr lang="en-US" dirty="0"/>
          </a:p>
          <a:p>
            <a:r>
              <a:rPr lang="en-US" dirty="0"/>
              <a:t>How should we actually run all these 3 subroutines in order? </a:t>
            </a:r>
          </a:p>
          <a:p>
            <a:pPr lvl="1"/>
            <a:r>
              <a:rPr lang="en-US" b="1" dirty="0"/>
              <a:t>Possible ways:</a:t>
            </a:r>
            <a:r>
              <a:rPr lang="en-US" dirty="0"/>
              <a:t> (1) Write everything in a giant function and run (2) Write the three functions and call the other two functions from the first function (3) Write a function that calls the 3 functions</a:t>
            </a:r>
          </a:p>
          <a:p>
            <a:pPr lvl="1"/>
            <a:r>
              <a:rPr lang="en-US" b="1" dirty="0"/>
              <a:t>Best Practice: </a:t>
            </a:r>
            <a:r>
              <a:rPr lang="en-US" dirty="0"/>
              <a:t>Use a Sub Main that calls the functions (choice (3))</a:t>
            </a:r>
          </a:p>
          <a:p>
            <a:pPr lvl="2"/>
            <a:r>
              <a:rPr lang="en-US" dirty="0"/>
              <a:t>Comes from Java Protocol</a:t>
            </a:r>
          </a:p>
        </p:txBody>
      </p:sp>
    </p:spTree>
    <p:extLst>
      <p:ext uri="{BB962C8B-B14F-4D97-AF65-F5344CB8AC3E}">
        <p14:creationId xmlns:p14="http://schemas.microsoft.com/office/powerpoint/2010/main" val="394456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What to get out of this seminar</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p:txBody>
          <a:bodyPr>
            <a:normAutofit/>
          </a:bodyPr>
          <a:lstStyle/>
          <a:p>
            <a:r>
              <a:rPr lang="en-US" dirty="0"/>
              <a:t>Understanding of basic coding concepts</a:t>
            </a:r>
          </a:p>
          <a:p>
            <a:r>
              <a:rPr lang="en-US" dirty="0"/>
              <a:t>Understanding of how VBA manipulates cells in Excel</a:t>
            </a:r>
          </a:p>
          <a:p>
            <a:r>
              <a:rPr lang="en-US" dirty="0"/>
              <a:t>Provide you with the tools to explore further</a:t>
            </a:r>
          </a:p>
        </p:txBody>
      </p:sp>
    </p:spTree>
    <p:extLst>
      <p:ext uri="{BB962C8B-B14F-4D97-AF65-F5344CB8AC3E}">
        <p14:creationId xmlns:p14="http://schemas.microsoft.com/office/powerpoint/2010/main" val="239211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(3/6)</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457200" lvl="1" indent="0">
              <a:buNone/>
            </a:pPr>
            <a:r>
              <a:rPr lang="en-US" dirty="0"/>
              <a:t>For </a:t>
            </a:r>
            <a:r>
              <a:rPr lang="en-US" dirty="0" err="1"/>
              <a:t>i</a:t>
            </a:r>
            <a:r>
              <a:rPr lang="en-US" dirty="0"/>
              <a:t> = 2 To Cells(</a:t>
            </a:r>
            <a:r>
              <a:rPr lang="en-US" dirty="0" err="1"/>
              <a:t>Rows.Count</a:t>
            </a:r>
            <a:r>
              <a:rPr lang="en-US" dirty="0"/>
              <a:t>, </a:t>
            </a:r>
            <a:r>
              <a:rPr lang="en-US" dirty="0">
                <a:highlight>
                  <a:srgbClr val="FF00FF"/>
                </a:highlight>
              </a:rPr>
              <a:t>5</a:t>
            </a:r>
            <a:r>
              <a:rPr lang="en-US" dirty="0"/>
              <a:t>).End(</a:t>
            </a:r>
            <a:r>
              <a:rPr lang="en-US" dirty="0" err="1"/>
              <a:t>xlUp</a:t>
            </a:r>
            <a:r>
              <a:rPr lang="en-US" dirty="0"/>
              <a:t>).Row</a:t>
            </a:r>
          </a:p>
          <a:p>
            <a:pPr marL="457200" lvl="1" indent="0">
              <a:buNone/>
            </a:pPr>
            <a:endParaRPr lang="en-US" dirty="0"/>
          </a:p>
          <a:p>
            <a:pPr marL="457200" lvl="1" indent="0">
              <a:buNone/>
            </a:pPr>
            <a:r>
              <a:rPr lang="en-US" dirty="0"/>
              <a:t>    If Cells(</a:t>
            </a:r>
            <a:r>
              <a:rPr lang="en-US" dirty="0" err="1"/>
              <a:t>i</a:t>
            </a:r>
            <a:r>
              <a:rPr lang="en-US" dirty="0"/>
              <a:t>, 5) &lt; 0 Then</a:t>
            </a:r>
          </a:p>
          <a:p>
            <a:pPr marL="457200" lvl="1" indent="0">
              <a:buNone/>
            </a:pPr>
            <a:r>
              <a:rPr lang="en-US" dirty="0"/>
              <a:t>        Cells(</a:t>
            </a:r>
            <a:r>
              <a:rPr lang="en-US" dirty="0" err="1"/>
              <a:t>i</a:t>
            </a:r>
            <a:r>
              <a:rPr lang="en-US" dirty="0"/>
              <a:t>, 5) = 0</a:t>
            </a:r>
          </a:p>
          <a:p>
            <a:pPr marL="457200" lvl="1" indent="0">
              <a:buNone/>
            </a:pPr>
            <a:r>
              <a:rPr lang="en-US" dirty="0"/>
              <a:t>    End If</a:t>
            </a:r>
          </a:p>
          <a:p>
            <a:pPr marL="457200" lvl="1" indent="0">
              <a:buNone/>
            </a:pPr>
            <a:r>
              <a:rPr lang="en-US" dirty="0"/>
              <a:t>    </a:t>
            </a:r>
          </a:p>
          <a:p>
            <a:pPr marL="457200" lvl="1" indent="0">
              <a:buNone/>
            </a:pPr>
            <a:r>
              <a:rPr lang="en-US" dirty="0"/>
              <a:t>Next </a:t>
            </a:r>
            <a:r>
              <a:rPr lang="en-US" dirty="0" err="1"/>
              <a:t>i</a:t>
            </a:r>
            <a:endParaRPr lang="en-US" dirty="0"/>
          </a:p>
        </p:txBody>
      </p:sp>
      <p:sp>
        <p:nvSpPr>
          <p:cNvPr id="3" name="Rectangle 2">
            <a:extLst>
              <a:ext uri="{FF2B5EF4-FFF2-40B4-BE49-F238E27FC236}">
                <a16:creationId xmlns:a16="http://schemas.microsoft.com/office/drawing/2014/main" id="{BF01ABDB-3446-41EE-8A5A-E1987D69CE75}"/>
              </a:ext>
            </a:extLst>
          </p:cNvPr>
          <p:cNvSpPr/>
          <p:nvPr/>
        </p:nvSpPr>
        <p:spPr>
          <a:xfrm>
            <a:off x="1556084" y="2221832"/>
            <a:ext cx="441158" cy="248652"/>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8327C5-D5CD-41AD-86D3-1D4D5D1CE919}"/>
              </a:ext>
            </a:extLst>
          </p:cNvPr>
          <p:cNvSpPr/>
          <p:nvPr/>
        </p:nvSpPr>
        <p:spPr>
          <a:xfrm>
            <a:off x="2269958" y="2221832"/>
            <a:ext cx="3384884" cy="24865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A96DEF-FF35-45BC-9B3F-BC969863BC07}"/>
              </a:ext>
            </a:extLst>
          </p:cNvPr>
          <p:cNvSpPr/>
          <p:nvPr/>
        </p:nvSpPr>
        <p:spPr>
          <a:xfrm>
            <a:off x="1187116" y="4451685"/>
            <a:ext cx="705852" cy="24865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94A713-742B-41D0-9AFC-0397706D915F}"/>
              </a:ext>
            </a:extLst>
          </p:cNvPr>
          <p:cNvSpPr txBox="1"/>
          <p:nvPr/>
        </p:nvSpPr>
        <p:spPr>
          <a:xfrm>
            <a:off x="1034716" y="4981074"/>
            <a:ext cx="2871538" cy="369332"/>
          </a:xfrm>
          <a:prstGeom prst="rect">
            <a:avLst/>
          </a:prstGeom>
          <a:noFill/>
          <a:ln w="28575">
            <a:solidFill>
              <a:schemeClr val="accent1"/>
            </a:solidFill>
          </a:ln>
        </p:spPr>
        <p:txBody>
          <a:bodyPr wrap="square" rtlCol="0">
            <a:spAutoFit/>
          </a:bodyPr>
          <a:lstStyle/>
          <a:p>
            <a:r>
              <a:rPr lang="en-US" dirty="0" err="1"/>
              <a:t>i</a:t>
            </a:r>
            <a:r>
              <a:rPr lang="en-US" dirty="0"/>
              <a:t> = 2 </a:t>
            </a:r>
            <a:r>
              <a:rPr lang="en-US" dirty="0">
                <a:sym typeface="Wingdings" panose="05000000000000000000" pitchFamily="2" charset="2"/>
              </a:rPr>
              <a:t> “Start on row 2”</a:t>
            </a:r>
          </a:p>
        </p:txBody>
      </p:sp>
      <p:sp>
        <p:nvSpPr>
          <p:cNvPr id="8" name="TextBox 7">
            <a:extLst>
              <a:ext uri="{FF2B5EF4-FFF2-40B4-BE49-F238E27FC236}">
                <a16:creationId xmlns:a16="http://schemas.microsoft.com/office/drawing/2014/main" id="{10D9D4EF-9355-4142-A7BF-234CFFF90D43}"/>
              </a:ext>
            </a:extLst>
          </p:cNvPr>
          <p:cNvSpPr txBox="1"/>
          <p:nvPr/>
        </p:nvSpPr>
        <p:spPr>
          <a:xfrm>
            <a:off x="1034715" y="5522313"/>
            <a:ext cx="7419474" cy="307777"/>
          </a:xfrm>
          <a:prstGeom prst="rect">
            <a:avLst/>
          </a:prstGeom>
          <a:noFill/>
          <a:ln w="28575">
            <a:solidFill>
              <a:srgbClr val="7030A0"/>
            </a:solidFill>
          </a:ln>
        </p:spPr>
        <p:txBody>
          <a:bodyPr wrap="square" rtlCol="0">
            <a:spAutoFit/>
          </a:bodyPr>
          <a:lstStyle/>
          <a:p>
            <a:r>
              <a:rPr lang="en-US" sz="1400" dirty="0"/>
              <a:t>Cells(</a:t>
            </a:r>
            <a:r>
              <a:rPr lang="en-US" sz="1400" dirty="0" err="1"/>
              <a:t>Rows.Count</a:t>
            </a:r>
            <a:r>
              <a:rPr lang="en-US" sz="1400" dirty="0"/>
              <a:t>, </a:t>
            </a:r>
            <a:r>
              <a:rPr lang="en-US" sz="1400" dirty="0">
                <a:highlight>
                  <a:srgbClr val="FF00FF"/>
                </a:highlight>
              </a:rPr>
              <a:t>5</a:t>
            </a:r>
            <a:r>
              <a:rPr lang="en-US" sz="1400" dirty="0"/>
              <a:t>).End(</a:t>
            </a:r>
            <a:r>
              <a:rPr lang="en-US" sz="1400" dirty="0" err="1"/>
              <a:t>xlUp</a:t>
            </a:r>
            <a:r>
              <a:rPr lang="en-US" sz="1400" dirty="0"/>
              <a:t>).Row </a:t>
            </a:r>
            <a:r>
              <a:rPr lang="en-US" sz="1400" dirty="0">
                <a:sym typeface="Wingdings" panose="05000000000000000000" pitchFamily="2" charset="2"/>
              </a:rPr>
              <a:t> “end at the last row # with data in </a:t>
            </a:r>
            <a:r>
              <a:rPr lang="en-US" sz="1400" dirty="0">
                <a:highlight>
                  <a:srgbClr val="FF00FF"/>
                </a:highlight>
                <a:sym typeface="Wingdings" panose="05000000000000000000" pitchFamily="2" charset="2"/>
              </a:rPr>
              <a:t>column 5</a:t>
            </a:r>
            <a:r>
              <a:rPr lang="en-US" sz="1400" dirty="0">
                <a:sym typeface="Wingdings" panose="05000000000000000000" pitchFamily="2" charset="2"/>
              </a:rPr>
              <a:t>”</a:t>
            </a:r>
          </a:p>
        </p:txBody>
      </p:sp>
      <p:sp>
        <p:nvSpPr>
          <p:cNvPr id="9" name="TextBox 8">
            <a:extLst>
              <a:ext uri="{FF2B5EF4-FFF2-40B4-BE49-F238E27FC236}">
                <a16:creationId xmlns:a16="http://schemas.microsoft.com/office/drawing/2014/main" id="{9997E2C3-E3A9-4DF7-A5A4-0EEEDFC0EA34}"/>
              </a:ext>
            </a:extLst>
          </p:cNvPr>
          <p:cNvSpPr txBox="1"/>
          <p:nvPr/>
        </p:nvSpPr>
        <p:spPr>
          <a:xfrm>
            <a:off x="1034715" y="6001997"/>
            <a:ext cx="2871539" cy="307777"/>
          </a:xfrm>
          <a:prstGeom prst="rect">
            <a:avLst/>
          </a:prstGeom>
          <a:noFill/>
          <a:ln w="28575">
            <a:solidFill>
              <a:schemeClr val="accent5"/>
            </a:solidFill>
          </a:ln>
        </p:spPr>
        <p:txBody>
          <a:bodyPr wrap="square" rtlCol="0">
            <a:spAutoFit/>
          </a:bodyPr>
          <a:lstStyle/>
          <a:p>
            <a:r>
              <a:rPr lang="en-US" sz="1400" dirty="0"/>
              <a:t>Next </a:t>
            </a:r>
            <a:r>
              <a:rPr lang="en-US" sz="1400" dirty="0" err="1"/>
              <a:t>i</a:t>
            </a:r>
            <a:r>
              <a:rPr lang="en-US" sz="1400" dirty="0"/>
              <a:t> </a:t>
            </a:r>
            <a:r>
              <a:rPr lang="en-US" sz="1400" dirty="0">
                <a:sym typeface="Wingdings" panose="05000000000000000000" pitchFamily="2" charset="2"/>
              </a:rPr>
              <a:t> “go to the next row”</a:t>
            </a:r>
          </a:p>
        </p:txBody>
      </p:sp>
    </p:spTree>
    <p:extLst>
      <p:ext uri="{BB962C8B-B14F-4D97-AF65-F5344CB8AC3E}">
        <p14:creationId xmlns:p14="http://schemas.microsoft.com/office/powerpoint/2010/main" val="199901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(4/6)</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r>
              <a:rPr lang="en-US" dirty="0"/>
              <a:t>Lets code!</a:t>
            </a:r>
          </a:p>
          <a:p>
            <a:r>
              <a:rPr lang="en-US" dirty="0"/>
              <a:t>Golden rule when working with macros: </a:t>
            </a:r>
            <a:r>
              <a:rPr lang="en-US" b="1" dirty="0"/>
              <a:t>Always keep a copy of your original data via right clicking on the worksheet </a:t>
            </a:r>
            <a:r>
              <a:rPr lang="en-US" b="1" dirty="0">
                <a:sym typeface="Wingdings" panose="05000000000000000000" pitchFamily="2" charset="2"/>
              </a:rPr>
              <a:t> </a:t>
            </a:r>
            <a:r>
              <a:rPr lang="en-US" b="1" dirty="0"/>
              <a:t>selecting move or copy </a:t>
            </a:r>
            <a:r>
              <a:rPr lang="en-US" b="1" dirty="0">
                <a:sym typeface="Wingdings" panose="05000000000000000000" pitchFamily="2" charset="2"/>
              </a:rPr>
              <a:t> </a:t>
            </a:r>
            <a:r>
              <a:rPr lang="en-US" b="1" dirty="0"/>
              <a:t>“create a copy” </a:t>
            </a:r>
            <a:r>
              <a:rPr lang="en-US" b="1" dirty="0">
                <a:sym typeface="Wingdings" panose="05000000000000000000" pitchFamily="2" charset="2"/>
              </a:rPr>
              <a:t> </a:t>
            </a:r>
            <a:r>
              <a:rPr lang="en-US" b="1" dirty="0"/>
              <a:t>“move to end” </a:t>
            </a:r>
            <a:r>
              <a:rPr lang="en-US" b="1" dirty="0">
                <a:sym typeface="Wingdings" panose="05000000000000000000" pitchFamily="2" charset="2"/>
              </a:rPr>
              <a:t> OK  Rename the new worksheet to something intuitive</a:t>
            </a:r>
          </a:p>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pic>
        <p:nvPicPr>
          <p:cNvPr id="3" name="Picture 2">
            <a:extLst>
              <a:ext uri="{FF2B5EF4-FFF2-40B4-BE49-F238E27FC236}">
                <a16:creationId xmlns:a16="http://schemas.microsoft.com/office/drawing/2014/main" id="{333985B9-425E-487D-9D66-78A52E0D02E2}"/>
              </a:ext>
            </a:extLst>
          </p:cNvPr>
          <p:cNvPicPr>
            <a:picLocks noChangeAspect="1"/>
          </p:cNvPicPr>
          <p:nvPr/>
        </p:nvPicPr>
        <p:blipFill>
          <a:blip r:embed="rId2"/>
          <a:stretch>
            <a:fillRect/>
          </a:stretch>
        </p:blipFill>
        <p:spPr>
          <a:xfrm>
            <a:off x="877252" y="3832559"/>
            <a:ext cx="2733675" cy="2600325"/>
          </a:xfrm>
          <a:prstGeom prst="rect">
            <a:avLst/>
          </a:prstGeom>
        </p:spPr>
      </p:pic>
    </p:spTree>
    <p:extLst>
      <p:ext uri="{BB962C8B-B14F-4D97-AF65-F5344CB8AC3E}">
        <p14:creationId xmlns:p14="http://schemas.microsoft.com/office/powerpoint/2010/main" val="7490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(5/6)</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457200" lvl="1" indent="0">
              <a:buNone/>
            </a:pPr>
            <a:r>
              <a:rPr lang="en-US" dirty="0"/>
              <a:t>Dim </a:t>
            </a:r>
            <a:r>
              <a:rPr lang="en-US" dirty="0" err="1"/>
              <a:t>num_late_payments</a:t>
            </a:r>
            <a:r>
              <a:rPr lang="en-US" dirty="0"/>
              <a:t> as Integer</a:t>
            </a:r>
          </a:p>
          <a:p>
            <a:pPr marL="457200" lvl="1" indent="0">
              <a:buNone/>
            </a:pPr>
            <a:r>
              <a:rPr lang="en-US" dirty="0"/>
              <a:t>‘First  for loop: I want to first find the column number called </a:t>
            </a:r>
            <a:r>
              <a:rPr lang="en-US" dirty="0" err="1"/>
              <a:t>income_col_num</a:t>
            </a:r>
            <a:endParaRPr lang="en-US" dirty="0"/>
          </a:p>
          <a:p>
            <a:pPr marL="457200" lvl="1" indent="0">
              <a:buNone/>
            </a:pPr>
            <a:r>
              <a:rPr lang="en-US" dirty="0"/>
              <a:t>For </a:t>
            </a:r>
            <a:r>
              <a:rPr lang="en-US" dirty="0" err="1"/>
              <a:t>col_num</a:t>
            </a:r>
            <a:r>
              <a:rPr lang="en-US" dirty="0"/>
              <a:t> = 1 To Cells(</a:t>
            </a:r>
            <a:r>
              <a:rPr lang="en-US" dirty="0">
                <a:highlight>
                  <a:srgbClr val="FF00FF"/>
                </a:highlight>
              </a:rPr>
              <a:t>1</a:t>
            </a:r>
            <a:r>
              <a:rPr lang="en-US" dirty="0"/>
              <a:t>, </a:t>
            </a:r>
            <a:r>
              <a:rPr lang="en-US" dirty="0" err="1"/>
              <a:t>columns.count</a:t>
            </a:r>
            <a:r>
              <a:rPr lang="en-US" dirty="0"/>
              <a:t>).End(</a:t>
            </a:r>
            <a:r>
              <a:rPr lang="en-US" dirty="0" err="1"/>
              <a:t>xltoleft</a:t>
            </a:r>
            <a:r>
              <a:rPr lang="en-US" dirty="0"/>
              <a:t>).Column</a:t>
            </a:r>
          </a:p>
          <a:p>
            <a:pPr marL="457200" lvl="1" indent="0">
              <a:buNone/>
            </a:pPr>
            <a:r>
              <a:rPr lang="en-US" dirty="0"/>
              <a:t>	if cells(1,col_num) = “# of late payments” then</a:t>
            </a:r>
          </a:p>
          <a:p>
            <a:pPr marL="457200" lvl="1" indent="0">
              <a:buNone/>
            </a:pPr>
            <a:r>
              <a:rPr lang="en-US" dirty="0"/>
              <a:t>		 </a:t>
            </a:r>
            <a:r>
              <a:rPr lang="en-US" dirty="0" err="1"/>
              <a:t>num_late_payments</a:t>
            </a:r>
            <a:r>
              <a:rPr lang="en-US" dirty="0"/>
              <a:t> = </a:t>
            </a:r>
            <a:r>
              <a:rPr lang="en-US" dirty="0" err="1"/>
              <a:t>col_num</a:t>
            </a:r>
            <a:endParaRPr lang="en-US" dirty="0"/>
          </a:p>
          <a:p>
            <a:pPr marL="457200" lvl="1" indent="0">
              <a:buNone/>
            </a:pPr>
            <a:r>
              <a:rPr lang="en-US" dirty="0"/>
              <a:t>	end if</a:t>
            </a:r>
          </a:p>
          <a:p>
            <a:pPr marL="457200" lvl="1" indent="0">
              <a:buNone/>
            </a:pPr>
            <a:r>
              <a:rPr lang="en-US" dirty="0"/>
              <a:t>Next </a:t>
            </a:r>
            <a:r>
              <a:rPr lang="en-US" dirty="0" err="1"/>
              <a:t>col_num</a:t>
            </a:r>
            <a:endParaRPr lang="en-US" dirty="0"/>
          </a:p>
          <a:p>
            <a:pPr marL="457200" lvl="1" indent="0">
              <a:buNone/>
            </a:pPr>
            <a:r>
              <a:rPr lang="en-US" dirty="0"/>
              <a:t>    </a:t>
            </a:r>
          </a:p>
        </p:txBody>
      </p:sp>
      <p:sp>
        <p:nvSpPr>
          <p:cNvPr id="3" name="Rectangle 2">
            <a:extLst>
              <a:ext uri="{FF2B5EF4-FFF2-40B4-BE49-F238E27FC236}">
                <a16:creationId xmlns:a16="http://schemas.microsoft.com/office/drawing/2014/main" id="{BF01ABDB-3446-41EE-8A5A-E1987D69CE75}"/>
              </a:ext>
            </a:extLst>
          </p:cNvPr>
          <p:cNvSpPr/>
          <p:nvPr/>
        </p:nvSpPr>
        <p:spPr>
          <a:xfrm>
            <a:off x="1555682" y="2948440"/>
            <a:ext cx="1172277" cy="237773"/>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8327C5-D5CD-41AD-86D3-1D4D5D1CE919}"/>
              </a:ext>
            </a:extLst>
          </p:cNvPr>
          <p:cNvSpPr/>
          <p:nvPr/>
        </p:nvSpPr>
        <p:spPr>
          <a:xfrm>
            <a:off x="2994198" y="2927234"/>
            <a:ext cx="4257066" cy="24865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A96DEF-FF35-45BC-9B3F-BC969863BC07}"/>
              </a:ext>
            </a:extLst>
          </p:cNvPr>
          <p:cNvSpPr/>
          <p:nvPr/>
        </p:nvSpPr>
        <p:spPr>
          <a:xfrm>
            <a:off x="1095676" y="4429797"/>
            <a:ext cx="1632283" cy="24865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94A713-742B-41D0-9AFC-0397706D915F}"/>
              </a:ext>
            </a:extLst>
          </p:cNvPr>
          <p:cNvSpPr txBox="1"/>
          <p:nvPr/>
        </p:nvSpPr>
        <p:spPr>
          <a:xfrm>
            <a:off x="1034716" y="4981074"/>
            <a:ext cx="4969844" cy="369332"/>
          </a:xfrm>
          <a:prstGeom prst="rect">
            <a:avLst/>
          </a:prstGeom>
          <a:noFill/>
          <a:ln w="28575">
            <a:solidFill>
              <a:schemeClr val="accent1"/>
            </a:solidFill>
          </a:ln>
        </p:spPr>
        <p:txBody>
          <a:bodyPr wrap="square" rtlCol="0">
            <a:spAutoFit/>
          </a:bodyPr>
          <a:lstStyle/>
          <a:p>
            <a:r>
              <a:rPr lang="en-US" dirty="0" err="1"/>
              <a:t>col_num</a:t>
            </a:r>
            <a:r>
              <a:rPr lang="en-US" dirty="0"/>
              <a:t> = 1 </a:t>
            </a:r>
            <a:r>
              <a:rPr lang="en-US" dirty="0">
                <a:sym typeface="Wingdings" panose="05000000000000000000" pitchFamily="2" charset="2"/>
              </a:rPr>
              <a:t> “Start on column 1”</a:t>
            </a:r>
          </a:p>
        </p:txBody>
      </p:sp>
      <p:sp>
        <p:nvSpPr>
          <p:cNvPr id="8" name="TextBox 7">
            <a:extLst>
              <a:ext uri="{FF2B5EF4-FFF2-40B4-BE49-F238E27FC236}">
                <a16:creationId xmlns:a16="http://schemas.microsoft.com/office/drawing/2014/main" id="{10D9D4EF-9355-4142-A7BF-234CFFF90D43}"/>
              </a:ext>
            </a:extLst>
          </p:cNvPr>
          <p:cNvSpPr txBox="1"/>
          <p:nvPr/>
        </p:nvSpPr>
        <p:spPr>
          <a:xfrm>
            <a:off x="1034715" y="5522313"/>
            <a:ext cx="7419474" cy="307777"/>
          </a:xfrm>
          <a:prstGeom prst="rect">
            <a:avLst/>
          </a:prstGeom>
          <a:noFill/>
          <a:ln w="28575">
            <a:solidFill>
              <a:srgbClr val="7030A0"/>
            </a:solidFill>
          </a:ln>
        </p:spPr>
        <p:txBody>
          <a:bodyPr wrap="square" rtlCol="0">
            <a:spAutoFit/>
          </a:bodyPr>
          <a:lstStyle/>
          <a:p>
            <a:r>
              <a:rPr lang="en-US" sz="1400" dirty="0"/>
              <a:t>Cells(</a:t>
            </a:r>
            <a:r>
              <a:rPr lang="en-US" sz="1400" dirty="0">
                <a:highlight>
                  <a:srgbClr val="FF00FF"/>
                </a:highlight>
              </a:rPr>
              <a:t>1</a:t>
            </a:r>
            <a:r>
              <a:rPr lang="en-US" sz="1400" dirty="0"/>
              <a:t>, </a:t>
            </a:r>
            <a:r>
              <a:rPr lang="en-US" sz="1400" dirty="0" err="1"/>
              <a:t>columns.count</a:t>
            </a:r>
            <a:r>
              <a:rPr lang="en-US" sz="1400" dirty="0"/>
              <a:t>).End(</a:t>
            </a:r>
            <a:r>
              <a:rPr lang="en-US" sz="1400" dirty="0" err="1"/>
              <a:t>xlUp</a:t>
            </a:r>
            <a:r>
              <a:rPr lang="en-US" sz="1400" dirty="0"/>
              <a:t>).Row </a:t>
            </a:r>
            <a:r>
              <a:rPr lang="en-US" sz="1400" dirty="0">
                <a:sym typeface="Wingdings" panose="05000000000000000000" pitchFamily="2" charset="2"/>
              </a:rPr>
              <a:t> “end at the last column # with data in </a:t>
            </a:r>
            <a:r>
              <a:rPr lang="en-US" sz="1400" dirty="0">
                <a:highlight>
                  <a:srgbClr val="FF00FF"/>
                </a:highlight>
                <a:sym typeface="Wingdings" panose="05000000000000000000" pitchFamily="2" charset="2"/>
              </a:rPr>
              <a:t>row 1</a:t>
            </a:r>
            <a:r>
              <a:rPr lang="en-US" sz="1400" dirty="0">
                <a:sym typeface="Wingdings" panose="05000000000000000000" pitchFamily="2" charset="2"/>
              </a:rPr>
              <a:t>”</a:t>
            </a:r>
          </a:p>
        </p:txBody>
      </p:sp>
      <p:sp>
        <p:nvSpPr>
          <p:cNvPr id="9" name="TextBox 8">
            <a:extLst>
              <a:ext uri="{FF2B5EF4-FFF2-40B4-BE49-F238E27FC236}">
                <a16:creationId xmlns:a16="http://schemas.microsoft.com/office/drawing/2014/main" id="{9997E2C3-E3A9-4DF7-A5A4-0EEEDFC0EA34}"/>
              </a:ext>
            </a:extLst>
          </p:cNvPr>
          <p:cNvSpPr txBox="1"/>
          <p:nvPr/>
        </p:nvSpPr>
        <p:spPr>
          <a:xfrm>
            <a:off x="1034715" y="6001997"/>
            <a:ext cx="4261185" cy="307777"/>
          </a:xfrm>
          <a:prstGeom prst="rect">
            <a:avLst/>
          </a:prstGeom>
          <a:noFill/>
          <a:ln w="28575">
            <a:solidFill>
              <a:schemeClr val="accent5"/>
            </a:solidFill>
          </a:ln>
        </p:spPr>
        <p:txBody>
          <a:bodyPr wrap="square" rtlCol="0">
            <a:spAutoFit/>
          </a:bodyPr>
          <a:lstStyle/>
          <a:p>
            <a:r>
              <a:rPr lang="en-US" sz="1400" dirty="0"/>
              <a:t>Next </a:t>
            </a:r>
            <a:r>
              <a:rPr lang="en-US" sz="1400" dirty="0" err="1"/>
              <a:t>column_num</a:t>
            </a:r>
            <a:r>
              <a:rPr lang="en-US" sz="1400" dirty="0"/>
              <a:t> </a:t>
            </a:r>
            <a:r>
              <a:rPr lang="en-US" sz="1400" dirty="0">
                <a:sym typeface="Wingdings" panose="05000000000000000000" pitchFamily="2" charset="2"/>
              </a:rPr>
              <a:t> “go to the next column”</a:t>
            </a:r>
          </a:p>
        </p:txBody>
      </p:sp>
      <p:sp>
        <p:nvSpPr>
          <p:cNvPr id="10" name="Content Placeholder 6">
            <a:extLst>
              <a:ext uri="{FF2B5EF4-FFF2-40B4-BE49-F238E27FC236}">
                <a16:creationId xmlns:a16="http://schemas.microsoft.com/office/drawing/2014/main" id="{6746C56B-8D8D-4D38-AA86-0739ADE2B364}"/>
              </a:ext>
            </a:extLst>
          </p:cNvPr>
          <p:cNvSpPr txBox="1">
            <a:spLocks/>
          </p:cNvSpPr>
          <p:nvPr/>
        </p:nvSpPr>
        <p:spPr>
          <a:xfrm>
            <a:off x="601134" y="1507594"/>
            <a:ext cx="8596668" cy="42722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Font typeface="Wingdings 3" charset="2"/>
              <a:buNone/>
            </a:pPr>
            <a:r>
              <a:rPr lang="en-US" dirty="0"/>
              <a:t>What if my dataset’s column is not stable (i.e. the column “# of late payments” </a:t>
            </a:r>
            <a:r>
              <a:rPr lang="en-US" b="1" dirty="0"/>
              <a:t>name will not change </a:t>
            </a:r>
            <a:r>
              <a:rPr lang="en-US" dirty="0"/>
              <a:t>BUT it might not always be on column 2) . You will need 2 for loops.</a:t>
            </a:r>
          </a:p>
        </p:txBody>
      </p:sp>
    </p:spTree>
    <p:extLst>
      <p:ext uri="{BB962C8B-B14F-4D97-AF65-F5344CB8AC3E}">
        <p14:creationId xmlns:p14="http://schemas.microsoft.com/office/powerpoint/2010/main" val="152382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Putting it all together (6/6)</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457200" lvl="1" indent="0">
              <a:buNone/>
            </a:pPr>
            <a:r>
              <a:rPr lang="en-US" dirty="0"/>
              <a:t>‘second for loop, I want to manipulate the cells in “# of late payments”</a:t>
            </a:r>
          </a:p>
          <a:p>
            <a:pPr marL="457200" lvl="1" indent="0">
              <a:buNone/>
            </a:pPr>
            <a:r>
              <a:rPr lang="en-US" dirty="0"/>
              <a:t>For </a:t>
            </a:r>
            <a:r>
              <a:rPr lang="en-US" dirty="0" err="1"/>
              <a:t>i</a:t>
            </a:r>
            <a:r>
              <a:rPr lang="en-US" dirty="0"/>
              <a:t> = 2 To Cells(</a:t>
            </a:r>
            <a:r>
              <a:rPr lang="en-US" dirty="0" err="1"/>
              <a:t>Rows.Count</a:t>
            </a:r>
            <a:r>
              <a:rPr lang="en-US" dirty="0"/>
              <a:t>, </a:t>
            </a:r>
            <a:r>
              <a:rPr lang="en-US" dirty="0" err="1"/>
              <a:t>num_late_payments</a:t>
            </a:r>
            <a:r>
              <a:rPr lang="en-US" dirty="0"/>
              <a:t>).End(</a:t>
            </a:r>
            <a:r>
              <a:rPr lang="en-US" dirty="0" err="1"/>
              <a:t>xlUp</a:t>
            </a:r>
            <a:r>
              <a:rPr lang="en-US" dirty="0"/>
              <a:t>).Row</a:t>
            </a:r>
          </a:p>
          <a:p>
            <a:pPr marL="457200" lvl="1" indent="0">
              <a:buNone/>
            </a:pPr>
            <a:endParaRPr lang="en-US" dirty="0"/>
          </a:p>
          <a:p>
            <a:pPr marL="457200" lvl="1" indent="0">
              <a:buNone/>
            </a:pPr>
            <a:r>
              <a:rPr lang="en-US" dirty="0"/>
              <a:t>    If Cells(</a:t>
            </a:r>
            <a:r>
              <a:rPr lang="en-US" dirty="0" err="1"/>
              <a:t>i</a:t>
            </a:r>
            <a:r>
              <a:rPr lang="en-US" dirty="0"/>
              <a:t>, </a:t>
            </a:r>
            <a:r>
              <a:rPr lang="en-US" dirty="0" err="1"/>
              <a:t>num_late_payments</a:t>
            </a:r>
            <a:r>
              <a:rPr lang="en-US" dirty="0"/>
              <a:t>) &lt; 0 Then</a:t>
            </a:r>
          </a:p>
          <a:p>
            <a:pPr marL="457200" lvl="1" indent="0">
              <a:buNone/>
            </a:pPr>
            <a:r>
              <a:rPr lang="en-US" dirty="0"/>
              <a:t>        Cells(</a:t>
            </a:r>
            <a:r>
              <a:rPr lang="en-US" dirty="0" err="1"/>
              <a:t>i</a:t>
            </a:r>
            <a:r>
              <a:rPr lang="en-US" dirty="0"/>
              <a:t>, </a:t>
            </a:r>
            <a:r>
              <a:rPr lang="en-US" dirty="0" err="1"/>
              <a:t>num_late_payments</a:t>
            </a:r>
            <a:r>
              <a:rPr lang="en-US" dirty="0"/>
              <a:t>) = 0</a:t>
            </a:r>
          </a:p>
          <a:p>
            <a:pPr marL="457200" lvl="1" indent="0">
              <a:buNone/>
            </a:pPr>
            <a:r>
              <a:rPr lang="en-US" dirty="0"/>
              <a:t>    End If</a:t>
            </a:r>
          </a:p>
          <a:p>
            <a:pPr marL="457200" lvl="1" indent="0">
              <a:buNone/>
            </a:pPr>
            <a:r>
              <a:rPr lang="en-US" dirty="0"/>
              <a:t>    </a:t>
            </a:r>
          </a:p>
          <a:p>
            <a:pPr marL="457200" lvl="1" indent="0">
              <a:buNone/>
            </a:pPr>
            <a:r>
              <a:rPr lang="en-US" dirty="0"/>
              <a:t>Next </a:t>
            </a:r>
            <a:r>
              <a:rPr lang="en-US" dirty="0" err="1"/>
              <a:t>i</a:t>
            </a:r>
            <a:endParaRPr lang="en-US" dirty="0"/>
          </a:p>
        </p:txBody>
      </p:sp>
      <p:sp>
        <p:nvSpPr>
          <p:cNvPr id="10" name="Content Placeholder 6">
            <a:extLst>
              <a:ext uri="{FF2B5EF4-FFF2-40B4-BE49-F238E27FC236}">
                <a16:creationId xmlns:a16="http://schemas.microsoft.com/office/drawing/2014/main" id="{6746C56B-8D8D-4D38-AA86-0739ADE2B364}"/>
              </a:ext>
            </a:extLst>
          </p:cNvPr>
          <p:cNvSpPr txBox="1">
            <a:spLocks/>
          </p:cNvSpPr>
          <p:nvPr/>
        </p:nvSpPr>
        <p:spPr>
          <a:xfrm>
            <a:off x="601134" y="1507594"/>
            <a:ext cx="8596668" cy="42722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Font typeface="Wingdings 3" charset="2"/>
              <a:buNone/>
            </a:pPr>
            <a:endParaRPr lang="en-US" dirty="0"/>
          </a:p>
        </p:txBody>
      </p:sp>
    </p:spTree>
    <p:extLst>
      <p:ext uri="{BB962C8B-B14F-4D97-AF65-F5344CB8AC3E}">
        <p14:creationId xmlns:p14="http://schemas.microsoft.com/office/powerpoint/2010/main" val="265383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record macro effectively</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r>
              <a:rPr lang="en-US" b="1" dirty="0">
                <a:sym typeface="Wingdings" panose="05000000000000000000" pitchFamily="2" charset="2"/>
              </a:rPr>
              <a:t>Record Macro is good for:</a:t>
            </a:r>
          </a:p>
          <a:p>
            <a:pPr lvl="1"/>
            <a:r>
              <a:rPr lang="en-US" dirty="0">
                <a:sym typeface="Wingdings" panose="05000000000000000000" pitchFamily="2" charset="2"/>
              </a:rPr>
              <a:t>When you don’t know the syntax for a process (i.e. Highlighting, adding a borderline)</a:t>
            </a:r>
          </a:p>
          <a:p>
            <a:pPr lvl="1"/>
            <a:r>
              <a:rPr lang="en-US" dirty="0">
                <a:sym typeface="Wingdings" panose="05000000000000000000" pitchFamily="2" charset="2"/>
              </a:rPr>
              <a:t>When the data </a:t>
            </a:r>
            <a:r>
              <a:rPr lang="en-US" b="1" dirty="0">
                <a:sym typeface="Wingdings" panose="05000000000000000000" pitchFamily="2" charset="2"/>
              </a:rPr>
              <a:t>never </a:t>
            </a:r>
            <a:r>
              <a:rPr lang="en-US" dirty="0">
                <a:sym typeface="Wingdings" panose="05000000000000000000" pitchFamily="2" charset="2"/>
              </a:rPr>
              <a:t>changes, you can record macro and run the macro over and over again</a:t>
            </a:r>
          </a:p>
          <a:p>
            <a:pPr lvl="1"/>
            <a:endParaRPr lang="en-US" dirty="0">
              <a:sym typeface="Wingdings" panose="05000000000000000000" pitchFamily="2" charset="2"/>
            </a:endParaRPr>
          </a:p>
          <a:p>
            <a:r>
              <a:rPr lang="en-US" dirty="0">
                <a:sym typeface="Wingdings" panose="05000000000000000000" pitchFamily="2" charset="2"/>
              </a:rPr>
              <a:t>Let’s add on to our code!</a:t>
            </a:r>
          </a:p>
          <a:p>
            <a:pPr lvl="1"/>
            <a:r>
              <a:rPr lang="en-US" dirty="0">
                <a:sym typeface="Wingdings" panose="05000000000000000000" pitchFamily="2" charset="2"/>
              </a:rPr>
              <a:t>We now want to highlight the fishy rows but we don’t know the syntax for highlighting</a:t>
            </a:r>
          </a:p>
          <a:p>
            <a:pPr lvl="1"/>
            <a:r>
              <a:rPr lang="en-US" dirty="0">
                <a:sym typeface="Wingdings" panose="05000000000000000000" pitchFamily="2" charset="2"/>
              </a:rPr>
              <a:t>Class Activity</a:t>
            </a:r>
          </a:p>
          <a:p>
            <a:pPr lvl="1"/>
            <a:endParaRPr lang="en-US" dirty="0">
              <a:sym typeface="Wingdings" panose="05000000000000000000" pitchFamily="2" charset="2"/>
            </a:endParaRPr>
          </a:p>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spTree>
    <p:extLst>
      <p:ext uri="{BB962C8B-B14F-4D97-AF65-F5344CB8AC3E}">
        <p14:creationId xmlns:p14="http://schemas.microsoft.com/office/powerpoint/2010/main" val="634656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record macro effectively</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r>
              <a:rPr lang="en-US" dirty="0"/>
              <a:t>Bonus 1: What if we just want to mark down the rows we think are fishy but not actually change the dataset?</a:t>
            </a:r>
            <a:endParaRPr lang="en-US" b="1" dirty="0">
              <a:sym typeface="Wingdings" panose="05000000000000000000" pitchFamily="2" charset="2"/>
            </a:endParaRPr>
          </a:p>
          <a:p>
            <a:pPr marL="0" indent="0">
              <a:buNone/>
            </a:pPr>
            <a:endParaRPr lang="en-US" b="1" dirty="0">
              <a:sym typeface="Wingdings" panose="05000000000000000000" pitchFamily="2" charset="2"/>
            </a:endParaRPr>
          </a:p>
          <a:p>
            <a:r>
              <a:rPr lang="en-US" dirty="0"/>
              <a:t>Bonus 2: What if we just want to mark down the rows we think are fishy but not actually change the dataset?</a:t>
            </a: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spTree>
    <p:extLst>
      <p:ext uri="{BB962C8B-B14F-4D97-AF65-F5344CB8AC3E}">
        <p14:creationId xmlns:p14="http://schemas.microsoft.com/office/powerpoint/2010/main" val="2669109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record macro effectively</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pic>
        <p:nvPicPr>
          <p:cNvPr id="3" name="Picture 2">
            <a:extLst>
              <a:ext uri="{FF2B5EF4-FFF2-40B4-BE49-F238E27FC236}">
                <a16:creationId xmlns:a16="http://schemas.microsoft.com/office/drawing/2014/main" id="{B4DA1079-FDCA-4D07-B439-2A216CD17772}"/>
              </a:ext>
            </a:extLst>
          </p:cNvPr>
          <p:cNvPicPr>
            <a:picLocks noChangeAspect="1"/>
          </p:cNvPicPr>
          <p:nvPr/>
        </p:nvPicPr>
        <p:blipFill>
          <a:blip r:embed="rId2"/>
          <a:stretch>
            <a:fillRect/>
          </a:stretch>
        </p:blipFill>
        <p:spPr>
          <a:xfrm>
            <a:off x="677334" y="1545907"/>
            <a:ext cx="3181350" cy="3019425"/>
          </a:xfrm>
          <a:prstGeom prst="rect">
            <a:avLst/>
          </a:prstGeom>
        </p:spPr>
      </p:pic>
      <p:sp>
        <p:nvSpPr>
          <p:cNvPr id="4" name="TextBox 3">
            <a:extLst>
              <a:ext uri="{FF2B5EF4-FFF2-40B4-BE49-F238E27FC236}">
                <a16:creationId xmlns:a16="http://schemas.microsoft.com/office/drawing/2014/main" id="{9220CBD9-4A1B-4FCD-9D2C-7311812AC3BA}"/>
              </a:ext>
            </a:extLst>
          </p:cNvPr>
          <p:cNvSpPr txBox="1"/>
          <p:nvPr/>
        </p:nvSpPr>
        <p:spPr>
          <a:xfrm>
            <a:off x="4602480" y="1645920"/>
            <a:ext cx="5029200" cy="5078313"/>
          </a:xfrm>
          <a:prstGeom prst="rect">
            <a:avLst/>
          </a:prstGeom>
          <a:noFill/>
        </p:spPr>
        <p:txBody>
          <a:bodyPr wrap="square" rtlCol="0">
            <a:spAutoFit/>
          </a:bodyPr>
          <a:lstStyle/>
          <a:p>
            <a:pPr marL="342900" indent="-342900">
              <a:buAutoNum type="arabicPeriod"/>
            </a:pPr>
            <a:r>
              <a:rPr lang="en-US" dirty="0"/>
              <a:t>We don’t need everything, cut down on the code.</a:t>
            </a:r>
          </a:p>
          <a:p>
            <a:pPr marL="342900" indent="-342900">
              <a:buAutoNum type="arabicPeriod"/>
            </a:pPr>
            <a:endParaRPr lang="en-US" dirty="0"/>
          </a:p>
          <a:p>
            <a:pPr marL="342900" indent="-342900">
              <a:buAutoNum type="arabicPeriod"/>
            </a:pPr>
            <a:r>
              <a:rPr lang="en-US" dirty="0"/>
              <a:t>Lets focus on the green box</a:t>
            </a:r>
          </a:p>
          <a:p>
            <a:pPr marL="800100" lvl="1" indent="-342900">
              <a:buFont typeface="Arial" panose="020B0604020202020204" pitchFamily="34" charset="0"/>
              <a:buChar char="•"/>
            </a:pPr>
            <a:r>
              <a:rPr lang="en-US" dirty="0"/>
              <a:t>If we run this, it only applies to cells from A2 to F2, therefore we need to fit this code for our needs</a:t>
            </a:r>
            <a:r>
              <a:rPr lang="en-US" b="1" dirty="0"/>
              <a:t> </a:t>
            </a:r>
            <a:endParaRPr lang="en-US" dirty="0"/>
          </a:p>
          <a:p>
            <a:pPr lvl="1"/>
            <a:endParaRPr lang="en-US" dirty="0"/>
          </a:p>
          <a:p>
            <a:pPr lvl="1"/>
            <a:r>
              <a:rPr lang="en-US" dirty="0"/>
              <a:t>What it’s doing:</a:t>
            </a:r>
          </a:p>
          <a:p>
            <a:pPr marL="800100" lvl="1" indent="-342900">
              <a:buFont typeface="Arial" panose="020B0604020202020204" pitchFamily="34" charset="0"/>
              <a:buChar char="•"/>
            </a:pPr>
            <a:r>
              <a:rPr lang="en-US" dirty="0"/>
              <a:t>Selects a range of cells </a:t>
            </a:r>
            <a:r>
              <a:rPr lang="en-US" dirty="0">
                <a:sym typeface="Wingdings" panose="05000000000000000000" pitchFamily="2" charset="2"/>
              </a:rPr>
              <a:t> colors the cells (with </a:t>
            </a:r>
            <a:r>
              <a:rPr lang="en-US" dirty="0" err="1">
                <a:sym typeface="Wingdings" panose="05000000000000000000" pitchFamily="2" charset="2"/>
              </a:rPr>
              <a:t>Selection.Interior</a:t>
            </a:r>
            <a:r>
              <a:rPr lang="en-US" dirty="0">
                <a:sym typeface="Wingdings" panose="05000000000000000000" pitchFamily="2" charset="2"/>
              </a:rPr>
              <a:t> …) </a:t>
            </a:r>
          </a:p>
          <a:p>
            <a:pPr marL="800100" lvl="1" indent="-342900">
              <a:buFont typeface="Arial" panose="020B0604020202020204" pitchFamily="34" charset="0"/>
              <a:buChar char="•"/>
            </a:pPr>
            <a:endParaRPr lang="en-US" dirty="0">
              <a:sym typeface="Wingdings" panose="05000000000000000000" pitchFamily="2" charset="2"/>
            </a:endParaRPr>
          </a:p>
          <a:p>
            <a:pPr marL="800100" lvl="1" indent="-342900">
              <a:buFont typeface="Arial" panose="020B0604020202020204" pitchFamily="34" charset="0"/>
              <a:buChar char="•"/>
            </a:pPr>
            <a:r>
              <a:rPr lang="en-US" dirty="0">
                <a:sym typeface="Wingdings" panose="05000000000000000000" pitchFamily="2" charset="2"/>
              </a:rPr>
              <a:t>Specifically in “Range” we need 2 cells which is the start and end</a:t>
            </a:r>
          </a:p>
          <a:p>
            <a:pPr marL="800100" lvl="1" indent="-342900">
              <a:buFont typeface="Arial" panose="020B0604020202020204" pitchFamily="34" charset="0"/>
              <a:buChar char="•"/>
            </a:pPr>
            <a:endParaRPr lang="en-US" dirty="0">
              <a:sym typeface="Wingdings" panose="05000000000000000000" pitchFamily="2" charset="2"/>
            </a:endParaRPr>
          </a:p>
          <a:p>
            <a:pPr marL="800100" lvl="1" indent="-342900">
              <a:buFont typeface="Arial" panose="020B0604020202020204" pitchFamily="34" charset="0"/>
              <a:buChar char="•"/>
            </a:pPr>
            <a:r>
              <a:rPr lang="en-US" dirty="0">
                <a:sym typeface="Wingdings" panose="05000000000000000000" pitchFamily="2" charset="2"/>
              </a:rPr>
              <a:t>How do we fit this into our code?</a:t>
            </a:r>
            <a:endParaRPr lang="en-US" dirty="0"/>
          </a:p>
          <a:p>
            <a:pPr marL="342900" indent="-342900">
              <a:buAutoNum type="arabicPeriod"/>
            </a:pPr>
            <a:endParaRPr lang="en-US" dirty="0"/>
          </a:p>
          <a:p>
            <a:pPr marL="342900" indent="-342900">
              <a:buAutoNum type="arabicPeriod"/>
            </a:pPr>
            <a:endParaRPr lang="en-US" dirty="0"/>
          </a:p>
        </p:txBody>
      </p:sp>
      <p:sp>
        <p:nvSpPr>
          <p:cNvPr id="6" name="Rectangle 5">
            <a:extLst>
              <a:ext uri="{FF2B5EF4-FFF2-40B4-BE49-F238E27FC236}">
                <a16:creationId xmlns:a16="http://schemas.microsoft.com/office/drawing/2014/main" id="{34278887-F90F-49FF-8690-3CE4F569616A}"/>
              </a:ext>
            </a:extLst>
          </p:cNvPr>
          <p:cNvSpPr/>
          <p:nvPr/>
        </p:nvSpPr>
        <p:spPr>
          <a:xfrm>
            <a:off x="975360" y="3009900"/>
            <a:ext cx="2941320" cy="121158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17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record macro effectively</a:t>
            </a:r>
          </a:p>
        </p:txBody>
      </p:sp>
      <p:sp>
        <p:nvSpPr>
          <p:cNvPr id="7" name="Content Placeholder 6">
            <a:extLst>
              <a:ext uri="{FF2B5EF4-FFF2-40B4-BE49-F238E27FC236}">
                <a16:creationId xmlns:a16="http://schemas.microsoft.com/office/drawing/2014/main" id="{C4B50736-5AC7-40E2-8D7C-413E69491A98}"/>
              </a:ext>
            </a:extLst>
          </p:cNvPr>
          <p:cNvSpPr>
            <a:spLocks noGrp="1"/>
          </p:cNvSpPr>
          <p:nvPr>
            <p:ph idx="1"/>
          </p:nvPr>
        </p:nvSpPr>
        <p:spPr>
          <a:xfrm>
            <a:off x="677334" y="2160589"/>
            <a:ext cx="8596668" cy="4272295"/>
          </a:xfrm>
        </p:spPr>
        <p:txBody>
          <a:bodyPr>
            <a:normAutofit/>
          </a:bodyPr>
          <a:lstStyle/>
          <a:p>
            <a:pPr marL="0" indent="0">
              <a:buNone/>
            </a:pPr>
            <a:endParaRPr lang="en-US" b="1" dirty="0">
              <a:sym typeface="Wingdings" panose="05000000000000000000" pitchFamily="2" charset="2"/>
            </a:endParaRPr>
          </a:p>
          <a:p>
            <a:pPr marL="0" indent="0">
              <a:buNone/>
            </a:pPr>
            <a:endParaRPr lang="en-US" b="1" dirty="0">
              <a:sym typeface="Wingdings" panose="05000000000000000000" pitchFamily="2" charset="2"/>
            </a:endParaRPr>
          </a:p>
        </p:txBody>
      </p:sp>
      <p:sp>
        <p:nvSpPr>
          <p:cNvPr id="4" name="TextBox 3">
            <a:extLst>
              <a:ext uri="{FF2B5EF4-FFF2-40B4-BE49-F238E27FC236}">
                <a16:creationId xmlns:a16="http://schemas.microsoft.com/office/drawing/2014/main" id="{9220CBD9-4A1B-4FCD-9D2C-7311812AC3BA}"/>
              </a:ext>
            </a:extLst>
          </p:cNvPr>
          <p:cNvSpPr txBox="1"/>
          <p:nvPr/>
        </p:nvSpPr>
        <p:spPr>
          <a:xfrm>
            <a:off x="937260" y="1546860"/>
            <a:ext cx="8488680" cy="2585323"/>
          </a:xfrm>
          <a:prstGeom prst="rect">
            <a:avLst/>
          </a:prstGeom>
          <a:noFill/>
        </p:spPr>
        <p:txBody>
          <a:bodyPr wrap="square" rtlCol="0">
            <a:spAutoFit/>
          </a:bodyPr>
          <a:lstStyle/>
          <a:p>
            <a:pPr marL="342900" indent="-342900">
              <a:buAutoNum type="arabicPeriod"/>
            </a:pPr>
            <a:r>
              <a:rPr lang="en-US" dirty="0"/>
              <a:t>Copy and paste the relevant code into the existing code that we already have</a:t>
            </a:r>
          </a:p>
          <a:p>
            <a:pPr marL="342900" indent="-342900">
              <a:buAutoNum type="arabicPeriod"/>
            </a:pPr>
            <a:endParaRPr lang="en-US" dirty="0"/>
          </a:p>
          <a:p>
            <a:pPr marL="342900" indent="-342900">
              <a:buAutoNum type="arabicPeriod"/>
            </a:pPr>
            <a:r>
              <a:rPr lang="en-US" dirty="0"/>
              <a:t>Replace the (“A2:F2”) with cells(</a:t>
            </a:r>
            <a:r>
              <a:rPr lang="en-US" dirty="0" err="1"/>
              <a:t>row#,col</a:t>
            </a:r>
            <a:r>
              <a:rPr lang="en-US" dirty="0"/>
              <a:t>#) separated by a comma</a:t>
            </a:r>
          </a:p>
          <a:p>
            <a:pPr marL="342900" indent="-342900">
              <a:buAutoNum type="arabicPeriod"/>
            </a:pPr>
            <a:endParaRPr lang="en-US" dirty="0"/>
          </a:p>
          <a:p>
            <a:pPr marL="342900" indent="-342900">
              <a:buAutoNum type="arabicPeriod"/>
            </a:pPr>
            <a:r>
              <a:rPr lang="en-US" dirty="0"/>
              <a:t>You’re done!</a:t>
            </a:r>
          </a:p>
          <a:p>
            <a:pPr marL="342900" indent="-342900">
              <a:buAutoNum type="arabicPeriod"/>
            </a:pPr>
            <a:endParaRPr lang="en-US" dirty="0"/>
          </a:p>
          <a:p>
            <a:r>
              <a:rPr lang="en-US" dirty="0"/>
              <a:t>Class Activity: Lets put a border around it!</a:t>
            </a:r>
          </a:p>
          <a:p>
            <a:pPr marL="342900" indent="-342900">
              <a:buAutoNum type="arabicPeriod"/>
            </a:pPr>
            <a:endParaRPr lang="en-US" dirty="0"/>
          </a:p>
        </p:txBody>
      </p:sp>
    </p:spTree>
    <p:extLst>
      <p:ext uri="{BB962C8B-B14F-4D97-AF65-F5344CB8AC3E}">
        <p14:creationId xmlns:p14="http://schemas.microsoft.com/office/powerpoint/2010/main" val="2437967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How to use debugger in VBA</a:t>
            </a:r>
          </a:p>
        </p:txBody>
      </p:sp>
      <p:sp>
        <p:nvSpPr>
          <p:cNvPr id="5" name="Content Placeholder 6">
            <a:extLst>
              <a:ext uri="{FF2B5EF4-FFF2-40B4-BE49-F238E27FC236}">
                <a16:creationId xmlns:a16="http://schemas.microsoft.com/office/drawing/2014/main" id="{3759D1D4-C036-4F08-A38D-DB289B8E05B2}"/>
              </a:ext>
            </a:extLst>
          </p:cNvPr>
          <p:cNvSpPr txBox="1">
            <a:spLocks/>
          </p:cNvSpPr>
          <p:nvPr/>
        </p:nvSpPr>
        <p:spPr>
          <a:xfrm>
            <a:off x="829734" y="2312989"/>
            <a:ext cx="8596668" cy="42722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b="1">
              <a:sym typeface="Wingdings" panose="05000000000000000000" pitchFamily="2" charset="2"/>
            </a:endParaRPr>
          </a:p>
          <a:p>
            <a:pPr marL="0" indent="0">
              <a:buFont typeface="Wingdings 3" charset="2"/>
              <a:buNone/>
            </a:pPr>
            <a:endParaRPr lang="en-US" b="1" dirty="0">
              <a:sym typeface="Wingdings" panose="05000000000000000000" pitchFamily="2" charset="2"/>
            </a:endParaRPr>
          </a:p>
        </p:txBody>
      </p:sp>
      <p:sp>
        <p:nvSpPr>
          <p:cNvPr id="6" name="Content Placeholder 5">
            <a:extLst>
              <a:ext uri="{FF2B5EF4-FFF2-40B4-BE49-F238E27FC236}">
                <a16:creationId xmlns:a16="http://schemas.microsoft.com/office/drawing/2014/main" id="{8E917C6A-84C2-4918-957B-A2608E6A5AD5}"/>
              </a:ext>
            </a:extLst>
          </p:cNvPr>
          <p:cNvSpPr>
            <a:spLocks noGrp="1"/>
          </p:cNvSpPr>
          <p:nvPr>
            <p:ph idx="1"/>
          </p:nvPr>
        </p:nvSpPr>
        <p:spPr>
          <a:xfrm>
            <a:off x="677334" y="2160589"/>
            <a:ext cx="8596668" cy="4605971"/>
          </a:xfrm>
        </p:spPr>
        <p:txBody>
          <a:bodyPr>
            <a:normAutofit fontScale="77500" lnSpcReduction="20000"/>
          </a:bodyPr>
          <a:lstStyle/>
          <a:p>
            <a:r>
              <a:rPr lang="en-US" dirty="0"/>
              <a:t>Debugger is extremely </a:t>
            </a:r>
            <a:r>
              <a:rPr lang="en-US" dirty="0" err="1"/>
              <a:t>extremely</a:t>
            </a:r>
            <a:r>
              <a:rPr lang="en-US" dirty="0"/>
              <a:t> useful:</a:t>
            </a:r>
          </a:p>
          <a:p>
            <a:pPr lvl="1"/>
            <a:r>
              <a:rPr lang="en-US" dirty="0"/>
              <a:t>Allows you to step through the program and see what each variable does and what the value of each variable is</a:t>
            </a:r>
          </a:p>
          <a:p>
            <a:pPr lvl="1"/>
            <a:r>
              <a:rPr lang="en-US" dirty="0"/>
              <a:t>Can correct the program on the fly instead of coding the wrong things and then only discovering at run time that it’s wrong</a:t>
            </a:r>
          </a:p>
          <a:p>
            <a:pPr lvl="1"/>
            <a:endParaRPr lang="en-US" dirty="0"/>
          </a:p>
          <a:p>
            <a:r>
              <a:rPr lang="en-US" dirty="0"/>
              <a:t>Press F8 to step through the program</a:t>
            </a:r>
          </a:p>
          <a:p>
            <a:pPr lvl="1"/>
            <a:r>
              <a:rPr lang="en-US" dirty="0"/>
              <a:t>Yellow line is the current line that you are ABOUT to run</a:t>
            </a:r>
          </a:p>
          <a:p>
            <a:pPr lvl="1"/>
            <a:r>
              <a:rPr lang="en-US" dirty="0"/>
              <a:t>Hoover over any variable to see its value</a:t>
            </a:r>
          </a:p>
          <a:p>
            <a:pPr lvl="1"/>
            <a:r>
              <a:rPr lang="en-US" dirty="0"/>
              <a:t>You can drag the yellow arrow to whatever line you want to run, including ones that you ran already</a:t>
            </a:r>
          </a:p>
          <a:p>
            <a:pPr lvl="1"/>
            <a:endParaRPr lang="en-US" dirty="0"/>
          </a:p>
          <a:p>
            <a:r>
              <a:rPr lang="en-US" b="1" dirty="0"/>
              <a:t>Breakpoints</a:t>
            </a:r>
            <a:r>
              <a:rPr lang="en-US" dirty="0"/>
              <a:t> </a:t>
            </a:r>
            <a:r>
              <a:rPr lang="en-US" dirty="0">
                <a:sym typeface="Wingdings" panose="05000000000000000000" pitchFamily="2" charset="2"/>
              </a:rPr>
              <a:t> A point where your program breaks if you press the run button</a:t>
            </a:r>
          </a:p>
          <a:p>
            <a:pPr lvl="1"/>
            <a:r>
              <a:rPr lang="en-US" b="1" dirty="0">
                <a:sym typeface="Wingdings" panose="05000000000000000000" pitchFamily="2" charset="2"/>
              </a:rPr>
              <a:t>How to:</a:t>
            </a:r>
          </a:p>
          <a:p>
            <a:pPr lvl="2"/>
            <a:r>
              <a:rPr lang="en-US" dirty="0">
                <a:sym typeface="Wingdings" panose="05000000000000000000" pitchFamily="2" charset="2"/>
              </a:rPr>
              <a:t>Press the margin of the line that you want to break</a:t>
            </a:r>
          </a:p>
          <a:p>
            <a:pPr lvl="1"/>
            <a:r>
              <a:rPr lang="en-US" b="1" dirty="0">
                <a:sym typeface="Wingdings" panose="05000000000000000000" pitchFamily="2" charset="2"/>
              </a:rPr>
              <a:t>Useful when:</a:t>
            </a:r>
          </a:p>
          <a:p>
            <a:pPr lvl="2"/>
            <a:r>
              <a:rPr lang="en-US" dirty="0">
                <a:sym typeface="Wingdings" panose="05000000000000000000" pitchFamily="2" charset="2"/>
              </a:rPr>
              <a:t>You have a huge program and you want to see specifically how one part of the program runs</a:t>
            </a:r>
          </a:p>
          <a:p>
            <a:pPr lvl="2"/>
            <a:r>
              <a:rPr lang="en-US" dirty="0">
                <a:sym typeface="Wingdings" panose="05000000000000000000" pitchFamily="2" charset="2"/>
              </a:rPr>
              <a:t>If you want to see that chunk of code worked, point the break point right after the </a:t>
            </a:r>
          </a:p>
          <a:p>
            <a:pPr lvl="2"/>
            <a:r>
              <a:rPr lang="en-US" dirty="0">
                <a:sym typeface="Wingdings" panose="05000000000000000000" pitchFamily="2" charset="2"/>
              </a:rPr>
              <a:t>Use the Immediate Window to see what your variables are doing</a:t>
            </a:r>
          </a:p>
        </p:txBody>
      </p:sp>
      <p:pic>
        <p:nvPicPr>
          <p:cNvPr id="8" name="Picture 7">
            <a:extLst>
              <a:ext uri="{FF2B5EF4-FFF2-40B4-BE49-F238E27FC236}">
                <a16:creationId xmlns:a16="http://schemas.microsoft.com/office/drawing/2014/main" id="{EE393899-58F6-4E9B-95FA-B1107CD8A44D}"/>
              </a:ext>
            </a:extLst>
          </p:cNvPr>
          <p:cNvPicPr>
            <a:picLocks noChangeAspect="1"/>
          </p:cNvPicPr>
          <p:nvPr/>
        </p:nvPicPr>
        <p:blipFill>
          <a:blip r:embed="rId2"/>
          <a:stretch>
            <a:fillRect/>
          </a:stretch>
        </p:blipFill>
        <p:spPr>
          <a:xfrm>
            <a:off x="5301125" y="5250179"/>
            <a:ext cx="2699385" cy="443865"/>
          </a:xfrm>
          <a:prstGeom prst="rect">
            <a:avLst/>
          </a:prstGeom>
        </p:spPr>
      </p:pic>
    </p:spTree>
    <p:extLst>
      <p:ext uri="{BB962C8B-B14F-4D97-AF65-F5344CB8AC3E}">
        <p14:creationId xmlns:p14="http://schemas.microsoft.com/office/powerpoint/2010/main" val="415895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a:t>How to use debugger in VBA</a:t>
            </a:r>
            <a:endParaRPr lang="en-US" dirty="0"/>
          </a:p>
        </p:txBody>
      </p:sp>
      <p:sp>
        <p:nvSpPr>
          <p:cNvPr id="10" name="Content Placeholder 6">
            <a:extLst>
              <a:ext uri="{FF2B5EF4-FFF2-40B4-BE49-F238E27FC236}">
                <a16:creationId xmlns:a16="http://schemas.microsoft.com/office/drawing/2014/main" id="{6746C56B-8D8D-4D38-AA86-0739ADE2B364}"/>
              </a:ext>
            </a:extLst>
          </p:cNvPr>
          <p:cNvSpPr txBox="1">
            <a:spLocks/>
          </p:cNvSpPr>
          <p:nvPr/>
        </p:nvSpPr>
        <p:spPr>
          <a:xfrm>
            <a:off x="593514" y="1930400"/>
            <a:ext cx="9990666" cy="427229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Font typeface="Wingdings 3" charset="2"/>
              <a:buNone/>
            </a:pPr>
            <a:r>
              <a:rPr lang="en-US" dirty="0"/>
              <a:t>Class Activity (This is difficult)</a:t>
            </a:r>
          </a:p>
          <a:p>
            <a:pPr marL="457200" lvl="1" indent="0">
              <a:buFont typeface="Wingdings 3" charset="2"/>
              <a:buNone/>
            </a:pPr>
            <a:r>
              <a:rPr lang="en-US" dirty="0"/>
              <a:t>What if I want to loop through every single cell? You will need 2 loops.</a:t>
            </a:r>
          </a:p>
          <a:p>
            <a:pPr marL="457200" lvl="1" indent="0">
              <a:buFont typeface="Wingdings 3" charset="2"/>
              <a:buNone/>
            </a:pPr>
            <a:r>
              <a:rPr lang="en-US" dirty="0"/>
              <a:t>Loop 1 will go through each column. Loop 2 will go through each cell. </a:t>
            </a:r>
          </a:p>
          <a:p>
            <a:pPr marL="457200" lvl="1" indent="0">
              <a:buFont typeface="Wingdings 3" charset="2"/>
              <a:buNone/>
            </a:pPr>
            <a:r>
              <a:rPr lang="en-US" dirty="0"/>
              <a:t>In words:</a:t>
            </a:r>
          </a:p>
          <a:p>
            <a:pPr marL="800100" lvl="1" indent="-342900">
              <a:buAutoNum type="alphaUcParenR"/>
            </a:pPr>
            <a:r>
              <a:rPr lang="en-US" dirty="0"/>
              <a:t>Start with Column 1, go through each row of column 1</a:t>
            </a:r>
          </a:p>
          <a:p>
            <a:pPr marL="800100" lvl="1" indent="-342900">
              <a:buAutoNum type="alphaUcParenR"/>
            </a:pPr>
            <a:r>
              <a:rPr lang="en-US" dirty="0"/>
              <a:t>When (A) is done, go to Column 2, go through each row of column 2</a:t>
            </a:r>
          </a:p>
          <a:p>
            <a:pPr marL="800100" lvl="1" indent="-342900">
              <a:buAutoNum type="alphaUcParenR"/>
            </a:pPr>
            <a:r>
              <a:rPr lang="en-US" dirty="0"/>
              <a:t>When (B) is done, go to Column 3, go through each row of Column 3</a:t>
            </a:r>
          </a:p>
          <a:p>
            <a:pPr marL="800100" lvl="1" indent="-342900">
              <a:buAutoNum type="alphaUcParenR"/>
            </a:pPr>
            <a:endParaRPr lang="en-US" dirty="0"/>
          </a:p>
          <a:p>
            <a:pPr marL="457200" lvl="1" indent="0">
              <a:buNone/>
            </a:pPr>
            <a:r>
              <a:rPr lang="en-US" dirty="0"/>
              <a:t>Try it yourself!</a:t>
            </a:r>
          </a:p>
          <a:p>
            <a:pPr marL="457200" lvl="1" indent="0">
              <a:buNone/>
            </a:pPr>
            <a:r>
              <a:rPr lang="en-US" dirty="0"/>
              <a:t>To start you off…</a:t>
            </a:r>
          </a:p>
          <a:p>
            <a:pPr marL="457200" lvl="1" indent="0">
              <a:buNone/>
            </a:pPr>
            <a:r>
              <a:rPr lang="en-US" dirty="0"/>
              <a:t>For col = 1 to cells(columns.count,1).end(</a:t>
            </a:r>
            <a:r>
              <a:rPr lang="en-US" dirty="0" err="1"/>
              <a:t>xltoleft</a:t>
            </a:r>
            <a:r>
              <a:rPr lang="en-US" dirty="0"/>
              <a:t>).column </a:t>
            </a:r>
          </a:p>
          <a:p>
            <a:pPr marL="457200" lvl="1" indent="0">
              <a:buNone/>
            </a:pPr>
            <a:r>
              <a:rPr lang="en-US" dirty="0"/>
              <a:t>	for </a:t>
            </a:r>
            <a:r>
              <a:rPr lang="en-US" dirty="0" err="1"/>
              <a:t>row_num</a:t>
            </a:r>
            <a:r>
              <a:rPr lang="en-US" dirty="0"/>
              <a:t> = 2 ….</a:t>
            </a:r>
          </a:p>
          <a:p>
            <a:pPr marL="457200" lvl="1" indent="0">
              <a:buNone/>
            </a:pPr>
            <a:r>
              <a:rPr lang="en-US" dirty="0"/>
              <a:t>		</a:t>
            </a:r>
            <a:r>
              <a:rPr lang="en-US" dirty="0" err="1"/>
              <a:t>Debug.Print</a:t>
            </a:r>
            <a:r>
              <a:rPr lang="en-US" dirty="0"/>
              <a:t> (“We are now on row #” &amp; </a:t>
            </a:r>
            <a:r>
              <a:rPr lang="en-US" dirty="0" err="1"/>
              <a:t>row_num</a:t>
            </a:r>
            <a:r>
              <a:rPr lang="en-US" dirty="0"/>
              <a:t> &amp; “of column “ &amp; </a:t>
            </a:r>
            <a:r>
              <a:rPr lang="en-US" dirty="0" err="1"/>
              <a:t>col_num</a:t>
            </a:r>
            <a:r>
              <a:rPr lang="en-US" dirty="0"/>
              <a:t>)</a:t>
            </a:r>
          </a:p>
          <a:p>
            <a:pPr lvl="1">
              <a:buFontTx/>
              <a:buChar char="-"/>
            </a:pPr>
            <a:endParaRPr lang="en-US" dirty="0"/>
          </a:p>
          <a:p>
            <a:pPr marL="457200" lvl="1" indent="0">
              <a:buFont typeface="Wingdings 3" charset="2"/>
              <a:buNone/>
            </a:pPr>
            <a:endParaRPr lang="en-US" dirty="0"/>
          </a:p>
          <a:p>
            <a:pPr marL="457200" lvl="1" indent="0">
              <a:buFont typeface="Wingdings 3" charset="2"/>
              <a:buNone/>
            </a:pPr>
            <a:endParaRPr lang="en-US" dirty="0"/>
          </a:p>
        </p:txBody>
      </p:sp>
    </p:spTree>
    <p:extLst>
      <p:ext uri="{BB962C8B-B14F-4D97-AF65-F5344CB8AC3E}">
        <p14:creationId xmlns:p14="http://schemas.microsoft.com/office/powerpoint/2010/main" val="8015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p:txBody>
          <a:bodyPr>
            <a:normAutofit fontScale="92500" lnSpcReduction="20000"/>
          </a:bodyPr>
          <a:lstStyle/>
          <a:p>
            <a:r>
              <a:rPr lang="en-US" dirty="0"/>
              <a:t>Introduction</a:t>
            </a:r>
          </a:p>
          <a:p>
            <a:pPr lvl="1"/>
            <a:r>
              <a:rPr lang="en-US" dirty="0"/>
              <a:t>Who am I</a:t>
            </a:r>
          </a:p>
          <a:p>
            <a:pPr lvl="1"/>
            <a:r>
              <a:rPr lang="en-US" dirty="0"/>
              <a:t>Comparison of Languages</a:t>
            </a:r>
          </a:p>
          <a:p>
            <a:pPr lvl="1"/>
            <a:r>
              <a:rPr lang="en-US" dirty="0"/>
              <a:t>VBA</a:t>
            </a:r>
          </a:p>
          <a:p>
            <a:r>
              <a:rPr lang="en-US" dirty="0"/>
              <a:t>Set up your personal macro workbook</a:t>
            </a:r>
          </a:p>
          <a:p>
            <a:r>
              <a:rPr lang="en-US" dirty="0"/>
              <a:t>Variables and Datatypes</a:t>
            </a:r>
          </a:p>
          <a:p>
            <a:r>
              <a:rPr lang="en-US" dirty="0"/>
              <a:t>Building Blocks of a </a:t>
            </a:r>
            <a:r>
              <a:rPr lang="en-US" dirty="0" err="1"/>
              <a:t>vba</a:t>
            </a:r>
            <a:r>
              <a:rPr lang="en-US" dirty="0"/>
              <a:t> program</a:t>
            </a:r>
          </a:p>
          <a:p>
            <a:pPr lvl="1"/>
            <a:r>
              <a:rPr lang="en-US" dirty="0"/>
              <a:t>if/for/function/sub</a:t>
            </a:r>
          </a:p>
          <a:p>
            <a:pPr lvl="1"/>
            <a:r>
              <a:rPr lang="en-US" dirty="0"/>
              <a:t>Cell manipulation</a:t>
            </a:r>
          </a:p>
          <a:p>
            <a:r>
              <a:rPr lang="en-US" dirty="0"/>
              <a:t>Putting it all together </a:t>
            </a:r>
          </a:p>
          <a:p>
            <a:r>
              <a:rPr lang="en-US" dirty="0"/>
              <a:t>How to use record macro effectively</a:t>
            </a:r>
          </a:p>
          <a:p>
            <a:r>
              <a:rPr lang="en-US" dirty="0"/>
              <a:t>How to use debugger in VBA</a:t>
            </a:r>
          </a:p>
        </p:txBody>
      </p:sp>
    </p:spTree>
    <p:extLst>
      <p:ext uri="{BB962C8B-B14F-4D97-AF65-F5344CB8AC3E}">
        <p14:creationId xmlns:p14="http://schemas.microsoft.com/office/powerpoint/2010/main" val="277052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p:txBody>
          <a:bodyPr/>
          <a:lstStyle/>
          <a:p>
            <a:r>
              <a:rPr lang="en-US" dirty="0"/>
              <a:t>Who Am I: </a:t>
            </a:r>
          </a:p>
          <a:p>
            <a:pPr lvl="1"/>
            <a:r>
              <a:rPr lang="en-US" dirty="0" err="1"/>
              <a:t>B.Sc</a:t>
            </a:r>
            <a:r>
              <a:rPr lang="en-US" dirty="0"/>
              <a:t> (Major in Psychology/Biology, McMaster)</a:t>
            </a:r>
          </a:p>
          <a:p>
            <a:pPr lvl="1"/>
            <a:r>
              <a:rPr lang="en-US" dirty="0"/>
              <a:t>MBA (Data Analytics Stream, Brock)</a:t>
            </a:r>
          </a:p>
          <a:p>
            <a:pPr lvl="1"/>
            <a:r>
              <a:rPr lang="en-US" dirty="0"/>
              <a:t>Self taught programmer</a:t>
            </a:r>
          </a:p>
          <a:p>
            <a:pPr lvl="1"/>
            <a:r>
              <a:rPr lang="en-US" dirty="0"/>
              <a:t>Worked at RBC as a data analyst and developer</a:t>
            </a:r>
          </a:p>
          <a:p>
            <a:pPr lvl="2"/>
            <a:r>
              <a:rPr lang="en-US" dirty="0"/>
              <a:t>Teams: </a:t>
            </a:r>
            <a:r>
              <a:rPr lang="en-US" dirty="0" err="1"/>
              <a:t>myMobility</a:t>
            </a:r>
            <a:r>
              <a:rPr lang="en-US" dirty="0"/>
              <a:t>, Credit Modelling, FRTB IT</a:t>
            </a:r>
          </a:p>
          <a:p>
            <a:pPr lvl="2"/>
            <a:r>
              <a:rPr lang="en-US" dirty="0"/>
              <a:t>Languages: Python, Scala, VBA, SQL, Java</a:t>
            </a:r>
          </a:p>
          <a:p>
            <a:pPr lvl="1"/>
            <a:r>
              <a:rPr lang="en-US" dirty="0"/>
              <a:t>RBC is a great company that is generous with their money</a:t>
            </a:r>
          </a:p>
        </p:txBody>
      </p:sp>
    </p:spTree>
    <p:extLst>
      <p:ext uri="{BB962C8B-B14F-4D97-AF65-F5344CB8AC3E}">
        <p14:creationId xmlns:p14="http://schemas.microsoft.com/office/powerpoint/2010/main" val="9118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a:xfrm>
            <a:off x="677334" y="1506394"/>
            <a:ext cx="8596668" cy="3880773"/>
          </a:xfrm>
        </p:spPr>
        <p:txBody>
          <a:bodyPr/>
          <a:lstStyle/>
          <a:p>
            <a:pPr marL="0" indent="0">
              <a:buNone/>
            </a:pPr>
            <a:r>
              <a:rPr lang="en-US" dirty="0"/>
              <a:t>Comparison of Languages</a:t>
            </a:r>
          </a:p>
          <a:p>
            <a:pPr marL="0" indent="0">
              <a:buNone/>
            </a:pPr>
            <a:endParaRPr lang="en-US" dirty="0"/>
          </a:p>
        </p:txBody>
      </p:sp>
      <p:graphicFrame>
        <p:nvGraphicFramePr>
          <p:cNvPr id="4" name="Table 3">
            <a:extLst>
              <a:ext uri="{FF2B5EF4-FFF2-40B4-BE49-F238E27FC236}">
                <a16:creationId xmlns:a16="http://schemas.microsoft.com/office/drawing/2014/main" id="{647323BB-F8F5-4E0A-9C42-EE906980502F}"/>
              </a:ext>
            </a:extLst>
          </p:cNvPr>
          <p:cNvGraphicFramePr>
            <a:graphicFrameLocks noGrp="1"/>
          </p:cNvGraphicFramePr>
          <p:nvPr>
            <p:extLst>
              <p:ext uri="{D42A27DB-BD31-4B8C-83A1-F6EECF244321}">
                <p14:modId xmlns:p14="http://schemas.microsoft.com/office/powerpoint/2010/main" val="386568563"/>
              </p:ext>
            </p:extLst>
          </p:nvPr>
        </p:nvGraphicFramePr>
        <p:xfrm>
          <a:off x="281556" y="1963420"/>
          <a:ext cx="10904605" cy="4046220"/>
        </p:xfrm>
        <a:graphic>
          <a:graphicData uri="http://schemas.openxmlformats.org/drawingml/2006/table">
            <a:tbl>
              <a:tblPr firstRow="1" bandRow="1">
                <a:tableStyleId>{5C22544A-7EE6-4342-B048-85BDC9FD1C3A}</a:tableStyleId>
              </a:tblPr>
              <a:tblGrid>
                <a:gridCol w="815724">
                  <a:extLst>
                    <a:ext uri="{9D8B030D-6E8A-4147-A177-3AD203B41FA5}">
                      <a16:colId xmlns:a16="http://schemas.microsoft.com/office/drawing/2014/main" val="2617916596"/>
                    </a:ext>
                  </a:extLst>
                </a:gridCol>
                <a:gridCol w="2087880">
                  <a:extLst>
                    <a:ext uri="{9D8B030D-6E8A-4147-A177-3AD203B41FA5}">
                      <a16:colId xmlns:a16="http://schemas.microsoft.com/office/drawing/2014/main" val="287056611"/>
                    </a:ext>
                  </a:extLst>
                </a:gridCol>
                <a:gridCol w="2080260">
                  <a:extLst>
                    <a:ext uri="{9D8B030D-6E8A-4147-A177-3AD203B41FA5}">
                      <a16:colId xmlns:a16="http://schemas.microsoft.com/office/drawing/2014/main" val="1487862194"/>
                    </a:ext>
                  </a:extLst>
                </a:gridCol>
                <a:gridCol w="2232660">
                  <a:extLst>
                    <a:ext uri="{9D8B030D-6E8A-4147-A177-3AD203B41FA5}">
                      <a16:colId xmlns:a16="http://schemas.microsoft.com/office/drawing/2014/main" val="2462746962"/>
                    </a:ext>
                  </a:extLst>
                </a:gridCol>
                <a:gridCol w="1919618">
                  <a:extLst>
                    <a:ext uri="{9D8B030D-6E8A-4147-A177-3AD203B41FA5}">
                      <a16:colId xmlns:a16="http://schemas.microsoft.com/office/drawing/2014/main" val="2143293538"/>
                    </a:ext>
                  </a:extLst>
                </a:gridCol>
                <a:gridCol w="1768463">
                  <a:extLst>
                    <a:ext uri="{9D8B030D-6E8A-4147-A177-3AD203B41FA5}">
                      <a16:colId xmlns:a16="http://schemas.microsoft.com/office/drawing/2014/main" val="1668416898"/>
                    </a:ext>
                  </a:extLst>
                </a:gridCol>
              </a:tblGrid>
              <a:tr h="370840">
                <a:tc>
                  <a:txBody>
                    <a:bodyPr/>
                    <a:lstStyle/>
                    <a:p>
                      <a:endParaRPr lang="en-US" sz="1050" dirty="0"/>
                    </a:p>
                  </a:txBody>
                  <a:tcPr/>
                </a:tc>
                <a:tc>
                  <a:txBody>
                    <a:bodyPr/>
                    <a:lstStyle/>
                    <a:p>
                      <a:r>
                        <a:rPr lang="en-US" sz="1050" dirty="0"/>
                        <a:t>Python</a:t>
                      </a:r>
                    </a:p>
                  </a:txBody>
                  <a:tcPr/>
                </a:tc>
                <a:tc>
                  <a:txBody>
                    <a:bodyPr/>
                    <a:lstStyle/>
                    <a:p>
                      <a:r>
                        <a:rPr lang="en-US" sz="1050" dirty="0"/>
                        <a:t>VBA (Visual Basic for Applications)</a:t>
                      </a:r>
                    </a:p>
                  </a:txBody>
                  <a:tcPr/>
                </a:tc>
                <a:tc>
                  <a:txBody>
                    <a:bodyPr/>
                    <a:lstStyle/>
                    <a:p>
                      <a:r>
                        <a:rPr lang="en-US" sz="1050" dirty="0"/>
                        <a:t>SQL (structured Query Language)</a:t>
                      </a:r>
                    </a:p>
                  </a:txBody>
                  <a:tcPr/>
                </a:tc>
                <a:tc>
                  <a:txBody>
                    <a:bodyPr/>
                    <a:lstStyle/>
                    <a:p>
                      <a:r>
                        <a:rPr lang="en-US" sz="1050" dirty="0"/>
                        <a:t>Java</a:t>
                      </a:r>
                    </a:p>
                  </a:txBody>
                  <a:tcPr/>
                </a:tc>
                <a:tc>
                  <a:txBody>
                    <a:bodyPr/>
                    <a:lstStyle/>
                    <a:p>
                      <a:r>
                        <a:rPr lang="en-US" sz="1050" dirty="0"/>
                        <a:t>Scala</a:t>
                      </a:r>
                    </a:p>
                  </a:txBody>
                  <a:tcPr/>
                </a:tc>
                <a:extLst>
                  <a:ext uri="{0D108BD9-81ED-4DB2-BD59-A6C34878D82A}">
                    <a16:rowId xmlns:a16="http://schemas.microsoft.com/office/drawing/2014/main" val="1487600291"/>
                  </a:ext>
                </a:extLst>
              </a:tr>
              <a:tr h="370840">
                <a:tc>
                  <a:txBody>
                    <a:bodyPr/>
                    <a:lstStyle/>
                    <a:p>
                      <a:r>
                        <a:rPr lang="en-US" sz="1050" dirty="0"/>
                        <a:t>Pros</a:t>
                      </a:r>
                    </a:p>
                  </a:txBody>
                  <a:tcPr/>
                </a:tc>
                <a:tc>
                  <a:txBody>
                    <a:bodyPr/>
                    <a:lstStyle/>
                    <a:p>
                      <a:pPr marL="171450" indent="-171450">
                        <a:buFontTx/>
                        <a:buChar char="-"/>
                      </a:pPr>
                      <a:r>
                        <a:rPr lang="en-US" sz="1050" dirty="0"/>
                        <a:t>Extremely versatile language</a:t>
                      </a:r>
                    </a:p>
                    <a:p>
                      <a:pPr marL="171450" indent="-171450">
                        <a:buFontTx/>
                        <a:buChar char="-"/>
                      </a:pPr>
                      <a:endParaRPr lang="en-US" sz="1050" dirty="0"/>
                    </a:p>
                    <a:p>
                      <a:pPr marL="171450" indent="-171450">
                        <a:buFontTx/>
                        <a:buChar char="-"/>
                      </a:pPr>
                      <a:r>
                        <a:rPr lang="en-US" sz="1050" dirty="0"/>
                        <a:t>Clean and easy to understand</a:t>
                      </a:r>
                    </a:p>
                    <a:p>
                      <a:pPr marL="171450" indent="-171450">
                        <a:buFontTx/>
                        <a:buChar char="-"/>
                      </a:pPr>
                      <a:endParaRPr lang="en-US" sz="1050" dirty="0"/>
                    </a:p>
                    <a:p>
                      <a:pPr marL="171450" indent="-171450">
                        <a:buFontTx/>
                        <a:buChar char="-"/>
                      </a:pPr>
                      <a:r>
                        <a:rPr lang="en-US" sz="1050" dirty="0"/>
                        <a:t>Hot language for years to come</a:t>
                      </a:r>
                    </a:p>
                    <a:p>
                      <a:pPr marL="171450" indent="-171450">
                        <a:buFontTx/>
                        <a:buChar char="-"/>
                      </a:pPr>
                      <a:endParaRPr lang="en-US" sz="1050" dirty="0"/>
                    </a:p>
                    <a:p>
                      <a:pPr marL="171450" indent="-171450">
                        <a:buFontTx/>
                        <a:buChar char="-"/>
                      </a:pPr>
                      <a:r>
                        <a:rPr lang="en-US" sz="1050" dirty="0"/>
                        <a:t>Open source language</a:t>
                      </a:r>
                    </a:p>
                  </a:txBody>
                  <a:tcPr/>
                </a:tc>
                <a:tc>
                  <a:txBody>
                    <a:bodyPr/>
                    <a:lstStyle/>
                    <a:p>
                      <a:pPr marL="171450" indent="-171450">
                        <a:buFontTx/>
                        <a:buChar char="-"/>
                      </a:pPr>
                      <a:r>
                        <a:rPr lang="en-US" sz="1050" dirty="0"/>
                        <a:t>Automate every single thing that requires manual processing</a:t>
                      </a:r>
                    </a:p>
                    <a:p>
                      <a:pPr marL="171450" indent="-171450">
                        <a:buFontTx/>
                        <a:buChar char="-"/>
                      </a:pPr>
                      <a:endParaRPr lang="en-US" sz="1050" dirty="0"/>
                    </a:p>
                    <a:p>
                      <a:pPr marL="171450" indent="-171450">
                        <a:buFontTx/>
                        <a:buChar char="-"/>
                      </a:pPr>
                      <a:r>
                        <a:rPr lang="en-US" sz="1050" dirty="0"/>
                        <a:t>Can be used to build interactive </a:t>
                      </a:r>
                      <a:r>
                        <a:rPr lang="en-US" sz="1050" b="1" u="sng" dirty="0"/>
                        <a:t>prototype</a:t>
                      </a:r>
                      <a:r>
                        <a:rPr lang="en-US" sz="1050" dirty="0"/>
                        <a:t> applications with UI quickly</a:t>
                      </a:r>
                    </a:p>
                  </a:txBody>
                  <a:tcPr/>
                </a:tc>
                <a:tc>
                  <a:txBody>
                    <a:bodyPr/>
                    <a:lstStyle/>
                    <a:p>
                      <a:pPr marL="171450" indent="-171450">
                        <a:buFontTx/>
                        <a:buChar char="-"/>
                      </a:pPr>
                      <a:r>
                        <a:rPr lang="en-US" sz="1050" dirty="0"/>
                        <a:t>Every single database in the world uses some flavor of SQL (including Hadoop ecosystem)</a:t>
                      </a:r>
                    </a:p>
                    <a:p>
                      <a:pPr marL="171450" indent="-171450">
                        <a:buFontTx/>
                        <a:buChar char="-"/>
                      </a:pPr>
                      <a:endParaRPr lang="en-US" sz="1050" dirty="0"/>
                    </a:p>
                    <a:p>
                      <a:pPr marL="171450" indent="-171450">
                        <a:buFontTx/>
                        <a:buChar char="-"/>
                      </a:pPr>
                      <a:r>
                        <a:rPr lang="en-US" sz="1050" dirty="0"/>
                        <a:t>Transferrable language in any job related to data</a:t>
                      </a:r>
                    </a:p>
                  </a:txBody>
                  <a:tcPr/>
                </a:tc>
                <a:tc>
                  <a:txBody>
                    <a:bodyPr/>
                    <a:lstStyle/>
                    <a:p>
                      <a:pPr marL="0" indent="0">
                        <a:buFontTx/>
                        <a:buNone/>
                      </a:pPr>
                      <a:r>
                        <a:rPr lang="en-US" sz="1050" dirty="0"/>
                        <a:t>-   Extremely versatile language</a:t>
                      </a:r>
                    </a:p>
                    <a:p>
                      <a:pPr marL="171450" indent="-171450">
                        <a:buFontTx/>
                        <a:buChar char="-"/>
                      </a:pPr>
                      <a:endParaRPr lang="en-US" sz="1050" dirty="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050" dirty="0"/>
                        <a:t>Can be run on any machine that has a JVM (compiler)</a:t>
                      </a: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1050" dirty="0"/>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050" dirty="0"/>
                        <a:t>Ton of material on best practices</a:t>
                      </a:r>
                    </a:p>
                    <a:p>
                      <a:pPr marL="171450" indent="-171450">
                        <a:buFontTx/>
                        <a:buChar char="-"/>
                      </a:pPr>
                      <a:endParaRPr lang="en-US" sz="1050" dirty="0"/>
                    </a:p>
                  </a:txBody>
                  <a:tcPr/>
                </a:tc>
                <a:tc>
                  <a:txBody>
                    <a:bodyPr/>
                    <a:lstStyle/>
                    <a:p>
                      <a:pPr marL="171450" indent="-171450">
                        <a:buFontTx/>
                        <a:buChar char="-"/>
                      </a:pPr>
                      <a:r>
                        <a:rPr lang="en-US" sz="1050" dirty="0"/>
                        <a:t>Python like functional feel</a:t>
                      </a:r>
                    </a:p>
                    <a:p>
                      <a:pPr marL="171450" indent="-171450">
                        <a:buFontTx/>
                        <a:buChar char="-"/>
                      </a:pPr>
                      <a:endParaRPr lang="en-US" sz="1050" dirty="0"/>
                    </a:p>
                    <a:p>
                      <a:pPr marL="171450" indent="-171450">
                        <a:buFontTx/>
                        <a:buChar char="-"/>
                      </a:pPr>
                      <a:r>
                        <a:rPr lang="en-US" sz="1050" dirty="0"/>
                        <a:t>Clean and somewhat easy to understand</a:t>
                      </a:r>
                    </a:p>
                    <a:p>
                      <a:pPr marL="171450" indent="-171450">
                        <a:buFontTx/>
                        <a:buChar char="-"/>
                      </a:pPr>
                      <a:endParaRPr lang="en-US" sz="1050" dirty="0"/>
                    </a:p>
                    <a:p>
                      <a:pPr marL="171450" indent="-171450">
                        <a:buFontTx/>
                        <a:buChar char="-"/>
                      </a:pPr>
                      <a:r>
                        <a:rPr lang="en-US" sz="1050" dirty="0"/>
                        <a:t>Specifically for Hadoop ecosystem (runs fast on Hadoop)</a:t>
                      </a:r>
                    </a:p>
                  </a:txBody>
                  <a:tcPr/>
                </a:tc>
                <a:extLst>
                  <a:ext uri="{0D108BD9-81ED-4DB2-BD59-A6C34878D82A}">
                    <a16:rowId xmlns:a16="http://schemas.microsoft.com/office/drawing/2014/main" val="899029195"/>
                  </a:ext>
                </a:extLst>
              </a:tr>
              <a:tr h="370840">
                <a:tc>
                  <a:txBody>
                    <a:bodyPr/>
                    <a:lstStyle/>
                    <a:p>
                      <a:r>
                        <a:rPr lang="en-US" sz="1050" dirty="0"/>
                        <a:t>Cons</a:t>
                      </a:r>
                    </a:p>
                  </a:txBody>
                  <a:tcPr/>
                </a:tc>
                <a:tc>
                  <a:txBody>
                    <a:bodyPr/>
                    <a:lstStyle/>
                    <a:p>
                      <a:pPr marL="171450" indent="-171450">
                        <a:buFontTx/>
                        <a:buChar char="-"/>
                      </a:pPr>
                      <a:r>
                        <a:rPr lang="en-US" sz="1050" dirty="0"/>
                        <a:t>Amount of pre built packages and methods can be overwhelming</a:t>
                      </a:r>
                    </a:p>
                    <a:p>
                      <a:pPr marL="171450" indent="-171450">
                        <a:buFontTx/>
                        <a:buChar char="-"/>
                      </a:pPr>
                      <a:endParaRPr lang="en-US" sz="1050" dirty="0"/>
                    </a:p>
                    <a:p>
                      <a:pPr marL="171450" indent="-171450">
                        <a:buFontTx/>
                        <a:buChar char="-"/>
                      </a:pPr>
                      <a:r>
                        <a:rPr lang="en-US" sz="1050" dirty="0"/>
                        <a:t>Difficult to build prototype applications with UI</a:t>
                      </a:r>
                    </a:p>
                  </a:txBody>
                  <a:tcPr/>
                </a:tc>
                <a:tc>
                  <a:txBody>
                    <a:bodyPr/>
                    <a:lstStyle/>
                    <a:p>
                      <a:pPr marL="171450" indent="-171450">
                        <a:buFontTx/>
                        <a:buChar char="-"/>
                      </a:pPr>
                      <a:r>
                        <a:rPr lang="en-US" sz="1050" dirty="0"/>
                        <a:t>Only applicable to Excel</a:t>
                      </a:r>
                    </a:p>
                    <a:p>
                      <a:pPr marL="171450" indent="-171450">
                        <a:buFontTx/>
                        <a:buChar char="-"/>
                      </a:pPr>
                      <a:endParaRPr lang="en-US" sz="1050" dirty="0"/>
                    </a:p>
                    <a:p>
                      <a:pPr marL="171450" indent="-171450">
                        <a:buFontTx/>
                        <a:buChar char="-"/>
                      </a:pPr>
                      <a:r>
                        <a:rPr lang="en-US" sz="1050" dirty="0"/>
                        <a:t>Only Integrated development environment (IDE) available is in Excel</a:t>
                      </a:r>
                    </a:p>
                    <a:p>
                      <a:pPr marL="171450" indent="-171450">
                        <a:buFontTx/>
                        <a:buChar char="-"/>
                      </a:pPr>
                      <a:endParaRPr lang="en-US" sz="1050" dirty="0"/>
                    </a:p>
                    <a:p>
                      <a:pPr marL="171450" indent="-171450">
                        <a:buFontTx/>
                        <a:buChar char="-"/>
                      </a:pPr>
                      <a:r>
                        <a:rPr lang="en-US" sz="1050" dirty="0"/>
                        <a:t>MS does not support this language anymore (no more features)</a:t>
                      </a:r>
                    </a:p>
                  </a:txBody>
                  <a:tcPr/>
                </a:tc>
                <a:tc>
                  <a:txBody>
                    <a:bodyPr/>
                    <a:lstStyle/>
                    <a:p>
                      <a:pPr marL="171450" indent="-171450">
                        <a:buFontTx/>
                        <a:buChar char="-"/>
                      </a:pPr>
                      <a:r>
                        <a:rPr lang="en-US" sz="1050" dirty="0"/>
                        <a:t>Limited in the things you can build with SQL</a:t>
                      </a:r>
                    </a:p>
                    <a:p>
                      <a:pPr marL="171450" indent="-171450">
                        <a:buFontTx/>
                        <a:buChar char="-"/>
                      </a:pPr>
                      <a:endParaRPr lang="en-US" sz="1050" dirty="0"/>
                    </a:p>
                    <a:p>
                      <a:pPr marL="171450" indent="-171450">
                        <a:buFontTx/>
                        <a:buChar char="-"/>
                      </a:pPr>
                      <a:r>
                        <a:rPr lang="en-US" sz="1050" dirty="0"/>
                        <a:t>Can’t prototype applications</a:t>
                      </a:r>
                    </a:p>
                    <a:p>
                      <a:pPr marL="171450" indent="-171450">
                        <a:buFontTx/>
                        <a:buChar char="-"/>
                      </a:pPr>
                      <a:endParaRPr lang="en-US" sz="1050" dirty="0"/>
                    </a:p>
                    <a:p>
                      <a:pPr marL="171450" indent="-171450">
                        <a:buFontTx/>
                        <a:buChar char="-"/>
                      </a:pPr>
                      <a:r>
                        <a:rPr lang="en-US" sz="1050" dirty="0"/>
                        <a:t>Hard to debug</a:t>
                      </a:r>
                    </a:p>
                  </a:txBody>
                  <a:tcPr/>
                </a:tc>
                <a:tc>
                  <a:txBody>
                    <a:bodyPr/>
                    <a:lstStyle/>
                    <a:p>
                      <a:pPr marL="171450" indent="-171450">
                        <a:buFontTx/>
                        <a:buChar char="-"/>
                      </a:pPr>
                      <a:r>
                        <a:rPr lang="en-US" sz="1050" dirty="0"/>
                        <a:t>Difficult language to learn</a:t>
                      </a:r>
                    </a:p>
                    <a:p>
                      <a:pPr marL="171450" indent="-171450">
                        <a:buFontTx/>
                        <a:buChar char="-"/>
                      </a:pPr>
                      <a:endParaRPr lang="en-US" sz="1050" dirty="0"/>
                    </a:p>
                    <a:p>
                      <a:pPr marL="171450" indent="-171450">
                        <a:buFontTx/>
                        <a:buChar char="-"/>
                      </a:pPr>
                      <a:r>
                        <a:rPr lang="en-US" sz="1050" dirty="0"/>
                        <a:t>Strict language protocols that you must follow</a:t>
                      </a:r>
                    </a:p>
                  </a:txBody>
                  <a:tcPr/>
                </a:tc>
                <a:tc>
                  <a:txBody>
                    <a:bodyPr/>
                    <a:lstStyle/>
                    <a:p>
                      <a:pPr marL="171450" indent="-171450">
                        <a:buFontTx/>
                        <a:buChar char="-"/>
                      </a:pPr>
                      <a:r>
                        <a:rPr lang="en-US" sz="1050" dirty="0"/>
                        <a:t>Tedious to setup (requires Hadoop infrastructure, no local computer support)</a:t>
                      </a:r>
                    </a:p>
                    <a:p>
                      <a:pPr marL="171450" indent="-171450">
                        <a:buFontTx/>
                        <a:buChar char="-"/>
                      </a:pPr>
                      <a:endParaRPr lang="en-US" sz="1050" dirty="0"/>
                    </a:p>
                    <a:p>
                      <a:pPr marL="171450" indent="-171450">
                        <a:buFontTx/>
                        <a:buChar char="-"/>
                      </a:pPr>
                      <a:r>
                        <a:rPr lang="en-US" sz="1050" dirty="0"/>
                        <a:t>Can be hard to debug</a:t>
                      </a:r>
                    </a:p>
                  </a:txBody>
                  <a:tcPr/>
                </a:tc>
                <a:extLst>
                  <a:ext uri="{0D108BD9-81ED-4DB2-BD59-A6C34878D82A}">
                    <a16:rowId xmlns:a16="http://schemas.microsoft.com/office/drawing/2014/main" val="3965082690"/>
                  </a:ext>
                </a:extLst>
              </a:tr>
              <a:tr h="370840">
                <a:tc>
                  <a:txBody>
                    <a:bodyPr/>
                    <a:lstStyle/>
                    <a:p>
                      <a:r>
                        <a:rPr lang="en-US" sz="1050" dirty="0"/>
                        <a:t>Learning (Basics)</a:t>
                      </a:r>
                    </a:p>
                  </a:txBody>
                  <a:tcPr/>
                </a:tc>
                <a:tc>
                  <a:txBody>
                    <a:bodyPr/>
                    <a:lstStyle/>
                    <a:p>
                      <a:r>
                        <a:rPr lang="en-US" sz="1050" dirty="0"/>
                        <a:t>Easy</a:t>
                      </a:r>
                    </a:p>
                  </a:txBody>
                  <a:tcPr/>
                </a:tc>
                <a:tc>
                  <a:txBody>
                    <a:bodyPr/>
                    <a:lstStyle/>
                    <a:p>
                      <a:r>
                        <a:rPr lang="en-US" sz="1050" dirty="0"/>
                        <a:t>Medium</a:t>
                      </a:r>
                    </a:p>
                  </a:txBody>
                  <a:tcPr/>
                </a:tc>
                <a:tc>
                  <a:txBody>
                    <a:bodyPr/>
                    <a:lstStyle/>
                    <a:p>
                      <a:r>
                        <a:rPr lang="en-US" sz="1050" dirty="0"/>
                        <a:t>Easy</a:t>
                      </a:r>
                    </a:p>
                  </a:txBody>
                  <a:tcPr/>
                </a:tc>
                <a:tc>
                  <a:txBody>
                    <a:bodyPr/>
                    <a:lstStyle/>
                    <a:p>
                      <a:r>
                        <a:rPr lang="en-US" sz="1050" dirty="0"/>
                        <a:t>Hard</a:t>
                      </a:r>
                    </a:p>
                  </a:txBody>
                  <a:tcPr/>
                </a:tc>
                <a:tc>
                  <a:txBody>
                    <a:bodyPr/>
                    <a:lstStyle/>
                    <a:p>
                      <a:r>
                        <a:rPr lang="en-US" sz="1050" dirty="0"/>
                        <a:t>Medium</a:t>
                      </a:r>
                    </a:p>
                  </a:txBody>
                  <a:tcPr/>
                </a:tc>
                <a:extLst>
                  <a:ext uri="{0D108BD9-81ED-4DB2-BD59-A6C34878D82A}">
                    <a16:rowId xmlns:a16="http://schemas.microsoft.com/office/drawing/2014/main" val="2259070816"/>
                  </a:ext>
                </a:extLst>
              </a:tr>
            </a:tbl>
          </a:graphicData>
        </a:graphic>
      </p:graphicFrame>
    </p:spTree>
    <p:extLst>
      <p:ext uri="{BB962C8B-B14F-4D97-AF65-F5344CB8AC3E}">
        <p14:creationId xmlns:p14="http://schemas.microsoft.com/office/powerpoint/2010/main" val="217573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44D7-475A-482A-B5BA-DD56647B8EFB}"/>
              </a:ext>
            </a:extLst>
          </p:cNvPr>
          <p:cNvSpPr>
            <a:spLocks noGrp="1"/>
          </p:cNvSpPr>
          <p:nvPr>
            <p:ph type="title"/>
          </p:nvPr>
        </p:nvSpPr>
        <p:spPr/>
        <p:txBody>
          <a:bodyPr/>
          <a:lstStyle/>
          <a:p>
            <a:r>
              <a:rPr lang="en-US" dirty="0"/>
              <a:t>Lets talk about VBA (personal experience only)</a:t>
            </a:r>
          </a:p>
        </p:txBody>
      </p:sp>
      <p:sp>
        <p:nvSpPr>
          <p:cNvPr id="3" name="Content Placeholder 2">
            <a:extLst>
              <a:ext uri="{FF2B5EF4-FFF2-40B4-BE49-F238E27FC236}">
                <a16:creationId xmlns:a16="http://schemas.microsoft.com/office/drawing/2014/main" id="{7ED31857-DD99-4A75-B34B-558A81CA01EE}"/>
              </a:ext>
            </a:extLst>
          </p:cNvPr>
          <p:cNvSpPr>
            <a:spLocks noGrp="1"/>
          </p:cNvSpPr>
          <p:nvPr>
            <p:ph idx="1"/>
          </p:nvPr>
        </p:nvSpPr>
        <p:spPr>
          <a:xfrm>
            <a:off x="677334" y="2080260"/>
            <a:ext cx="8596668" cy="4541520"/>
          </a:xfrm>
        </p:spPr>
        <p:txBody>
          <a:bodyPr>
            <a:normAutofit fontScale="85000" lnSpcReduction="20000"/>
          </a:bodyPr>
          <a:lstStyle/>
          <a:p>
            <a:r>
              <a:rPr lang="en-US" dirty="0"/>
              <a:t>Visual basic for applications is extremely useful where:</a:t>
            </a:r>
          </a:p>
          <a:p>
            <a:pPr lvl="1"/>
            <a:r>
              <a:rPr lang="en-US" dirty="0"/>
              <a:t>You need to automate data cleansing (class activity) or joining processes (not part of today’s activities)</a:t>
            </a:r>
          </a:p>
          <a:p>
            <a:pPr lvl="1"/>
            <a:r>
              <a:rPr lang="en-US" dirty="0"/>
              <a:t>Rapidly build applications with a user interface (Quick Demo at end)</a:t>
            </a:r>
          </a:p>
          <a:p>
            <a:pPr lvl="1"/>
            <a:r>
              <a:rPr lang="en-US" dirty="0"/>
              <a:t>Formatting a report (building charts or making something look pretty)</a:t>
            </a:r>
          </a:p>
          <a:p>
            <a:pPr lvl="1"/>
            <a:r>
              <a:rPr lang="en-US" b="1" dirty="0"/>
              <a:t>Simple </a:t>
            </a:r>
            <a:r>
              <a:rPr lang="en-US" dirty="0"/>
              <a:t>calculations (+/-/divide/multiplication, KPI, ratios)</a:t>
            </a:r>
          </a:p>
          <a:p>
            <a:pPr lvl="1"/>
            <a:endParaRPr lang="en-US" b="1" dirty="0"/>
          </a:p>
          <a:p>
            <a:r>
              <a:rPr lang="en-US" dirty="0"/>
              <a:t>Where VBA sucks:</a:t>
            </a:r>
          </a:p>
          <a:p>
            <a:pPr lvl="1"/>
            <a:r>
              <a:rPr lang="en-US" dirty="0"/>
              <a:t>Dataset larger than excel limit (~1 mil)</a:t>
            </a:r>
          </a:p>
          <a:p>
            <a:pPr lvl="2"/>
            <a:r>
              <a:rPr lang="en-US" dirty="0"/>
              <a:t>Realistically, your script will run slow at around 500k rows but it depends on complexity of script</a:t>
            </a:r>
          </a:p>
          <a:p>
            <a:pPr lvl="1"/>
            <a:r>
              <a:rPr lang="en-US" b="1" dirty="0"/>
              <a:t>Be aware of how big your data is, </a:t>
            </a:r>
            <a:r>
              <a:rPr lang="en-US" b="1" u="sng" dirty="0"/>
              <a:t>VBA is meant for medium sized data</a:t>
            </a:r>
          </a:p>
          <a:p>
            <a:pPr lvl="2"/>
            <a:r>
              <a:rPr lang="en-US" dirty="0"/>
              <a:t>Anything beyond, Python is a much better tool</a:t>
            </a:r>
          </a:p>
          <a:p>
            <a:pPr lvl="1"/>
            <a:r>
              <a:rPr lang="en-US" dirty="0"/>
              <a:t>Any kind of complicated math calculation (ML Models)</a:t>
            </a:r>
          </a:p>
          <a:p>
            <a:pPr lvl="2"/>
            <a:r>
              <a:rPr lang="en-US" dirty="0"/>
              <a:t>You simply do not want to code this in VBA (too complicated without built in packages)</a:t>
            </a:r>
          </a:p>
          <a:p>
            <a:pPr lvl="1"/>
            <a:r>
              <a:rPr lang="en-US" dirty="0"/>
              <a:t>Awkward class constructions (don’t worry about this if you don’t want to dig too deep into programming)</a:t>
            </a:r>
          </a:p>
          <a:p>
            <a:pPr marL="0" indent="0">
              <a:buNone/>
            </a:pPr>
            <a:endParaRPr lang="en-US" dirty="0"/>
          </a:p>
        </p:txBody>
      </p:sp>
    </p:spTree>
    <p:extLst>
      <p:ext uri="{BB962C8B-B14F-4D97-AF65-F5344CB8AC3E}">
        <p14:creationId xmlns:p14="http://schemas.microsoft.com/office/powerpoint/2010/main" val="130738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Set up your personal workbook (1/2)</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p:txBody>
          <a:bodyPr/>
          <a:lstStyle/>
          <a:p>
            <a:r>
              <a:rPr lang="en-US" dirty="0"/>
              <a:t>Do the following:</a:t>
            </a:r>
          </a:p>
          <a:p>
            <a:pPr lvl="1"/>
            <a:r>
              <a:rPr lang="en-US" dirty="0"/>
              <a:t>File </a:t>
            </a:r>
            <a:r>
              <a:rPr lang="en-US" dirty="0">
                <a:sym typeface="Wingdings" panose="05000000000000000000" pitchFamily="2" charset="2"/>
              </a:rPr>
              <a:t> Options  Customize Ribbon  Developer  Customize Ribbon  Check off the Developer option  OK</a:t>
            </a:r>
          </a:p>
          <a:p>
            <a:pPr marL="457200" lvl="1"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DAAEF73D-B88A-4AD9-A463-B4FA75E6205F}"/>
              </a:ext>
            </a:extLst>
          </p:cNvPr>
          <p:cNvPicPr>
            <a:picLocks noChangeAspect="1"/>
          </p:cNvPicPr>
          <p:nvPr/>
        </p:nvPicPr>
        <p:blipFill>
          <a:blip r:embed="rId2"/>
          <a:stretch>
            <a:fillRect/>
          </a:stretch>
        </p:blipFill>
        <p:spPr>
          <a:xfrm>
            <a:off x="960688" y="3063240"/>
            <a:ext cx="6857432" cy="3692593"/>
          </a:xfrm>
          <a:prstGeom prst="rect">
            <a:avLst/>
          </a:prstGeom>
        </p:spPr>
      </p:pic>
    </p:spTree>
    <p:extLst>
      <p:ext uri="{BB962C8B-B14F-4D97-AF65-F5344CB8AC3E}">
        <p14:creationId xmlns:p14="http://schemas.microsoft.com/office/powerpoint/2010/main" val="203907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Set up your personal workbook (2/2)</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3880773"/>
          </a:xfrm>
        </p:spPr>
        <p:txBody>
          <a:bodyPr/>
          <a:lstStyle/>
          <a:p>
            <a:r>
              <a:rPr lang="en-US" dirty="0"/>
              <a:t>Do the following:</a:t>
            </a:r>
          </a:p>
          <a:p>
            <a:pPr lvl="1"/>
            <a:r>
              <a:rPr lang="en-US" dirty="0"/>
              <a:t>Click on Developer tab </a:t>
            </a:r>
            <a:r>
              <a:rPr lang="en-US" dirty="0">
                <a:sym typeface="Wingdings" panose="05000000000000000000" pitchFamily="2" charset="2"/>
              </a:rPr>
              <a:t> Record Macro  Store Macro in: Personal Macro Workbook  OK  Stop Recording</a:t>
            </a:r>
          </a:p>
          <a:p>
            <a:pPr lvl="1"/>
            <a:endParaRPr lang="en-US" dirty="0">
              <a:sym typeface="Wingdings" panose="05000000000000000000" pitchFamily="2" charset="2"/>
            </a:endParaRPr>
          </a:p>
          <a:p>
            <a:r>
              <a:rPr lang="en-US" dirty="0">
                <a:sym typeface="Wingdings" panose="05000000000000000000" pitchFamily="2" charset="2"/>
              </a:rPr>
              <a:t>Check if you have your personal macro:</a:t>
            </a:r>
          </a:p>
          <a:p>
            <a:pPr lvl="1"/>
            <a:r>
              <a:rPr lang="en-US" dirty="0">
                <a:sym typeface="Wingdings" panose="05000000000000000000" pitchFamily="2" charset="2"/>
              </a:rPr>
              <a:t>Click on Visual Basic </a:t>
            </a:r>
          </a:p>
          <a:p>
            <a:pPr lvl="1"/>
            <a:r>
              <a:rPr lang="en-US" dirty="0">
                <a:sym typeface="Wingdings" panose="05000000000000000000" pitchFamily="2" charset="2"/>
              </a:rPr>
              <a:t>Should have something that looks like this: </a:t>
            </a:r>
          </a:p>
          <a:p>
            <a:pPr marL="457200" lvl="1" indent="0">
              <a:buNone/>
            </a:pPr>
            <a:endParaRPr lang="en-US" dirty="0">
              <a:sym typeface="Wingdings" panose="05000000000000000000" pitchFamily="2" charset="2"/>
            </a:endParaRPr>
          </a:p>
        </p:txBody>
      </p:sp>
      <p:pic>
        <p:nvPicPr>
          <p:cNvPr id="4" name="Picture 3">
            <a:extLst>
              <a:ext uri="{FF2B5EF4-FFF2-40B4-BE49-F238E27FC236}">
                <a16:creationId xmlns:a16="http://schemas.microsoft.com/office/drawing/2014/main" id="{DB3E42E5-1B09-4D88-9C8B-10B706D035C2}"/>
              </a:ext>
            </a:extLst>
          </p:cNvPr>
          <p:cNvPicPr>
            <a:picLocks noChangeAspect="1"/>
          </p:cNvPicPr>
          <p:nvPr/>
        </p:nvPicPr>
        <p:blipFill>
          <a:blip r:embed="rId2"/>
          <a:stretch>
            <a:fillRect/>
          </a:stretch>
        </p:blipFill>
        <p:spPr>
          <a:xfrm>
            <a:off x="5494020" y="4387215"/>
            <a:ext cx="1905000" cy="171450"/>
          </a:xfrm>
          <a:prstGeom prst="rect">
            <a:avLst/>
          </a:prstGeom>
        </p:spPr>
      </p:pic>
    </p:spTree>
    <p:extLst>
      <p:ext uri="{BB962C8B-B14F-4D97-AF65-F5344CB8AC3E}">
        <p14:creationId xmlns:p14="http://schemas.microsoft.com/office/powerpoint/2010/main" val="33456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5270-0666-4EF6-BABA-DC77EB40FB07}"/>
              </a:ext>
            </a:extLst>
          </p:cNvPr>
          <p:cNvSpPr>
            <a:spLocks noGrp="1"/>
          </p:cNvSpPr>
          <p:nvPr>
            <p:ph type="title"/>
          </p:nvPr>
        </p:nvSpPr>
        <p:spPr/>
        <p:txBody>
          <a:bodyPr/>
          <a:lstStyle/>
          <a:p>
            <a:r>
              <a:rPr lang="en-US" dirty="0"/>
              <a:t>Variables &amp; </a:t>
            </a:r>
            <a:r>
              <a:rPr lang="en-US" dirty="0" err="1"/>
              <a:t>DataTypes</a:t>
            </a:r>
            <a:r>
              <a:rPr lang="en-US" dirty="0"/>
              <a:t> (1/3)</a:t>
            </a:r>
          </a:p>
        </p:txBody>
      </p:sp>
      <p:sp>
        <p:nvSpPr>
          <p:cNvPr id="3" name="Content Placeholder 2">
            <a:extLst>
              <a:ext uri="{FF2B5EF4-FFF2-40B4-BE49-F238E27FC236}">
                <a16:creationId xmlns:a16="http://schemas.microsoft.com/office/drawing/2014/main" id="{7F189F25-656C-4B53-AD5B-65E9AEE05F76}"/>
              </a:ext>
            </a:extLst>
          </p:cNvPr>
          <p:cNvSpPr>
            <a:spLocks noGrp="1"/>
          </p:cNvSpPr>
          <p:nvPr>
            <p:ph idx="1"/>
          </p:nvPr>
        </p:nvSpPr>
        <p:spPr>
          <a:xfrm>
            <a:off x="677334" y="2137729"/>
            <a:ext cx="8596668" cy="3880773"/>
          </a:xfrm>
        </p:spPr>
        <p:txBody>
          <a:bodyPr/>
          <a:lstStyle/>
          <a:p>
            <a:r>
              <a:rPr lang="en-US" b="1" dirty="0"/>
              <a:t>Variable</a:t>
            </a:r>
            <a:r>
              <a:rPr lang="en-US" dirty="0"/>
              <a:t> is a placeholder for a value of some kind</a:t>
            </a:r>
          </a:p>
          <a:p>
            <a:r>
              <a:rPr lang="en-US" b="1" dirty="0">
                <a:sym typeface="Wingdings" panose="05000000000000000000" pitchFamily="2" charset="2"/>
              </a:rPr>
              <a:t>Datatypes </a:t>
            </a:r>
            <a:r>
              <a:rPr lang="en-US" dirty="0">
                <a:sym typeface="Wingdings" panose="05000000000000000000" pitchFamily="2" charset="2"/>
              </a:rPr>
              <a:t>tell the computer what kind of value the variable can hold</a:t>
            </a:r>
          </a:p>
          <a:p>
            <a:r>
              <a:rPr lang="en-US" dirty="0">
                <a:sym typeface="Wingdings" panose="05000000000000000000" pitchFamily="2" charset="2"/>
              </a:rPr>
              <a:t>Today we will deal with: </a:t>
            </a:r>
          </a:p>
          <a:p>
            <a:pPr lvl="1"/>
            <a:r>
              <a:rPr lang="en-US" dirty="0">
                <a:sym typeface="Wingdings" panose="05000000000000000000" pitchFamily="2" charset="2"/>
              </a:rPr>
              <a:t>Integer</a:t>
            </a:r>
          </a:p>
          <a:p>
            <a:pPr lvl="1"/>
            <a:r>
              <a:rPr lang="en-US" dirty="0">
                <a:sym typeface="Wingdings" panose="05000000000000000000" pitchFamily="2" charset="2"/>
              </a:rPr>
              <a:t>String</a:t>
            </a:r>
          </a:p>
          <a:p>
            <a:pPr marL="0" indent="0">
              <a:buNone/>
            </a:pPr>
            <a:endParaRPr lang="en-US" b="1" dirty="0">
              <a:sym typeface="Wingdings" panose="05000000000000000000" pitchFamily="2" charset="2"/>
            </a:endParaRPr>
          </a:p>
          <a:p>
            <a:pPr marL="0" indent="0">
              <a:buNone/>
            </a:pPr>
            <a:r>
              <a:rPr lang="en-US" dirty="0">
                <a:sym typeface="Wingdings" panose="05000000000000000000" pitchFamily="2" charset="2"/>
              </a:rPr>
              <a:t>For more info:</a:t>
            </a:r>
          </a:p>
          <a:p>
            <a:pPr marL="0" indent="0">
              <a:buNone/>
            </a:pPr>
            <a:r>
              <a:rPr lang="en-US" b="1" dirty="0">
                <a:sym typeface="Wingdings" panose="05000000000000000000" pitchFamily="2" charset="2"/>
                <a:hlinkClick r:id="rId2"/>
              </a:rPr>
              <a:t>https://www.automateexcel.com/vba/data-types-variables-constants/</a:t>
            </a:r>
            <a:endParaRPr lang="en-US" b="1" dirty="0">
              <a:sym typeface="Wingdings" panose="05000000000000000000" pitchFamily="2" charset="2"/>
            </a:endParaRPr>
          </a:p>
          <a:p>
            <a:pPr marL="457200"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67359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1822</TotalTime>
  <Words>2790</Words>
  <Application>Microsoft Office PowerPoint</Application>
  <PresentationFormat>Widescreen</PresentationFormat>
  <Paragraphs>327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VBA Seminar</vt:lpstr>
      <vt:lpstr>What to get out of this seminar</vt:lpstr>
      <vt:lpstr>Table of Contents</vt:lpstr>
      <vt:lpstr>Introduction</vt:lpstr>
      <vt:lpstr>Introduction</vt:lpstr>
      <vt:lpstr>Lets talk about VBA (personal experience only)</vt:lpstr>
      <vt:lpstr>Set up your personal workbook (1/2)</vt:lpstr>
      <vt:lpstr>Set up your personal workbook (2/2)</vt:lpstr>
      <vt:lpstr>Variables &amp; DataTypes (1/3)</vt:lpstr>
      <vt:lpstr>Variables &amp; DataTypes (2/2)</vt:lpstr>
      <vt:lpstr>Variables &amp; DataTypes (3/3)</vt:lpstr>
      <vt:lpstr>Building Blocks of a vba program [if/for/function/sub] (1/6)</vt:lpstr>
      <vt:lpstr>Building Blocks of a vba program [if/for/function/sub] (2/6)</vt:lpstr>
      <vt:lpstr>Building Blocks of a vba program (cell manipulation) (3/6)</vt:lpstr>
      <vt:lpstr>Building Blocks of a vba program (cell manipulation) (4/6)</vt:lpstr>
      <vt:lpstr>Building Blocks of a vba program (cell manipulation) (5/6)</vt:lpstr>
      <vt:lpstr>Building Blocks of a vba program (cell manipulation) (6/6)</vt:lpstr>
      <vt:lpstr>Putting it all together (1/5)</vt:lpstr>
      <vt:lpstr>Putting it all together (2/6)</vt:lpstr>
      <vt:lpstr>Putting it all together (3/6)</vt:lpstr>
      <vt:lpstr>Putting it all together (4/6)</vt:lpstr>
      <vt:lpstr>Putting it all together (5/6)</vt:lpstr>
      <vt:lpstr>Putting it all together (6/6)</vt:lpstr>
      <vt:lpstr>How to use record macro effectively</vt:lpstr>
      <vt:lpstr>How to use record macro effectively</vt:lpstr>
      <vt:lpstr>How to use record macro effectively</vt:lpstr>
      <vt:lpstr>How to use record macro effectively</vt:lpstr>
      <vt:lpstr>How to use debugger in VBA</vt:lpstr>
      <vt:lpstr>How to use debugger in VBA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 Seminar</dc:title>
  <dc:creator>j q</dc:creator>
  <cp:lastModifiedBy>j q</cp:lastModifiedBy>
  <cp:revision>50</cp:revision>
  <dcterms:created xsi:type="dcterms:W3CDTF">2019-11-05T23:15:55Z</dcterms:created>
  <dcterms:modified xsi:type="dcterms:W3CDTF">2019-11-09T05:41:14Z</dcterms:modified>
</cp:coreProperties>
</file>