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335" r:id="rId5"/>
    <p:sldId id="355" r:id="rId6"/>
    <p:sldId id="337" r:id="rId7"/>
    <p:sldId id="347" r:id="rId8"/>
    <p:sldId id="349" r:id="rId9"/>
    <p:sldId id="348" r:id="rId10"/>
    <p:sldId id="350" r:id="rId11"/>
    <p:sldId id="351" r:id="rId12"/>
    <p:sldId id="353" r:id="rId13"/>
    <p:sldId id="352" r:id="rId14"/>
    <p:sldId id="333" r:id="rId15"/>
    <p:sldId id="342" r:id="rId16"/>
    <p:sldId id="354" r:id="rId17"/>
    <p:sldId id="346" r:id="rId18"/>
    <p:sldId id="25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DCEC"/>
    <a:srgbClr val="ADD2E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720" autoAdjust="0"/>
  </p:normalViewPr>
  <p:slideViewPr>
    <p:cSldViewPr snapToGrid="0">
      <p:cViewPr varScale="1">
        <p:scale>
          <a:sx n="61" d="100"/>
          <a:sy n="61" d="100"/>
        </p:scale>
        <p:origin x="-72" y="-120"/>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2019/6/8 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Doc2vec</a:t>
            </a:r>
            <a:r>
              <a:rPr lang="zh-CN" altLang="en-US" sz="1200" b="0" i="0" kern="1200" dirty="0" smtClean="0">
                <a:solidFill>
                  <a:schemeClr val="tx1"/>
                </a:solidFill>
                <a:latin typeface="+mn-lt"/>
                <a:ea typeface="+mn-ea"/>
                <a:cs typeface="+mn-cs"/>
              </a:rPr>
              <a:t>模型是受到了</a:t>
            </a:r>
            <a:r>
              <a:rPr lang="en-US" altLang="zh-CN" sz="1200" b="0" i="0" kern="1200" dirty="0" smtClean="0">
                <a:solidFill>
                  <a:schemeClr val="tx1"/>
                </a:solidFill>
                <a:latin typeface="+mn-lt"/>
                <a:ea typeface="+mn-ea"/>
                <a:cs typeface="+mn-cs"/>
              </a:rPr>
              <a:t>word2vec</a:t>
            </a:r>
            <a:r>
              <a:rPr lang="zh-CN" altLang="en-US" sz="1200" b="0" i="0" kern="1200" dirty="0" smtClean="0">
                <a:solidFill>
                  <a:schemeClr val="tx1"/>
                </a:solidFill>
                <a:latin typeface="+mn-lt"/>
                <a:ea typeface="+mn-ea"/>
                <a:cs typeface="+mn-cs"/>
              </a:rPr>
              <a:t>模型的启发，</a:t>
            </a:r>
            <a:r>
              <a:rPr lang="en-US" altLang="zh-CN" sz="1200" b="0" i="0" kern="1200" dirty="0" smtClean="0">
                <a:solidFill>
                  <a:schemeClr val="tx1"/>
                </a:solidFill>
                <a:latin typeface="+mn-lt"/>
                <a:ea typeface="+mn-ea"/>
                <a:cs typeface="+mn-cs"/>
              </a:rPr>
              <a:t>word2vec</a:t>
            </a:r>
            <a:r>
              <a:rPr lang="zh-CN" altLang="en-US" sz="1200" b="0" i="0" kern="1200" dirty="0" smtClean="0">
                <a:solidFill>
                  <a:schemeClr val="tx1"/>
                </a:solidFill>
                <a:latin typeface="+mn-lt"/>
                <a:ea typeface="+mn-ea"/>
                <a:cs typeface="+mn-cs"/>
              </a:rPr>
              <a:t>里预测词向量时，根据不同语境中词和词之间距离，预测出来的词是含有词义的。在</a:t>
            </a:r>
            <a:r>
              <a:rPr lang="en-US" altLang="zh-CN" sz="1200" b="0" i="0" kern="1200" dirty="0" smtClean="0">
                <a:solidFill>
                  <a:schemeClr val="tx1"/>
                </a:solidFill>
                <a:latin typeface="+mn-lt"/>
                <a:ea typeface="+mn-ea"/>
                <a:cs typeface="+mn-cs"/>
              </a:rPr>
              <a:t>Doc2vec</a:t>
            </a:r>
            <a:r>
              <a:rPr lang="zh-CN" altLang="en-US" sz="1200" b="0" i="0" kern="1200" dirty="0" smtClean="0">
                <a:solidFill>
                  <a:schemeClr val="tx1"/>
                </a:solidFill>
                <a:latin typeface="+mn-lt"/>
                <a:ea typeface="+mn-ea"/>
                <a:cs typeface="+mn-cs"/>
              </a:rPr>
              <a:t>中也构建了相同的结构。</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在</a:t>
            </a:r>
            <a:r>
              <a:rPr lang="en-US" altLang="zh-CN" sz="1200" b="0" i="0" kern="1200" dirty="0" smtClean="0">
                <a:solidFill>
                  <a:schemeClr val="tx1"/>
                </a:solidFill>
                <a:latin typeface="+mn-lt"/>
                <a:ea typeface="+mn-ea"/>
                <a:cs typeface="+mn-cs"/>
              </a:rPr>
              <a:t>Doc2vec</a:t>
            </a:r>
            <a:r>
              <a:rPr lang="zh-CN" altLang="en-US" sz="1200" b="0" i="0" kern="1200" dirty="0" smtClean="0">
                <a:solidFill>
                  <a:schemeClr val="tx1"/>
                </a:solidFill>
                <a:latin typeface="+mn-lt"/>
                <a:ea typeface="+mn-ea"/>
                <a:cs typeface="+mn-cs"/>
              </a:rPr>
              <a:t>中，每一句话用唯一的向量来表示，用矩阵</a:t>
            </a:r>
            <a:r>
              <a:rPr lang="en-US" altLang="zh-CN" sz="1200" b="0" i="0"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的某一列来代表。每一个词也用唯一的向量来表示，用矩阵</a:t>
            </a:r>
            <a:r>
              <a:rPr lang="en-US" altLang="zh-CN" sz="1200" b="0" i="0" kern="1200" dirty="0" smtClean="0">
                <a:solidFill>
                  <a:schemeClr val="tx1"/>
                </a:solidFill>
                <a:latin typeface="+mn-lt"/>
                <a:ea typeface="+mn-ea"/>
                <a:cs typeface="+mn-cs"/>
              </a:rPr>
              <a:t>W</a:t>
            </a:r>
            <a:r>
              <a:rPr lang="zh-CN" altLang="en-US" sz="1200" b="0" i="0" kern="1200" dirty="0" smtClean="0">
                <a:solidFill>
                  <a:schemeClr val="tx1"/>
                </a:solidFill>
                <a:latin typeface="+mn-lt"/>
                <a:ea typeface="+mn-ea"/>
                <a:cs typeface="+mn-cs"/>
              </a:rPr>
              <a:t>的某一列来表示。</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每次训练滑动截取句子中一小部分词来训练，但在输入层，</a:t>
            </a:r>
            <a:r>
              <a:rPr lang="zh-CN" altLang="en-US" sz="1200" b="1" i="0" kern="1200" dirty="0" smtClean="0">
                <a:solidFill>
                  <a:schemeClr val="tx1"/>
                </a:solidFill>
                <a:latin typeface="+mn-lt"/>
                <a:ea typeface="+mn-ea"/>
                <a:cs typeface="+mn-cs"/>
              </a:rPr>
              <a:t>增添了一个新句子向量</a:t>
            </a:r>
            <a:r>
              <a:rPr lang="en-US" altLang="zh-CN" sz="1200" b="1" i="0" kern="1200" dirty="0" smtClean="0">
                <a:solidFill>
                  <a:schemeClr val="tx1"/>
                </a:solidFill>
                <a:latin typeface="+mn-lt"/>
                <a:ea typeface="+mn-ea"/>
                <a:cs typeface="+mn-cs"/>
              </a:rPr>
              <a:t>Paragraph vector</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Paragraph vector</a:t>
            </a:r>
            <a:r>
              <a:rPr lang="zh-CN" altLang="en-US" sz="1200" b="0" i="0" kern="1200" dirty="0" smtClean="0">
                <a:solidFill>
                  <a:schemeClr val="tx1"/>
                </a:solidFill>
                <a:latin typeface="+mn-lt"/>
                <a:ea typeface="+mn-ea"/>
                <a:cs typeface="+mn-cs"/>
              </a:rPr>
              <a:t>可以被看作是另一个词向量，它扮演了一个记忆，</a:t>
            </a:r>
            <a:r>
              <a:rPr lang="en-US" altLang="zh-CN" sz="1200" b="1" i="0" kern="1200" dirty="0" smtClean="0">
                <a:solidFill>
                  <a:schemeClr val="tx1"/>
                </a:solidFill>
                <a:latin typeface="+mn-lt"/>
                <a:ea typeface="+mn-ea"/>
                <a:cs typeface="+mn-cs"/>
              </a:rPr>
              <a:t>Paragraph Vector</a:t>
            </a:r>
            <a:r>
              <a:rPr lang="zh-CN" altLang="en-US" sz="1200" b="1" i="0" kern="1200" dirty="0" smtClean="0">
                <a:solidFill>
                  <a:schemeClr val="tx1"/>
                </a:solidFill>
                <a:latin typeface="+mn-lt"/>
                <a:ea typeface="+mn-ea"/>
                <a:cs typeface="+mn-cs"/>
              </a:rPr>
              <a:t>在同一个句子的若干次训练中是共享的</a:t>
            </a:r>
            <a:r>
              <a:rPr lang="zh-CN" altLang="en-US" sz="1200" b="0" i="0" kern="1200" dirty="0" smtClean="0">
                <a:solidFill>
                  <a:schemeClr val="tx1"/>
                </a:solidFill>
                <a:latin typeface="+mn-lt"/>
                <a:ea typeface="+mn-ea"/>
                <a:cs typeface="+mn-cs"/>
              </a:rPr>
              <a:t>，所以同一句话会有多次训练，每次训练中输入都包含</a:t>
            </a:r>
            <a:r>
              <a:rPr lang="en-US" altLang="zh-CN" sz="1200" b="0" i="0" kern="1200" dirty="0" smtClean="0">
                <a:solidFill>
                  <a:schemeClr val="tx1"/>
                </a:solidFill>
                <a:latin typeface="+mn-lt"/>
                <a:ea typeface="+mn-ea"/>
                <a:cs typeface="+mn-cs"/>
              </a:rPr>
              <a:t>Paragraph vector</a:t>
            </a:r>
            <a:r>
              <a:rPr lang="zh-CN" altLang="en-US" sz="1200" b="0" i="0" kern="1200" dirty="0" smtClean="0">
                <a:solidFill>
                  <a:schemeClr val="tx1"/>
                </a:solidFill>
                <a:latin typeface="+mn-lt"/>
                <a:ea typeface="+mn-ea"/>
                <a:cs typeface="+mn-cs"/>
              </a:rPr>
              <a:t>。它可以被看作是句子的主旨，有了它，该句子的主旨每次都会被放入作为输入的一部分来训练。</a:t>
            </a:r>
            <a:r>
              <a:rPr lang="zh-CN" altLang="en-US" sz="1200" b="1" i="0" kern="1200" dirty="0" smtClean="0">
                <a:solidFill>
                  <a:schemeClr val="tx1"/>
                </a:solidFill>
                <a:latin typeface="+mn-lt"/>
                <a:ea typeface="+mn-ea"/>
                <a:cs typeface="+mn-cs"/>
              </a:rPr>
              <a:t>这样每次训练过程中，不光是训练了词，得到了词向量。同时随着一句话每次滑动取若干词训练的过程中，作为每次训练的输入层一部分的共享</a:t>
            </a:r>
            <a:r>
              <a:rPr lang="en-US" altLang="zh-CN" sz="1200" b="1" i="0" kern="1200" dirty="0" smtClean="0">
                <a:solidFill>
                  <a:schemeClr val="tx1"/>
                </a:solidFill>
                <a:latin typeface="+mn-lt"/>
                <a:ea typeface="+mn-ea"/>
                <a:cs typeface="+mn-cs"/>
              </a:rPr>
              <a:t>Paragraph vector</a:t>
            </a:r>
            <a:r>
              <a:rPr lang="zh-CN" altLang="en-US" sz="1200" b="1" i="0" kern="1200" dirty="0" smtClean="0">
                <a:solidFill>
                  <a:schemeClr val="tx1"/>
                </a:solidFill>
                <a:latin typeface="+mn-lt"/>
                <a:ea typeface="+mn-ea"/>
                <a:cs typeface="+mn-cs"/>
              </a:rPr>
              <a:t>，该向量表达的主旨会越来越准确</a:t>
            </a:r>
            <a:r>
              <a:rPr lang="zh-CN" altLang="en-US" sz="1200" b="0" i="0" kern="1200" dirty="0" smtClean="0">
                <a:solidFill>
                  <a:schemeClr val="tx1"/>
                </a:solidFill>
                <a:latin typeface="+mn-lt"/>
                <a:ea typeface="+mn-ea"/>
                <a:cs typeface="+mn-cs"/>
              </a:rPr>
              <a:t>。训练完了以后，就会得到训练样本中所有的词向量和每句话对应的句子向量。在预测新的句子的时候，会将该</a:t>
            </a:r>
            <a:r>
              <a:rPr lang="en-US" altLang="zh-CN" sz="1200" b="0" i="0" kern="1200" dirty="0" smtClean="0">
                <a:solidFill>
                  <a:schemeClr val="tx1"/>
                </a:solidFill>
                <a:latin typeface="+mn-lt"/>
                <a:ea typeface="+mn-ea"/>
                <a:cs typeface="+mn-cs"/>
              </a:rPr>
              <a:t>Paragraph vector</a:t>
            </a:r>
            <a:r>
              <a:rPr lang="zh-CN" altLang="en-US" sz="1200" b="0" i="0" kern="1200" dirty="0" smtClean="0">
                <a:solidFill>
                  <a:schemeClr val="tx1"/>
                </a:solidFill>
                <a:latin typeface="+mn-lt"/>
                <a:ea typeface="+mn-ea"/>
                <a:cs typeface="+mn-cs"/>
              </a:rPr>
              <a:t>随机初始化，放入模型中再重新根据随机梯度下降不断迭代求得最终稳定下来的句子向量。</a:t>
            </a:r>
            <a:r>
              <a:rPr lang="zh-CN" altLang="en-US" sz="1200" b="1" i="0" kern="1200" dirty="0" smtClean="0">
                <a:solidFill>
                  <a:schemeClr val="tx1"/>
                </a:solidFill>
                <a:latin typeface="+mn-lt"/>
                <a:ea typeface="+mn-ea"/>
                <a:cs typeface="+mn-cs"/>
              </a:rPr>
              <a:t>不过在预测过程中，模型里的词向量还有投影层到输出层的</a:t>
            </a:r>
            <a:r>
              <a:rPr lang="en-US" altLang="zh-CN" sz="1200" b="1" i="0" kern="1200" dirty="0" err="1" smtClean="0">
                <a:solidFill>
                  <a:schemeClr val="tx1"/>
                </a:solidFill>
                <a:latin typeface="+mn-lt"/>
                <a:ea typeface="+mn-ea"/>
                <a:cs typeface="+mn-cs"/>
              </a:rPr>
              <a:t>softmax</a:t>
            </a:r>
            <a:r>
              <a:rPr lang="en-US" altLang="zh-CN" sz="1200" b="1" i="0" kern="1200" dirty="0" smtClean="0">
                <a:solidFill>
                  <a:schemeClr val="tx1"/>
                </a:solidFill>
                <a:latin typeface="+mn-lt"/>
                <a:ea typeface="+mn-ea"/>
                <a:cs typeface="+mn-cs"/>
              </a:rPr>
              <a:t> weights</a:t>
            </a:r>
            <a:r>
              <a:rPr lang="zh-CN" altLang="en-US" sz="1200" b="1" i="0" kern="1200" dirty="0" smtClean="0">
                <a:solidFill>
                  <a:schemeClr val="tx1"/>
                </a:solidFill>
                <a:latin typeface="+mn-lt"/>
                <a:ea typeface="+mn-ea"/>
                <a:cs typeface="+mn-cs"/>
              </a:rPr>
              <a:t>参数是不会变的，这样在不断迭代中只会更新</a:t>
            </a:r>
            <a:r>
              <a:rPr lang="en-US" altLang="zh-CN" sz="1200" b="1" i="0" kern="1200" dirty="0" smtClean="0">
                <a:solidFill>
                  <a:schemeClr val="tx1"/>
                </a:solidFill>
                <a:latin typeface="+mn-lt"/>
                <a:ea typeface="+mn-ea"/>
                <a:cs typeface="+mn-cs"/>
              </a:rPr>
              <a:t>Paragraph vector</a:t>
            </a:r>
            <a:r>
              <a:rPr lang="zh-CN" altLang="en-US" sz="1200" b="0" i="0" kern="1200" dirty="0" smtClean="0">
                <a:solidFill>
                  <a:schemeClr val="tx1"/>
                </a:solidFill>
                <a:latin typeface="+mn-lt"/>
                <a:ea typeface="+mn-ea"/>
                <a:cs typeface="+mn-cs"/>
              </a:rPr>
              <a:t>，其他参数均已固定，只需很少的时间就能计算出带预测的</a:t>
            </a:r>
            <a:r>
              <a:rPr lang="en-US" altLang="zh-CN" sz="1200" b="0" i="0" kern="1200" dirty="0" smtClean="0">
                <a:solidFill>
                  <a:schemeClr val="tx1"/>
                </a:solidFill>
                <a:latin typeface="+mn-lt"/>
                <a:ea typeface="+mn-ea"/>
                <a:cs typeface="+mn-cs"/>
              </a:rPr>
              <a:t>Paragraph vector</a:t>
            </a:r>
            <a:r>
              <a:rPr lang="zh-CN" altLang="en-US" sz="1200" b="0" i="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31E37A-F981-4092-9222-422B1A4D67DB}" type="datetimeFigureOut">
              <a:rPr lang="zh-CN" altLang="en-US" smtClean="0"/>
              <a:pPr/>
              <a:t>2019/6/8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F094-3DAB-4C92-8C72-39307321B677}" type="slidenum">
              <a:rPr lang="zh-CN" altLang="en-US" smtClean="0"/>
              <a:pPr/>
              <a:t>‹#›</a:t>
            </a:fld>
            <a:endParaRPr lang="zh-CN" altLang="en-US"/>
          </a:p>
        </p:txBody>
      </p:sp>
      <p:pic>
        <p:nvPicPr>
          <p:cNvPr id="7" name="图片 6"/>
          <p:cNvPicPr>
            <a:picLocks noChangeAspect="1"/>
          </p:cNvPicPr>
          <p:nvPr userDrawn="1"/>
        </p:nvPicPr>
        <p:blipFill rotWithShape="1">
          <a:blip r:embed="rId2" cstate="screen"/>
          <a:srcRect/>
          <a:stretch>
            <a:fillRect/>
          </a:stretch>
        </p:blipFill>
        <p:spPr>
          <a:xfrm>
            <a:off x="363379" y="361357"/>
            <a:ext cx="11465242" cy="318917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31E37A-F981-4092-9222-422B1A4D67DB}" type="datetimeFigureOut">
              <a:rPr lang="zh-CN" altLang="en-US" smtClean="0"/>
              <a:pPr/>
              <a:t>2019/6/8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F094-3DAB-4C92-8C72-39307321B67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31E37A-F981-4092-9222-422B1A4D67DB}" type="datetimeFigureOut">
              <a:rPr lang="zh-CN" altLang="en-US" smtClean="0"/>
              <a:pPr/>
              <a:t>2019/6/8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F094-3DAB-4C92-8C72-39307321B67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31E37A-F981-4092-9222-422B1A4D67DB}" type="datetimeFigureOut">
              <a:rPr lang="zh-CN" altLang="en-US" smtClean="0"/>
              <a:pPr/>
              <a:t>2019/6/8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F094-3DAB-4C92-8C72-39307321B677}" type="slidenum">
              <a:rPr lang="zh-CN" altLang="en-US" smtClean="0"/>
              <a:pPr/>
              <a:t>‹#›</a:t>
            </a:fld>
            <a:endParaRPr lang="zh-CN" altLang="en-US"/>
          </a:p>
        </p:txBody>
      </p:sp>
      <p:pic>
        <p:nvPicPr>
          <p:cNvPr id="7" name="图片 6"/>
          <p:cNvPicPr>
            <a:picLocks noChangeAspect="1"/>
          </p:cNvPicPr>
          <p:nvPr userDrawn="1"/>
        </p:nvPicPr>
        <p:blipFill rotWithShape="1">
          <a:blip r:embed="rId2" cstate="screen"/>
          <a:srcRect/>
          <a:stretch>
            <a:fillRect/>
          </a:stretch>
        </p:blipFill>
        <p:spPr>
          <a:xfrm>
            <a:off x="6958025" y="441009"/>
            <a:ext cx="4738687" cy="597598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31E37A-F981-4092-9222-422B1A4D67DB}" type="datetimeFigureOut">
              <a:rPr lang="zh-CN" altLang="en-US" smtClean="0"/>
              <a:pPr/>
              <a:t>2019/6/8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F094-3DAB-4C92-8C72-39307321B677}" type="slidenum">
              <a:rPr lang="zh-CN" altLang="en-US" smtClean="0"/>
              <a:pPr/>
              <a:t>‹#›</a:t>
            </a:fld>
            <a:endParaRPr lang="zh-CN" altLang="en-US"/>
          </a:p>
        </p:txBody>
      </p:sp>
      <p:pic>
        <p:nvPicPr>
          <p:cNvPr id="7" name="图片 6"/>
          <p:cNvPicPr>
            <a:picLocks noChangeAspect="1"/>
          </p:cNvPicPr>
          <p:nvPr userDrawn="1"/>
        </p:nvPicPr>
        <p:blipFill rotWithShape="1">
          <a:blip r:embed="rId2" cstate="screen"/>
          <a:srcRect/>
          <a:stretch>
            <a:fillRect/>
          </a:stretch>
        </p:blipFill>
        <p:spPr>
          <a:xfrm>
            <a:off x="4557723" y="441009"/>
            <a:ext cx="7158027" cy="597598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931E37A-F981-4092-9222-422B1A4D67DB}" type="datetimeFigureOut">
              <a:rPr lang="zh-CN" altLang="en-US" smtClean="0"/>
              <a:pPr/>
              <a:t>2019/6/8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F094-3DAB-4C92-8C72-39307321B67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931E37A-F981-4092-9222-422B1A4D67DB}" type="datetimeFigureOut">
              <a:rPr lang="zh-CN" altLang="en-US" smtClean="0"/>
              <a:pPr/>
              <a:t>2019/6/8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A3F094-3DAB-4C92-8C72-39307321B67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31E37A-F981-4092-9222-422B1A4D67DB}" type="datetimeFigureOut">
              <a:rPr lang="zh-CN" altLang="en-US" smtClean="0"/>
              <a:pPr/>
              <a:t>2019/6/8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A3F094-3DAB-4C92-8C72-39307321B67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31E37A-F981-4092-9222-422B1A4D67DB}" type="datetimeFigureOut">
              <a:rPr lang="zh-CN" altLang="en-US" smtClean="0"/>
              <a:pPr/>
              <a:t>2019/6/8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A3F094-3DAB-4C92-8C72-39307321B67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31E37A-F981-4092-9222-422B1A4D67DB}" type="datetimeFigureOut">
              <a:rPr lang="zh-CN" altLang="en-US" smtClean="0"/>
              <a:pPr/>
              <a:t>2019/6/8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F094-3DAB-4C92-8C72-39307321B67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31E37A-F981-4092-9222-422B1A4D67DB}" type="datetimeFigureOut">
              <a:rPr lang="zh-CN" altLang="en-US" smtClean="0"/>
              <a:pPr/>
              <a:t>2019/6/8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F094-3DAB-4C92-8C72-39307321B67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1E37A-F981-4092-9222-422B1A4D67DB}" type="datetimeFigureOut">
              <a:rPr lang="zh-CN" altLang="en-US" smtClean="0"/>
              <a:pPr/>
              <a:t>2019/6/8 Saturday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3F094-3DAB-4C92-8C72-39307321B67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2280440" y="4844105"/>
            <a:ext cx="75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387475" y="3919220"/>
            <a:ext cx="9396730" cy="615315"/>
          </a:xfrm>
          <a:prstGeom prst="rect">
            <a:avLst/>
          </a:prstGeom>
        </p:spPr>
        <p:txBody>
          <a:bodyPr wrap="square" lIns="0" tIns="0" rIns="0" bIns="0">
            <a:spAutoFit/>
          </a:bodyPr>
          <a:lstStyle/>
          <a:p>
            <a:pPr algn="dist"/>
            <a:r>
              <a:rPr lang="zh-CN" altLang="en-US" sz="4000" dirty="0">
                <a:solidFill>
                  <a:schemeClr val="tx1">
                    <a:lumMod val="85000"/>
                    <a:lumOff val="15000"/>
                  </a:schemeClr>
                </a:solidFill>
                <a:latin typeface="微软雅黑 Light" panose="020B0502040204020203" pitchFamily="34" charset="-122"/>
                <a:ea typeface="微软雅黑 Light" panose="020B0502040204020203" pitchFamily="34" charset="-122"/>
              </a:rPr>
              <a:t>基于Doc2vec的混合神经网络预测模型</a:t>
            </a:r>
          </a:p>
        </p:txBody>
      </p:sp>
      <p:sp>
        <p:nvSpPr>
          <p:cNvPr id="10" name="矩形 9"/>
          <p:cNvSpPr/>
          <p:nvPr/>
        </p:nvSpPr>
        <p:spPr>
          <a:xfrm>
            <a:off x="1387475" y="4916805"/>
            <a:ext cx="3847465" cy="1938020"/>
          </a:xfrm>
          <a:prstGeom prst="rect">
            <a:avLst/>
          </a:prstGeom>
        </p:spPr>
        <p:txBody>
          <a:bodyPr wrap="square">
            <a:spAutoFit/>
          </a:bodyPr>
          <a:lstStyle/>
          <a:p>
            <a:pPr algn="l" fontAlgn="auto">
              <a:lnSpc>
                <a:spcPct val="125000"/>
              </a:lnSpc>
            </a:pPr>
            <a:r>
              <a:rPr lang="zh-CN" altLang="en-US" sz="2400" dirty="0">
                <a:solidFill>
                  <a:schemeClr val="tx1">
                    <a:lumMod val="85000"/>
                    <a:lumOff val="15000"/>
                  </a:schemeClr>
                </a:solidFill>
                <a:latin typeface="微软雅黑 Light" panose="020B0502040204020203" pitchFamily="34" charset="-122"/>
                <a:ea typeface="微软雅黑 Light" panose="020B0502040204020203" pitchFamily="34" charset="-122"/>
              </a:rPr>
              <a:t> 队长：</a:t>
            </a:r>
          </a:p>
          <a:p>
            <a:pPr algn="l" fontAlgn="auto">
              <a:lnSpc>
                <a:spcPct val="125000"/>
              </a:lnSpc>
            </a:pPr>
            <a:endParaRPr lang="zh-CN" altLang="en-US" sz="2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a:p>
            <a:pPr algn="r" fontAlgn="auto">
              <a:lnSpc>
                <a:spcPct val="125000"/>
              </a:lnSpc>
            </a:pPr>
            <a:r>
              <a:rPr lang="zh-CN" altLang="en-US" sz="2400" dirty="0">
                <a:solidFill>
                  <a:schemeClr val="tx1">
                    <a:lumMod val="85000"/>
                    <a:lumOff val="15000"/>
                  </a:schemeClr>
                </a:solidFill>
                <a:latin typeface="微软雅黑 Light" panose="020B0502040204020203" pitchFamily="34" charset="-122"/>
                <a:ea typeface="微软雅黑 Light" panose="020B0502040204020203" pitchFamily="34" charset="-122"/>
              </a:rPr>
              <a:t> 172115007 王玉洁 </a:t>
            </a:r>
          </a:p>
          <a:p>
            <a:pPr algn="dist" fontAlgn="auto">
              <a:lnSpc>
                <a:spcPct val="125000"/>
              </a:lnSpc>
            </a:pPr>
            <a:endParaRPr lang="zh-CN" altLang="en-US" sz="24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2" name="矩形 1"/>
          <p:cNvSpPr/>
          <p:nvPr/>
        </p:nvSpPr>
        <p:spPr>
          <a:xfrm>
            <a:off x="7096760" y="5071745"/>
            <a:ext cx="3847465" cy="1476375"/>
          </a:xfrm>
          <a:prstGeom prst="rect">
            <a:avLst/>
          </a:prstGeom>
        </p:spPr>
        <p:txBody>
          <a:bodyPr wrap="square">
            <a:spAutoFit/>
          </a:bodyPr>
          <a:lstStyle/>
          <a:p>
            <a:pPr algn="l" fontAlgn="auto">
              <a:lnSpc>
                <a:spcPct val="125000"/>
              </a:lnSpc>
            </a:pPr>
            <a:r>
              <a:rPr lang="zh-CN" altLang="en-US" sz="2400">
                <a:solidFill>
                  <a:schemeClr val="tx1">
                    <a:lumMod val="85000"/>
                    <a:lumOff val="15000"/>
                  </a:schemeClr>
                </a:solidFill>
                <a:latin typeface="微软雅黑 Light" panose="020B0502040204020203" pitchFamily="34" charset="-122"/>
                <a:ea typeface="微软雅黑 Light" panose="020B0502040204020203" pitchFamily="34" charset="-122"/>
              </a:rPr>
              <a:t> 成员： </a:t>
            </a:r>
          </a:p>
          <a:p>
            <a:pPr algn="r" fontAlgn="auto">
              <a:lnSpc>
                <a:spcPct val="125000"/>
              </a:lnSpc>
            </a:pPr>
            <a:r>
              <a:rPr lang="zh-CN" altLang="en-US" sz="2400">
                <a:solidFill>
                  <a:schemeClr val="tx1">
                    <a:lumMod val="85000"/>
                    <a:lumOff val="15000"/>
                  </a:schemeClr>
                </a:solidFill>
                <a:latin typeface="微软雅黑 Light" panose="020B0502040204020203" pitchFamily="34" charset="-122"/>
                <a:ea typeface="微软雅黑 Light" panose="020B0502040204020203" pitchFamily="34" charset="-122"/>
              </a:rPr>
              <a:t>172115005 王  任</a:t>
            </a:r>
          </a:p>
          <a:p>
            <a:pPr algn="r" fontAlgn="auto">
              <a:lnSpc>
                <a:spcPct val="125000"/>
              </a:lnSpc>
            </a:pPr>
            <a:r>
              <a:rPr lang="zh-CN" altLang="en-US" sz="2400">
                <a:solidFill>
                  <a:schemeClr val="tx1">
                    <a:lumMod val="85000"/>
                    <a:lumOff val="15000"/>
                  </a:schemeClr>
                </a:solidFill>
                <a:latin typeface="微软雅黑 Light" panose="020B0502040204020203" pitchFamily="34" charset="-122"/>
                <a:ea typeface="微软雅黑 Light" panose="020B0502040204020203" pitchFamily="34" charset="-122"/>
              </a:rPr>
              <a:t>        182115001 姜  迪</a:t>
            </a: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913" y="0"/>
            <a:ext cx="457200" cy="828675"/>
          </a:xfrm>
          <a:prstGeom prst="rect">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76967" y="94596"/>
            <a:ext cx="5534191" cy="400110"/>
          </a:xfrm>
          <a:prstGeom prst="rect">
            <a:avLst/>
          </a:prstGeom>
          <a:noFill/>
        </p:spPr>
        <p:txBody>
          <a:bodyPr wrap="square" rtlCol="0">
            <a:spAutoFit/>
          </a:bodyPr>
          <a:lstStyle/>
          <a:p>
            <a:pPr algn="dist"/>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基于Doc2vec的混合神经网络预测模型</a:t>
            </a:r>
            <a:endParaRPr lang="en-US" altLang="zh-CN" sz="2000" b="1" dirty="0" smtClean="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4" name="TextBox 3"/>
          <p:cNvSpPr txBox="1"/>
          <p:nvPr/>
        </p:nvSpPr>
        <p:spPr>
          <a:xfrm>
            <a:off x="1008997" y="551794"/>
            <a:ext cx="9607342" cy="523220"/>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rPr>
              <a:t>三 预测模</a:t>
            </a:r>
            <a:r>
              <a:rPr lang="zh-CN" altLang="en-US" sz="2800" b="1" dirty="0" smtClean="0">
                <a:latin typeface="宋体" panose="02010600030101010101" pitchFamily="2" charset="-122"/>
                <a:ea typeface="宋体" panose="02010600030101010101" pitchFamily="2" charset="-122"/>
              </a:rPr>
              <a:t>型</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价格特征生成（卷积自编码器）</a:t>
            </a:r>
            <a:endParaRPr lang="zh-CN" altLang="en-US" sz="2800" b="1" dirty="0">
              <a:latin typeface="宋体" panose="02010600030101010101" pitchFamily="2" charset="-122"/>
              <a:ea typeface="宋体" panose="02010600030101010101" pitchFamily="2" charset="-122"/>
            </a:endParaRPr>
          </a:p>
        </p:txBody>
      </p:sp>
      <p:sp>
        <p:nvSpPr>
          <p:cNvPr id="5" name="TextBox 4"/>
          <p:cNvSpPr txBox="1"/>
          <p:nvPr/>
        </p:nvSpPr>
        <p:spPr>
          <a:xfrm>
            <a:off x="677917" y="1371600"/>
            <a:ext cx="10294883" cy="2677656"/>
          </a:xfrm>
          <a:prstGeom prst="rect">
            <a:avLst/>
          </a:prstGeom>
          <a:noFill/>
        </p:spPr>
        <p:txBody>
          <a:bodyPr wrap="square" rtlCol="0">
            <a:spAutoFit/>
          </a:bodyPr>
          <a:lstStyle/>
          <a:p>
            <a:r>
              <a:rPr lang="zh-CN" altLang="en-US" sz="2400" dirty="0" smtClean="0"/>
              <a:t>得到文本情感分析值后，我们将利用其作为影响股票价格波动的一部分，对股票价格进行预测。</a:t>
            </a:r>
            <a:endParaRPr lang="en-US" altLang="zh-CN" sz="2400" dirty="0" smtClean="0"/>
          </a:p>
          <a:p>
            <a:r>
              <a:rPr lang="zh-CN" altLang="en-US" sz="2400" dirty="0" smtClean="0"/>
              <a:t>除了本文外，股票的各种价格指标同样影响了股价波动。因此我们同样提取股票的价格特征最为最终模型输入集合的一部分。</a:t>
            </a:r>
            <a:endParaRPr lang="en-US" altLang="zh-CN" sz="2400" dirty="0" smtClean="0"/>
          </a:p>
          <a:p>
            <a:r>
              <a:rPr lang="zh-CN" altLang="en-US" sz="2400" dirty="0" smtClean="0"/>
              <a:t>但对于股票指标来说，不同的指标在含义上可能存在冗余，因此若我们获取大量指标作为输入会造成输入集合维度过高，影响模型运行速度。</a:t>
            </a:r>
            <a:endParaRPr lang="en-US" altLang="zh-CN" sz="2400" dirty="0" smtClean="0"/>
          </a:p>
          <a:p>
            <a:r>
              <a:rPr lang="zh-CN" altLang="en-US" sz="2400" b="1" dirty="0" smtClean="0"/>
              <a:t>卷积自编码器：提取指标之间的特征并表示为一个一维的向量。</a:t>
            </a:r>
            <a:endParaRPr lang="en-US" altLang="zh-CN" sz="2400" b="1" dirty="0" smtClean="0"/>
          </a:p>
        </p:txBody>
      </p:sp>
      <p:sp>
        <p:nvSpPr>
          <p:cNvPr id="36866"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6865" name="对象 114"/>
          <p:cNvGraphicFramePr>
            <a:graphicFrameLocks/>
          </p:cNvGraphicFramePr>
          <p:nvPr/>
        </p:nvGraphicFramePr>
        <p:xfrm>
          <a:off x="409903" y="4067503"/>
          <a:ext cx="11161986" cy="2175642"/>
        </p:xfrm>
        <a:graphic>
          <a:graphicData uri="http://schemas.openxmlformats.org/presentationml/2006/ole">
            <p:oleObj spid="_x0000_s23553" r:id="rId4" imgW="8134305" imgH="1571548" progId="">
              <p:embed/>
            </p:oleObj>
          </a:graphicData>
        </a:graphic>
      </p:graphicFrame>
      <p:sp>
        <p:nvSpPr>
          <p:cNvPr id="8" name="TextBox 7"/>
          <p:cNvSpPr txBox="1"/>
          <p:nvPr/>
        </p:nvSpPr>
        <p:spPr>
          <a:xfrm>
            <a:off x="2979683" y="6425604"/>
            <a:ext cx="5265683" cy="369332"/>
          </a:xfrm>
          <a:prstGeom prst="rect">
            <a:avLst/>
          </a:prstGeom>
          <a:noFill/>
        </p:spPr>
        <p:txBody>
          <a:bodyPr wrap="square" rtlCol="0">
            <a:spAutoFit/>
          </a:bodyPr>
          <a:lstStyle/>
          <a:p>
            <a:pPr algn="ctr"/>
            <a:r>
              <a:rPr lang="zh-CN" altLang="en-US" dirty="0" smtClean="0"/>
              <a:t>卷积自编码器结构图</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913" y="0"/>
            <a:ext cx="457200" cy="828675"/>
          </a:xfrm>
          <a:prstGeom prst="rect">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76967" y="94596"/>
            <a:ext cx="5534191" cy="400110"/>
          </a:xfrm>
          <a:prstGeom prst="rect">
            <a:avLst/>
          </a:prstGeom>
          <a:noFill/>
        </p:spPr>
        <p:txBody>
          <a:bodyPr wrap="square" rtlCol="0">
            <a:spAutoFit/>
          </a:bodyPr>
          <a:lstStyle/>
          <a:p>
            <a:pPr algn="dist"/>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基于Doc2vec的混合神经网络预测模型</a:t>
            </a:r>
            <a:endParaRPr lang="en-US" altLang="zh-CN" sz="2000" b="1" dirty="0" smtClean="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4" name="TextBox 3"/>
          <p:cNvSpPr txBox="1"/>
          <p:nvPr/>
        </p:nvSpPr>
        <p:spPr>
          <a:xfrm>
            <a:off x="1008996" y="551794"/>
            <a:ext cx="7236101" cy="523220"/>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rPr>
              <a:t>三 预测模</a:t>
            </a:r>
            <a:r>
              <a:rPr lang="zh-CN" altLang="en-US" sz="2800" b="1" dirty="0" smtClean="0">
                <a:latin typeface="宋体" panose="02010600030101010101" pitchFamily="2" charset="-122"/>
                <a:ea typeface="宋体" panose="02010600030101010101" pitchFamily="2" charset="-122"/>
              </a:rPr>
              <a:t>型</a:t>
            </a:r>
            <a:r>
              <a:rPr lang="en-US" altLang="zh-CN" sz="2800" b="1" dirty="0" smtClean="0">
                <a:latin typeface="宋体" panose="02010600030101010101" pitchFamily="2" charset="-122"/>
                <a:ea typeface="宋体" panose="02010600030101010101" pitchFamily="2" charset="-122"/>
              </a:rPr>
              <a:t>---LSTM</a:t>
            </a:r>
            <a:r>
              <a:rPr lang="zh-CN" altLang="en-US" sz="2800" b="1" dirty="0" smtClean="0">
                <a:latin typeface="宋体" panose="02010600030101010101" pitchFamily="2" charset="-122"/>
                <a:ea typeface="宋体" panose="02010600030101010101" pitchFamily="2" charset="-122"/>
              </a:rPr>
              <a:t>神经网络预测收盘价</a:t>
            </a:r>
            <a:endParaRPr lang="zh-CN" altLang="en-US" sz="2800" b="1" dirty="0">
              <a:latin typeface="宋体" panose="02010600030101010101" pitchFamily="2" charset="-122"/>
              <a:ea typeface="宋体" panose="02010600030101010101" pitchFamily="2" charset="-122"/>
            </a:endParaRPr>
          </a:p>
        </p:txBody>
      </p:sp>
      <p:sp>
        <p:nvSpPr>
          <p:cNvPr id="5" name="TextBox 4"/>
          <p:cNvSpPr txBox="1"/>
          <p:nvPr/>
        </p:nvSpPr>
        <p:spPr>
          <a:xfrm>
            <a:off x="378372" y="1355829"/>
            <a:ext cx="11430000" cy="1938992"/>
          </a:xfrm>
          <a:prstGeom prst="rect">
            <a:avLst/>
          </a:prstGeom>
          <a:noFill/>
        </p:spPr>
        <p:txBody>
          <a:bodyPr wrap="square" rtlCol="0">
            <a:spAutoFit/>
          </a:bodyPr>
          <a:lstStyle/>
          <a:p>
            <a:r>
              <a:rPr lang="zh-CN" altLang="en-US" sz="2400" dirty="0" smtClean="0"/>
              <a:t>当评论文本的情感特征和对应股票价格特征提取完毕后，将两个特征进行拼接作为最终输入集合。</a:t>
            </a:r>
            <a:endParaRPr lang="en-US" altLang="zh-CN" sz="2400" dirty="0" smtClean="0"/>
          </a:p>
          <a:p>
            <a:r>
              <a:rPr lang="zh-CN" altLang="en-US" sz="2400" dirty="0" smtClean="0"/>
              <a:t>预测模型由</a:t>
            </a:r>
            <a:r>
              <a:rPr lang="en-US" altLang="zh-CN" sz="2400" dirty="0" smtClean="0"/>
              <a:t>LSTM</a:t>
            </a:r>
            <a:r>
              <a:rPr lang="zh-CN" altLang="en-US" sz="2400" dirty="0" smtClean="0"/>
              <a:t>（长短期记忆神经网络）组成。</a:t>
            </a:r>
            <a:r>
              <a:rPr lang="en-US" altLang="zh-CN" sz="2400" dirty="0" smtClean="0"/>
              <a:t>LSTM</a:t>
            </a:r>
            <a:r>
              <a:rPr lang="zh-CN" altLang="en-US" sz="2400" dirty="0" smtClean="0"/>
              <a:t>是</a:t>
            </a:r>
            <a:r>
              <a:rPr lang="en-US" altLang="zh-CN" sz="2400" dirty="0" smtClean="0"/>
              <a:t>RNN</a:t>
            </a:r>
            <a:r>
              <a:rPr lang="zh-CN" altLang="en-US" sz="2400" dirty="0" smtClean="0"/>
              <a:t>（循环神经网络）的改进，每次的输出结果都与当前隐层和上一次的单元状态共同决定，三个门结构筛选了信息组成，因此适用于预测时间序列。</a:t>
            </a:r>
            <a:endParaRPr lang="zh-CN" altLang="en-US" sz="2400" dirty="0"/>
          </a:p>
        </p:txBody>
      </p:sp>
      <p:pic>
        <p:nvPicPr>
          <p:cNvPr id="37890" name="图片 116"/>
          <p:cNvPicPr>
            <a:picLocks noChangeAspect="1" noChangeArrowheads="1"/>
          </p:cNvPicPr>
          <p:nvPr/>
        </p:nvPicPr>
        <p:blipFill>
          <a:blip r:embed="rId2" cstate="print"/>
          <a:srcRect/>
          <a:stretch>
            <a:fillRect/>
          </a:stretch>
        </p:blipFill>
        <p:spPr bwMode="auto">
          <a:xfrm>
            <a:off x="1891830" y="3231933"/>
            <a:ext cx="8049830" cy="3184644"/>
          </a:xfrm>
          <a:prstGeom prst="rect">
            <a:avLst/>
          </a:prstGeom>
          <a:noFill/>
          <a:ln w="9525">
            <a:noFill/>
            <a:miter lim="800000"/>
            <a:headEnd/>
            <a:tailEnd/>
          </a:ln>
        </p:spPr>
      </p:pic>
      <p:sp>
        <p:nvSpPr>
          <p:cNvPr id="7" name="TextBox 6"/>
          <p:cNvSpPr txBox="1"/>
          <p:nvPr/>
        </p:nvSpPr>
        <p:spPr>
          <a:xfrm>
            <a:off x="3247697" y="6337738"/>
            <a:ext cx="5076496" cy="369332"/>
          </a:xfrm>
          <a:prstGeom prst="rect">
            <a:avLst/>
          </a:prstGeom>
          <a:noFill/>
        </p:spPr>
        <p:txBody>
          <a:bodyPr wrap="square" rtlCol="0">
            <a:spAutoFit/>
          </a:bodyPr>
          <a:lstStyle/>
          <a:p>
            <a:pPr algn="ctr"/>
            <a:r>
              <a:rPr lang="en-US" altLang="zh-CN" dirty="0" smtClean="0"/>
              <a:t>LSTM</a:t>
            </a:r>
            <a:r>
              <a:rPr lang="zh-CN" altLang="en-US" dirty="0" smtClean="0"/>
              <a:t>神经网络结构图</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913" y="0"/>
            <a:ext cx="457200" cy="828675"/>
          </a:xfrm>
          <a:prstGeom prst="rect">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76967" y="94596"/>
            <a:ext cx="5534191" cy="400110"/>
          </a:xfrm>
          <a:prstGeom prst="rect">
            <a:avLst/>
          </a:prstGeom>
          <a:noFill/>
        </p:spPr>
        <p:txBody>
          <a:bodyPr wrap="square" rtlCol="0">
            <a:spAutoFit/>
          </a:bodyPr>
          <a:lstStyle/>
          <a:p>
            <a:pPr algn="dist"/>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基于Doc2vec的混合神经网络预测模型</a:t>
            </a:r>
            <a:endParaRPr lang="en-US" altLang="zh-CN" sz="2000" b="1" dirty="0" smtClean="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4" name="TextBox 3"/>
          <p:cNvSpPr txBox="1"/>
          <p:nvPr/>
        </p:nvSpPr>
        <p:spPr>
          <a:xfrm>
            <a:off x="1008997" y="551794"/>
            <a:ext cx="5486400" cy="523220"/>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rPr>
              <a:t>三 预测模</a:t>
            </a:r>
            <a:r>
              <a:rPr lang="zh-CN" altLang="en-US" sz="2800" b="1" dirty="0" smtClean="0">
                <a:latin typeface="宋体" panose="02010600030101010101" pitchFamily="2" charset="-122"/>
                <a:ea typeface="宋体" panose="02010600030101010101" pitchFamily="2" charset="-122"/>
              </a:rPr>
              <a:t>型</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项目</a:t>
            </a:r>
            <a:r>
              <a:rPr lang="zh-CN" altLang="en-US" sz="2800" b="1" dirty="0" smtClean="0">
                <a:latin typeface="宋体" panose="02010600030101010101" pitchFamily="2" charset="-122"/>
                <a:ea typeface="宋体" panose="02010600030101010101" pitchFamily="2" charset="-122"/>
              </a:rPr>
              <a:t>实例</a:t>
            </a:r>
            <a:endParaRPr lang="zh-CN" altLang="en-US" sz="2800" b="1" dirty="0">
              <a:latin typeface="宋体" panose="02010600030101010101" pitchFamily="2" charset="-122"/>
              <a:ea typeface="宋体" panose="02010600030101010101" pitchFamily="2" charset="-122"/>
            </a:endParaRPr>
          </a:p>
        </p:txBody>
      </p:sp>
      <p:sp>
        <p:nvSpPr>
          <p:cNvPr id="5" name="TextBox 4"/>
          <p:cNvSpPr txBox="1"/>
          <p:nvPr/>
        </p:nvSpPr>
        <p:spPr>
          <a:xfrm>
            <a:off x="488730" y="1418897"/>
            <a:ext cx="11256579" cy="2939266"/>
          </a:xfrm>
          <a:prstGeom prst="rect">
            <a:avLst/>
          </a:prstGeom>
          <a:noFill/>
        </p:spPr>
        <p:txBody>
          <a:bodyPr wrap="square" rtlCol="0">
            <a:spAutoFit/>
          </a:bodyPr>
          <a:lstStyle/>
          <a:p>
            <a:r>
              <a:rPr lang="zh-CN" altLang="en-US" sz="2400" dirty="0" smtClean="0"/>
              <a:t>本项目的训练过程如下：</a:t>
            </a:r>
            <a:endParaRPr lang="en-US" altLang="zh-CN" sz="2400" dirty="0" smtClean="0"/>
          </a:p>
          <a:p>
            <a:endParaRPr lang="en-US" altLang="zh-CN" sz="2400" dirty="0" smtClean="0"/>
          </a:p>
          <a:p>
            <a:pPr>
              <a:lnSpc>
                <a:spcPts val="4000"/>
              </a:lnSpc>
              <a:buFont typeface="Arial" panose="020B0604020202020204" pitchFamily="34" charset="0"/>
              <a:buChar char="•"/>
            </a:pPr>
            <a:r>
              <a:rPr lang="zh-CN" altLang="en-US" sz="2400" dirty="0" smtClean="0"/>
              <a:t>根据之前获取的中国太保的价格信息，输入卷积自编码器中得到</a:t>
            </a:r>
            <a:r>
              <a:rPr lang="en-US" altLang="zh-CN" sz="2400" dirty="0" smtClean="0"/>
              <a:t>1*</a:t>
            </a:r>
            <a:r>
              <a:rPr lang="en-US" altLang="zh-CN" sz="2400" dirty="0" err="1" smtClean="0"/>
              <a:t>1</a:t>
            </a:r>
            <a:r>
              <a:rPr lang="zh-CN" altLang="en-US" sz="2400" dirty="0" smtClean="0"/>
              <a:t>的特征向量。</a:t>
            </a:r>
            <a:endParaRPr lang="en-US" altLang="zh-CN" sz="2400" dirty="0" smtClean="0"/>
          </a:p>
          <a:p>
            <a:pPr>
              <a:lnSpc>
                <a:spcPts val="3800"/>
              </a:lnSpc>
              <a:buFont typeface="Arial" panose="020B0604020202020204" pitchFamily="34" charset="0"/>
              <a:buChar char="•"/>
            </a:pPr>
            <a:r>
              <a:rPr lang="zh-CN" altLang="en-US" sz="2400" dirty="0" smtClean="0"/>
              <a:t>与文本特征进行拼接</a:t>
            </a:r>
            <a:endParaRPr lang="en-US" altLang="zh-CN" sz="2400" dirty="0" smtClean="0"/>
          </a:p>
          <a:p>
            <a:pPr>
              <a:buFont typeface="Arial" panose="020B0604020202020204" pitchFamily="34" charset="0"/>
              <a:buChar char="•"/>
            </a:pPr>
            <a:r>
              <a:rPr lang="zh-CN" altLang="en-US" sz="2400" dirty="0" smtClean="0"/>
              <a:t>利用</a:t>
            </a:r>
            <a:r>
              <a:rPr lang="en-US" altLang="zh-CN" sz="2400" dirty="0" smtClean="0"/>
              <a:t>python3.5</a:t>
            </a:r>
            <a:r>
              <a:rPr lang="zh-CN" altLang="en-US" sz="2400" dirty="0" smtClean="0"/>
              <a:t>的第三方库</a:t>
            </a:r>
            <a:r>
              <a:rPr lang="en-US" altLang="zh-CN" sz="2400" dirty="0" err="1" smtClean="0"/>
              <a:t>keras</a:t>
            </a:r>
            <a:r>
              <a:rPr lang="zh-CN" altLang="en-US" sz="2400" dirty="0" smtClean="0"/>
              <a:t>搭建</a:t>
            </a:r>
            <a:r>
              <a:rPr lang="en-US" altLang="zh-CN" sz="2400" dirty="0" smtClean="0"/>
              <a:t>LSTM</a:t>
            </a:r>
            <a:r>
              <a:rPr lang="zh-CN" altLang="en-US" sz="2400" dirty="0" smtClean="0"/>
              <a:t>神经网络</a:t>
            </a:r>
            <a:endParaRPr lang="en-US" altLang="zh-CN" sz="2400" dirty="0" smtClean="0"/>
          </a:p>
          <a:p>
            <a:pPr>
              <a:buFont typeface="Arial" panose="020B0604020202020204" pitchFamily="34" charset="0"/>
              <a:buChar char="•"/>
            </a:pPr>
            <a:r>
              <a:rPr lang="zh-CN" altLang="en-US" sz="2400" dirty="0" smtClean="0"/>
              <a:t>以第二天的收盘价作为标签集。训练集测试集分别占总样本数的</a:t>
            </a:r>
            <a:r>
              <a:rPr lang="en-US" altLang="zh-CN" sz="2400" dirty="0" smtClean="0"/>
              <a:t>70%</a:t>
            </a:r>
            <a:r>
              <a:rPr lang="zh-CN" altLang="en-US" sz="2400" dirty="0" smtClean="0"/>
              <a:t>和</a:t>
            </a:r>
            <a:r>
              <a:rPr lang="en-US" altLang="zh-CN" sz="2400" dirty="0" smtClean="0"/>
              <a:t>30%</a:t>
            </a:r>
            <a:r>
              <a:rPr lang="zh-CN" altLang="en-US" sz="2400" dirty="0" smtClean="0"/>
              <a:t>。</a:t>
            </a:r>
            <a:endParaRPr lang="en-US" altLang="zh-CN" sz="2400" dirty="0" smtClean="0"/>
          </a:p>
          <a:p>
            <a:pPr>
              <a:buFont typeface="Arial" panose="020B0604020202020204" pitchFamily="34" charset="0"/>
              <a:buChar char="•"/>
            </a:pPr>
            <a:r>
              <a:rPr lang="zh-CN" altLang="en-US" sz="2400" dirty="0" smtClean="0"/>
              <a:t>最终得到预测的第二天收盘价并与真实值对比。</a:t>
            </a:r>
            <a:endParaRPr lang="zh-CN"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913" y="0"/>
            <a:ext cx="457200" cy="828675"/>
          </a:xfrm>
          <a:prstGeom prst="rect">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76967" y="94596"/>
            <a:ext cx="5534191" cy="400110"/>
          </a:xfrm>
          <a:prstGeom prst="rect">
            <a:avLst/>
          </a:prstGeom>
          <a:noFill/>
        </p:spPr>
        <p:txBody>
          <a:bodyPr wrap="square" rtlCol="0">
            <a:spAutoFit/>
          </a:bodyPr>
          <a:lstStyle/>
          <a:p>
            <a:pPr algn="dist"/>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基于Doc2vec的混合神经网络预测模型</a:t>
            </a:r>
            <a:endParaRPr lang="en-US" altLang="zh-CN" sz="2000" b="1" dirty="0" smtClean="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4" name="TextBox 3"/>
          <p:cNvSpPr txBox="1"/>
          <p:nvPr/>
        </p:nvSpPr>
        <p:spPr>
          <a:xfrm>
            <a:off x="1008997" y="551794"/>
            <a:ext cx="5486400" cy="523220"/>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rPr>
              <a:t>三 预测模</a:t>
            </a:r>
            <a:r>
              <a:rPr lang="zh-CN" altLang="en-US" sz="2800" b="1" dirty="0" smtClean="0">
                <a:latin typeface="宋体" panose="02010600030101010101" pitchFamily="2" charset="-122"/>
                <a:ea typeface="宋体" panose="02010600030101010101" pitchFamily="2" charset="-122"/>
              </a:rPr>
              <a:t>型</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模型结构图</a:t>
            </a:r>
            <a:endParaRPr lang="zh-CN" altLang="en-US" sz="2800" b="1" dirty="0">
              <a:latin typeface="宋体" panose="02010600030101010101" pitchFamily="2" charset="-122"/>
              <a:ea typeface="宋体" panose="02010600030101010101" pitchFamily="2" charset="-122"/>
            </a:endParaRPr>
          </a:p>
        </p:txBody>
      </p:sp>
      <p:sp>
        <p:nvSpPr>
          <p:cNvPr id="5" name="TextBox 4"/>
          <p:cNvSpPr txBox="1"/>
          <p:nvPr/>
        </p:nvSpPr>
        <p:spPr>
          <a:xfrm>
            <a:off x="457200" y="1182405"/>
            <a:ext cx="11461531" cy="830997"/>
          </a:xfrm>
          <a:prstGeom prst="rect">
            <a:avLst/>
          </a:prstGeom>
          <a:noFill/>
        </p:spPr>
        <p:txBody>
          <a:bodyPr wrap="square" rtlCol="0">
            <a:spAutoFit/>
          </a:bodyPr>
          <a:lstStyle/>
          <a:p>
            <a:r>
              <a:rPr lang="zh-CN" altLang="en-US" sz="2400" dirty="0" smtClean="0"/>
              <a:t>通过以上分析，得到了最终基于</a:t>
            </a:r>
            <a:r>
              <a:rPr lang="en-US" altLang="zh-CN" sz="2400" dirty="0" smtClean="0"/>
              <a:t>Doc2Vec</a:t>
            </a:r>
            <a:r>
              <a:rPr lang="zh-CN" altLang="en-US" sz="2400" dirty="0" smtClean="0"/>
              <a:t>的混合神经网络预测模型的完整结构，如下：</a:t>
            </a:r>
            <a:endParaRPr lang="zh-CN" altLang="en-US" sz="2400" dirty="0"/>
          </a:p>
        </p:txBody>
      </p:sp>
      <p:sp>
        <p:nvSpPr>
          <p:cNvPr id="38914"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8913" name="Object 1"/>
          <p:cNvGraphicFramePr>
            <a:graphicFrameLocks noChangeAspect="1"/>
          </p:cNvGraphicFramePr>
          <p:nvPr/>
        </p:nvGraphicFramePr>
        <p:xfrm>
          <a:off x="1560811" y="1813030"/>
          <a:ext cx="9884980" cy="4850394"/>
        </p:xfrm>
        <a:graphic>
          <a:graphicData uri="http://schemas.openxmlformats.org/presentationml/2006/ole">
            <p:oleObj spid="_x0000_s25601" name="Visio" r:id="rId3" imgW="9397734" imgH="4614631" progId="Visio.Drawing.11">
              <p:embed/>
            </p:oleObj>
          </a:graphicData>
        </a:graphic>
      </p:graphicFrame>
      <p:sp>
        <p:nvSpPr>
          <p:cNvPr id="8" name="TextBox 7"/>
          <p:cNvSpPr txBox="1"/>
          <p:nvPr/>
        </p:nvSpPr>
        <p:spPr>
          <a:xfrm>
            <a:off x="2096814" y="6526921"/>
            <a:ext cx="7709338" cy="369332"/>
          </a:xfrm>
          <a:prstGeom prst="rect">
            <a:avLst/>
          </a:prstGeom>
          <a:noFill/>
        </p:spPr>
        <p:txBody>
          <a:bodyPr wrap="square" rtlCol="0">
            <a:spAutoFit/>
          </a:bodyPr>
          <a:lstStyle/>
          <a:p>
            <a:pPr algn="ctr"/>
            <a:r>
              <a:rPr lang="zh-CN" altLang="en-US" dirty="0" smtClean="0"/>
              <a:t>基于</a:t>
            </a:r>
            <a:r>
              <a:rPr lang="en-US" altLang="zh-CN" dirty="0" smtClean="0"/>
              <a:t>Doc2Vec</a:t>
            </a:r>
            <a:r>
              <a:rPr lang="zh-CN" altLang="en-US" dirty="0" smtClean="0"/>
              <a:t>的混合神经网络预测模型</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12918" y="1765986"/>
            <a:ext cx="3443223" cy="3326028"/>
            <a:chOff x="1784493" y="1548276"/>
            <a:chExt cx="3443223" cy="3326028"/>
          </a:xfrm>
        </p:grpSpPr>
        <p:sp>
          <p:nvSpPr>
            <p:cNvPr id="2" name="文本框 1"/>
            <p:cNvSpPr txBox="1"/>
            <p:nvPr/>
          </p:nvSpPr>
          <p:spPr>
            <a:xfrm>
              <a:off x="1784493" y="3891169"/>
              <a:ext cx="3443223" cy="583565"/>
            </a:xfrm>
            <a:prstGeom prst="rect">
              <a:avLst/>
            </a:prstGeom>
            <a:noFill/>
          </p:spPr>
          <p:txBody>
            <a:bodyPr wrap="square" rtlCol="0">
              <a:spAutoFit/>
            </a:bodyPr>
            <a:lstStyle/>
            <a:p>
              <a:pPr algn="dist"/>
              <a:r>
                <a:rPr lang="zh-CN" altLang="en-US" sz="3200" dirty="0" smtClean="0">
                  <a:solidFill>
                    <a:schemeClr val="tx1">
                      <a:lumMod val="85000"/>
                      <a:lumOff val="15000"/>
                    </a:schemeClr>
                  </a:solidFill>
                  <a:latin typeface="微软雅黑 Light" panose="020B0502040204020203" pitchFamily="34" charset="-122"/>
                  <a:ea typeface="微软雅黑 Light" panose="020B0502040204020203" pitchFamily="34" charset="-122"/>
                </a:rPr>
                <a:t>测试结果展示</a:t>
              </a:r>
              <a:endParaRPr lang="zh-CN" altLang="en-US" sz="32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3" name="椭圆 2"/>
            <p:cNvSpPr/>
            <p:nvPr/>
          </p:nvSpPr>
          <p:spPr>
            <a:xfrm>
              <a:off x="2564598" y="1548276"/>
              <a:ext cx="1883013" cy="1883013"/>
            </a:xfrm>
            <a:prstGeom prst="ellipse">
              <a:avLst/>
            </a:prstGeom>
            <a:noFill/>
            <a:ln w="19050">
              <a:solidFill>
                <a:srgbClr val="B7D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85000"/>
                    <a:lumOff val="15000"/>
                  </a:schemeClr>
                </a:solidFill>
              </a:endParaRPr>
            </a:p>
          </p:txBody>
        </p:sp>
        <p:sp>
          <p:nvSpPr>
            <p:cNvPr id="4" name="文本框 3"/>
            <p:cNvSpPr txBox="1"/>
            <p:nvPr/>
          </p:nvSpPr>
          <p:spPr>
            <a:xfrm>
              <a:off x="1784493" y="4504972"/>
              <a:ext cx="3443223" cy="369332"/>
            </a:xfrm>
            <a:prstGeom prst="rect">
              <a:avLst/>
            </a:prstGeom>
            <a:noFill/>
          </p:spPr>
          <p:txBody>
            <a:bodyPr wrap="square" rtlCol="0">
              <a:spAutoFit/>
            </a:bodyPr>
            <a:lstStyle/>
            <a:p>
              <a:pPr lvl="0" algn="dist">
                <a:defRPr/>
              </a:pPr>
              <a:endParaRPr lang="zh-CN" altLang="en-US"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5" name="medal-of-honor_2377"/>
            <p:cNvSpPr>
              <a:spLocks noChangeAspect="1"/>
            </p:cNvSpPr>
            <p:nvPr/>
          </p:nvSpPr>
          <p:spPr bwMode="auto">
            <a:xfrm>
              <a:off x="2904664" y="1889460"/>
              <a:ext cx="1202880" cy="1200644"/>
            </a:xfrm>
            <a:custGeom>
              <a:avLst/>
              <a:gdLst>
                <a:gd name="connsiteX0" fmla="*/ 279792 w 608838"/>
                <a:gd name="connsiteY0" fmla="*/ 360236 h 607709"/>
                <a:gd name="connsiteX1" fmla="*/ 325871 w 608838"/>
                <a:gd name="connsiteY1" fmla="*/ 360236 h 607709"/>
                <a:gd name="connsiteX2" fmla="*/ 325871 w 608838"/>
                <a:gd name="connsiteY2" fmla="*/ 406174 h 607709"/>
                <a:gd name="connsiteX3" fmla="*/ 279792 w 608838"/>
                <a:gd name="connsiteY3" fmla="*/ 406174 h 607709"/>
                <a:gd name="connsiteX4" fmla="*/ 306612 w 608838"/>
                <a:gd name="connsiteY4" fmla="*/ 168934 h 607709"/>
                <a:gd name="connsiteX5" fmla="*/ 367505 w 608838"/>
                <a:gd name="connsiteY5" fmla="*/ 224119 h 607709"/>
                <a:gd name="connsiteX6" fmla="*/ 344122 w 608838"/>
                <a:gd name="connsiteY6" fmla="*/ 269580 h 607709"/>
                <a:gd name="connsiteX7" fmla="*/ 320739 w 608838"/>
                <a:gd name="connsiteY7" fmla="*/ 312367 h 607709"/>
                <a:gd name="connsiteX8" fmla="*/ 320739 w 608838"/>
                <a:gd name="connsiteY8" fmla="*/ 328412 h 607709"/>
                <a:gd name="connsiteX9" fmla="*/ 284934 w 608838"/>
                <a:gd name="connsiteY9" fmla="*/ 328412 h 607709"/>
                <a:gd name="connsiteX10" fmla="*/ 284934 w 608838"/>
                <a:gd name="connsiteY10" fmla="*/ 296808 h 607709"/>
                <a:gd name="connsiteX11" fmla="*/ 326585 w 608838"/>
                <a:gd name="connsiteY11" fmla="*/ 220959 h 607709"/>
                <a:gd name="connsiteX12" fmla="*/ 306125 w 608838"/>
                <a:gd name="connsiteY12" fmla="*/ 201997 h 607709"/>
                <a:gd name="connsiteX13" fmla="*/ 278844 w 608838"/>
                <a:gd name="connsiteY13" fmla="*/ 230683 h 607709"/>
                <a:gd name="connsiteX14" fmla="*/ 241334 w 608838"/>
                <a:gd name="connsiteY14" fmla="*/ 220230 h 607709"/>
                <a:gd name="connsiteX15" fmla="*/ 306612 w 608838"/>
                <a:gd name="connsiteY15" fmla="*/ 168934 h 607709"/>
                <a:gd name="connsiteX16" fmla="*/ 288102 w 608838"/>
                <a:gd name="connsiteY16" fmla="*/ 83134 h 607709"/>
                <a:gd name="connsiteX17" fmla="*/ 83289 w 608838"/>
                <a:gd name="connsiteY17" fmla="*/ 287568 h 607709"/>
                <a:gd name="connsiteX18" fmla="*/ 111296 w 608838"/>
                <a:gd name="connsiteY18" fmla="*/ 287568 h 607709"/>
                <a:gd name="connsiteX19" fmla="*/ 127612 w 608838"/>
                <a:gd name="connsiteY19" fmla="*/ 303855 h 607709"/>
                <a:gd name="connsiteX20" fmla="*/ 111296 w 608838"/>
                <a:gd name="connsiteY20" fmla="*/ 320141 h 607709"/>
                <a:gd name="connsiteX21" fmla="*/ 83289 w 608838"/>
                <a:gd name="connsiteY21" fmla="*/ 320141 h 607709"/>
                <a:gd name="connsiteX22" fmla="*/ 288102 w 608838"/>
                <a:gd name="connsiteY22" fmla="*/ 524575 h 607709"/>
                <a:gd name="connsiteX23" fmla="*/ 288102 w 608838"/>
                <a:gd name="connsiteY23" fmla="*/ 496620 h 607709"/>
                <a:gd name="connsiteX24" fmla="*/ 304419 w 608838"/>
                <a:gd name="connsiteY24" fmla="*/ 480333 h 607709"/>
                <a:gd name="connsiteX25" fmla="*/ 320736 w 608838"/>
                <a:gd name="connsiteY25" fmla="*/ 496620 h 607709"/>
                <a:gd name="connsiteX26" fmla="*/ 320736 w 608838"/>
                <a:gd name="connsiteY26" fmla="*/ 524575 h 607709"/>
                <a:gd name="connsiteX27" fmla="*/ 525549 w 608838"/>
                <a:gd name="connsiteY27" fmla="*/ 320141 h 607709"/>
                <a:gd name="connsiteX28" fmla="*/ 497542 w 608838"/>
                <a:gd name="connsiteY28" fmla="*/ 320141 h 607709"/>
                <a:gd name="connsiteX29" fmla="*/ 481226 w 608838"/>
                <a:gd name="connsiteY29" fmla="*/ 303855 h 607709"/>
                <a:gd name="connsiteX30" fmla="*/ 497542 w 608838"/>
                <a:gd name="connsiteY30" fmla="*/ 287568 h 607709"/>
                <a:gd name="connsiteX31" fmla="*/ 525549 w 608838"/>
                <a:gd name="connsiteY31" fmla="*/ 287568 h 607709"/>
                <a:gd name="connsiteX32" fmla="*/ 320736 w 608838"/>
                <a:gd name="connsiteY32" fmla="*/ 83134 h 607709"/>
                <a:gd name="connsiteX33" fmla="*/ 320736 w 608838"/>
                <a:gd name="connsiteY33" fmla="*/ 111089 h 607709"/>
                <a:gd name="connsiteX34" fmla="*/ 304419 w 608838"/>
                <a:gd name="connsiteY34" fmla="*/ 127376 h 607709"/>
                <a:gd name="connsiteX35" fmla="*/ 288102 w 608838"/>
                <a:gd name="connsiteY35" fmla="*/ 111089 h 607709"/>
                <a:gd name="connsiteX36" fmla="*/ 304419 w 608838"/>
                <a:gd name="connsiteY36" fmla="*/ 0 h 607709"/>
                <a:gd name="connsiteX37" fmla="*/ 320736 w 608838"/>
                <a:gd name="connsiteY37" fmla="*/ 16286 h 607709"/>
                <a:gd name="connsiteX38" fmla="*/ 320736 w 608838"/>
                <a:gd name="connsiteY38" fmla="*/ 34275 h 607709"/>
                <a:gd name="connsiteX39" fmla="*/ 574256 w 608838"/>
                <a:gd name="connsiteY39" fmla="*/ 287568 h 607709"/>
                <a:gd name="connsiteX40" fmla="*/ 592521 w 608838"/>
                <a:gd name="connsiteY40" fmla="*/ 287568 h 607709"/>
                <a:gd name="connsiteX41" fmla="*/ 608838 w 608838"/>
                <a:gd name="connsiteY41" fmla="*/ 303855 h 607709"/>
                <a:gd name="connsiteX42" fmla="*/ 592521 w 608838"/>
                <a:gd name="connsiteY42" fmla="*/ 320141 h 607709"/>
                <a:gd name="connsiteX43" fmla="*/ 574256 w 608838"/>
                <a:gd name="connsiteY43" fmla="*/ 320141 h 607709"/>
                <a:gd name="connsiteX44" fmla="*/ 320736 w 608838"/>
                <a:gd name="connsiteY44" fmla="*/ 573191 h 607709"/>
                <a:gd name="connsiteX45" fmla="*/ 320736 w 608838"/>
                <a:gd name="connsiteY45" fmla="*/ 591423 h 607709"/>
                <a:gd name="connsiteX46" fmla="*/ 304419 w 608838"/>
                <a:gd name="connsiteY46" fmla="*/ 607709 h 607709"/>
                <a:gd name="connsiteX47" fmla="*/ 288102 w 608838"/>
                <a:gd name="connsiteY47" fmla="*/ 591423 h 607709"/>
                <a:gd name="connsiteX48" fmla="*/ 288102 w 608838"/>
                <a:gd name="connsiteY48" fmla="*/ 573191 h 607709"/>
                <a:gd name="connsiteX49" fmla="*/ 34338 w 608838"/>
                <a:gd name="connsiteY49" fmla="*/ 320141 h 607709"/>
                <a:gd name="connsiteX50" fmla="*/ 16317 w 608838"/>
                <a:gd name="connsiteY50" fmla="*/ 320141 h 607709"/>
                <a:gd name="connsiteX51" fmla="*/ 0 w 608838"/>
                <a:gd name="connsiteY51" fmla="*/ 303855 h 607709"/>
                <a:gd name="connsiteX52" fmla="*/ 16317 w 608838"/>
                <a:gd name="connsiteY52" fmla="*/ 287568 h 607709"/>
                <a:gd name="connsiteX53" fmla="*/ 34338 w 608838"/>
                <a:gd name="connsiteY53" fmla="*/ 287568 h 607709"/>
                <a:gd name="connsiteX54" fmla="*/ 288102 w 608838"/>
                <a:gd name="connsiteY54" fmla="*/ 34275 h 607709"/>
                <a:gd name="connsiteX55" fmla="*/ 288102 w 608838"/>
                <a:gd name="connsiteY55" fmla="*/ 16286 h 607709"/>
                <a:gd name="connsiteX56" fmla="*/ 304419 w 608838"/>
                <a:gd name="connsiteY56" fmla="*/ 0 h 607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8838" h="607709">
                  <a:moveTo>
                    <a:pt x="279792" y="360236"/>
                  </a:moveTo>
                  <a:lnTo>
                    <a:pt x="325871" y="360236"/>
                  </a:lnTo>
                  <a:lnTo>
                    <a:pt x="325871" y="406174"/>
                  </a:lnTo>
                  <a:lnTo>
                    <a:pt x="279792" y="406174"/>
                  </a:lnTo>
                  <a:close/>
                  <a:moveTo>
                    <a:pt x="306612" y="168934"/>
                  </a:moveTo>
                  <a:cubicBezTo>
                    <a:pt x="337545" y="168934"/>
                    <a:pt x="367505" y="188140"/>
                    <a:pt x="367505" y="224119"/>
                  </a:cubicBezTo>
                  <a:cubicBezTo>
                    <a:pt x="367505" y="238949"/>
                    <a:pt x="355813" y="254508"/>
                    <a:pt x="344122" y="269580"/>
                  </a:cubicBezTo>
                  <a:cubicBezTo>
                    <a:pt x="332430" y="284653"/>
                    <a:pt x="320739" y="299239"/>
                    <a:pt x="320739" y="312367"/>
                  </a:cubicBezTo>
                  <a:lnTo>
                    <a:pt x="320739" y="328412"/>
                  </a:lnTo>
                  <a:lnTo>
                    <a:pt x="284934" y="328412"/>
                  </a:lnTo>
                  <a:lnTo>
                    <a:pt x="284934" y="296808"/>
                  </a:lnTo>
                  <a:cubicBezTo>
                    <a:pt x="284934" y="281250"/>
                    <a:pt x="326585" y="239678"/>
                    <a:pt x="326585" y="220959"/>
                  </a:cubicBezTo>
                  <a:cubicBezTo>
                    <a:pt x="326585" y="209776"/>
                    <a:pt x="316355" y="201997"/>
                    <a:pt x="306125" y="201997"/>
                  </a:cubicBezTo>
                  <a:cubicBezTo>
                    <a:pt x="292728" y="201997"/>
                    <a:pt x="279819" y="216340"/>
                    <a:pt x="278844" y="230683"/>
                  </a:cubicBezTo>
                  <a:lnTo>
                    <a:pt x="241334" y="220230"/>
                  </a:lnTo>
                  <a:cubicBezTo>
                    <a:pt x="249616" y="188140"/>
                    <a:pt x="273486" y="168934"/>
                    <a:pt x="306612" y="168934"/>
                  </a:cubicBezTo>
                  <a:close/>
                  <a:moveTo>
                    <a:pt x="288102" y="83134"/>
                  </a:moveTo>
                  <a:cubicBezTo>
                    <a:pt x="178755" y="91156"/>
                    <a:pt x="91326" y="178424"/>
                    <a:pt x="83289" y="287568"/>
                  </a:cubicBezTo>
                  <a:lnTo>
                    <a:pt x="111296" y="287568"/>
                  </a:lnTo>
                  <a:cubicBezTo>
                    <a:pt x="120306" y="287568"/>
                    <a:pt x="127612" y="294861"/>
                    <a:pt x="127612" y="303855"/>
                  </a:cubicBezTo>
                  <a:cubicBezTo>
                    <a:pt x="127612" y="312849"/>
                    <a:pt x="120306" y="320141"/>
                    <a:pt x="111296" y="320141"/>
                  </a:cubicBezTo>
                  <a:lnTo>
                    <a:pt x="83289" y="320141"/>
                  </a:lnTo>
                  <a:cubicBezTo>
                    <a:pt x="91326" y="429286"/>
                    <a:pt x="178755" y="516553"/>
                    <a:pt x="288102" y="524575"/>
                  </a:cubicBezTo>
                  <a:lnTo>
                    <a:pt x="288102" y="496620"/>
                  </a:lnTo>
                  <a:cubicBezTo>
                    <a:pt x="288102" y="487626"/>
                    <a:pt x="295408" y="480333"/>
                    <a:pt x="304419" y="480333"/>
                  </a:cubicBezTo>
                  <a:cubicBezTo>
                    <a:pt x="313430" y="480333"/>
                    <a:pt x="320736" y="487626"/>
                    <a:pt x="320736" y="496620"/>
                  </a:cubicBezTo>
                  <a:lnTo>
                    <a:pt x="320736" y="524575"/>
                  </a:lnTo>
                  <a:cubicBezTo>
                    <a:pt x="430083" y="516553"/>
                    <a:pt x="517512" y="429286"/>
                    <a:pt x="525549" y="320141"/>
                  </a:cubicBezTo>
                  <a:lnTo>
                    <a:pt x="497542" y="320141"/>
                  </a:lnTo>
                  <a:cubicBezTo>
                    <a:pt x="488532" y="320141"/>
                    <a:pt x="481226" y="312849"/>
                    <a:pt x="481226" y="303855"/>
                  </a:cubicBezTo>
                  <a:cubicBezTo>
                    <a:pt x="481226" y="294861"/>
                    <a:pt x="488532" y="287568"/>
                    <a:pt x="497542" y="287568"/>
                  </a:cubicBezTo>
                  <a:lnTo>
                    <a:pt x="525549" y="287568"/>
                  </a:lnTo>
                  <a:cubicBezTo>
                    <a:pt x="517512" y="178424"/>
                    <a:pt x="430083" y="91156"/>
                    <a:pt x="320736" y="83134"/>
                  </a:cubicBezTo>
                  <a:lnTo>
                    <a:pt x="320736" y="111089"/>
                  </a:lnTo>
                  <a:cubicBezTo>
                    <a:pt x="320736" y="120083"/>
                    <a:pt x="313430" y="127376"/>
                    <a:pt x="304419" y="127376"/>
                  </a:cubicBezTo>
                  <a:cubicBezTo>
                    <a:pt x="295408" y="127376"/>
                    <a:pt x="288102" y="120083"/>
                    <a:pt x="288102" y="111089"/>
                  </a:cubicBezTo>
                  <a:close/>
                  <a:moveTo>
                    <a:pt x="304419" y="0"/>
                  </a:moveTo>
                  <a:cubicBezTo>
                    <a:pt x="313430" y="0"/>
                    <a:pt x="320736" y="7292"/>
                    <a:pt x="320736" y="16286"/>
                  </a:cubicBezTo>
                  <a:lnTo>
                    <a:pt x="320736" y="34275"/>
                  </a:lnTo>
                  <a:cubicBezTo>
                    <a:pt x="456872" y="42539"/>
                    <a:pt x="566219" y="151684"/>
                    <a:pt x="574256" y="287568"/>
                  </a:cubicBezTo>
                  <a:lnTo>
                    <a:pt x="592521" y="287568"/>
                  </a:lnTo>
                  <a:cubicBezTo>
                    <a:pt x="601532" y="287568"/>
                    <a:pt x="608838" y="294861"/>
                    <a:pt x="608838" y="303855"/>
                  </a:cubicBezTo>
                  <a:cubicBezTo>
                    <a:pt x="608838" y="312849"/>
                    <a:pt x="601532" y="320141"/>
                    <a:pt x="592521" y="320141"/>
                  </a:cubicBezTo>
                  <a:lnTo>
                    <a:pt x="574256" y="320141"/>
                  </a:lnTo>
                  <a:cubicBezTo>
                    <a:pt x="566219" y="456025"/>
                    <a:pt x="456872" y="565170"/>
                    <a:pt x="320736" y="573191"/>
                  </a:cubicBezTo>
                  <a:lnTo>
                    <a:pt x="320736" y="591423"/>
                  </a:lnTo>
                  <a:cubicBezTo>
                    <a:pt x="320736" y="600417"/>
                    <a:pt x="313430" y="607709"/>
                    <a:pt x="304419" y="607709"/>
                  </a:cubicBezTo>
                  <a:cubicBezTo>
                    <a:pt x="295408" y="607709"/>
                    <a:pt x="288102" y="600417"/>
                    <a:pt x="288102" y="591423"/>
                  </a:cubicBezTo>
                  <a:lnTo>
                    <a:pt x="288102" y="573191"/>
                  </a:lnTo>
                  <a:cubicBezTo>
                    <a:pt x="151966" y="565170"/>
                    <a:pt x="42619" y="456025"/>
                    <a:pt x="34338" y="320141"/>
                  </a:cubicBezTo>
                  <a:lnTo>
                    <a:pt x="16317" y="320141"/>
                  </a:lnTo>
                  <a:cubicBezTo>
                    <a:pt x="7306" y="320141"/>
                    <a:pt x="0" y="312849"/>
                    <a:pt x="0" y="303855"/>
                  </a:cubicBezTo>
                  <a:cubicBezTo>
                    <a:pt x="0" y="294861"/>
                    <a:pt x="7306" y="287568"/>
                    <a:pt x="16317" y="287568"/>
                  </a:cubicBezTo>
                  <a:lnTo>
                    <a:pt x="34338" y="287568"/>
                  </a:lnTo>
                  <a:cubicBezTo>
                    <a:pt x="42619" y="151684"/>
                    <a:pt x="151966" y="42539"/>
                    <a:pt x="288102" y="34275"/>
                  </a:cubicBezTo>
                  <a:lnTo>
                    <a:pt x="288102" y="16286"/>
                  </a:lnTo>
                  <a:cubicBezTo>
                    <a:pt x="288102" y="7292"/>
                    <a:pt x="295408" y="0"/>
                    <a:pt x="304419" y="0"/>
                  </a:cubicBezTo>
                  <a:close/>
                </a:path>
              </a:pathLst>
            </a:cu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solidFill>
                  <a:schemeClr val="tx1">
                    <a:lumMod val="85000"/>
                    <a:lumOff val="15000"/>
                  </a:schemeClr>
                </a:solidFill>
              </a:endParaRPr>
            </a:p>
          </p:txBody>
        </p:sp>
      </p:gr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913" y="0"/>
            <a:ext cx="457200" cy="828675"/>
          </a:xfrm>
          <a:prstGeom prst="rect">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2"/>
          <p:cNvSpPr txBox="1"/>
          <p:nvPr/>
        </p:nvSpPr>
        <p:spPr>
          <a:xfrm>
            <a:off x="976967" y="94596"/>
            <a:ext cx="5534191" cy="400110"/>
          </a:xfrm>
          <a:prstGeom prst="rect">
            <a:avLst/>
          </a:prstGeom>
          <a:noFill/>
        </p:spPr>
        <p:txBody>
          <a:bodyPr wrap="square" rtlCol="0">
            <a:spAutoFit/>
          </a:bodyPr>
          <a:lstStyle/>
          <a:p>
            <a:pPr algn="dist"/>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基于Doc2vec的混合神经网络预测模型</a:t>
            </a:r>
            <a:endParaRPr lang="en-US" altLang="zh-CN" sz="2000" b="1" dirty="0" smtClean="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16" name="TextBox 15"/>
          <p:cNvSpPr txBox="1"/>
          <p:nvPr/>
        </p:nvSpPr>
        <p:spPr>
          <a:xfrm>
            <a:off x="567560" y="945926"/>
            <a:ext cx="11671738" cy="830997"/>
          </a:xfrm>
          <a:prstGeom prst="rect">
            <a:avLst/>
          </a:prstGeom>
          <a:noFill/>
        </p:spPr>
        <p:txBody>
          <a:bodyPr wrap="square" rtlCol="0">
            <a:spAutoFit/>
          </a:bodyPr>
          <a:lstStyle/>
          <a:p>
            <a:r>
              <a:rPr lang="zh-CN" altLang="en-US" sz="2400" dirty="0" smtClean="0"/>
              <a:t>经过多次参数调试和运行，我们发现当</a:t>
            </a:r>
            <a:r>
              <a:rPr lang="en-US" altLang="zh-CN" sz="2400" dirty="0" smtClean="0"/>
              <a:t>LSTM</a:t>
            </a:r>
            <a:r>
              <a:rPr lang="zh-CN" altLang="en-US" sz="2400" dirty="0" smtClean="0"/>
              <a:t>隐层神经元个数为</a:t>
            </a:r>
            <a:r>
              <a:rPr lang="en-US" altLang="zh-CN" sz="2400" dirty="0" smtClean="0"/>
              <a:t>10</a:t>
            </a:r>
            <a:r>
              <a:rPr lang="zh-CN" altLang="en-US" sz="2400" dirty="0" smtClean="0"/>
              <a:t>个，迭代次数为</a:t>
            </a:r>
            <a:r>
              <a:rPr lang="en-US" altLang="zh-CN" sz="2400" dirty="0" smtClean="0"/>
              <a:t>450</a:t>
            </a:r>
            <a:r>
              <a:rPr lang="zh-CN" altLang="en-US" sz="2400" dirty="0" smtClean="0"/>
              <a:t>次时，效果最好。预测误差为</a:t>
            </a:r>
            <a:r>
              <a:rPr lang="en-US" altLang="zh-CN" sz="2400" dirty="0" smtClean="0"/>
              <a:t>0.1111%</a:t>
            </a:r>
            <a:r>
              <a:rPr lang="zh-CN" altLang="en-US" sz="2400" dirty="0" smtClean="0"/>
              <a:t>。</a:t>
            </a:r>
            <a:endParaRPr lang="zh-CN" altLang="en-US" sz="2400" dirty="0"/>
          </a:p>
        </p:txBody>
      </p:sp>
      <p:pic>
        <p:nvPicPr>
          <p:cNvPr id="11265" name="Picture 1" descr="10detailMutil500-0"/>
          <p:cNvPicPr>
            <a:picLocks noChangeAspect="1" noChangeArrowheads="1"/>
          </p:cNvPicPr>
          <p:nvPr/>
        </p:nvPicPr>
        <p:blipFill>
          <a:blip r:embed="rId2" cstate="print"/>
          <a:srcRect/>
          <a:stretch>
            <a:fillRect/>
          </a:stretch>
        </p:blipFill>
        <p:spPr bwMode="auto">
          <a:xfrm>
            <a:off x="-78830" y="2033751"/>
            <a:ext cx="6334766" cy="4162098"/>
          </a:xfrm>
          <a:prstGeom prst="rect">
            <a:avLst/>
          </a:prstGeom>
          <a:noFill/>
          <a:ln w="9525">
            <a:noFill/>
            <a:miter lim="800000"/>
            <a:headEnd/>
            <a:tailEnd/>
          </a:ln>
        </p:spPr>
      </p:pic>
      <p:pic>
        <p:nvPicPr>
          <p:cNvPr id="11266" name="Picture 2" descr="zhu"/>
          <p:cNvPicPr>
            <a:picLocks noChangeAspect="1" noChangeArrowheads="1"/>
          </p:cNvPicPr>
          <p:nvPr/>
        </p:nvPicPr>
        <p:blipFill>
          <a:blip r:embed="rId3" cstate="print"/>
          <a:srcRect/>
          <a:stretch>
            <a:fillRect/>
          </a:stretch>
        </p:blipFill>
        <p:spPr bwMode="auto">
          <a:xfrm>
            <a:off x="6164324" y="2065283"/>
            <a:ext cx="5738642" cy="4332898"/>
          </a:xfrm>
          <a:prstGeom prst="rect">
            <a:avLst/>
          </a:prstGeom>
          <a:noFill/>
          <a:ln w="9525">
            <a:noFill/>
            <a:miter lim="800000"/>
            <a:headEnd/>
            <a:tailEnd/>
          </a:ln>
        </p:spPr>
      </p:pic>
      <p:sp>
        <p:nvSpPr>
          <p:cNvPr id="19" name="TextBox 18"/>
          <p:cNvSpPr txBox="1"/>
          <p:nvPr/>
        </p:nvSpPr>
        <p:spPr>
          <a:xfrm>
            <a:off x="1608081" y="6274670"/>
            <a:ext cx="3531476" cy="378372"/>
          </a:xfrm>
          <a:prstGeom prst="rect">
            <a:avLst/>
          </a:prstGeom>
          <a:noFill/>
        </p:spPr>
        <p:txBody>
          <a:bodyPr wrap="square" rtlCol="0">
            <a:spAutoFit/>
          </a:bodyPr>
          <a:lstStyle/>
          <a:p>
            <a:pPr algn="ctr"/>
            <a:r>
              <a:rPr lang="zh-CN" altLang="en-US" dirty="0" smtClean="0"/>
              <a:t>预测结果与真实结果对比</a:t>
            </a:r>
            <a:endParaRPr lang="zh-CN" altLang="en-US" dirty="0"/>
          </a:p>
        </p:txBody>
      </p:sp>
      <p:sp>
        <p:nvSpPr>
          <p:cNvPr id="20" name="TextBox 19"/>
          <p:cNvSpPr txBox="1"/>
          <p:nvPr/>
        </p:nvSpPr>
        <p:spPr>
          <a:xfrm>
            <a:off x="7062953" y="6495390"/>
            <a:ext cx="3767958" cy="369332"/>
          </a:xfrm>
          <a:prstGeom prst="rect">
            <a:avLst/>
          </a:prstGeom>
          <a:noFill/>
        </p:spPr>
        <p:txBody>
          <a:bodyPr wrap="square" rtlCol="0">
            <a:spAutoFit/>
          </a:bodyPr>
          <a:lstStyle/>
          <a:p>
            <a:pPr algn="ctr"/>
            <a:r>
              <a:rPr lang="zh-CN" altLang="en-US" dirty="0" smtClean="0"/>
              <a:t>参数调整的结果对比</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12918" y="1765986"/>
            <a:ext cx="3443223" cy="3326028"/>
            <a:chOff x="1784493" y="1548276"/>
            <a:chExt cx="3443223" cy="3326028"/>
          </a:xfrm>
        </p:grpSpPr>
        <p:sp>
          <p:nvSpPr>
            <p:cNvPr id="2" name="文本框 1"/>
            <p:cNvSpPr txBox="1"/>
            <p:nvPr/>
          </p:nvSpPr>
          <p:spPr>
            <a:xfrm>
              <a:off x="1784493" y="3891169"/>
              <a:ext cx="3443223" cy="583565"/>
            </a:xfrm>
            <a:prstGeom prst="rect">
              <a:avLst/>
            </a:prstGeom>
            <a:noFill/>
          </p:spPr>
          <p:txBody>
            <a:bodyPr wrap="square" rtlCol="0">
              <a:spAutoFit/>
            </a:bodyPr>
            <a:lstStyle/>
            <a:p>
              <a:pPr algn="dist"/>
              <a:r>
                <a:rPr lang="zh-CN" altLang="en-US" sz="3200" dirty="0" smtClean="0">
                  <a:solidFill>
                    <a:schemeClr val="tx1">
                      <a:lumMod val="85000"/>
                      <a:lumOff val="15000"/>
                    </a:schemeClr>
                  </a:solidFill>
                  <a:latin typeface="微软雅黑 Light" panose="020B0502040204020203" pitchFamily="34" charset="-122"/>
                  <a:ea typeface="微软雅黑 Light" panose="020B0502040204020203" pitchFamily="34" charset="-122"/>
                </a:rPr>
                <a:t>总结</a:t>
              </a:r>
              <a:endParaRPr lang="zh-CN" altLang="en-US" sz="3200"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3" name="椭圆 2"/>
            <p:cNvSpPr/>
            <p:nvPr/>
          </p:nvSpPr>
          <p:spPr>
            <a:xfrm>
              <a:off x="2564598" y="1548276"/>
              <a:ext cx="1883013" cy="1883013"/>
            </a:xfrm>
            <a:prstGeom prst="ellipse">
              <a:avLst/>
            </a:prstGeom>
            <a:noFill/>
            <a:ln w="19050">
              <a:solidFill>
                <a:srgbClr val="B7D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85000"/>
                    <a:lumOff val="15000"/>
                  </a:schemeClr>
                </a:solidFill>
              </a:endParaRPr>
            </a:p>
          </p:txBody>
        </p:sp>
        <p:sp>
          <p:nvSpPr>
            <p:cNvPr id="4" name="文本框 3"/>
            <p:cNvSpPr txBox="1"/>
            <p:nvPr/>
          </p:nvSpPr>
          <p:spPr>
            <a:xfrm>
              <a:off x="1784493" y="4504972"/>
              <a:ext cx="3443223" cy="369332"/>
            </a:xfrm>
            <a:prstGeom prst="rect">
              <a:avLst/>
            </a:prstGeom>
            <a:noFill/>
          </p:spPr>
          <p:txBody>
            <a:bodyPr wrap="square" rtlCol="0">
              <a:spAutoFit/>
            </a:bodyPr>
            <a:lstStyle/>
            <a:p>
              <a:pPr lvl="0" algn="dist">
                <a:defRPr/>
              </a:pPr>
              <a:endParaRPr lang="zh-CN" altLang="en-US"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5" name="medal-of-honor_2377"/>
            <p:cNvSpPr>
              <a:spLocks noChangeAspect="1"/>
            </p:cNvSpPr>
            <p:nvPr/>
          </p:nvSpPr>
          <p:spPr bwMode="auto">
            <a:xfrm>
              <a:off x="2904664" y="1889460"/>
              <a:ext cx="1202880" cy="1200644"/>
            </a:xfrm>
            <a:custGeom>
              <a:avLst/>
              <a:gdLst>
                <a:gd name="connsiteX0" fmla="*/ 279792 w 608838"/>
                <a:gd name="connsiteY0" fmla="*/ 360236 h 607709"/>
                <a:gd name="connsiteX1" fmla="*/ 325871 w 608838"/>
                <a:gd name="connsiteY1" fmla="*/ 360236 h 607709"/>
                <a:gd name="connsiteX2" fmla="*/ 325871 w 608838"/>
                <a:gd name="connsiteY2" fmla="*/ 406174 h 607709"/>
                <a:gd name="connsiteX3" fmla="*/ 279792 w 608838"/>
                <a:gd name="connsiteY3" fmla="*/ 406174 h 607709"/>
                <a:gd name="connsiteX4" fmla="*/ 306612 w 608838"/>
                <a:gd name="connsiteY4" fmla="*/ 168934 h 607709"/>
                <a:gd name="connsiteX5" fmla="*/ 367505 w 608838"/>
                <a:gd name="connsiteY5" fmla="*/ 224119 h 607709"/>
                <a:gd name="connsiteX6" fmla="*/ 344122 w 608838"/>
                <a:gd name="connsiteY6" fmla="*/ 269580 h 607709"/>
                <a:gd name="connsiteX7" fmla="*/ 320739 w 608838"/>
                <a:gd name="connsiteY7" fmla="*/ 312367 h 607709"/>
                <a:gd name="connsiteX8" fmla="*/ 320739 w 608838"/>
                <a:gd name="connsiteY8" fmla="*/ 328412 h 607709"/>
                <a:gd name="connsiteX9" fmla="*/ 284934 w 608838"/>
                <a:gd name="connsiteY9" fmla="*/ 328412 h 607709"/>
                <a:gd name="connsiteX10" fmla="*/ 284934 w 608838"/>
                <a:gd name="connsiteY10" fmla="*/ 296808 h 607709"/>
                <a:gd name="connsiteX11" fmla="*/ 326585 w 608838"/>
                <a:gd name="connsiteY11" fmla="*/ 220959 h 607709"/>
                <a:gd name="connsiteX12" fmla="*/ 306125 w 608838"/>
                <a:gd name="connsiteY12" fmla="*/ 201997 h 607709"/>
                <a:gd name="connsiteX13" fmla="*/ 278844 w 608838"/>
                <a:gd name="connsiteY13" fmla="*/ 230683 h 607709"/>
                <a:gd name="connsiteX14" fmla="*/ 241334 w 608838"/>
                <a:gd name="connsiteY14" fmla="*/ 220230 h 607709"/>
                <a:gd name="connsiteX15" fmla="*/ 306612 w 608838"/>
                <a:gd name="connsiteY15" fmla="*/ 168934 h 607709"/>
                <a:gd name="connsiteX16" fmla="*/ 288102 w 608838"/>
                <a:gd name="connsiteY16" fmla="*/ 83134 h 607709"/>
                <a:gd name="connsiteX17" fmla="*/ 83289 w 608838"/>
                <a:gd name="connsiteY17" fmla="*/ 287568 h 607709"/>
                <a:gd name="connsiteX18" fmla="*/ 111296 w 608838"/>
                <a:gd name="connsiteY18" fmla="*/ 287568 h 607709"/>
                <a:gd name="connsiteX19" fmla="*/ 127612 w 608838"/>
                <a:gd name="connsiteY19" fmla="*/ 303855 h 607709"/>
                <a:gd name="connsiteX20" fmla="*/ 111296 w 608838"/>
                <a:gd name="connsiteY20" fmla="*/ 320141 h 607709"/>
                <a:gd name="connsiteX21" fmla="*/ 83289 w 608838"/>
                <a:gd name="connsiteY21" fmla="*/ 320141 h 607709"/>
                <a:gd name="connsiteX22" fmla="*/ 288102 w 608838"/>
                <a:gd name="connsiteY22" fmla="*/ 524575 h 607709"/>
                <a:gd name="connsiteX23" fmla="*/ 288102 w 608838"/>
                <a:gd name="connsiteY23" fmla="*/ 496620 h 607709"/>
                <a:gd name="connsiteX24" fmla="*/ 304419 w 608838"/>
                <a:gd name="connsiteY24" fmla="*/ 480333 h 607709"/>
                <a:gd name="connsiteX25" fmla="*/ 320736 w 608838"/>
                <a:gd name="connsiteY25" fmla="*/ 496620 h 607709"/>
                <a:gd name="connsiteX26" fmla="*/ 320736 w 608838"/>
                <a:gd name="connsiteY26" fmla="*/ 524575 h 607709"/>
                <a:gd name="connsiteX27" fmla="*/ 525549 w 608838"/>
                <a:gd name="connsiteY27" fmla="*/ 320141 h 607709"/>
                <a:gd name="connsiteX28" fmla="*/ 497542 w 608838"/>
                <a:gd name="connsiteY28" fmla="*/ 320141 h 607709"/>
                <a:gd name="connsiteX29" fmla="*/ 481226 w 608838"/>
                <a:gd name="connsiteY29" fmla="*/ 303855 h 607709"/>
                <a:gd name="connsiteX30" fmla="*/ 497542 w 608838"/>
                <a:gd name="connsiteY30" fmla="*/ 287568 h 607709"/>
                <a:gd name="connsiteX31" fmla="*/ 525549 w 608838"/>
                <a:gd name="connsiteY31" fmla="*/ 287568 h 607709"/>
                <a:gd name="connsiteX32" fmla="*/ 320736 w 608838"/>
                <a:gd name="connsiteY32" fmla="*/ 83134 h 607709"/>
                <a:gd name="connsiteX33" fmla="*/ 320736 w 608838"/>
                <a:gd name="connsiteY33" fmla="*/ 111089 h 607709"/>
                <a:gd name="connsiteX34" fmla="*/ 304419 w 608838"/>
                <a:gd name="connsiteY34" fmla="*/ 127376 h 607709"/>
                <a:gd name="connsiteX35" fmla="*/ 288102 w 608838"/>
                <a:gd name="connsiteY35" fmla="*/ 111089 h 607709"/>
                <a:gd name="connsiteX36" fmla="*/ 304419 w 608838"/>
                <a:gd name="connsiteY36" fmla="*/ 0 h 607709"/>
                <a:gd name="connsiteX37" fmla="*/ 320736 w 608838"/>
                <a:gd name="connsiteY37" fmla="*/ 16286 h 607709"/>
                <a:gd name="connsiteX38" fmla="*/ 320736 w 608838"/>
                <a:gd name="connsiteY38" fmla="*/ 34275 h 607709"/>
                <a:gd name="connsiteX39" fmla="*/ 574256 w 608838"/>
                <a:gd name="connsiteY39" fmla="*/ 287568 h 607709"/>
                <a:gd name="connsiteX40" fmla="*/ 592521 w 608838"/>
                <a:gd name="connsiteY40" fmla="*/ 287568 h 607709"/>
                <a:gd name="connsiteX41" fmla="*/ 608838 w 608838"/>
                <a:gd name="connsiteY41" fmla="*/ 303855 h 607709"/>
                <a:gd name="connsiteX42" fmla="*/ 592521 w 608838"/>
                <a:gd name="connsiteY42" fmla="*/ 320141 h 607709"/>
                <a:gd name="connsiteX43" fmla="*/ 574256 w 608838"/>
                <a:gd name="connsiteY43" fmla="*/ 320141 h 607709"/>
                <a:gd name="connsiteX44" fmla="*/ 320736 w 608838"/>
                <a:gd name="connsiteY44" fmla="*/ 573191 h 607709"/>
                <a:gd name="connsiteX45" fmla="*/ 320736 w 608838"/>
                <a:gd name="connsiteY45" fmla="*/ 591423 h 607709"/>
                <a:gd name="connsiteX46" fmla="*/ 304419 w 608838"/>
                <a:gd name="connsiteY46" fmla="*/ 607709 h 607709"/>
                <a:gd name="connsiteX47" fmla="*/ 288102 w 608838"/>
                <a:gd name="connsiteY47" fmla="*/ 591423 h 607709"/>
                <a:gd name="connsiteX48" fmla="*/ 288102 w 608838"/>
                <a:gd name="connsiteY48" fmla="*/ 573191 h 607709"/>
                <a:gd name="connsiteX49" fmla="*/ 34338 w 608838"/>
                <a:gd name="connsiteY49" fmla="*/ 320141 h 607709"/>
                <a:gd name="connsiteX50" fmla="*/ 16317 w 608838"/>
                <a:gd name="connsiteY50" fmla="*/ 320141 h 607709"/>
                <a:gd name="connsiteX51" fmla="*/ 0 w 608838"/>
                <a:gd name="connsiteY51" fmla="*/ 303855 h 607709"/>
                <a:gd name="connsiteX52" fmla="*/ 16317 w 608838"/>
                <a:gd name="connsiteY52" fmla="*/ 287568 h 607709"/>
                <a:gd name="connsiteX53" fmla="*/ 34338 w 608838"/>
                <a:gd name="connsiteY53" fmla="*/ 287568 h 607709"/>
                <a:gd name="connsiteX54" fmla="*/ 288102 w 608838"/>
                <a:gd name="connsiteY54" fmla="*/ 34275 h 607709"/>
                <a:gd name="connsiteX55" fmla="*/ 288102 w 608838"/>
                <a:gd name="connsiteY55" fmla="*/ 16286 h 607709"/>
                <a:gd name="connsiteX56" fmla="*/ 304419 w 608838"/>
                <a:gd name="connsiteY56" fmla="*/ 0 h 607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8838" h="607709">
                  <a:moveTo>
                    <a:pt x="279792" y="360236"/>
                  </a:moveTo>
                  <a:lnTo>
                    <a:pt x="325871" y="360236"/>
                  </a:lnTo>
                  <a:lnTo>
                    <a:pt x="325871" y="406174"/>
                  </a:lnTo>
                  <a:lnTo>
                    <a:pt x="279792" y="406174"/>
                  </a:lnTo>
                  <a:close/>
                  <a:moveTo>
                    <a:pt x="306612" y="168934"/>
                  </a:moveTo>
                  <a:cubicBezTo>
                    <a:pt x="337545" y="168934"/>
                    <a:pt x="367505" y="188140"/>
                    <a:pt x="367505" y="224119"/>
                  </a:cubicBezTo>
                  <a:cubicBezTo>
                    <a:pt x="367505" y="238949"/>
                    <a:pt x="355813" y="254508"/>
                    <a:pt x="344122" y="269580"/>
                  </a:cubicBezTo>
                  <a:cubicBezTo>
                    <a:pt x="332430" y="284653"/>
                    <a:pt x="320739" y="299239"/>
                    <a:pt x="320739" y="312367"/>
                  </a:cubicBezTo>
                  <a:lnTo>
                    <a:pt x="320739" y="328412"/>
                  </a:lnTo>
                  <a:lnTo>
                    <a:pt x="284934" y="328412"/>
                  </a:lnTo>
                  <a:lnTo>
                    <a:pt x="284934" y="296808"/>
                  </a:lnTo>
                  <a:cubicBezTo>
                    <a:pt x="284934" y="281250"/>
                    <a:pt x="326585" y="239678"/>
                    <a:pt x="326585" y="220959"/>
                  </a:cubicBezTo>
                  <a:cubicBezTo>
                    <a:pt x="326585" y="209776"/>
                    <a:pt x="316355" y="201997"/>
                    <a:pt x="306125" y="201997"/>
                  </a:cubicBezTo>
                  <a:cubicBezTo>
                    <a:pt x="292728" y="201997"/>
                    <a:pt x="279819" y="216340"/>
                    <a:pt x="278844" y="230683"/>
                  </a:cubicBezTo>
                  <a:lnTo>
                    <a:pt x="241334" y="220230"/>
                  </a:lnTo>
                  <a:cubicBezTo>
                    <a:pt x="249616" y="188140"/>
                    <a:pt x="273486" y="168934"/>
                    <a:pt x="306612" y="168934"/>
                  </a:cubicBezTo>
                  <a:close/>
                  <a:moveTo>
                    <a:pt x="288102" y="83134"/>
                  </a:moveTo>
                  <a:cubicBezTo>
                    <a:pt x="178755" y="91156"/>
                    <a:pt x="91326" y="178424"/>
                    <a:pt x="83289" y="287568"/>
                  </a:cubicBezTo>
                  <a:lnTo>
                    <a:pt x="111296" y="287568"/>
                  </a:lnTo>
                  <a:cubicBezTo>
                    <a:pt x="120306" y="287568"/>
                    <a:pt x="127612" y="294861"/>
                    <a:pt x="127612" y="303855"/>
                  </a:cubicBezTo>
                  <a:cubicBezTo>
                    <a:pt x="127612" y="312849"/>
                    <a:pt x="120306" y="320141"/>
                    <a:pt x="111296" y="320141"/>
                  </a:cubicBezTo>
                  <a:lnTo>
                    <a:pt x="83289" y="320141"/>
                  </a:lnTo>
                  <a:cubicBezTo>
                    <a:pt x="91326" y="429286"/>
                    <a:pt x="178755" y="516553"/>
                    <a:pt x="288102" y="524575"/>
                  </a:cubicBezTo>
                  <a:lnTo>
                    <a:pt x="288102" y="496620"/>
                  </a:lnTo>
                  <a:cubicBezTo>
                    <a:pt x="288102" y="487626"/>
                    <a:pt x="295408" y="480333"/>
                    <a:pt x="304419" y="480333"/>
                  </a:cubicBezTo>
                  <a:cubicBezTo>
                    <a:pt x="313430" y="480333"/>
                    <a:pt x="320736" y="487626"/>
                    <a:pt x="320736" y="496620"/>
                  </a:cubicBezTo>
                  <a:lnTo>
                    <a:pt x="320736" y="524575"/>
                  </a:lnTo>
                  <a:cubicBezTo>
                    <a:pt x="430083" y="516553"/>
                    <a:pt x="517512" y="429286"/>
                    <a:pt x="525549" y="320141"/>
                  </a:cubicBezTo>
                  <a:lnTo>
                    <a:pt x="497542" y="320141"/>
                  </a:lnTo>
                  <a:cubicBezTo>
                    <a:pt x="488532" y="320141"/>
                    <a:pt x="481226" y="312849"/>
                    <a:pt x="481226" y="303855"/>
                  </a:cubicBezTo>
                  <a:cubicBezTo>
                    <a:pt x="481226" y="294861"/>
                    <a:pt x="488532" y="287568"/>
                    <a:pt x="497542" y="287568"/>
                  </a:cubicBezTo>
                  <a:lnTo>
                    <a:pt x="525549" y="287568"/>
                  </a:lnTo>
                  <a:cubicBezTo>
                    <a:pt x="517512" y="178424"/>
                    <a:pt x="430083" y="91156"/>
                    <a:pt x="320736" y="83134"/>
                  </a:cubicBezTo>
                  <a:lnTo>
                    <a:pt x="320736" y="111089"/>
                  </a:lnTo>
                  <a:cubicBezTo>
                    <a:pt x="320736" y="120083"/>
                    <a:pt x="313430" y="127376"/>
                    <a:pt x="304419" y="127376"/>
                  </a:cubicBezTo>
                  <a:cubicBezTo>
                    <a:pt x="295408" y="127376"/>
                    <a:pt x="288102" y="120083"/>
                    <a:pt x="288102" y="111089"/>
                  </a:cubicBezTo>
                  <a:close/>
                  <a:moveTo>
                    <a:pt x="304419" y="0"/>
                  </a:moveTo>
                  <a:cubicBezTo>
                    <a:pt x="313430" y="0"/>
                    <a:pt x="320736" y="7292"/>
                    <a:pt x="320736" y="16286"/>
                  </a:cubicBezTo>
                  <a:lnTo>
                    <a:pt x="320736" y="34275"/>
                  </a:lnTo>
                  <a:cubicBezTo>
                    <a:pt x="456872" y="42539"/>
                    <a:pt x="566219" y="151684"/>
                    <a:pt x="574256" y="287568"/>
                  </a:cubicBezTo>
                  <a:lnTo>
                    <a:pt x="592521" y="287568"/>
                  </a:lnTo>
                  <a:cubicBezTo>
                    <a:pt x="601532" y="287568"/>
                    <a:pt x="608838" y="294861"/>
                    <a:pt x="608838" y="303855"/>
                  </a:cubicBezTo>
                  <a:cubicBezTo>
                    <a:pt x="608838" y="312849"/>
                    <a:pt x="601532" y="320141"/>
                    <a:pt x="592521" y="320141"/>
                  </a:cubicBezTo>
                  <a:lnTo>
                    <a:pt x="574256" y="320141"/>
                  </a:lnTo>
                  <a:cubicBezTo>
                    <a:pt x="566219" y="456025"/>
                    <a:pt x="456872" y="565170"/>
                    <a:pt x="320736" y="573191"/>
                  </a:cubicBezTo>
                  <a:lnTo>
                    <a:pt x="320736" y="591423"/>
                  </a:lnTo>
                  <a:cubicBezTo>
                    <a:pt x="320736" y="600417"/>
                    <a:pt x="313430" y="607709"/>
                    <a:pt x="304419" y="607709"/>
                  </a:cubicBezTo>
                  <a:cubicBezTo>
                    <a:pt x="295408" y="607709"/>
                    <a:pt x="288102" y="600417"/>
                    <a:pt x="288102" y="591423"/>
                  </a:cubicBezTo>
                  <a:lnTo>
                    <a:pt x="288102" y="573191"/>
                  </a:lnTo>
                  <a:cubicBezTo>
                    <a:pt x="151966" y="565170"/>
                    <a:pt x="42619" y="456025"/>
                    <a:pt x="34338" y="320141"/>
                  </a:cubicBezTo>
                  <a:lnTo>
                    <a:pt x="16317" y="320141"/>
                  </a:lnTo>
                  <a:cubicBezTo>
                    <a:pt x="7306" y="320141"/>
                    <a:pt x="0" y="312849"/>
                    <a:pt x="0" y="303855"/>
                  </a:cubicBezTo>
                  <a:cubicBezTo>
                    <a:pt x="0" y="294861"/>
                    <a:pt x="7306" y="287568"/>
                    <a:pt x="16317" y="287568"/>
                  </a:cubicBezTo>
                  <a:lnTo>
                    <a:pt x="34338" y="287568"/>
                  </a:lnTo>
                  <a:cubicBezTo>
                    <a:pt x="42619" y="151684"/>
                    <a:pt x="151966" y="42539"/>
                    <a:pt x="288102" y="34275"/>
                  </a:cubicBezTo>
                  <a:lnTo>
                    <a:pt x="288102" y="16286"/>
                  </a:lnTo>
                  <a:cubicBezTo>
                    <a:pt x="288102" y="7292"/>
                    <a:pt x="295408" y="0"/>
                    <a:pt x="304419" y="0"/>
                  </a:cubicBezTo>
                  <a:close/>
                </a:path>
              </a:pathLst>
            </a:cu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solidFill>
                  <a:schemeClr val="tx1">
                    <a:lumMod val="85000"/>
                    <a:lumOff val="15000"/>
                  </a:schemeClr>
                </a:solidFill>
              </a:endParaRPr>
            </a:p>
          </p:txBody>
        </p:sp>
      </p:gr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913" y="0"/>
            <a:ext cx="457200" cy="828675"/>
          </a:xfrm>
          <a:prstGeom prst="rect">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向上箭头"/>
          <p:cNvSpPr/>
          <p:nvPr/>
        </p:nvSpPr>
        <p:spPr bwMode="auto">
          <a:xfrm rot="17820000">
            <a:off x="4264025" y="1796735"/>
            <a:ext cx="1385570" cy="1385570"/>
          </a:xfrm>
          <a:custGeom>
            <a:avLst/>
            <a:gdLst>
              <a:gd name="T0" fmla="*/ 1595498 w 2390"/>
              <a:gd name="T1" fmla="*/ 678897 h 2159"/>
              <a:gd name="T2" fmla="*/ 1620357 w 2390"/>
              <a:gd name="T3" fmla="*/ 569641 h 2159"/>
              <a:gd name="T4" fmla="*/ 1060652 w 2390"/>
              <a:gd name="T5" fmla="*/ 0 h 2159"/>
              <a:gd name="T6" fmla="*/ 607163 w 2390"/>
              <a:gd name="T7" fmla="*/ 265229 h 2159"/>
              <a:gd name="T8" fmla="*/ 569498 w 2390"/>
              <a:gd name="T9" fmla="*/ 263722 h 2159"/>
              <a:gd name="T10" fmla="*/ 216952 w 2390"/>
              <a:gd name="T11" fmla="*/ 616357 h 2159"/>
              <a:gd name="T12" fmla="*/ 220718 w 2390"/>
              <a:gd name="T13" fmla="*/ 665334 h 2159"/>
              <a:gd name="T14" fmla="*/ 0 w 2390"/>
              <a:gd name="T15" fmla="*/ 1078248 h 2159"/>
              <a:gd name="T16" fmla="*/ 480608 w 2390"/>
              <a:gd name="T17" fmla="*/ 1600419 h 2159"/>
              <a:gd name="T18" fmla="*/ 1319789 w 2390"/>
              <a:gd name="T19" fmla="*/ 1600419 h 2159"/>
              <a:gd name="T20" fmla="*/ 1800397 w 2390"/>
              <a:gd name="T21" fmla="*/ 1078248 h 2159"/>
              <a:gd name="T22" fmla="*/ 1595498 w 2390"/>
              <a:gd name="T23" fmla="*/ 678897 h 2159"/>
              <a:gd name="T24" fmla="*/ 900199 w 2390"/>
              <a:gd name="T25" fmla="*/ 1380399 h 2159"/>
              <a:gd name="T26" fmla="*/ 780423 w 2390"/>
              <a:gd name="T27" fmla="*/ 1326901 h 2159"/>
              <a:gd name="T28" fmla="*/ 701326 w 2390"/>
              <a:gd name="T29" fmla="*/ 1021736 h 2159"/>
              <a:gd name="T30" fmla="*/ 491908 w 2390"/>
              <a:gd name="T31" fmla="*/ 1021736 h 2159"/>
              <a:gd name="T32" fmla="*/ 439176 w 2390"/>
              <a:gd name="T33" fmla="*/ 990090 h 2159"/>
              <a:gd name="T34" fmla="*/ 442190 w 2390"/>
              <a:gd name="T35" fmla="*/ 928303 h 2159"/>
              <a:gd name="T36" fmla="*/ 863287 w 2390"/>
              <a:gd name="T37" fmla="*/ 481482 h 2159"/>
              <a:gd name="T38" fmla="*/ 937864 w 2390"/>
              <a:gd name="T39" fmla="*/ 481482 h 2159"/>
              <a:gd name="T40" fmla="*/ 1358207 w 2390"/>
              <a:gd name="T41" fmla="*/ 928303 h 2159"/>
              <a:gd name="T42" fmla="*/ 1361221 w 2390"/>
              <a:gd name="T43" fmla="*/ 990090 h 2159"/>
              <a:gd name="T44" fmla="*/ 1308489 w 2390"/>
              <a:gd name="T45" fmla="*/ 1021736 h 2159"/>
              <a:gd name="T46" fmla="*/ 1098318 w 2390"/>
              <a:gd name="T47" fmla="*/ 1021736 h 2159"/>
              <a:gd name="T48" fmla="*/ 1019974 w 2390"/>
              <a:gd name="T49" fmla="*/ 1326901 h 2159"/>
              <a:gd name="T50" fmla="*/ 900199 w 2390"/>
              <a:gd name="T51" fmla="*/ 1380399 h 21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390" h="2159">
                <a:moveTo>
                  <a:pt x="2118" y="901"/>
                </a:moveTo>
                <a:cubicBezTo>
                  <a:pt x="2138" y="866"/>
                  <a:pt x="2151" y="806"/>
                  <a:pt x="2151" y="756"/>
                </a:cubicBezTo>
                <a:cubicBezTo>
                  <a:pt x="2151" y="356"/>
                  <a:pt x="1808" y="0"/>
                  <a:pt x="1408" y="0"/>
                </a:cubicBezTo>
                <a:cubicBezTo>
                  <a:pt x="1157" y="0"/>
                  <a:pt x="936" y="159"/>
                  <a:pt x="806" y="352"/>
                </a:cubicBezTo>
                <a:cubicBezTo>
                  <a:pt x="789" y="351"/>
                  <a:pt x="773" y="350"/>
                  <a:pt x="756" y="350"/>
                </a:cubicBezTo>
                <a:cubicBezTo>
                  <a:pt x="497" y="350"/>
                  <a:pt x="288" y="559"/>
                  <a:pt x="288" y="818"/>
                </a:cubicBezTo>
                <a:cubicBezTo>
                  <a:pt x="288" y="840"/>
                  <a:pt x="290" y="862"/>
                  <a:pt x="293" y="883"/>
                </a:cubicBezTo>
                <a:cubicBezTo>
                  <a:pt x="117" y="1020"/>
                  <a:pt x="0" y="1229"/>
                  <a:pt x="0" y="1431"/>
                </a:cubicBezTo>
                <a:cubicBezTo>
                  <a:pt x="0" y="1746"/>
                  <a:pt x="284" y="2080"/>
                  <a:pt x="638" y="2124"/>
                </a:cubicBezTo>
                <a:cubicBezTo>
                  <a:pt x="1009" y="2159"/>
                  <a:pt x="1381" y="2159"/>
                  <a:pt x="1752" y="2124"/>
                </a:cubicBezTo>
                <a:cubicBezTo>
                  <a:pt x="2107" y="2080"/>
                  <a:pt x="2390" y="1746"/>
                  <a:pt x="2390" y="1431"/>
                </a:cubicBezTo>
                <a:cubicBezTo>
                  <a:pt x="2390" y="1237"/>
                  <a:pt x="2283" y="1037"/>
                  <a:pt x="2118" y="901"/>
                </a:cubicBezTo>
                <a:close/>
                <a:moveTo>
                  <a:pt x="1195" y="1832"/>
                </a:moveTo>
                <a:cubicBezTo>
                  <a:pt x="1115" y="1832"/>
                  <a:pt x="1065" y="1803"/>
                  <a:pt x="1036" y="1761"/>
                </a:cubicBezTo>
                <a:cubicBezTo>
                  <a:pt x="1016" y="1733"/>
                  <a:pt x="960" y="1530"/>
                  <a:pt x="931" y="1356"/>
                </a:cubicBezTo>
                <a:cubicBezTo>
                  <a:pt x="653" y="1356"/>
                  <a:pt x="653" y="1356"/>
                  <a:pt x="653" y="1356"/>
                </a:cubicBezTo>
                <a:cubicBezTo>
                  <a:pt x="624" y="1356"/>
                  <a:pt x="597" y="1340"/>
                  <a:pt x="583" y="1314"/>
                </a:cubicBezTo>
                <a:cubicBezTo>
                  <a:pt x="569" y="1288"/>
                  <a:pt x="571" y="1256"/>
                  <a:pt x="587" y="1232"/>
                </a:cubicBezTo>
                <a:cubicBezTo>
                  <a:pt x="800" y="915"/>
                  <a:pt x="1131" y="650"/>
                  <a:pt x="1146" y="639"/>
                </a:cubicBezTo>
                <a:cubicBezTo>
                  <a:pt x="1175" y="616"/>
                  <a:pt x="1216" y="616"/>
                  <a:pt x="1245" y="639"/>
                </a:cubicBezTo>
                <a:cubicBezTo>
                  <a:pt x="1259" y="650"/>
                  <a:pt x="1590" y="915"/>
                  <a:pt x="1803" y="1232"/>
                </a:cubicBezTo>
                <a:cubicBezTo>
                  <a:pt x="1819" y="1256"/>
                  <a:pt x="1821" y="1288"/>
                  <a:pt x="1807" y="1314"/>
                </a:cubicBezTo>
                <a:cubicBezTo>
                  <a:pt x="1793" y="1340"/>
                  <a:pt x="1766" y="1356"/>
                  <a:pt x="1737" y="1356"/>
                </a:cubicBezTo>
                <a:cubicBezTo>
                  <a:pt x="1458" y="1356"/>
                  <a:pt x="1458" y="1356"/>
                  <a:pt x="1458" y="1356"/>
                </a:cubicBezTo>
                <a:cubicBezTo>
                  <a:pt x="1429" y="1530"/>
                  <a:pt x="1374" y="1733"/>
                  <a:pt x="1354" y="1761"/>
                </a:cubicBezTo>
                <a:cubicBezTo>
                  <a:pt x="1324" y="1803"/>
                  <a:pt x="1275" y="1832"/>
                  <a:pt x="1195" y="1832"/>
                </a:cubicBezTo>
                <a:close/>
              </a:path>
            </a:pathLst>
          </a:custGeom>
          <a:solidFill>
            <a:srgbClr val="B7DCE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ea typeface="微软雅黑 Light" panose="020B0502040204020203" pitchFamily="34" charset="-122"/>
            </a:endParaRPr>
          </a:p>
        </p:txBody>
      </p:sp>
      <p:sp>
        <p:nvSpPr>
          <p:cNvPr id="5" name="向上箭头"/>
          <p:cNvSpPr/>
          <p:nvPr/>
        </p:nvSpPr>
        <p:spPr bwMode="auto">
          <a:xfrm rot="3780000" flipH="1">
            <a:off x="6513830" y="1796735"/>
            <a:ext cx="1385570" cy="1385570"/>
          </a:xfrm>
          <a:custGeom>
            <a:avLst/>
            <a:gdLst>
              <a:gd name="T0" fmla="*/ 1595498 w 2390"/>
              <a:gd name="T1" fmla="*/ 678897 h 2159"/>
              <a:gd name="T2" fmla="*/ 1620357 w 2390"/>
              <a:gd name="T3" fmla="*/ 569641 h 2159"/>
              <a:gd name="T4" fmla="*/ 1060652 w 2390"/>
              <a:gd name="T5" fmla="*/ 0 h 2159"/>
              <a:gd name="T6" fmla="*/ 607163 w 2390"/>
              <a:gd name="T7" fmla="*/ 265229 h 2159"/>
              <a:gd name="T8" fmla="*/ 569498 w 2390"/>
              <a:gd name="T9" fmla="*/ 263722 h 2159"/>
              <a:gd name="T10" fmla="*/ 216952 w 2390"/>
              <a:gd name="T11" fmla="*/ 616357 h 2159"/>
              <a:gd name="T12" fmla="*/ 220718 w 2390"/>
              <a:gd name="T13" fmla="*/ 665334 h 2159"/>
              <a:gd name="T14" fmla="*/ 0 w 2390"/>
              <a:gd name="T15" fmla="*/ 1078248 h 2159"/>
              <a:gd name="T16" fmla="*/ 480608 w 2390"/>
              <a:gd name="T17" fmla="*/ 1600419 h 2159"/>
              <a:gd name="T18" fmla="*/ 1319789 w 2390"/>
              <a:gd name="T19" fmla="*/ 1600419 h 2159"/>
              <a:gd name="T20" fmla="*/ 1800397 w 2390"/>
              <a:gd name="T21" fmla="*/ 1078248 h 2159"/>
              <a:gd name="T22" fmla="*/ 1595498 w 2390"/>
              <a:gd name="T23" fmla="*/ 678897 h 2159"/>
              <a:gd name="T24" fmla="*/ 900199 w 2390"/>
              <a:gd name="T25" fmla="*/ 1380399 h 2159"/>
              <a:gd name="T26" fmla="*/ 780423 w 2390"/>
              <a:gd name="T27" fmla="*/ 1326901 h 2159"/>
              <a:gd name="T28" fmla="*/ 701326 w 2390"/>
              <a:gd name="T29" fmla="*/ 1021736 h 2159"/>
              <a:gd name="T30" fmla="*/ 491908 w 2390"/>
              <a:gd name="T31" fmla="*/ 1021736 h 2159"/>
              <a:gd name="T32" fmla="*/ 439176 w 2390"/>
              <a:gd name="T33" fmla="*/ 990090 h 2159"/>
              <a:gd name="T34" fmla="*/ 442190 w 2390"/>
              <a:gd name="T35" fmla="*/ 928303 h 2159"/>
              <a:gd name="T36" fmla="*/ 863287 w 2390"/>
              <a:gd name="T37" fmla="*/ 481482 h 2159"/>
              <a:gd name="T38" fmla="*/ 937864 w 2390"/>
              <a:gd name="T39" fmla="*/ 481482 h 2159"/>
              <a:gd name="T40" fmla="*/ 1358207 w 2390"/>
              <a:gd name="T41" fmla="*/ 928303 h 2159"/>
              <a:gd name="T42" fmla="*/ 1361221 w 2390"/>
              <a:gd name="T43" fmla="*/ 990090 h 2159"/>
              <a:gd name="T44" fmla="*/ 1308489 w 2390"/>
              <a:gd name="T45" fmla="*/ 1021736 h 2159"/>
              <a:gd name="T46" fmla="*/ 1098318 w 2390"/>
              <a:gd name="T47" fmla="*/ 1021736 h 2159"/>
              <a:gd name="T48" fmla="*/ 1019974 w 2390"/>
              <a:gd name="T49" fmla="*/ 1326901 h 2159"/>
              <a:gd name="T50" fmla="*/ 900199 w 2390"/>
              <a:gd name="T51" fmla="*/ 1380399 h 21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390" h="2159">
                <a:moveTo>
                  <a:pt x="2118" y="901"/>
                </a:moveTo>
                <a:cubicBezTo>
                  <a:pt x="2138" y="866"/>
                  <a:pt x="2151" y="806"/>
                  <a:pt x="2151" y="756"/>
                </a:cubicBezTo>
                <a:cubicBezTo>
                  <a:pt x="2151" y="356"/>
                  <a:pt x="1808" y="0"/>
                  <a:pt x="1408" y="0"/>
                </a:cubicBezTo>
                <a:cubicBezTo>
                  <a:pt x="1157" y="0"/>
                  <a:pt x="936" y="159"/>
                  <a:pt x="806" y="352"/>
                </a:cubicBezTo>
                <a:cubicBezTo>
                  <a:pt x="789" y="351"/>
                  <a:pt x="773" y="350"/>
                  <a:pt x="756" y="350"/>
                </a:cubicBezTo>
                <a:cubicBezTo>
                  <a:pt x="497" y="350"/>
                  <a:pt x="288" y="559"/>
                  <a:pt x="288" y="818"/>
                </a:cubicBezTo>
                <a:cubicBezTo>
                  <a:pt x="288" y="840"/>
                  <a:pt x="290" y="862"/>
                  <a:pt x="293" y="883"/>
                </a:cubicBezTo>
                <a:cubicBezTo>
                  <a:pt x="117" y="1020"/>
                  <a:pt x="0" y="1229"/>
                  <a:pt x="0" y="1431"/>
                </a:cubicBezTo>
                <a:cubicBezTo>
                  <a:pt x="0" y="1746"/>
                  <a:pt x="284" y="2080"/>
                  <a:pt x="638" y="2124"/>
                </a:cubicBezTo>
                <a:cubicBezTo>
                  <a:pt x="1009" y="2159"/>
                  <a:pt x="1381" y="2159"/>
                  <a:pt x="1752" y="2124"/>
                </a:cubicBezTo>
                <a:cubicBezTo>
                  <a:pt x="2107" y="2080"/>
                  <a:pt x="2390" y="1746"/>
                  <a:pt x="2390" y="1431"/>
                </a:cubicBezTo>
                <a:cubicBezTo>
                  <a:pt x="2390" y="1237"/>
                  <a:pt x="2283" y="1037"/>
                  <a:pt x="2118" y="901"/>
                </a:cubicBezTo>
                <a:close/>
                <a:moveTo>
                  <a:pt x="1195" y="1832"/>
                </a:moveTo>
                <a:cubicBezTo>
                  <a:pt x="1115" y="1832"/>
                  <a:pt x="1065" y="1803"/>
                  <a:pt x="1036" y="1761"/>
                </a:cubicBezTo>
                <a:cubicBezTo>
                  <a:pt x="1016" y="1733"/>
                  <a:pt x="960" y="1530"/>
                  <a:pt x="931" y="1356"/>
                </a:cubicBezTo>
                <a:cubicBezTo>
                  <a:pt x="653" y="1356"/>
                  <a:pt x="653" y="1356"/>
                  <a:pt x="653" y="1356"/>
                </a:cubicBezTo>
                <a:cubicBezTo>
                  <a:pt x="624" y="1356"/>
                  <a:pt x="597" y="1340"/>
                  <a:pt x="583" y="1314"/>
                </a:cubicBezTo>
                <a:cubicBezTo>
                  <a:pt x="569" y="1288"/>
                  <a:pt x="571" y="1256"/>
                  <a:pt x="587" y="1232"/>
                </a:cubicBezTo>
                <a:cubicBezTo>
                  <a:pt x="800" y="915"/>
                  <a:pt x="1131" y="650"/>
                  <a:pt x="1146" y="639"/>
                </a:cubicBezTo>
                <a:cubicBezTo>
                  <a:pt x="1175" y="616"/>
                  <a:pt x="1216" y="616"/>
                  <a:pt x="1245" y="639"/>
                </a:cubicBezTo>
                <a:cubicBezTo>
                  <a:pt x="1259" y="650"/>
                  <a:pt x="1590" y="915"/>
                  <a:pt x="1803" y="1232"/>
                </a:cubicBezTo>
                <a:cubicBezTo>
                  <a:pt x="1819" y="1256"/>
                  <a:pt x="1821" y="1288"/>
                  <a:pt x="1807" y="1314"/>
                </a:cubicBezTo>
                <a:cubicBezTo>
                  <a:pt x="1793" y="1340"/>
                  <a:pt x="1766" y="1356"/>
                  <a:pt x="1737" y="1356"/>
                </a:cubicBezTo>
                <a:cubicBezTo>
                  <a:pt x="1458" y="1356"/>
                  <a:pt x="1458" y="1356"/>
                  <a:pt x="1458" y="1356"/>
                </a:cubicBezTo>
                <a:cubicBezTo>
                  <a:pt x="1429" y="1530"/>
                  <a:pt x="1374" y="1733"/>
                  <a:pt x="1354" y="1761"/>
                </a:cubicBezTo>
                <a:cubicBezTo>
                  <a:pt x="1324" y="1803"/>
                  <a:pt x="1275" y="1832"/>
                  <a:pt x="1195" y="1832"/>
                </a:cubicBezTo>
                <a:close/>
              </a:path>
            </a:pathLst>
          </a:custGeom>
          <a:solidFill>
            <a:srgbClr val="B7DCE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ea typeface="微软雅黑 Light" panose="020B0502040204020203" pitchFamily="34" charset="-122"/>
            </a:endParaRPr>
          </a:p>
        </p:txBody>
      </p:sp>
      <p:sp>
        <p:nvSpPr>
          <p:cNvPr id="6" name="向上箭头"/>
          <p:cNvSpPr/>
          <p:nvPr/>
        </p:nvSpPr>
        <p:spPr bwMode="auto">
          <a:xfrm rot="3780000" flipV="1">
            <a:off x="4292600" y="3906205"/>
            <a:ext cx="1385570" cy="1385570"/>
          </a:xfrm>
          <a:custGeom>
            <a:avLst/>
            <a:gdLst>
              <a:gd name="T0" fmla="*/ 1595498 w 2390"/>
              <a:gd name="T1" fmla="*/ 678897 h 2159"/>
              <a:gd name="T2" fmla="*/ 1620357 w 2390"/>
              <a:gd name="T3" fmla="*/ 569641 h 2159"/>
              <a:gd name="T4" fmla="*/ 1060652 w 2390"/>
              <a:gd name="T5" fmla="*/ 0 h 2159"/>
              <a:gd name="T6" fmla="*/ 607163 w 2390"/>
              <a:gd name="T7" fmla="*/ 265229 h 2159"/>
              <a:gd name="T8" fmla="*/ 569498 w 2390"/>
              <a:gd name="T9" fmla="*/ 263722 h 2159"/>
              <a:gd name="T10" fmla="*/ 216952 w 2390"/>
              <a:gd name="T11" fmla="*/ 616357 h 2159"/>
              <a:gd name="T12" fmla="*/ 220718 w 2390"/>
              <a:gd name="T13" fmla="*/ 665334 h 2159"/>
              <a:gd name="T14" fmla="*/ 0 w 2390"/>
              <a:gd name="T15" fmla="*/ 1078248 h 2159"/>
              <a:gd name="T16" fmla="*/ 480608 w 2390"/>
              <a:gd name="T17" fmla="*/ 1600419 h 2159"/>
              <a:gd name="T18" fmla="*/ 1319789 w 2390"/>
              <a:gd name="T19" fmla="*/ 1600419 h 2159"/>
              <a:gd name="T20" fmla="*/ 1800397 w 2390"/>
              <a:gd name="T21" fmla="*/ 1078248 h 2159"/>
              <a:gd name="T22" fmla="*/ 1595498 w 2390"/>
              <a:gd name="T23" fmla="*/ 678897 h 2159"/>
              <a:gd name="T24" fmla="*/ 900199 w 2390"/>
              <a:gd name="T25" fmla="*/ 1380399 h 2159"/>
              <a:gd name="T26" fmla="*/ 780423 w 2390"/>
              <a:gd name="T27" fmla="*/ 1326901 h 2159"/>
              <a:gd name="T28" fmla="*/ 701326 w 2390"/>
              <a:gd name="T29" fmla="*/ 1021736 h 2159"/>
              <a:gd name="T30" fmla="*/ 491908 w 2390"/>
              <a:gd name="T31" fmla="*/ 1021736 h 2159"/>
              <a:gd name="T32" fmla="*/ 439176 w 2390"/>
              <a:gd name="T33" fmla="*/ 990090 h 2159"/>
              <a:gd name="T34" fmla="*/ 442190 w 2390"/>
              <a:gd name="T35" fmla="*/ 928303 h 2159"/>
              <a:gd name="T36" fmla="*/ 863287 w 2390"/>
              <a:gd name="T37" fmla="*/ 481482 h 2159"/>
              <a:gd name="T38" fmla="*/ 937864 w 2390"/>
              <a:gd name="T39" fmla="*/ 481482 h 2159"/>
              <a:gd name="T40" fmla="*/ 1358207 w 2390"/>
              <a:gd name="T41" fmla="*/ 928303 h 2159"/>
              <a:gd name="T42" fmla="*/ 1361221 w 2390"/>
              <a:gd name="T43" fmla="*/ 990090 h 2159"/>
              <a:gd name="T44" fmla="*/ 1308489 w 2390"/>
              <a:gd name="T45" fmla="*/ 1021736 h 2159"/>
              <a:gd name="T46" fmla="*/ 1098318 w 2390"/>
              <a:gd name="T47" fmla="*/ 1021736 h 2159"/>
              <a:gd name="T48" fmla="*/ 1019974 w 2390"/>
              <a:gd name="T49" fmla="*/ 1326901 h 2159"/>
              <a:gd name="T50" fmla="*/ 900199 w 2390"/>
              <a:gd name="T51" fmla="*/ 1380399 h 21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390" h="2159">
                <a:moveTo>
                  <a:pt x="2118" y="901"/>
                </a:moveTo>
                <a:cubicBezTo>
                  <a:pt x="2138" y="866"/>
                  <a:pt x="2151" y="806"/>
                  <a:pt x="2151" y="756"/>
                </a:cubicBezTo>
                <a:cubicBezTo>
                  <a:pt x="2151" y="356"/>
                  <a:pt x="1808" y="0"/>
                  <a:pt x="1408" y="0"/>
                </a:cubicBezTo>
                <a:cubicBezTo>
                  <a:pt x="1157" y="0"/>
                  <a:pt x="936" y="159"/>
                  <a:pt x="806" y="352"/>
                </a:cubicBezTo>
                <a:cubicBezTo>
                  <a:pt x="789" y="351"/>
                  <a:pt x="773" y="350"/>
                  <a:pt x="756" y="350"/>
                </a:cubicBezTo>
                <a:cubicBezTo>
                  <a:pt x="497" y="350"/>
                  <a:pt x="288" y="559"/>
                  <a:pt x="288" y="818"/>
                </a:cubicBezTo>
                <a:cubicBezTo>
                  <a:pt x="288" y="840"/>
                  <a:pt x="290" y="862"/>
                  <a:pt x="293" y="883"/>
                </a:cubicBezTo>
                <a:cubicBezTo>
                  <a:pt x="117" y="1020"/>
                  <a:pt x="0" y="1229"/>
                  <a:pt x="0" y="1431"/>
                </a:cubicBezTo>
                <a:cubicBezTo>
                  <a:pt x="0" y="1746"/>
                  <a:pt x="284" y="2080"/>
                  <a:pt x="638" y="2124"/>
                </a:cubicBezTo>
                <a:cubicBezTo>
                  <a:pt x="1009" y="2159"/>
                  <a:pt x="1381" y="2159"/>
                  <a:pt x="1752" y="2124"/>
                </a:cubicBezTo>
                <a:cubicBezTo>
                  <a:pt x="2107" y="2080"/>
                  <a:pt x="2390" y="1746"/>
                  <a:pt x="2390" y="1431"/>
                </a:cubicBezTo>
                <a:cubicBezTo>
                  <a:pt x="2390" y="1237"/>
                  <a:pt x="2283" y="1037"/>
                  <a:pt x="2118" y="901"/>
                </a:cubicBezTo>
                <a:close/>
                <a:moveTo>
                  <a:pt x="1195" y="1832"/>
                </a:moveTo>
                <a:cubicBezTo>
                  <a:pt x="1115" y="1832"/>
                  <a:pt x="1065" y="1803"/>
                  <a:pt x="1036" y="1761"/>
                </a:cubicBezTo>
                <a:cubicBezTo>
                  <a:pt x="1016" y="1733"/>
                  <a:pt x="960" y="1530"/>
                  <a:pt x="931" y="1356"/>
                </a:cubicBezTo>
                <a:cubicBezTo>
                  <a:pt x="653" y="1356"/>
                  <a:pt x="653" y="1356"/>
                  <a:pt x="653" y="1356"/>
                </a:cubicBezTo>
                <a:cubicBezTo>
                  <a:pt x="624" y="1356"/>
                  <a:pt x="597" y="1340"/>
                  <a:pt x="583" y="1314"/>
                </a:cubicBezTo>
                <a:cubicBezTo>
                  <a:pt x="569" y="1288"/>
                  <a:pt x="571" y="1256"/>
                  <a:pt x="587" y="1232"/>
                </a:cubicBezTo>
                <a:cubicBezTo>
                  <a:pt x="800" y="915"/>
                  <a:pt x="1131" y="650"/>
                  <a:pt x="1146" y="639"/>
                </a:cubicBezTo>
                <a:cubicBezTo>
                  <a:pt x="1175" y="616"/>
                  <a:pt x="1216" y="616"/>
                  <a:pt x="1245" y="639"/>
                </a:cubicBezTo>
                <a:cubicBezTo>
                  <a:pt x="1259" y="650"/>
                  <a:pt x="1590" y="915"/>
                  <a:pt x="1803" y="1232"/>
                </a:cubicBezTo>
                <a:cubicBezTo>
                  <a:pt x="1819" y="1256"/>
                  <a:pt x="1821" y="1288"/>
                  <a:pt x="1807" y="1314"/>
                </a:cubicBezTo>
                <a:cubicBezTo>
                  <a:pt x="1793" y="1340"/>
                  <a:pt x="1766" y="1356"/>
                  <a:pt x="1737" y="1356"/>
                </a:cubicBezTo>
                <a:cubicBezTo>
                  <a:pt x="1458" y="1356"/>
                  <a:pt x="1458" y="1356"/>
                  <a:pt x="1458" y="1356"/>
                </a:cubicBezTo>
                <a:cubicBezTo>
                  <a:pt x="1429" y="1530"/>
                  <a:pt x="1374" y="1733"/>
                  <a:pt x="1354" y="1761"/>
                </a:cubicBezTo>
                <a:cubicBezTo>
                  <a:pt x="1324" y="1803"/>
                  <a:pt x="1275" y="1832"/>
                  <a:pt x="1195" y="1832"/>
                </a:cubicBezTo>
                <a:close/>
              </a:path>
            </a:pathLst>
          </a:custGeom>
          <a:solidFill>
            <a:srgbClr val="B7DCE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ea typeface="微软雅黑 Light" panose="020B0502040204020203" pitchFamily="34" charset="-122"/>
            </a:endParaRPr>
          </a:p>
        </p:txBody>
      </p:sp>
      <p:sp>
        <p:nvSpPr>
          <p:cNvPr id="7" name="向上箭头"/>
          <p:cNvSpPr/>
          <p:nvPr/>
        </p:nvSpPr>
        <p:spPr bwMode="auto">
          <a:xfrm rot="17820000" flipH="1" flipV="1">
            <a:off x="6542405" y="3906205"/>
            <a:ext cx="1385570" cy="1385570"/>
          </a:xfrm>
          <a:custGeom>
            <a:avLst/>
            <a:gdLst>
              <a:gd name="T0" fmla="*/ 1595498 w 2390"/>
              <a:gd name="T1" fmla="*/ 678897 h 2159"/>
              <a:gd name="T2" fmla="*/ 1620357 w 2390"/>
              <a:gd name="T3" fmla="*/ 569641 h 2159"/>
              <a:gd name="T4" fmla="*/ 1060652 w 2390"/>
              <a:gd name="T5" fmla="*/ 0 h 2159"/>
              <a:gd name="T6" fmla="*/ 607163 w 2390"/>
              <a:gd name="T7" fmla="*/ 265229 h 2159"/>
              <a:gd name="T8" fmla="*/ 569498 w 2390"/>
              <a:gd name="T9" fmla="*/ 263722 h 2159"/>
              <a:gd name="T10" fmla="*/ 216952 w 2390"/>
              <a:gd name="T11" fmla="*/ 616357 h 2159"/>
              <a:gd name="T12" fmla="*/ 220718 w 2390"/>
              <a:gd name="T13" fmla="*/ 665334 h 2159"/>
              <a:gd name="T14" fmla="*/ 0 w 2390"/>
              <a:gd name="T15" fmla="*/ 1078248 h 2159"/>
              <a:gd name="T16" fmla="*/ 480608 w 2390"/>
              <a:gd name="T17" fmla="*/ 1600419 h 2159"/>
              <a:gd name="T18" fmla="*/ 1319789 w 2390"/>
              <a:gd name="T19" fmla="*/ 1600419 h 2159"/>
              <a:gd name="T20" fmla="*/ 1800397 w 2390"/>
              <a:gd name="T21" fmla="*/ 1078248 h 2159"/>
              <a:gd name="T22" fmla="*/ 1595498 w 2390"/>
              <a:gd name="T23" fmla="*/ 678897 h 2159"/>
              <a:gd name="T24" fmla="*/ 900199 w 2390"/>
              <a:gd name="T25" fmla="*/ 1380399 h 2159"/>
              <a:gd name="T26" fmla="*/ 780423 w 2390"/>
              <a:gd name="T27" fmla="*/ 1326901 h 2159"/>
              <a:gd name="T28" fmla="*/ 701326 w 2390"/>
              <a:gd name="T29" fmla="*/ 1021736 h 2159"/>
              <a:gd name="T30" fmla="*/ 491908 w 2390"/>
              <a:gd name="T31" fmla="*/ 1021736 h 2159"/>
              <a:gd name="T32" fmla="*/ 439176 w 2390"/>
              <a:gd name="T33" fmla="*/ 990090 h 2159"/>
              <a:gd name="T34" fmla="*/ 442190 w 2390"/>
              <a:gd name="T35" fmla="*/ 928303 h 2159"/>
              <a:gd name="T36" fmla="*/ 863287 w 2390"/>
              <a:gd name="T37" fmla="*/ 481482 h 2159"/>
              <a:gd name="T38" fmla="*/ 937864 w 2390"/>
              <a:gd name="T39" fmla="*/ 481482 h 2159"/>
              <a:gd name="T40" fmla="*/ 1358207 w 2390"/>
              <a:gd name="T41" fmla="*/ 928303 h 2159"/>
              <a:gd name="T42" fmla="*/ 1361221 w 2390"/>
              <a:gd name="T43" fmla="*/ 990090 h 2159"/>
              <a:gd name="T44" fmla="*/ 1308489 w 2390"/>
              <a:gd name="T45" fmla="*/ 1021736 h 2159"/>
              <a:gd name="T46" fmla="*/ 1098318 w 2390"/>
              <a:gd name="T47" fmla="*/ 1021736 h 2159"/>
              <a:gd name="T48" fmla="*/ 1019974 w 2390"/>
              <a:gd name="T49" fmla="*/ 1326901 h 2159"/>
              <a:gd name="T50" fmla="*/ 900199 w 2390"/>
              <a:gd name="T51" fmla="*/ 1380399 h 21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390" h="2159">
                <a:moveTo>
                  <a:pt x="2118" y="901"/>
                </a:moveTo>
                <a:cubicBezTo>
                  <a:pt x="2138" y="866"/>
                  <a:pt x="2151" y="806"/>
                  <a:pt x="2151" y="756"/>
                </a:cubicBezTo>
                <a:cubicBezTo>
                  <a:pt x="2151" y="356"/>
                  <a:pt x="1808" y="0"/>
                  <a:pt x="1408" y="0"/>
                </a:cubicBezTo>
                <a:cubicBezTo>
                  <a:pt x="1157" y="0"/>
                  <a:pt x="936" y="159"/>
                  <a:pt x="806" y="352"/>
                </a:cubicBezTo>
                <a:cubicBezTo>
                  <a:pt x="789" y="351"/>
                  <a:pt x="773" y="350"/>
                  <a:pt x="756" y="350"/>
                </a:cubicBezTo>
                <a:cubicBezTo>
                  <a:pt x="497" y="350"/>
                  <a:pt x="288" y="559"/>
                  <a:pt x="288" y="818"/>
                </a:cubicBezTo>
                <a:cubicBezTo>
                  <a:pt x="288" y="840"/>
                  <a:pt x="290" y="862"/>
                  <a:pt x="293" y="883"/>
                </a:cubicBezTo>
                <a:cubicBezTo>
                  <a:pt x="117" y="1020"/>
                  <a:pt x="0" y="1229"/>
                  <a:pt x="0" y="1431"/>
                </a:cubicBezTo>
                <a:cubicBezTo>
                  <a:pt x="0" y="1746"/>
                  <a:pt x="284" y="2080"/>
                  <a:pt x="638" y="2124"/>
                </a:cubicBezTo>
                <a:cubicBezTo>
                  <a:pt x="1009" y="2159"/>
                  <a:pt x="1381" y="2159"/>
                  <a:pt x="1752" y="2124"/>
                </a:cubicBezTo>
                <a:cubicBezTo>
                  <a:pt x="2107" y="2080"/>
                  <a:pt x="2390" y="1746"/>
                  <a:pt x="2390" y="1431"/>
                </a:cubicBezTo>
                <a:cubicBezTo>
                  <a:pt x="2390" y="1237"/>
                  <a:pt x="2283" y="1037"/>
                  <a:pt x="2118" y="901"/>
                </a:cubicBezTo>
                <a:close/>
                <a:moveTo>
                  <a:pt x="1195" y="1832"/>
                </a:moveTo>
                <a:cubicBezTo>
                  <a:pt x="1115" y="1832"/>
                  <a:pt x="1065" y="1803"/>
                  <a:pt x="1036" y="1761"/>
                </a:cubicBezTo>
                <a:cubicBezTo>
                  <a:pt x="1016" y="1733"/>
                  <a:pt x="960" y="1530"/>
                  <a:pt x="931" y="1356"/>
                </a:cubicBezTo>
                <a:cubicBezTo>
                  <a:pt x="653" y="1356"/>
                  <a:pt x="653" y="1356"/>
                  <a:pt x="653" y="1356"/>
                </a:cubicBezTo>
                <a:cubicBezTo>
                  <a:pt x="624" y="1356"/>
                  <a:pt x="597" y="1340"/>
                  <a:pt x="583" y="1314"/>
                </a:cubicBezTo>
                <a:cubicBezTo>
                  <a:pt x="569" y="1288"/>
                  <a:pt x="571" y="1256"/>
                  <a:pt x="587" y="1232"/>
                </a:cubicBezTo>
                <a:cubicBezTo>
                  <a:pt x="800" y="915"/>
                  <a:pt x="1131" y="650"/>
                  <a:pt x="1146" y="639"/>
                </a:cubicBezTo>
                <a:cubicBezTo>
                  <a:pt x="1175" y="616"/>
                  <a:pt x="1216" y="616"/>
                  <a:pt x="1245" y="639"/>
                </a:cubicBezTo>
                <a:cubicBezTo>
                  <a:pt x="1259" y="650"/>
                  <a:pt x="1590" y="915"/>
                  <a:pt x="1803" y="1232"/>
                </a:cubicBezTo>
                <a:cubicBezTo>
                  <a:pt x="1819" y="1256"/>
                  <a:pt x="1821" y="1288"/>
                  <a:pt x="1807" y="1314"/>
                </a:cubicBezTo>
                <a:cubicBezTo>
                  <a:pt x="1793" y="1340"/>
                  <a:pt x="1766" y="1356"/>
                  <a:pt x="1737" y="1356"/>
                </a:cubicBezTo>
                <a:cubicBezTo>
                  <a:pt x="1458" y="1356"/>
                  <a:pt x="1458" y="1356"/>
                  <a:pt x="1458" y="1356"/>
                </a:cubicBezTo>
                <a:cubicBezTo>
                  <a:pt x="1429" y="1530"/>
                  <a:pt x="1374" y="1733"/>
                  <a:pt x="1354" y="1761"/>
                </a:cubicBezTo>
                <a:cubicBezTo>
                  <a:pt x="1324" y="1803"/>
                  <a:pt x="1275" y="1832"/>
                  <a:pt x="1195" y="1832"/>
                </a:cubicBezTo>
                <a:close/>
              </a:path>
            </a:pathLst>
          </a:custGeom>
          <a:solidFill>
            <a:srgbClr val="B7DCE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ea typeface="微软雅黑 Light" panose="020B0502040204020203" pitchFamily="34" charset="-122"/>
            </a:endParaRPr>
          </a:p>
        </p:txBody>
      </p:sp>
      <p:sp>
        <p:nvSpPr>
          <p:cNvPr id="9" name="文本框 22"/>
          <p:cNvSpPr txBox="1"/>
          <p:nvPr/>
        </p:nvSpPr>
        <p:spPr>
          <a:xfrm flipH="1">
            <a:off x="551793" y="4353818"/>
            <a:ext cx="3476012" cy="2215991"/>
          </a:xfrm>
          <a:prstGeom prst="rect">
            <a:avLst/>
          </a:prstGeom>
          <a:noFill/>
          <a:ln w="9525">
            <a:noFill/>
            <a:miter/>
          </a:ln>
          <a:effectLst>
            <a:outerShdw sx="999" sy="999" algn="ctr" rotWithShape="0">
              <a:srgbClr val="000000"/>
            </a:outerShdw>
          </a:effectLst>
        </p:spPr>
        <p:txBody>
          <a:bodyPr wrap="square" lIns="0" tIns="0" rIns="0" bIns="0" anchor="t">
            <a:spAutoFit/>
          </a:bodyPr>
          <a:lstStyle/>
          <a:p>
            <a:pPr lvl="0"/>
            <a:r>
              <a:rPr lang="zh-CN" altLang="en-US" sz="2400" dirty="0" smtClean="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将股票相关评论与股价波动变化起来，可全面的表示股价波动。同时</a:t>
            </a:r>
            <a:r>
              <a:rPr lang="en-US" altLang="zh-CN" sz="2400" dirty="0" smtClean="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CNN</a:t>
            </a:r>
            <a:r>
              <a:rPr lang="zh-CN" altLang="en-US" sz="2400" dirty="0" smtClean="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和自编码器对数据进行降维，使得模型运行速度大大增加。</a:t>
            </a:r>
            <a:endParaRPr lang="zh-CN" altLang="en-US" sz="2400"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1" name="文本框 22"/>
          <p:cNvSpPr txBox="1"/>
          <p:nvPr/>
        </p:nvSpPr>
        <p:spPr>
          <a:xfrm flipH="1">
            <a:off x="583324" y="1589388"/>
            <a:ext cx="3444481" cy="1846659"/>
          </a:xfrm>
          <a:prstGeom prst="rect">
            <a:avLst/>
          </a:prstGeom>
          <a:noFill/>
          <a:ln w="9525">
            <a:noFill/>
            <a:miter/>
          </a:ln>
          <a:effectLst>
            <a:outerShdw sx="999" sy="999" algn="ctr" rotWithShape="0">
              <a:srgbClr val="000000"/>
            </a:outerShdw>
          </a:effectLst>
        </p:spPr>
        <p:txBody>
          <a:bodyPr wrap="square" lIns="0" tIns="0" rIns="0" bIns="0" anchor="t">
            <a:spAutoFit/>
          </a:bodyPr>
          <a:lstStyle/>
          <a:p>
            <a:pPr lvl="0"/>
            <a:r>
              <a:rPr lang="zh-CN" altLang="en-US" sz="2400" dirty="0" smtClean="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由于根据股票自身特点进行聚类，每一类之间的股票相关性很强，因此只分析质心股票便可得到一个相对准确的结果。</a:t>
            </a:r>
            <a:endParaRPr lang="zh-CN" altLang="en-US" sz="2400"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3" name="文本框 22"/>
          <p:cNvSpPr txBox="1"/>
          <p:nvPr/>
        </p:nvSpPr>
        <p:spPr>
          <a:xfrm flipH="1">
            <a:off x="8284210" y="4488964"/>
            <a:ext cx="3539928" cy="1846659"/>
          </a:xfrm>
          <a:prstGeom prst="rect">
            <a:avLst/>
          </a:prstGeom>
          <a:noFill/>
          <a:ln w="9525">
            <a:noFill/>
            <a:miter/>
          </a:ln>
          <a:effectLst>
            <a:outerShdw sx="999" sy="999" algn="ctr" rotWithShape="0">
              <a:srgbClr val="000000"/>
            </a:outerShdw>
          </a:effectLst>
        </p:spPr>
        <p:txBody>
          <a:bodyPr wrap="square" lIns="0" tIns="0" rIns="0" bIns="0" anchor="t">
            <a:spAutoFit/>
          </a:bodyPr>
          <a:lstStyle/>
          <a:p>
            <a:pPr lvl="0"/>
            <a:r>
              <a:rPr lang="zh-CN" altLang="en-US" sz="2400" dirty="0" smtClean="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从数据内部入手，利用神经网络构建非线性模型，学习数据之间的隐藏关系。</a:t>
            </a:r>
            <a:endParaRPr lang="en-US" altLang="zh-CN" sz="2400" dirty="0" smtClean="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lvl="0"/>
            <a:r>
              <a:rPr lang="zh-CN" altLang="en-US" sz="2400" dirty="0" smtClean="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适用于股票这种波动性较大的时间序列。</a:t>
            </a:r>
            <a:endParaRPr lang="zh-CN" altLang="en-US" sz="2400"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5" name="文本框 22"/>
          <p:cNvSpPr txBox="1"/>
          <p:nvPr/>
        </p:nvSpPr>
        <p:spPr>
          <a:xfrm flipH="1">
            <a:off x="8284208" y="1582640"/>
            <a:ext cx="3681819" cy="1846659"/>
          </a:xfrm>
          <a:prstGeom prst="rect">
            <a:avLst/>
          </a:prstGeom>
          <a:noFill/>
          <a:ln w="9525">
            <a:noFill/>
            <a:miter/>
          </a:ln>
          <a:effectLst>
            <a:outerShdw sx="999" sy="999" algn="ctr" rotWithShape="0">
              <a:srgbClr val="000000"/>
            </a:outerShdw>
          </a:effectLst>
        </p:spPr>
        <p:txBody>
          <a:bodyPr wrap="square" lIns="0" tIns="0" rIns="0" bIns="0" anchor="t">
            <a:spAutoFit/>
          </a:bodyPr>
          <a:lstStyle/>
          <a:p>
            <a:pPr lvl="0"/>
            <a:r>
              <a:rPr lang="zh-CN" altLang="en-US" sz="2400" dirty="0" smtClean="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rPr>
              <a:t>在对股票进行聚类，训练句向量以及提取价格特征这三部分中，采用的学习方法均为无监督学习，一定程度上减少了外部噪音的影响。</a:t>
            </a:r>
            <a:endParaRPr lang="zh-CN" altLang="en-US" sz="2400" dirty="0">
              <a:solidFill>
                <a:schemeClr val="tx1">
                  <a:lumMod val="85000"/>
                  <a:lumOff val="1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6" name="文本框 20"/>
          <p:cNvSpPr txBox="1"/>
          <p:nvPr/>
        </p:nvSpPr>
        <p:spPr>
          <a:xfrm flipH="1">
            <a:off x="5363210" y="3061020"/>
            <a:ext cx="1464945" cy="40011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zh-CN" altLang="en-US" sz="2000" b="1" dirty="0" smtClean="0">
                <a:solidFill>
                  <a:schemeClr val="tx1">
                    <a:lumMod val="85000"/>
                    <a:lumOff val="15000"/>
                  </a:schemeClr>
                </a:solidFill>
                <a:latin typeface="微软雅黑 Light" panose="020B0502040204020203" pitchFamily="34" charset="-122"/>
                <a:ea typeface="微软雅黑 Light" panose="020B0502040204020203" pitchFamily="34" charset="-122"/>
                <a:sym typeface="Arial" panose="020B0604020202020204" pitchFamily="34" charset="0"/>
              </a:rPr>
              <a:t>总结</a:t>
            </a:r>
            <a:endParaRPr lang="en-US" altLang="zh-CN" sz="2000" b="1" dirty="0">
              <a:solidFill>
                <a:schemeClr val="tx1">
                  <a:lumMod val="85000"/>
                  <a:lumOff val="15000"/>
                </a:schemeClr>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1" name="文本框 2"/>
          <p:cNvSpPr txBox="1"/>
          <p:nvPr/>
        </p:nvSpPr>
        <p:spPr>
          <a:xfrm>
            <a:off x="976967" y="94596"/>
            <a:ext cx="5534191" cy="400110"/>
          </a:xfrm>
          <a:prstGeom prst="rect">
            <a:avLst/>
          </a:prstGeom>
          <a:noFill/>
        </p:spPr>
        <p:txBody>
          <a:bodyPr wrap="square" rtlCol="0">
            <a:spAutoFit/>
          </a:bodyPr>
          <a:lstStyle/>
          <a:p>
            <a:pPr algn="dist"/>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基于Doc2vec的混合神经网络预测模型</a:t>
            </a:r>
            <a:endParaRPr lang="en-US" altLang="zh-CN" sz="2000" b="1" dirty="0" smtClean="0">
              <a:solidFill>
                <a:schemeClr val="tx1">
                  <a:lumMod val="85000"/>
                  <a:lumOff val="15000"/>
                </a:schemeClr>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2316000" y="5600715"/>
            <a:ext cx="75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959894" y="4302498"/>
            <a:ext cx="6272212" cy="1354217"/>
          </a:xfrm>
          <a:prstGeom prst="rect">
            <a:avLst/>
          </a:prstGeom>
        </p:spPr>
        <p:txBody>
          <a:bodyPr wrap="square" lIns="0" tIns="0" rIns="0" bIns="0">
            <a:spAutoFit/>
          </a:bodyPr>
          <a:lstStyle/>
          <a:p>
            <a:pPr algn="dist"/>
            <a:r>
              <a:rPr lang="en-US" altLang="zh-CN" sz="8800">
                <a:solidFill>
                  <a:schemeClr val="tx1">
                    <a:lumMod val="85000"/>
                    <a:lumOff val="15000"/>
                  </a:schemeClr>
                </a:solidFill>
                <a:latin typeface="微软雅黑 Light" panose="020B0502040204020203" pitchFamily="34" charset="-122"/>
                <a:ea typeface="微软雅黑 Light" panose="020B0502040204020203" pitchFamily="34" charset="-122"/>
              </a:rPr>
              <a:t>THANKS</a:t>
            </a:r>
            <a:endParaRPr lang="zh-CN" altLang="en-US" sz="88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269312" y="2403189"/>
            <a:ext cx="595085" cy="595085"/>
          </a:xfrm>
          <a:prstGeom prst="ellipse">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等线" panose="02010600030101010101" charset="-122"/>
              <a:ea typeface="等线" panose="02010600030101010101" charset="-122"/>
              <a:cs typeface="+mn-cs"/>
            </a:endParaRPr>
          </a:p>
        </p:txBody>
      </p:sp>
      <p:sp>
        <p:nvSpPr>
          <p:cNvPr id="7" name="椭圆 6"/>
          <p:cNvSpPr/>
          <p:nvPr/>
        </p:nvSpPr>
        <p:spPr>
          <a:xfrm>
            <a:off x="1269312" y="3336941"/>
            <a:ext cx="595085" cy="595085"/>
          </a:xfrm>
          <a:prstGeom prst="ellipse">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等线" panose="02010600030101010101" charset="-122"/>
              <a:ea typeface="等线" panose="02010600030101010101" charset="-122"/>
              <a:cs typeface="+mn-cs"/>
            </a:endParaRPr>
          </a:p>
        </p:txBody>
      </p:sp>
      <p:sp>
        <p:nvSpPr>
          <p:cNvPr id="8" name="椭圆 7"/>
          <p:cNvSpPr/>
          <p:nvPr/>
        </p:nvSpPr>
        <p:spPr>
          <a:xfrm>
            <a:off x="1269312" y="4270693"/>
            <a:ext cx="595085" cy="595085"/>
          </a:xfrm>
          <a:prstGeom prst="ellipse">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lumMod val="85000"/>
                  <a:lumOff val="15000"/>
                </a:prstClr>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269312" y="2439120"/>
            <a:ext cx="5950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1</a:t>
            </a:r>
            <a:endParaRPr kumimoji="0" lang="zh-CN" altLang="en-US" sz="2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sp>
        <p:nvSpPr>
          <p:cNvPr id="11" name="文本框 10"/>
          <p:cNvSpPr txBox="1"/>
          <p:nvPr/>
        </p:nvSpPr>
        <p:spPr>
          <a:xfrm>
            <a:off x="1269312" y="3372872"/>
            <a:ext cx="5950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2</a:t>
            </a:r>
            <a:endParaRPr kumimoji="0" lang="zh-CN" altLang="en-US" sz="2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sp>
        <p:nvSpPr>
          <p:cNvPr id="12" name="文本框 11"/>
          <p:cNvSpPr txBox="1"/>
          <p:nvPr/>
        </p:nvSpPr>
        <p:spPr>
          <a:xfrm>
            <a:off x="1269312" y="4306624"/>
            <a:ext cx="59508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3</a:t>
            </a:r>
            <a:endParaRPr kumimoji="0" lang="zh-CN" altLang="en-US" sz="2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sp>
        <p:nvSpPr>
          <p:cNvPr id="14" name="文本框 13"/>
          <p:cNvSpPr txBox="1"/>
          <p:nvPr/>
        </p:nvSpPr>
        <p:spPr>
          <a:xfrm>
            <a:off x="2103885" y="2469898"/>
            <a:ext cx="3791629"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a:t>
            </a:r>
            <a:r>
              <a:rPr kumimoji="0" lang="zh-CN" altLang="en-US" sz="2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工作逻辑</a:t>
            </a:r>
            <a:r>
              <a:rPr kumimoji="0" lang="en-US" altLang="zh-CN" sz="2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a:t>
            </a:r>
            <a:endParaRPr kumimoji="0" lang="zh-CN" altLang="en-US" sz="2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2103886" y="3403650"/>
            <a:ext cx="379162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smtClean="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a:t>
            </a:r>
            <a:r>
              <a:rPr kumimoji="0" lang="zh-CN" altLang="en-US" sz="2400" b="0" i="0" u="none" strike="noStrike" kern="1200" cap="none" spc="0" normalizeH="0" baseline="0" noProof="0" dirty="0" smtClean="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测试结果</a:t>
            </a:r>
            <a:r>
              <a:rPr kumimoji="0" lang="en-US" altLang="zh-CN" sz="2400" b="0" i="0" u="none" strike="noStrike" kern="1200" cap="none" spc="0" normalizeH="0" baseline="0" noProof="0" dirty="0" smtClean="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2103886" y="4337402"/>
            <a:ext cx="3791628" cy="460375"/>
          </a:xfrm>
          <a:prstGeom prst="rect">
            <a:avLst/>
          </a:prstGeom>
          <a:noFill/>
        </p:spPr>
        <p:txBody>
          <a:bodyPr wrap="square" rtlCol="0">
            <a:spAutoFit/>
          </a:bodyPr>
          <a:lstStyle/>
          <a:p>
            <a:pPr lvl="0" algn="ctr">
              <a:defRPr/>
            </a:pPr>
            <a:r>
              <a:rPr kumimoji="0" lang="en-US" altLang="zh-CN" sz="2400" b="0" i="0" u="none" strike="noStrike" kern="1200" cap="none" spc="0" normalizeH="0" baseline="0" noProof="0" dirty="0" smtClean="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a:t>
            </a:r>
            <a:r>
              <a:rPr kumimoji="0" lang="zh-CN" altLang="en-US" sz="2400" b="0" i="0" u="none" strike="noStrike" kern="1200" cap="none" spc="0" normalizeH="0" baseline="0" noProof="0" dirty="0" smtClean="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总结</a:t>
            </a:r>
            <a:r>
              <a:rPr kumimoji="0" lang="en-US" altLang="zh-CN" sz="2400" b="0" i="0" u="none" strike="noStrike" kern="1200" cap="none" spc="0" normalizeH="0" baseline="0" noProof="0" dirty="0" smtClean="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sp>
        <p:nvSpPr>
          <p:cNvPr id="19" name="矩形 18"/>
          <p:cNvSpPr/>
          <p:nvPr/>
        </p:nvSpPr>
        <p:spPr>
          <a:xfrm>
            <a:off x="0" y="441009"/>
            <a:ext cx="4843463" cy="646331"/>
          </a:xfrm>
          <a:prstGeom prst="rect">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269311" y="462652"/>
            <a:ext cx="3244631" cy="646331"/>
          </a:xfrm>
          <a:prstGeom prst="rect">
            <a:avLst/>
          </a:prstGeom>
          <a:noFill/>
        </p:spPr>
        <p:txBody>
          <a:bodyPr vert="horz" wrap="square" lIns="0" rtlCol="0">
            <a:spAutoFit/>
          </a:bodyPr>
          <a:lstStyle>
            <a:defPPr>
              <a:defRPr lang="zh-CN"/>
            </a:defPPr>
            <a:lvl1pPr marR="0" lvl="0" indent="0" algn="dist" fontAlgn="auto">
              <a:lnSpc>
                <a:spcPct val="100000"/>
              </a:lnSpc>
              <a:spcBef>
                <a:spcPts val="0"/>
              </a:spcBef>
              <a:spcAft>
                <a:spcPts val="0"/>
              </a:spcAft>
              <a:buClrTx/>
              <a:buSzTx/>
              <a:buFontTx/>
              <a:buNone/>
              <a:defRPr kumimoji="0" sz="6000" b="0" i="0" u="none" strike="noStrike" cap="none" spc="0" normalizeH="0" baseline="0">
                <a:ln>
                  <a:noFill/>
                </a:ln>
                <a:solidFill>
                  <a:prstClr val="black">
                    <a:lumMod val="85000"/>
                    <a:lumOff val="15000"/>
                  </a:prstClr>
                </a:solidFill>
                <a:effectLst/>
                <a:uLnTx/>
                <a:uFillTx/>
                <a:latin typeface="造字工房悦黑体验版纤细体" pitchFamily="50" charset="-122"/>
                <a:ea typeface="造字工房悦黑体验版纤细体" pitchFamily="50" charset="-122"/>
              </a:defRPr>
            </a:lvl1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CONTENTS-</a:t>
            </a:r>
            <a:endParaRPr kumimoji="0" lang="zh-CN" altLang="en-US" sz="36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98626" y="4108879"/>
            <a:ext cx="3443223" cy="583565"/>
          </a:xfrm>
          <a:prstGeom prst="rect">
            <a:avLst/>
          </a:prstGeom>
          <a:noFill/>
        </p:spPr>
        <p:txBody>
          <a:bodyPr wrap="square" rtlCol="0">
            <a:spAutoFit/>
          </a:bodyPr>
          <a:lstStyle/>
          <a:p>
            <a:pPr algn="dist"/>
            <a:r>
              <a:rPr lang="zh-CN" altLang="en-US" sz="3200">
                <a:solidFill>
                  <a:schemeClr val="tx1">
                    <a:lumMod val="85000"/>
                    <a:lumOff val="15000"/>
                  </a:schemeClr>
                </a:solidFill>
                <a:latin typeface="微软雅黑 Light" panose="020B0502040204020203" pitchFamily="34" charset="-122"/>
                <a:ea typeface="微软雅黑 Light" panose="020B0502040204020203" pitchFamily="34" charset="-122"/>
              </a:rPr>
              <a:t>工作逻辑</a:t>
            </a:r>
          </a:p>
        </p:txBody>
      </p:sp>
      <p:grpSp>
        <p:nvGrpSpPr>
          <p:cNvPr id="21" name="组合 20"/>
          <p:cNvGrpSpPr/>
          <p:nvPr/>
        </p:nvGrpSpPr>
        <p:grpSpPr>
          <a:xfrm>
            <a:off x="1378731" y="1765986"/>
            <a:ext cx="1883013" cy="1883013"/>
            <a:chOff x="3717793" y="1045787"/>
            <a:chExt cx="730738" cy="730738"/>
          </a:xfrm>
        </p:grpSpPr>
        <p:sp>
          <p:nvSpPr>
            <p:cNvPr id="22" name="椭圆 21"/>
            <p:cNvSpPr/>
            <p:nvPr/>
          </p:nvSpPr>
          <p:spPr>
            <a:xfrm>
              <a:off x="3717793" y="1045787"/>
              <a:ext cx="730738" cy="730738"/>
            </a:xfrm>
            <a:prstGeom prst="ellipse">
              <a:avLst/>
            </a:prstGeom>
            <a:noFill/>
            <a:ln w="19050">
              <a:solidFill>
                <a:srgbClr val="B7D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85000"/>
                    <a:lumOff val="15000"/>
                  </a:schemeClr>
                </a:solidFill>
              </a:endParaRPr>
            </a:p>
          </p:txBody>
        </p:sp>
        <p:sp>
          <p:nvSpPr>
            <p:cNvPr id="23" name="book_21788"/>
            <p:cNvSpPr>
              <a:spLocks noChangeAspect="1"/>
            </p:cNvSpPr>
            <p:nvPr/>
          </p:nvSpPr>
          <p:spPr bwMode="auto">
            <a:xfrm>
              <a:off x="3875565" y="1243812"/>
              <a:ext cx="415195" cy="334689"/>
            </a:xfrm>
            <a:custGeom>
              <a:avLst/>
              <a:gdLst>
                <a:gd name="T0" fmla="*/ 646 w 726"/>
                <a:gd name="T1" fmla="*/ 0 h 586"/>
                <a:gd name="T2" fmla="*/ 326 w 726"/>
                <a:gd name="T3" fmla="*/ 65 h 586"/>
                <a:gd name="T4" fmla="*/ 31 w 726"/>
                <a:gd name="T5" fmla="*/ 65 h 586"/>
                <a:gd name="T6" fmla="*/ 0 w 726"/>
                <a:gd name="T7" fmla="*/ 585 h 586"/>
                <a:gd name="T8" fmla="*/ 323 w 726"/>
                <a:gd name="T9" fmla="*/ 586 h 586"/>
                <a:gd name="T10" fmla="*/ 351 w 726"/>
                <a:gd name="T11" fmla="*/ 585 h 586"/>
                <a:gd name="T12" fmla="*/ 354 w 726"/>
                <a:gd name="T13" fmla="*/ 585 h 586"/>
                <a:gd name="T14" fmla="*/ 726 w 726"/>
                <a:gd name="T15" fmla="*/ 65 h 586"/>
                <a:gd name="T16" fmla="*/ 62 w 726"/>
                <a:gd name="T17" fmla="*/ 65 h 586"/>
                <a:gd name="T18" fmla="*/ 182 w 726"/>
                <a:gd name="T19" fmla="*/ 65 h 586"/>
                <a:gd name="T20" fmla="*/ 323 w 726"/>
                <a:gd name="T21" fmla="*/ 103 h 586"/>
                <a:gd name="T22" fmla="*/ 62 w 726"/>
                <a:gd name="T23" fmla="*/ 490 h 586"/>
                <a:gd name="T24" fmla="*/ 62 w 726"/>
                <a:gd name="T25" fmla="*/ 65 h 586"/>
                <a:gd name="T26" fmla="*/ 615 w 726"/>
                <a:gd name="T27" fmla="*/ 65 h 586"/>
                <a:gd name="T28" fmla="*/ 615 w 726"/>
                <a:gd name="T29" fmla="*/ 490 h 586"/>
                <a:gd name="T30" fmla="*/ 354 w 726"/>
                <a:gd name="T31" fmla="*/ 103 h 586"/>
                <a:gd name="T32" fmla="*/ 496 w 726"/>
                <a:gd name="T33" fmla="*/ 65 h 586"/>
                <a:gd name="T34" fmla="*/ 699 w 726"/>
                <a:gd name="T35" fmla="*/ 344 h 586"/>
                <a:gd name="T36" fmla="*/ 663 w 726"/>
                <a:gd name="T37" fmla="*/ 344 h 586"/>
                <a:gd name="T38" fmla="*/ 689 w 726"/>
                <a:gd name="T39" fmla="*/ 307 h 586"/>
                <a:gd name="T40" fmla="*/ 699 w 726"/>
                <a:gd name="T41" fmla="*/ 344 h 586"/>
                <a:gd name="T42" fmla="*/ 47 w 726"/>
                <a:gd name="T43" fmla="*/ 518 h 586"/>
                <a:gd name="T44" fmla="*/ 47 w 726"/>
                <a:gd name="T45" fmla="*/ 548 h 586"/>
                <a:gd name="T46" fmla="*/ 636 w 726"/>
                <a:gd name="T47" fmla="*/ 548 h 586"/>
                <a:gd name="T48" fmla="*/ 636 w 726"/>
                <a:gd name="T49" fmla="*/ 517 h 586"/>
                <a:gd name="T50" fmla="*/ 95 w 726"/>
                <a:gd name="T51" fmla="*/ 116 h 586"/>
                <a:gd name="T52" fmla="*/ 105 w 726"/>
                <a:gd name="T53" fmla="*/ 86 h 586"/>
                <a:gd name="T54" fmla="*/ 298 w 726"/>
                <a:gd name="T55" fmla="*/ 150 h 586"/>
                <a:gd name="T56" fmla="*/ 288 w 726"/>
                <a:gd name="T57" fmla="*/ 263 h 586"/>
                <a:gd name="T58" fmla="*/ 105 w 726"/>
                <a:gd name="T59" fmla="*/ 169 h 586"/>
                <a:gd name="T60" fmla="*/ 288 w 726"/>
                <a:gd name="T61" fmla="*/ 263 h 586"/>
                <a:gd name="T62" fmla="*/ 95 w 726"/>
                <a:gd name="T63" fmla="*/ 283 h 586"/>
                <a:gd name="T64" fmla="*/ 298 w 726"/>
                <a:gd name="T65" fmla="*/ 317 h 586"/>
                <a:gd name="T66" fmla="*/ 288 w 726"/>
                <a:gd name="T67" fmla="*/ 430 h 586"/>
                <a:gd name="T68" fmla="*/ 105 w 726"/>
                <a:gd name="T69" fmla="*/ 337 h 586"/>
                <a:gd name="T70" fmla="*/ 288 w 726"/>
                <a:gd name="T71" fmla="*/ 430 h 586"/>
                <a:gd name="T72" fmla="*/ 95 w 726"/>
                <a:gd name="T73" fmla="*/ 440 h 586"/>
                <a:gd name="T74" fmla="*/ 298 w 726"/>
                <a:gd name="T75" fmla="*/ 475 h 586"/>
                <a:gd name="T76" fmla="*/ 389 w 726"/>
                <a:gd name="T77" fmla="*/ 180 h 586"/>
                <a:gd name="T78" fmla="*/ 522 w 726"/>
                <a:gd name="T79" fmla="*/ 103 h 586"/>
                <a:gd name="T80" fmla="*/ 578 w 726"/>
                <a:gd name="T81" fmla="*/ 103 h 586"/>
                <a:gd name="T82" fmla="*/ 389 w 726"/>
                <a:gd name="T83" fmla="*/ 180 h 586"/>
                <a:gd name="T84" fmla="*/ 379 w 726"/>
                <a:gd name="T85" fmla="*/ 234 h 586"/>
                <a:gd name="T86" fmla="*/ 582 w 726"/>
                <a:gd name="T87" fmla="*/ 199 h 586"/>
                <a:gd name="T88" fmla="*/ 389 w 726"/>
                <a:gd name="T89" fmla="*/ 347 h 586"/>
                <a:gd name="T90" fmla="*/ 572 w 726"/>
                <a:gd name="T91" fmla="*/ 253 h 586"/>
                <a:gd name="T92" fmla="*/ 389 w 726"/>
                <a:gd name="T93" fmla="*/ 347 h 586"/>
                <a:gd name="T94" fmla="*/ 379 w 726"/>
                <a:gd name="T95" fmla="*/ 401 h 586"/>
                <a:gd name="T96" fmla="*/ 582 w 726"/>
                <a:gd name="T97" fmla="*/ 366 h 586"/>
                <a:gd name="T98" fmla="*/ 389 w 726"/>
                <a:gd name="T99" fmla="*/ 504 h 586"/>
                <a:gd name="T100" fmla="*/ 572 w 726"/>
                <a:gd name="T101" fmla="*/ 410 h 586"/>
                <a:gd name="T102" fmla="*/ 389 w 726"/>
                <a:gd name="T103" fmla="*/ 504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6" h="586">
                  <a:moveTo>
                    <a:pt x="646" y="65"/>
                  </a:moveTo>
                  <a:lnTo>
                    <a:pt x="646" y="0"/>
                  </a:lnTo>
                  <a:lnTo>
                    <a:pt x="351" y="65"/>
                  </a:lnTo>
                  <a:lnTo>
                    <a:pt x="326" y="65"/>
                  </a:lnTo>
                  <a:lnTo>
                    <a:pt x="31" y="0"/>
                  </a:lnTo>
                  <a:lnTo>
                    <a:pt x="31" y="65"/>
                  </a:lnTo>
                  <a:lnTo>
                    <a:pt x="0" y="65"/>
                  </a:lnTo>
                  <a:lnTo>
                    <a:pt x="0" y="585"/>
                  </a:lnTo>
                  <a:lnTo>
                    <a:pt x="323" y="585"/>
                  </a:lnTo>
                  <a:lnTo>
                    <a:pt x="323" y="586"/>
                  </a:lnTo>
                  <a:lnTo>
                    <a:pt x="326" y="585"/>
                  </a:lnTo>
                  <a:lnTo>
                    <a:pt x="351" y="585"/>
                  </a:lnTo>
                  <a:lnTo>
                    <a:pt x="354" y="586"/>
                  </a:lnTo>
                  <a:lnTo>
                    <a:pt x="354" y="585"/>
                  </a:lnTo>
                  <a:lnTo>
                    <a:pt x="726" y="585"/>
                  </a:lnTo>
                  <a:lnTo>
                    <a:pt x="726" y="65"/>
                  </a:lnTo>
                  <a:lnTo>
                    <a:pt x="646" y="65"/>
                  </a:lnTo>
                  <a:close/>
                  <a:moveTo>
                    <a:pt x="62" y="65"/>
                  </a:moveTo>
                  <a:lnTo>
                    <a:pt x="62" y="39"/>
                  </a:lnTo>
                  <a:lnTo>
                    <a:pt x="182" y="65"/>
                  </a:lnTo>
                  <a:lnTo>
                    <a:pt x="323" y="97"/>
                  </a:lnTo>
                  <a:lnTo>
                    <a:pt x="323" y="103"/>
                  </a:lnTo>
                  <a:lnTo>
                    <a:pt x="323" y="547"/>
                  </a:lnTo>
                  <a:lnTo>
                    <a:pt x="62" y="490"/>
                  </a:lnTo>
                  <a:lnTo>
                    <a:pt x="62" y="103"/>
                  </a:lnTo>
                  <a:lnTo>
                    <a:pt x="62" y="65"/>
                  </a:lnTo>
                  <a:close/>
                  <a:moveTo>
                    <a:pt x="615" y="39"/>
                  </a:moveTo>
                  <a:lnTo>
                    <a:pt x="615" y="65"/>
                  </a:lnTo>
                  <a:lnTo>
                    <a:pt x="615" y="103"/>
                  </a:lnTo>
                  <a:lnTo>
                    <a:pt x="615" y="490"/>
                  </a:lnTo>
                  <a:lnTo>
                    <a:pt x="354" y="547"/>
                  </a:lnTo>
                  <a:lnTo>
                    <a:pt x="354" y="103"/>
                  </a:lnTo>
                  <a:lnTo>
                    <a:pt x="354" y="97"/>
                  </a:lnTo>
                  <a:lnTo>
                    <a:pt x="496" y="65"/>
                  </a:lnTo>
                  <a:lnTo>
                    <a:pt x="615" y="39"/>
                  </a:lnTo>
                  <a:close/>
                  <a:moveTo>
                    <a:pt x="699" y="344"/>
                  </a:moveTo>
                  <a:lnTo>
                    <a:pt x="689" y="344"/>
                  </a:lnTo>
                  <a:lnTo>
                    <a:pt x="663" y="344"/>
                  </a:lnTo>
                  <a:lnTo>
                    <a:pt x="663" y="307"/>
                  </a:lnTo>
                  <a:lnTo>
                    <a:pt x="689" y="307"/>
                  </a:lnTo>
                  <a:lnTo>
                    <a:pt x="699" y="307"/>
                  </a:lnTo>
                  <a:lnTo>
                    <a:pt x="699" y="344"/>
                  </a:lnTo>
                  <a:close/>
                  <a:moveTo>
                    <a:pt x="47" y="548"/>
                  </a:moveTo>
                  <a:lnTo>
                    <a:pt x="47" y="518"/>
                  </a:lnTo>
                  <a:lnTo>
                    <a:pt x="182" y="548"/>
                  </a:lnTo>
                  <a:lnTo>
                    <a:pt x="47" y="548"/>
                  </a:lnTo>
                  <a:close/>
                  <a:moveTo>
                    <a:pt x="636" y="517"/>
                  </a:moveTo>
                  <a:lnTo>
                    <a:pt x="636" y="548"/>
                  </a:lnTo>
                  <a:lnTo>
                    <a:pt x="496" y="548"/>
                  </a:lnTo>
                  <a:lnTo>
                    <a:pt x="636" y="517"/>
                  </a:lnTo>
                  <a:close/>
                  <a:moveTo>
                    <a:pt x="288" y="180"/>
                  </a:moveTo>
                  <a:lnTo>
                    <a:pt x="95" y="116"/>
                  </a:lnTo>
                  <a:lnTo>
                    <a:pt x="99" y="103"/>
                  </a:lnTo>
                  <a:lnTo>
                    <a:pt x="105" y="86"/>
                  </a:lnTo>
                  <a:lnTo>
                    <a:pt x="155" y="103"/>
                  </a:lnTo>
                  <a:lnTo>
                    <a:pt x="298" y="150"/>
                  </a:lnTo>
                  <a:lnTo>
                    <a:pt x="288" y="180"/>
                  </a:lnTo>
                  <a:close/>
                  <a:moveTo>
                    <a:pt x="288" y="263"/>
                  </a:moveTo>
                  <a:lnTo>
                    <a:pt x="95" y="199"/>
                  </a:lnTo>
                  <a:lnTo>
                    <a:pt x="105" y="169"/>
                  </a:lnTo>
                  <a:lnTo>
                    <a:pt x="298" y="234"/>
                  </a:lnTo>
                  <a:lnTo>
                    <a:pt x="288" y="263"/>
                  </a:lnTo>
                  <a:close/>
                  <a:moveTo>
                    <a:pt x="288" y="347"/>
                  </a:moveTo>
                  <a:lnTo>
                    <a:pt x="95" y="283"/>
                  </a:lnTo>
                  <a:lnTo>
                    <a:pt x="105" y="253"/>
                  </a:lnTo>
                  <a:lnTo>
                    <a:pt x="298" y="317"/>
                  </a:lnTo>
                  <a:lnTo>
                    <a:pt x="288" y="347"/>
                  </a:lnTo>
                  <a:close/>
                  <a:moveTo>
                    <a:pt x="288" y="430"/>
                  </a:moveTo>
                  <a:lnTo>
                    <a:pt x="95" y="366"/>
                  </a:lnTo>
                  <a:lnTo>
                    <a:pt x="105" y="337"/>
                  </a:lnTo>
                  <a:lnTo>
                    <a:pt x="298" y="401"/>
                  </a:lnTo>
                  <a:lnTo>
                    <a:pt x="288" y="430"/>
                  </a:lnTo>
                  <a:close/>
                  <a:moveTo>
                    <a:pt x="288" y="504"/>
                  </a:moveTo>
                  <a:lnTo>
                    <a:pt x="95" y="440"/>
                  </a:lnTo>
                  <a:lnTo>
                    <a:pt x="105" y="410"/>
                  </a:lnTo>
                  <a:lnTo>
                    <a:pt x="298" y="475"/>
                  </a:lnTo>
                  <a:lnTo>
                    <a:pt x="288" y="504"/>
                  </a:lnTo>
                  <a:close/>
                  <a:moveTo>
                    <a:pt x="389" y="180"/>
                  </a:moveTo>
                  <a:lnTo>
                    <a:pt x="379" y="150"/>
                  </a:lnTo>
                  <a:lnTo>
                    <a:pt x="522" y="103"/>
                  </a:lnTo>
                  <a:lnTo>
                    <a:pt x="572" y="86"/>
                  </a:lnTo>
                  <a:lnTo>
                    <a:pt x="578" y="103"/>
                  </a:lnTo>
                  <a:lnTo>
                    <a:pt x="582" y="116"/>
                  </a:lnTo>
                  <a:lnTo>
                    <a:pt x="389" y="180"/>
                  </a:lnTo>
                  <a:close/>
                  <a:moveTo>
                    <a:pt x="389" y="263"/>
                  </a:moveTo>
                  <a:lnTo>
                    <a:pt x="379" y="234"/>
                  </a:lnTo>
                  <a:lnTo>
                    <a:pt x="572" y="169"/>
                  </a:lnTo>
                  <a:lnTo>
                    <a:pt x="582" y="199"/>
                  </a:lnTo>
                  <a:lnTo>
                    <a:pt x="389" y="263"/>
                  </a:lnTo>
                  <a:close/>
                  <a:moveTo>
                    <a:pt x="389" y="347"/>
                  </a:moveTo>
                  <a:lnTo>
                    <a:pt x="379" y="317"/>
                  </a:lnTo>
                  <a:lnTo>
                    <a:pt x="572" y="253"/>
                  </a:lnTo>
                  <a:lnTo>
                    <a:pt x="582" y="283"/>
                  </a:lnTo>
                  <a:lnTo>
                    <a:pt x="389" y="347"/>
                  </a:lnTo>
                  <a:close/>
                  <a:moveTo>
                    <a:pt x="389" y="430"/>
                  </a:moveTo>
                  <a:lnTo>
                    <a:pt x="379" y="401"/>
                  </a:lnTo>
                  <a:lnTo>
                    <a:pt x="572" y="337"/>
                  </a:lnTo>
                  <a:lnTo>
                    <a:pt x="582" y="366"/>
                  </a:lnTo>
                  <a:lnTo>
                    <a:pt x="389" y="430"/>
                  </a:lnTo>
                  <a:close/>
                  <a:moveTo>
                    <a:pt x="389" y="504"/>
                  </a:moveTo>
                  <a:lnTo>
                    <a:pt x="379" y="475"/>
                  </a:lnTo>
                  <a:lnTo>
                    <a:pt x="572" y="410"/>
                  </a:lnTo>
                  <a:lnTo>
                    <a:pt x="582" y="440"/>
                  </a:lnTo>
                  <a:lnTo>
                    <a:pt x="389" y="504"/>
                  </a:lnTo>
                  <a:close/>
                </a:path>
              </a:pathLst>
            </a:cu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4" name="文本框 23"/>
          <p:cNvSpPr txBox="1"/>
          <p:nvPr/>
        </p:nvSpPr>
        <p:spPr>
          <a:xfrm>
            <a:off x="598626" y="4722682"/>
            <a:ext cx="3443223" cy="369332"/>
          </a:xfrm>
          <a:prstGeom prst="rect">
            <a:avLst/>
          </a:prstGeom>
          <a:noFill/>
        </p:spPr>
        <p:txBody>
          <a:bodyPr wrap="square" rtlCol="0">
            <a:spAutoFit/>
          </a:bodyPr>
          <a:lstStyle/>
          <a:p>
            <a:pPr lvl="0" algn="dist">
              <a:defRPr/>
            </a:pPr>
            <a:r>
              <a:rPr lang="en-US" altLang="zh-CN">
                <a:solidFill>
                  <a:schemeClr val="tx1">
                    <a:lumMod val="85000"/>
                    <a:lumOff val="15000"/>
                  </a:schemeClr>
                </a:solidFill>
                <a:latin typeface="微软雅黑 Light" panose="020B0502040204020203" pitchFamily="34" charset="-122"/>
                <a:ea typeface="微软雅黑 Light" panose="020B0502040204020203" pitchFamily="34" charset="-122"/>
              </a:rPr>
              <a:t>Overview of Phase Work</a:t>
            </a:r>
            <a:endParaRPr kumimoji="0" lang="zh-CN" altLang="en-US"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913" y="0"/>
            <a:ext cx="457200" cy="828675"/>
          </a:xfrm>
          <a:prstGeom prst="rect">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71561" y="285750"/>
            <a:ext cx="5534191" cy="400110"/>
          </a:xfrm>
          <a:prstGeom prst="rect">
            <a:avLst/>
          </a:prstGeom>
          <a:noFill/>
        </p:spPr>
        <p:txBody>
          <a:bodyPr wrap="square" rtlCol="0">
            <a:spAutoFit/>
          </a:bodyPr>
          <a:lstStyle/>
          <a:p>
            <a:pPr algn="dist"/>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基于Doc2vec的混合神经网络预测模型</a:t>
            </a:r>
            <a:endParaRPr lang="zh-CN" altLang="en-US" sz="2000" b="1" dirty="0">
              <a:solidFill>
                <a:schemeClr val="tx1">
                  <a:lumMod val="85000"/>
                  <a:lumOff val="15000"/>
                </a:schemeClr>
              </a:solidFill>
              <a:latin typeface="仿宋" panose="02010609060101010101" pitchFamily="49" charset="-122"/>
              <a:ea typeface="仿宋" panose="02010609060101010101" pitchFamily="49" charset="-122"/>
            </a:endParaRPr>
          </a:p>
        </p:txBody>
      </p:sp>
      <p:pic>
        <p:nvPicPr>
          <p:cNvPr id="4" name="图片 3"/>
          <p:cNvPicPr>
            <a:picLocks noChangeAspect="1"/>
          </p:cNvPicPr>
          <p:nvPr/>
        </p:nvPicPr>
        <p:blipFill rotWithShape="1">
          <a:blip r:embed="rId2" cstate="print"/>
          <a:srcRect l="-1556" r="23202" b="2992"/>
          <a:stretch>
            <a:fillRect/>
          </a:stretch>
        </p:blipFill>
        <p:spPr>
          <a:xfrm>
            <a:off x="6263957" y="825501"/>
            <a:ext cx="5928043" cy="4394200"/>
          </a:xfrm>
          <a:prstGeom prst="rect">
            <a:avLst/>
          </a:prstGeom>
          <a:effectLst>
            <a:reflection blurRad="6350" stA="52000" endA="300" endPos="6000" dir="5400000" sy="-100000" algn="bl" rotWithShape="0"/>
          </a:effectLst>
        </p:spPr>
      </p:pic>
      <p:sp>
        <p:nvSpPr>
          <p:cNvPr id="5" name="矩形 4"/>
          <p:cNvSpPr/>
          <p:nvPr/>
        </p:nvSpPr>
        <p:spPr>
          <a:xfrm>
            <a:off x="0" y="5682541"/>
            <a:ext cx="12192000" cy="1175459"/>
          </a:xfrm>
          <a:prstGeom prst="rect">
            <a:avLst/>
          </a:prstGeom>
          <a:solidFill>
            <a:schemeClr val="bg1">
              <a:lumMod val="95000"/>
            </a:schemeClr>
          </a:solidFill>
          <a:ln>
            <a:noFill/>
          </a:ln>
        </p:spPr>
        <p:txBody>
          <a:bodyPr wrap="square" anchor="ctr">
            <a:noAutofit/>
          </a:bodyPr>
          <a:lstStyle/>
          <a:p>
            <a:pPr algn="ctr"/>
            <a:endParaRPr lang="zh-CN" altLang="en-US">
              <a:solidFill>
                <a:schemeClr val="tx1"/>
              </a:solidFill>
            </a:endParaRPr>
          </a:p>
        </p:txBody>
      </p:sp>
      <p:sp>
        <p:nvSpPr>
          <p:cNvPr id="6" name="矩形 5"/>
          <p:cNvSpPr/>
          <p:nvPr/>
        </p:nvSpPr>
        <p:spPr>
          <a:xfrm>
            <a:off x="7289801" y="1229910"/>
            <a:ext cx="4902200" cy="3570690"/>
          </a:xfrm>
          <a:prstGeom prst="rect">
            <a:avLst/>
          </a:prstGeom>
          <a:blipFill dpi="0" rotWithShape="1">
            <a:blip r:embed="rId3" cstate="print"/>
            <a:srcRect/>
            <a:stretch>
              <a:fillRect/>
            </a:stretch>
          </a:blipFill>
          <a:ln>
            <a:noFill/>
          </a:ln>
        </p:spPr>
        <p:txBody>
          <a:bodyPr wrap="square" anchor="ctr">
            <a:noAutofit/>
          </a:bodyPr>
          <a:lstStyle/>
          <a:p>
            <a:pPr algn="ctr"/>
            <a:endParaRPr lang="zh-CN" altLang="en-US">
              <a:solidFill>
                <a:schemeClr val="tx1"/>
              </a:solidFill>
            </a:endParaRPr>
          </a:p>
        </p:txBody>
      </p:sp>
      <p:sp>
        <p:nvSpPr>
          <p:cNvPr id="7" name="矩形 6"/>
          <p:cNvSpPr/>
          <p:nvPr/>
        </p:nvSpPr>
        <p:spPr>
          <a:xfrm>
            <a:off x="0" y="1229910"/>
            <a:ext cx="7289800" cy="3570690"/>
          </a:xfrm>
          <a:prstGeom prst="rect">
            <a:avLst/>
          </a:prstGeom>
          <a:solidFill>
            <a:srgbClr val="B7DCEC"/>
          </a:solidFill>
          <a:ln>
            <a:noFill/>
          </a:ln>
        </p:spPr>
        <p:txBody>
          <a:bodyPr wrap="square" anchor="ctr">
            <a:noAutofit/>
          </a:bodyPr>
          <a:lstStyle/>
          <a:p>
            <a:pPr algn="ctr"/>
            <a:endParaRPr lang="zh-CN" altLang="en-US">
              <a:solidFill>
                <a:schemeClr val="tx1"/>
              </a:solidFill>
            </a:endParaRPr>
          </a:p>
        </p:txBody>
      </p:sp>
      <p:sp>
        <p:nvSpPr>
          <p:cNvPr id="8" name="文本框 22"/>
          <p:cNvSpPr txBox="1"/>
          <p:nvPr/>
        </p:nvSpPr>
        <p:spPr>
          <a:xfrm flipH="1">
            <a:off x="523900" y="2199092"/>
            <a:ext cx="5946969" cy="1569660"/>
          </a:xfrm>
          <a:prstGeom prst="rect">
            <a:avLst/>
          </a:prstGeom>
          <a:noFill/>
          <a:ln w="9525">
            <a:noFill/>
            <a:miter/>
          </a:ln>
          <a:effectLst>
            <a:outerShdw sx="999" sy="999" algn="ctr" rotWithShape="0">
              <a:srgbClr val="000000"/>
            </a:outerShdw>
          </a:effectLst>
        </p:spPr>
        <p:txBody>
          <a:bodyPr wrap="square" anchor="t">
            <a:spAutoFit/>
          </a:bodyPr>
          <a:lstStyle/>
          <a:p>
            <a:pPr algn="just">
              <a:lnSpc>
                <a:spcPct val="120000"/>
              </a:lnSpc>
            </a:pPr>
            <a:r>
              <a:rPr lang="zh-CN" altLang="en-US" sz="2000" dirty="0" smtClean="0">
                <a:latin typeface="微软雅黑 Light" panose="020B0502040204020203" pitchFamily="34" charset="-122"/>
                <a:ea typeface="微软雅黑 Light" panose="020B0502040204020203" pitchFamily="34" charset="-122"/>
                <a:sym typeface="宋体" panose="02010600030101010101" pitchFamily="2" charset="-122"/>
              </a:rPr>
              <a:t>选择的数据源来自沪深</a:t>
            </a:r>
            <a:r>
              <a:rPr lang="en-US" altLang="zh-CN" sz="2000" dirty="0" smtClean="0">
                <a:latin typeface="微软雅黑 Light" panose="020B0502040204020203" pitchFamily="34" charset="-122"/>
                <a:ea typeface="微软雅黑 Light" panose="020B0502040204020203" pitchFamily="34" charset="-122"/>
                <a:sym typeface="宋体" panose="02010600030101010101" pitchFamily="2" charset="-122"/>
              </a:rPr>
              <a:t>300</a:t>
            </a:r>
            <a:r>
              <a:rPr lang="zh-CN" altLang="en-US" sz="2000" dirty="0" smtClean="0">
                <a:latin typeface="微软雅黑 Light" panose="020B0502040204020203" pitchFamily="34" charset="-122"/>
                <a:ea typeface="微软雅黑 Light" panose="020B0502040204020203" pitchFamily="34" charset="-122"/>
                <a:sym typeface="宋体" panose="02010600030101010101" pitchFamily="2" charset="-122"/>
              </a:rPr>
              <a:t>。</a:t>
            </a:r>
            <a:endParaRPr lang="en-US" altLang="zh-CN" sz="2000" dirty="0" smtClean="0">
              <a:latin typeface="微软雅黑 Light" panose="020B0502040204020203" pitchFamily="34" charset="-122"/>
              <a:ea typeface="微软雅黑 Light" panose="020B0502040204020203" pitchFamily="34" charset="-122"/>
              <a:sym typeface="宋体" panose="02010600030101010101" pitchFamily="2" charset="-122"/>
            </a:endParaRPr>
          </a:p>
          <a:p>
            <a:pPr algn="just">
              <a:lnSpc>
                <a:spcPct val="120000"/>
              </a:lnSpc>
            </a:pPr>
            <a:r>
              <a:rPr lang="zh-CN" altLang="en-US" sz="2000" dirty="0" smtClean="0"/>
              <a:t>指数样本选自沪深两个证券市场，覆盖了大部分的行业。成分股的市场代表性好，流动性高，交易活跃，能够反映市场主流投资的收益情况</a:t>
            </a:r>
            <a:r>
              <a:rPr lang="zh-CN" altLang="en-US" sz="2000" dirty="0" smtClean="0"/>
              <a:t>。</a:t>
            </a:r>
          </a:p>
        </p:txBody>
      </p:sp>
      <p:sp>
        <p:nvSpPr>
          <p:cNvPr id="9" name="文本框 22"/>
          <p:cNvSpPr txBox="1"/>
          <p:nvPr/>
        </p:nvSpPr>
        <p:spPr>
          <a:xfrm flipH="1">
            <a:off x="334714" y="1419189"/>
            <a:ext cx="5153096" cy="646331"/>
          </a:xfrm>
          <a:prstGeom prst="rect">
            <a:avLst/>
          </a:prstGeom>
          <a:noFill/>
          <a:ln w="9525">
            <a:noFill/>
            <a:miter/>
          </a:ln>
          <a:effectLst>
            <a:outerShdw sx="999" sy="999" algn="ctr" rotWithShape="0">
              <a:srgbClr val="000000"/>
            </a:outerShdw>
          </a:effectLst>
        </p:spPr>
        <p:txBody>
          <a:bodyPr wrap="square" anchor="t">
            <a:spAutoFit/>
          </a:bodyPr>
          <a:lstStyle/>
          <a:p>
            <a:pPr algn="just"/>
            <a:r>
              <a:rPr lang="zh-CN" altLang="en-US" sz="3600" dirty="0" smtClean="0">
                <a:latin typeface="微软雅黑 Light" panose="020B0502040204020203" pitchFamily="34" charset="-122"/>
                <a:ea typeface="微软雅黑 Light" panose="020B0502040204020203" pitchFamily="34" charset="-122"/>
                <a:sym typeface="宋体" panose="02010600030101010101" pitchFamily="2" charset="-122"/>
              </a:rPr>
              <a:t>数据处理及模型构建</a:t>
            </a:r>
            <a:endParaRPr lang="zh-CN" altLang="en-US" sz="3600" dirty="0">
              <a:latin typeface="微软雅黑 Light" panose="020B0502040204020203" pitchFamily="34" charset="-122"/>
              <a:ea typeface="微软雅黑 Light" panose="020B0502040204020203"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1658351" y="1916746"/>
            <a:ext cx="7950604" cy="4591933"/>
          </a:xfrm>
          <a:prstGeom prst="rect">
            <a:avLst/>
          </a:prstGeom>
          <a:noFill/>
          <a:ln w="9525">
            <a:noFill/>
            <a:miter lim="800000"/>
            <a:headEnd/>
            <a:tailEnd/>
          </a:ln>
        </p:spPr>
      </p:pic>
      <p:sp>
        <p:nvSpPr>
          <p:cNvPr id="3" name="矩形 2"/>
          <p:cNvSpPr/>
          <p:nvPr/>
        </p:nvSpPr>
        <p:spPr>
          <a:xfrm>
            <a:off x="442913" y="0"/>
            <a:ext cx="457200" cy="828675"/>
          </a:xfrm>
          <a:prstGeom prst="rect">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2"/>
          <p:cNvSpPr txBox="1"/>
          <p:nvPr/>
        </p:nvSpPr>
        <p:spPr>
          <a:xfrm>
            <a:off x="1071561" y="285750"/>
            <a:ext cx="5534191" cy="400110"/>
          </a:xfrm>
          <a:prstGeom prst="rect">
            <a:avLst/>
          </a:prstGeom>
          <a:noFill/>
        </p:spPr>
        <p:txBody>
          <a:bodyPr wrap="square" rtlCol="0">
            <a:spAutoFit/>
          </a:bodyPr>
          <a:lstStyle/>
          <a:p>
            <a:pPr algn="dist"/>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基于Doc2vec的混合神经网络预测模型</a:t>
            </a:r>
            <a:endParaRPr lang="zh-CN" altLang="en-US" sz="2000" b="1"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5" name="矩形 4"/>
          <p:cNvSpPr/>
          <p:nvPr/>
        </p:nvSpPr>
        <p:spPr>
          <a:xfrm>
            <a:off x="343194" y="1139902"/>
            <a:ext cx="7879080" cy="497957"/>
          </a:xfrm>
          <a:prstGeom prst="rect">
            <a:avLst/>
          </a:prstGeom>
        </p:spPr>
        <p:txBody>
          <a:bodyPr wrap="none">
            <a:spAutoFit/>
          </a:bodyPr>
          <a:lstStyle/>
          <a:p>
            <a:pPr algn="just">
              <a:lnSpc>
                <a:spcPct val="120000"/>
              </a:lnSpc>
            </a:pPr>
            <a:r>
              <a:rPr lang="zh-CN" altLang="en-US" sz="2400" dirty="0" smtClean="0">
                <a:latin typeface="微软雅黑 Light" panose="020B0502040204020203" pitchFamily="34" charset="-122"/>
                <a:ea typeface="微软雅黑 Light" panose="020B0502040204020203" pitchFamily="34" charset="-122"/>
                <a:sym typeface="宋体" panose="02010600030101010101" pitchFamily="2" charset="-122"/>
              </a:rPr>
              <a:t>主要分为数据预处理部分，情感分析及模型构建三部分。</a:t>
            </a:r>
            <a:endParaRPr lang="en-US" altLang="zh-CN" sz="2400" dirty="0" smtClean="0">
              <a:latin typeface="微软雅黑 Light" panose="020B0502040204020203" pitchFamily="34" charset="-122"/>
              <a:ea typeface="微软雅黑 Light" panose="020B0502040204020203"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913" y="0"/>
            <a:ext cx="457200" cy="828675"/>
          </a:xfrm>
          <a:prstGeom prst="rect">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792884" y="4244744"/>
            <a:ext cx="914400" cy="914400"/>
          </a:xfrm>
          <a:prstGeom prst="ellipse">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5" name="奔跑"/>
          <p:cNvSpPr/>
          <p:nvPr/>
        </p:nvSpPr>
        <p:spPr bwMode="auto">
          <a:xfrm rot="19080000">
            <a:off x="4948812" y="3209476"/>
            <a:ext cx="1327415" cy="1258855"/>
          </a:xfrm>
          <a:custGeom>
            <a:avLst/>
            <a:gdLst>
              <a:gd name="T0" fmla="*/ 803970 w 12269552"/>
              <a:gd name="T1" fmla="*/ 262762 h 11753851"/>
              <a:gd name="T2" fmla="*/ 1171916 w 12269552"/>
              <a:gd name="T3" fmla="*/ 262762 h 11753851"/>
              <a:gd name="T4" fmla="*/ 1241319 w 12269552"/>
              <a:gd name="T5" fmla="*/ 290855 h 11753851"/>
              <a:gd name="T6" fmla="*/ 1475966 w 12269552"/>
              <a:gd name="T7" fmla="*/ 525518 h 11753851"/>
              <a:gd name="T8" fmla="*/ 1670404 w 12269552"/>
              <a:gd name="T9" fmla="*/ 331067 h 11753851"/>
              <a:gd name="T10" fmla="*/ 1721079 w 12269552"/>
              <a:gd name="T11" fmla="*/ 312889 h 11753851"/>
              <a:gd name="T12" fmla="*/ 1800397 w 12269552"/>
              <a:gd name="T13" fmla="*/ 391661 h 11753851"/>
              <a:gd name="T14" fmla="*/ 1782220 w 12269552"/>
              <a:gd name="T15" fmla="*/ 441238 h 11753851"/>
              <a:gd name="T16" fmla="*/ 1547572 w 12269552"/>
              <a:gd name="T17" fmla="*/ 678105 h 11753851"/>
              <a:gd name="T18" fmla="*/ 1419232 w 12269552"/>
              <a:gd name="T19" fmla="*/ 688571 h 11753851"/>
              <a:gd name="T20" fmla="*/ 1275469 w 12269552"/>
              <a:gd name="T21" fmla="*/ 544247 h 11753851"/>
              <a:gd name="T22" fmla="*/ 1050185 w 12269552"/>
              <a:gd name="T23" fmla="*/ 804250 h 11753851"/>
              <a:gd name="T24" fmla="*/ 1256190 w 12269552"/>
              <a:gd name="T25" fmla="*/ 1010268 h 11753851"/>
              <a:gd name="T26" fmla="*/ 1274918 w 12269552"/>
              <a:gd name="T27" fmla="*/ 1130905 h 11753851"/>
              <a:gd name="T28" fmla="*/ 1159247 w 12269552"/>
              <a:gd name="T29" fmla="*/ 1646503 h 11753851"/>
              <a:gd name="T30" fmla="*/ 1063405 w 12269552"/>
              <a:gd name="T31" fmla="*/ 1724724 h 11753851"/>
              <a:gd name="T32" fmla="*/ 965360 w 12269552"/>
              <a:gd name="T33" fmla="*/ 1626672 h 11753851"/>
              <a:gd name="T34" fmla="*/ 968114 w 12269552"/>
              <a:gd name="T35" fmla="*/ 1601884 h 11753851"/>
              <a:gd name="T36" fmla="*/ 1063405 w 12269552"/>
              <a:gd name="T37" fmla="*/ 1179380 h 11753851"/>
              <a:gd name="T38" fmla="*/ 828757 w 12269552"/>
              <a:gd name="T39" fmla="*/ 951327 h 11753851"/>
              <a:gd name="T40" fmla="*/ 627709 w 12269552"/>
              <a:gd name="T41" fmla="*/ 1176075 h 11753851"/>
              <a:gd name="T42" fmla="*/ 508182 w 12269552"/>
              <a:gd name="T43" fmla="*/ 1213533 h 11753851"/>
              <a:gd name="T44" fmla="*/ 100027 w 12269552"/>
              <a:gd name="T45" fmla="*/ 1214084 h 11753851"/>
              <a:gd name="T46" fmla="*/ 2533 w 12269552"/>
              <a:gd name="T47" fmla="*/ 1137515 h 11753851"/>
              <a:gd name="T48" fmla="*/ 75791 w 12269552"/>
              <a:gd name="T49" fmla="*/ 1020735 h 11753851"/>
              <a:gd name="T50" fmla="*/ 100578 w 12269552"/>
              <a:gd name="T51" fmla="*/ 1018531 h 11753851"/>
              <a:gd name="T52" fmla="*/ 451999 w 12269552"/>
              <a:gd name="T53" fmla="*/ 1019633 h 11753851"/>
              <a:gd name="T54" fmla="*/ 971969 w 12269552"/>
              <a:gd name="T55" fmla="*/ 417001 h 11753851"/>
              <a:gd name="T56" fmla="*/ 835918 w 12269552"/>
              <a:gd name="T57" fmla="*/ 416450 h 11753851"/>
              <a:gd name="T58" fmla="*/ 599617 w 12269552"/>
              <a:gd name="T59" fmla="*/ 689122 h 11753851"/>
              <a:gd name="T60" fmla="*/ 541231 w 12269552"/>
              <a:gd name="T61" fmla="*/ 716664 h 11753851"/>
              <a:gd name="T62" fmla="*/ 464667 w 12269552"/>
              <a:gd name="T63" fmla="*/ 640647 h 11753851"/>
              <a:gd name="T64" fmla="*/ 490556 w 12269552"/>
              <a:gd name="T65" fmla="*/ 583358 h 11753851"/>
              <a:gd name="T66" fmla="*/ 745033 w 12269552"/>
              <a:gd name="T67" fmla="*/ 290304 h 11753851"/>
              <a:gd name="T68" fmla="*/ 803970 w 12269552"/>
              <a:gd name="T69" fmla="*/ 262762 h 11753851"/>
              <a:gd name="T70" fmla="*/ 1357685 w 12269552"/>
              <a:gd name="T71" fmla="*/ 0 h 11753851"/>
              <a:gd name="T72" fmla="*/ 1509449 w 12269552"/>
              <a:gd name="T73" fmla="*/ 151764 h 11753851"/>
              <a:gd name="T74" fmla="*/ 1357685 w 12269552"/>
              <a:gd name="T75" fmla="*/ 303527 h 11753851"/>
              <a:gd name="T76" fmla="*/ 1205921 w 12269552"/>
              <a:gd name="T77" fmla="*/ 151764 h 11753851"/>
              <a:gd name="T78" fmla="*/ 1357685 w 12269552"/>
              <a:gd name="T79" fmla="*/ 0 h 117538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269552" h="11753851">
                <a:moveTo>
                  <a:pt x="5478990" y="1790700"/>
                </a:moveTo>
                <a:cubicBezTo>
                  <a:pt x="7986505" y="1790700"/>
                  <a:pt x="7986505" y="1790700"/>
                  <a:pt x="7986505" y="1790700"/>
                </a:cubicBezTo>
                <a:cubicBezTo>
                  <a:pt x="8170440" y="1790700"/>
                  <a:pt x="8335605" y="1862026"/>
                  <a:pt x="8459480" y="1982155"/>
                </a:cubicBezTo>
                <a:cubicBezTo>
                  <a:pt x="10058584" y="3581364"/>
                  <a:pt x="10058584" y="3581364"/>
                  <a:pt x="10058584" y="3581364"/>
                </a:cubicBezTo>
                <a:cubicBezTo>
                  <a:pt x="11383663" y="2256197"/>
                  <a:pt x="11383663" y="2256197"/>
                  <a:pt x="11383663" y="2256197"/>
                </a:cubicBezTo>
                <a:cubicBezTo>
                  <a:pt x="11477507" y="2177363"/>
                  <a:pt x="11597628" y="2132315"/>
                  <a:pt x="11729010" y="2132315"/>
                </a:cubicBezTo>
                <a:cubicBezTo>
                  <a:pt x="12029311" y="2132315"/>
                  <a:pt x="12269552" y="2372572"/>
                  <a:pt x="12269552" y="2669139"/>
                </a:cubicBezTo>
                <a:cubicBezTo>
                  <a:pt x="12269552" y="2796776"/>
                  <a:pt x="12220753" y="2916904"/>
                  <a:pt x="12145678" y="3007000"/>
                </a:cubicBezTo>
                <a:cubicBezTo>
                  <a:pt x="10546573" y="4621226"/>
                  <a:pt x="10546573" y="4621226"/>
                  <a:pt x="10546573" y="4621226"/>
                </a:cubicBezTo>
                <a:cubicBezTo>
                  <a:pt x="10062338" y="5105494"/>
                  <a:pt x="9671946" y="4692552"/>
                  <a:pt x="9671946" y="4692552"/>
                </a:cubicBezTo>
                <a:cubicBezTo>
                  <a:pt x="8692213" y="3709001"/>
                  <a:pt x="8692213" y="3709001"/>
                  <a:pt x="8692213" y="3709001"/>
                </a:cubicBezTo>
                <a:cubicBezTo>
                  <a:pt x="7156923" y="5480895"/>
                  <a:pt x="7156923" y="5480895"/>
                  <a:pt x="7156923" y="5480895"/>
                </a:cubicBezTo>
                <a:cubicBezTo>
                  <a:pt x="8560831" y="6884896"/>
                  <a:pt x="8560831" y="6884896"/>
                  <a:pt x="8560831" y="6884896"/>
                </a:cubicBezTo>
                <a:cubicBezTo>
                  <a:pt x="8560831" y="6884896"/>
                  <a:pt x="8857379" y="7158939"/>
                  <a:pt x="8688459" y="7707025"/>
                </a:cubicBezTo>
                <a:cubicBezTo>
                  <a:pt x="7900169" y="11220781"/>
                  <a:pt x="7900169" y="11220781"/>
                  <a:pt x="7900169" y="11220781"/>
                </a:cubicBezTo>
                <a:cubicBezTo>
                  <a:pt x="7840108" y="11524856"/>
                  <a:pt x="7569837" y="11753851"/>
                  <a:pt x="7247013" y="11753851"/>
                </a:cubicBezTo>
                <a:cubicBezTo>
                  <a:pt x="6879144" y="11753851"/>
                  <a:pt x="6578843" y="11453530"/>
                  <a:pt x="6578843" y="11085637"/>
                </a:cubicBezTo>
                <a:cubicBezTo>
                  <a:pt x="6578843" y="11025572"/>
                  <a:pt x="6586351" y="10969262"/>
                  <a:pt x="6597612" y="10916706"/>
                </a:cubicBezTo>
                <a:cubicBezTo>
                  <a:pt x="7247013" y="8037378"/>
                  <a:pt x="7247013" y="8037378"/>
                  <a:pt x="7247013" y="8037378"/>
                </a:cubicBezTo>
                <a:cubicBezTo>
                  <a:pt x="5647909" y="6483216"/>
                  <a:pt x="5647909" y="6483216"/>
                  <a:pt x="5647909" y="6483216"/>
                </a:cubicBezTo>
                <a:cubicBezTo>
                  <a:pt x="4277784" y="8014854"/>
                  <a:pt x="4277784" y="8014854"/>
                  <a:pt x="4277784" y="8014854"/>
                </a:cubicBezTo>
                <a:cubicBezTo>
                  <a:pt x="4277784" y="8014854"/>
                  <a:pt x="4056312" y="8288897"/>
                  <a:pt x="3463217" y="8270127"/>
                </a:cubicBezTo>
                <a:cubicBezTo>
                  <a:pt x="681676" y="8273881"/>
                  <a:pt x="681676" y="8273881"/>
                  <a:pt x="681676" y="8273881"/>
                </a:cubicBezTo>
                <a:cubicBezTo>
                  <a:pt x="370114" y="8277635"/>
                  <a:pt x="88581" y="8067410"/>
                  <a:pt x="17260" y="7752073"/>
                </a:cubicBezTo>
                <a:cubicBezTo>
                  <a:pt x="-65323" y="7391688"/>
                  <a:pt x="156149" y="7038811"/>
                  <a:pt x="516511" y="6956222"/>
                </a:cubicBezTo>
                <a:cubicBezTo>
                  <a:pt x="572817" y="6944960"/>
                  <a:pt x="629124" y="6941206"/>
                  <a:pt x="685430" y="6941206"/>
                </a:cubicBezTo>
                <a:cubicBezTo>
                  <a:pt x="3080333" y="6948714"/>
                  <a:pt x="3080333" y="6948714"/>
                  <a:pt x="3080333" y="6948714"/>
                </a:cubicBezTo>
                <a:cubicBezTo>
                  <a:pt x="6623888" y="2841824"/>
                  <a:pt x="6623888" y="2841824"/>
                  <a:pt x="6623888" y="2841824"/>
                </a:cubicBezTo>
                <a:lnTo>
                  <a:pt x="5696708" y="2838070"/>
                </a:lnTo>
                <a:cubicBezTo>
                  <a:pt x="4086342" y="4696306"/>
                  <a:pt x="4086342" y="4696306"/>
                  <a:pt x="4086342" y="4696306"/>
                </a:cubicBezTo>
                <a:cubicBezTo>
                  <a:pt x="3992498" y="4812681"/>
                  <a:pt x="3849855" y="4884007"/>
                  <a:pt x="3688443" y="4884007"/>
                </a:cubicBezTo>
                <a:cubicBezTo>
                  <a:pt x="3399403" y="4884007"/>
                  <a:pt x="3166669" y="4651258"/>
                  <a:pt x="3166669" y="4365953"/>
                </a:cubicBezTo>
                <a:cubicBezTo>
                  <a:pt x="3166669" y="4208284"/>
                  <a:pt x="3234237" y="4069386"/>
                  <a:pt x="3343097" y="3975536"/>
                </a:cubicBezTo>
                <a:cubicBezTo>
                  <a:pt x="5077337" y="1978401"/>
                  <a:pt x="5077337" y="1978401"/>
                  <a:pt x="5077337" y="1978401"/>
                </a:cubicBezTo>
                <a:cubicBezTo>
                  <a:pt x="5171181" y="1862026"/>
                  <a:pt x="5313824" y="1790700"/>
                  <a:pt x="5478990" y="1790700"/>
                </a:cubicBezTo>
                <a:close/>
                <a:moveTo>
                  <a:pt x="9252509" y="0"/>
                </a:moveTo>
                <a:cubicBezTo>
                  <a:pt x="9823713" y="0"/>
                  <a:pt x="10286766" y="463053"/>
                  <a:pt x="10286766" y="1034257"/>
                </a:cubicBezTo>
                <a:cubicBezTo>
                  <a:pt x="10286766" y="1605461"/>
                  <a:pt x="9823713" y="2068514"/>
                  <a:pt x="9252509" y="2068514"/>
                </a:cubicBezTo>
                <a:cubicBezTo>
                  <a:pt x="8681305" y="2068514"/>
                  <a:pt x="8218252" y="1605461"/>
                  <a:pt x="8218252" y="1034257"/>
                </a:cubicBezTo>
                <a:cubicBezTo>
                  <a:pt x="8218252" y="463053"/>
                  <a:pt x="8681305" y="0"/>
                  <a:pt x="9252509" y="0"/>
                </a:cubicBezTo>
                <a:close/>
              </a:path>
            </a:pathLst>
          </a:custGeom>
          <a:solidFill>
            <a:srgbClr val="B7DCE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ea typeface="微软雅黑 Light" panose="020B0502040204020203" pitchFamily="34" charset="-122"/>
            </a:endParaRPr>
          </a:p>
        </p:txBody>
      </p:sp>
      <p:sp>
        <p:nvSpPr>
          <p:cNvPr id="6" name="任意多边形: 形状 5"/>
          <p:cNvSpPr/>
          <p:nvPr/>
        </p:nvSpPr>
        <p:spPr>
          <a:xfrm>
            <a:off x="1793354" y="5696903"/>
            <a:ext cx="1478916" cy="1161097"/>
          </a:xfrm>
          <a:custGeom>
            <a:avLst/>
            <a:gdLst>
              <a:gd name="connsiteX0" fmla="*/ 739458 w 1478916"/>
              <a:gd name="connsiteY0" fmla="*/ 0 h 1161097"/>
              <a:gd name="connsiteX1" fmla="*/ 1478916 w 1478916"/>
              <a:gd name="connsiteY1" fmla="*/ 739458 h 1161097"/>
              <a:gd name="connsiteX2" fmla="*/ 1478916 w 1478916"/>
              <a:gd name="connsiteY2" fmla="*/ 1161097 h 1161097"/>
              <a:gd name="connsiteX3" fmla="*/ 0 w 1478916"/>
              <a:gd name="connsiteY3" fmla="*/ 1161097 h 1161097"/>
              <a:gd name="connsiteX4" fmla="*/ 0 w 1478916"/>
              <a:gd name="connsiteY4" fmla="*/ 739458 h 1161097"/>
              <a:gd name="connsiteX5" fmla="*/ 739458 w 1478916"/>
              <a:gd name="connsiteY5" fmla="*/ 0 h 116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8916" h="1161097">
                <a:moveTo>
                  <a:pt x="739458" y="0"/>
                </a:moveTo>
                <a:cubicBezTo>
                  <a:pt x="1147849" y="0"/>
                  <a:pt x="1478916" y="331067"/>
                  <a:pt x="1478916" y="739458"/>
                </a:cubicBezTo>
                <a:lnTo>
                  <a:pt x="1478916" y="1161097"/>
                </a:lnTo>
                <a:lnTo>
                  <a:pt x="0" y="1161097"/>
                </a:lnTo>
                <a:lnTo>
                  <a:pt x="0" y="739458"/>
                </a:lnTo>
                <a:cubicBezTo>
                  <a:pt x="0" y="331067"/>
                  <a:pt x="331067" y="0"/>
                  <a:pt x="739458" y="0"/>
                </a:cubicBezTo>
                <a:close/>
              </a:path>
            </a:pathLst>
          </a:cu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Light" panose="020B0502040204020203" pitchFamily="34" charset="-122"/>
              <a:ea typeface="微软雅黑 Light" panose="020B0502040204020203" pitchFamily="34" charset="-122"/>
            </a:endParaRPr>
          </a:p>
        </p:txBody>
      </p:sp>
      <p:sp>
        <p:nvSpPr>
          <p:cNvPr id="7" name="任意多边形: 形状 6"/>
          <p:cNvSpPr/>
          <p:nvPr/>
        </p:nvSpPr>
        <p:spPr>
          <a:xfrm>
            <a:off x="4089167" y="4863870"/>
            <a:ext cx="1478916" cy="1989137"/>
          </a:xfrm>
          <a:custGeom>
            <a:avLst/>
            <a:gdLst>
              <a:gd name="connsiteX0" fmla="*/ 739458 w 1478916"/>
              <a:gd name="connsiteY0" fmla="*/ 0 h 1989137"/>
              <a:gd name="connsiteX1" fmla="*/ 1478916 w 1478916"/>
              <a:gd name="connsiteY1" fmla="*/ 739458 h 1989137"/>
              <a:gd name="connsiteX2" fmla="*/ 1478915 w 1478916"/>
              <a:gd name="connsiteY2" fmla="*/ 1989137 h 1989137"/>
              <a:gd name="connsiteX3" fmla="*/ 0 w 1478916"/>
              <a:gd name="connsiteY3" fmla="*/ 1989137 h 1989137"/>
              <a:gd name="connsiteX4" fmla="*/ 0 w 1478916"/>
              <a:gd name="connsiteY4" fmla="*/ 739458 h 1989137"/>
              <a:gd name="connsiteX5" fmla="*/ 739458 w 1478916"/>
              <a:gd name="connsiteY5" fmla="*/ 0 h 198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8916" h="1989137">
                <a:moveTo>
                  <a:pt x="739458" y="0"/>
                </a:moveTo>
                <a:cubicBezTo>
                  <a:pt x="1147849" y="0"/>
                  <a:pt x="1478916" y="331067"/>
                  <a:pt x="1478916" y="739458"/>
                </a:cubicBezTo>
                <a:lnTo>
                  <a:pt x="1478915" y="1989137"/>
                </a:lnTo>
                <a:lnTo>
                  <a:pt x="0" y="1989137"/>
                </a:lnTo>
                <a:lnTo>
                  <a:pt x="0" y="739458"/>
                </a:lnTo>
                <a:cubicBezTo>
                  <a:pt x="0" y="331067"/>
                  <a:pt x="331067" y="0"/>
                  <a:pt x="739458" y="0"/>
                </a:cubicBezTo>
                <a:close/>
              </a:path>
            </a:pathLst>
          </a:cu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Light" panose="020B0502040204020203" pitchFamily="34" charset="-122"/>
              <a:ea typeface="微软雅黑 Light" panose="020B0502040204020203" pitchFamily="34" charset="-122"/>
            </a:endParaRPr>
          </a:p>
        </p:txBody>
      </p:sp>
      <p:sp>
        <p:nvSpPr>
          <p:cNvPr id="8" name="任意多边形: 形状 7"/>
          <p:cNvSpPr/>
          <p:nvPr/>
        </p:nvSpPr>
        <p:spPr>
          <a:xfrm>
            <a:off x="6069680" y="4040823"/>
            <a:ext cx="1478916" cy="2817177"/>
          </a:xfrm>
          <a:custGeom>
            <a:avLst/>
            <a:gdLst>
              <a:gd name="connsiteX0" fmla="*/ 739458 w 1478916"/>
              <a:gd name="connsiteY0" fmla="*/ 0 h 2817177"/>
              <a:gd name="connsiteX1" fmla="*/ 1478916 w 1478916"/>
              <a:gd name="connsiteY1" fmla="*/ 739458 h 2817177"/>
              <a:gd name="connsiteX2" fmla="*/ 1478915 w 1478916"/>
              <a:gd name="connsiteY2" fmla="*/ 2817177 h 2817177"/>
              <a:gd name="connsiteX3" fmla="*/ 0 w 1478916"/>
              <a:gd name="connsiteY3" fmla="*/ 2817177 h 2817177"/>
              <a:gd name="connsiteX4" fmla="*/ 0 w 1478916"/>
              <a:gd name="connsiteY4" fmla="*/ 739458 h 2817177"/>
              <a:gd name="connsiteX5" fmla="*/ 739458 w 1478916"/>
              <a:gd name="connsiteY5" fmla="*/ 0 h 2817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8916" h="2817177">
                <a:moveTo>
                  <a:pt x="739458" y="0"/>
                </a:moveTo>
                <a:cubicBezTo>
                  <a:pt x="1147849" y="0"/>
                  <a:pt x="1478916" y="331067"/>
                  <a:pt x="1478916" y="739458"/>
                </a:cubicBezTo>
                <a:lnTo>
                  <a:pt x="1478915" y="2817177"/>
                </a:lnTo>
                <a:lnTo>
                  <a:pt x="0" y="2817177"/>
                </a:lnTo>
                <a:lnTo>
                  <a:pt x="0" y="739458"/>
                </a:lnTo>
                <a:cubicBezTo>
                  <a:pt x="0" y="331067"/>
                  <a:pt x="331067" y="0"/>
                  <a:pt x="739458" y="0"/>
                </a:cubicBezTo>
                <a:close/>
              </a:path>
            </a:pathLst>
          </a:cu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Light" panose="020B0502040204020203" pitchFamily="34" charset="-122"/>
              <a:ea typeface="微软雅黑 Light" panose="020B0502040204020203" pitchFamily="34" charset="-122"/>
            </a:endParaRPr>
          </a:p>
        </p:txBody>
      </p:sp>
      <p:sp>
        <p:nvSpPr>
          <p:cNvPr id="9" name="任意多边形: 形状 8"/>
          <p:cNvSpPr/>
          <p:nvPr/>
        </p:nvSpPr>
        <p:spPr>
          <a:xfrm>
            <a:off x="8050183" y="3207789"/>
            <a:ext cx="1478916" cy="3645217"/>
          </a:xfrm>
          <a:custGeom>
            <a:avLst/>
            <a:gdLst>
              <a:gd name="connsiteX0" fmla="*/ 739458 w 1478916"/>
              <a:gd name="connsiteY0" fmla="*/ 0 h 3645217"/>
              <a:gd name="connsiteX1" fmla="*/ 1478916 w 1478916"/>
              <a:gd name="connsiteY1" fmla="*/ 739458 h 3645217"/>
              <a:gd name="connsiteX2" fmla="*/ 1478915 w 1478916"/>
              <a:gd name="connsiteY2" fmla="*/ 3645217 h 3645217"/>
              <a:gd name="connsiteX3" fmla="*/ 0 w 1478916"/>
              <a:gd name="connsiteY3" fmla="*/ 3645217 h 3645217"/>
              <a:gd name="connsiteX4" fmla="*/ 0 w 1478916"/>
              <a:gd name="connsiteY4" fmla="*/ 739458 h 3645217"/>
              <a:gd name="connsiteX5" fmla="*/ 739458 w 1478916"/>
              <a:gd name="connsiteY5" fmla="*/ 0 h 364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8916" h="3645217">
                <a:moveTo>
                  <a:pt x="739458" y="0"/>
                </a:moveTo>
                <a:cubicBezTo>
                  <a:pt x="1147849" y="0"/>
                  <a:pt x="1478916" y="331067"/>
                  <a:pt x="1478916" y="739458"/>
                </a:cubicBezTo>
                <a:lnTo>
                  <a:pt x="1478915" y="3645217"/>
                </a:lnTo>
                <a:lnTo>
                  <a:pt x="0" y="3645217"/>
                </a:lnTo>
                <a:lnTo>
                  <a:pt x="0" y="739458"/>
                </a:lnTo>
                <a:cubicBezTo>
                  <a:pt x="0" y="331067"/>
                  <a:pt x="331067" y="0"/>
                  <a:pt x="739458" y="0"/>
                </a:cubicBezTo>
                <a:close/>
              </a:path>
            </a:pathLst>
          </a:cu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Light" panose="020B0502040204020203" pitchFamily="34" charset="-122"/>
              <a:ea typeface="微软雅黑 Light" panose="020B0502040204020203" pitchFamily="34" charset="-122"/>
            </a:endParaRPr>
          </a:p>
        </p:txBody>
      </p:sp>
      <p:sp>
        <p:nvSpPr>
          <p:cNvPr id="10" name="公文包"/>
          <p:cNvSpPr/>
          <p:nvPr/>
        </p:nvSpPr>
        <p:spPr>
          <a:xfrm>
            <a:off x="944014" y="4363489"/>
            <a:ext cx="612000" cy="612000"/>
          </a:xfrm>
          <a:custGeom>
            <a:avLst/>
            <a:gdLst>
              <a:gd name="connsiteX0" fmla="*/ 3261356 w 3261356"/>
              <a:gd name="connsiteY0" fmla="*/ 1385789 h 2766950"/>
              <a:gd name="connsiteX1" fmla="*/ 3261356 w 3261356"/>
              <a:gd name="connsiteY1" fmla="*/ 2634211 h 2766950"/>
              <a:gd name="connsiteX2" fmla="*/ 3259675 w 3261356"/>
              <a:gd name="connsiteY2" fmla="*/ 2649333 h 2766950"/>
              <a:gd name="connsiteX3" fmla="*/ 3256313 w 3261356"/>
              <a:gd name="connsiteY3" fmla="*/ 2662775 h 2766950"/>
              <a:gd name="connsiteX4" fmla="*/ 3252951 w 3261356"/>
              <a:gd name="connsiteY4" fmla="*/ 2674537 h 2766950"/>
              <a:gd name="connsiteX5" fmla="*/ 3244545 w 3261356"/>
              <a:gd name="connsiteY5" fmla="*/ 2686298 h 2766950"/>
              <a:gd name="connsiteX6" fmla="*/ 3237821 w 3261356"/>
              <a:gd name="connsiteY6" fmla="*/ 2698060 h 2766950"/>
              <a:gd name="connsiteX7" fmla="*/ 3229415 w 3261356"/>
              <a:gd name="connsiteY7" fmla="*/ 2709822 h 2766950"/>
              <a:gd name="connsiteX8" fmla="*/ 3217647 w 3261356"/>
              <a:gd name="connsiteY8" fmla="*/ 2719903 h 2766950"/>
              <a:gd name="connsiteX9" fmla="*/ 3202517 w 3261356"/>
              <a:gd name="connsiteY9" fmla="*/ 2729985 h 2766950"/>
              <a:gd name="connsiteX10" fmla="*/ 3175619 w 3261356"/>
              <a:gd name="connsiteY10" fmla="*/ 2746787 h 2766950"/>
              <a:gd name="connsiteX11" fmla="*/ 3141997 w 3261356"/>
              <a:gd name="connsiteY11" fmla="*/ 2758549 h 2766950"/>
              <a:gd name="connsiteX12" fmla="*/ 3105013 w 3261356"/>
              <a:gd name="connsiteY12" fmla="*/ 2765270 h 2766950"/>
              <a:gd name="connsiteX13" fmla="*/ 3066347 w 3261356"/>
              <a:gd name="connsiteY13" fmla="*/ 2766950 h 2766950"/>
              <a:gd name="connsiteX14" fmla="*/ 196690 w 3261356"/>
              <a:gd name="connsiteY14" fmla="*/ 2766950 h 2766950"/>
              <a:gd name="connsiteX15" fmla="*/ 158024 w 3261356"/>
              <a:gd name="connsiteY15" fmla="*/ 2765270 h 2766950"/>
              <a:gd name="connsiteX16" fmla="*/ 121040 w 3261356"/>
              <a:gd name="connsiteY16" fmla="*/ 2758549 h 2766950"/>
              <a:gd name="connsiteX17" fmla="*/ 87418 w 3261356"/>
              <a:gd name="connsiteY17" fmla="*/ 2746787 h 2766950"/>
              <a:gd name="connsiteX18" fmla="*/ 57158 w 3261356"/>
              <a:gd name="connsiteY18" fmla="*/ 2729985 h 2766950"/>
              <a:gd name="connsiteX19" fmla="*/ 47071 w 3261356"/>
              <a:gd name="connsiteY19" fmla="*/ 2719903 h 2766950"/>
              <a:gd name="connsiteX20" fmla="*/ 35303 w 3261356"/>
              <a:gd name="connsiteY20" fmla="*/ 2709822 h 2766950"/>
              <a:gd name="connsiteX21" fmla="*/ 25217 w 3261356"/>
              <a:gd name="connsiteY21" fmla="*/ 2698060 h 2766950"/>
              <a:gd name="connsiteX22" fmla="*/ 16811 w 3261356"/>
              <a:gd name="connsiteY22" fmla="*/ 2686298 h 2766950"/>
              <a:gd name="connsiteX23" fmla="*/ 8405 w 3261356"/>
              <a:gd name="connsiteY23" fmla="*/ 2674537 h 2766950"/>
              <a:gd name="connsiteX24" fmla="*/ 5043 w 3261356"/>
              <a:gd name="connsiteY24" fmla="*/ 2662775 h 2766950"/>
              <a:gd name="connsiteX25" fmla="*/ 1681 w 3261356"/>
              <a:gd name="connsiteY25" fmla="*/ 2649333 h 2766950"/>
              <a:gd name="connsiteX26" fmla="*/ 0 w 3261356"/>
              <a:gd name="connsiteY26" fmla="*/ 2634211 h 2766950"/>
              <a:gd name="connsiteX27" fmla="*/ 0 w 3261356"/>
              <a:gd name="connsiteY27" fmla="*/ 1389150 h 2766950"/>
              <a:gd name="connsiteX28" fmla="*/ 196690 w 3261356"/>
              <a:gd name="connsiteY28" fmla="*/ 1441237 h 2766950"/>
              <a:gd name="connsiteX29" fmla="*/ 406829 w 3261356"/>
              <a:gd name="connsiteY29" fmla="*/ 1495005 h 2766950"/>
              <a:gd name="connsiteX30" fmla="*/ 660677 w 3261356"/>
              <a:gd name="connsiteY30" fmla="*/ 1555494 h 2766950"/>
              <a:gd name="connsiteX31" fmla="*/ 795165 w 3261356"/>
              <a:gd name="connsiteY31" fmla="*/ 1589099 h 2766950"/>
              <a:gd name="connsiteX32" fmla="*/ 933017 w 3261356"/>
              <a:gd name="connsiteY32" fmla="*/ 1619343 h 2766950"/>
              <a:gd name="connsiteX33" fmla="*/ 1067506 w 3261356"/>
              <a:gd name="connsiteY33" fmla="*/ 1646227 h 2766950"/>
              <a:gd name="connsiteX34" fmla="*/ 1200314 w 3261356"/>
              <a:gd name="connsiteY34" fmla="*/ 1671431 h 2766950"/>
              <a:gd name="connsiteX35" fmla="*/ 1326397 w 3261356"/>
              <a:gd name="connsiteY35" fmla="*/ 1693274 h 2766950"/>
              <a:gd name="connsiteX36" fmla="*/ 1442394 w 3261356"/>
              <a:gd name="connsiteY36" fmla="*/ 1708396 h 2766950"/>
              <a:gd name="connsiteX37" fmla="*/ 1544942 w 3261356"/>
              <a:gd name="connsiteY37" fmla="*/ 1720158 h 2766950"/>
              <a:gd name="connsiteX38" fmla="*/ 1588650 w 3261356"/>
              <a:gd name="connsiteY38" fmla="*/ 1723518 h 2766950"/>
              <a:gd name="connsiteX39" fmla="*/ 1630678 w 3261356"/>
              <a:gd name="connsiteY39" fmla="*/ 1725199 h 2766950"/>
              <a:gd name="connsiteX40" fmla="*/ 1672706 w 3261356"/>
              <a:gd name="connsiteY40" fmla="*/ 1723518 h 2766950"/>
              <a:gd name="connsiteX41" fmla="*/ 1719777 w 3261356"/>
              <a:gd name="connsiteY41" fmla="*/ 1720158 h 2766950"/>
              <a:gd name="connsiteX42" fmla="*/ 1820644 w 3261356"/>
              <a:gd name="connsiteY42" fmla="*/ 1708396 h 2766950"/>
              <a:gd name="connsiteX43" fmla="*/ 1934959 w 3261356"/>
              <a:gd name="connsiteY43" fmla="*/ 1693274 h 2766950"/>
              <a:gd name="connsiteX44" fmla="*/ 2061043 w 3261356"/>
              <a:gd name="connsiteY44" fmla="*/ 1671431 h 2766950"/>
              <a:gd name="connsiteX45" fmla="*/ 2193850 w 3261356"/>
              <a:gd name="connsiteY45" fmla="*/ 1646227 h 2766950"/>
              <a:gd name="connsiteX46" fmla="*/ 2330020 w 3261356"/>
              <a:gd name="connsiteY46" fmla="*/ 1615983 h 2766950"/>
              <a:gd name="connsiteX47" fmla="*/ 2466190 w 3261356"/>
              <a:gd name="connsiteY47" fmla="*/ 1585738 h 2766950"/>
              <a:gd name="connsiteX48" fmla="*/ 2602360 w 3261356"/>
              <a:gd name="connsiteY48" fmla="*/ 1553814 h 2766950"/>
              <a:gd name="connsiteX49" fmla="*/ 2854527 w 3261356"/>
              <a:gd name="connsiteY49" fmla="*/ 1493325 h 2766950"/>
              <a:gd name="connsiteX50" fmla="*/ 3066347 w 3261356"/>
              <a:gd name="connsiteY50" fmla="*/ 1437877 h 2766950"/>
              <a:gd name="connsiteX51" fmla="*/ 1508607 w 3261356"/>
              <a:gd name="connsiteY51" fmla="*/ 1206475 h 2766950"/>
              <a:gd name="connsiteX52" fmla="*/ 1417230 w 3261356"/>
              <a:gd name="connsiteY52" fmla="*/ 1297852 h 2766950"/>
              <a:gd name="connsiteX53" fmla="*/ 1417230 w 3261356"/>
              <a:gd name="connsiteY53" fmla="*/ 1314415 h 2766950"/>
              <a:gd name="connsiteX54" fmla="*/ 1508607 w 3261356"/>
              <a:gd name="connsiteY54" fmla="*/ 1405791 h 2766950"/>
              <a:gd name="connsiteX55" fmla="*/ 1752750 w 3261356"/>
              <a:gd name="connsiteY55" fmla="*/ 1405791 h 2766950"/>
              <a:gd name="connsiteX56" fmla="*/ 1844126 w 3261356"/>
              <a:gd name="connsiteY56" fmla="*/ 1314415 h 2766950"/>
              <a:gd name="connsiteX57" fmla="*/ 1844126 w 3261356"/>
              <a:gd name="connsiteY57" fmla="*/ 1297852 h 2766950"/>
              <a:gd name="connsiteX58" fmla="*/ 1752750 w 3261356"/>
              <a:gd name="connsiteY58" fmla="*/ 1206475 h 2766950"/>
              <a:gd name="connsiteX59" fmla="*/ 1630678 w 3261356"/>
              <a:gd name="connsiteY59" fmla="*/ 174304 h 2766950"/>
              <a:gd name="connsiteX60" fmla="*/ 1114624 w 3261356"/>
              <a:gd name="connsiteY60" fmla="*/ 469036 h 2766950"/>
              <a:gd name="connsiteX61" fmla="*/ 1111230 w 3261356"/>
              <a:gd name="connsiteY61" fmla="*/ 492633 h 2766950"/>
              <a:gd name="connsiteX62" fmla="*/ 2150126 w 3261356"/>
              <a:gd name="connsiteY62" fmla="*/ 492633 h 2766950"/>
              <a:gd name="connsiteX63" fmla="*/ 2146731 w 3261356"/>
              <a:gd name="connsiteY63" fmla="*/ 469036 h 2766950"/>
              <a:gd name="connsiteX64" fmla="*/ 1630678 w 3261356"/>
              <a:gd name="connsiteY64" fmla="*/ 174304 h 2766950"/>
              <a:gd name="connsiteX65" fmla="*/ 1630678 w 3261356"/>
              <a:gd name="connsiteY65" fmla="*/ 0 h 2766950"/>
              <a:gd name="connsiteX66" fmla="*/ 2269992 w 3261356"/>
              <a:gd name="connsiteY66" fmla="*/ 488510 h 2766950"/>
              <a:gd name="connsiteX67" fmla="*/ 2270238 w 3261356"/>
              <a:gd name="connsiteY67" fmla="*/ 492633 h 2766950"/>
              <a:gd name="connsiteX68" fmla="*/ 3066347 w 3261356"/>
              <a:gd name="connsiteY68" fmla="*/ 492633 h 2766950"/>
              <a:gd name="connsiteX69" fmla="*/ 3105012 w 3261356"/>
              <a:gd name="connsiteY69" fmla="*/ 494313 h 2766950"/>
              <a:gd name="connsiteX70" fmla="*/ 3141998 w 3261356"/>
              <a:gd name="connsiteY70" fmla="*/ 501035 h 2766950"/>
              <a:gd name="connsiteX71" fmla="*/ 3175621 w 3261356"/>
              <a:gd name="connsiteY71" fmla="*/ 512796 h 2766950"/>
              <a:gd name="connsiteX72" fmla="*/ 3202518 w 3261356"/>
              <a:gd name="connsiteY72" fmla="*/ 529599 h 2766950"/>
              <a:gd name="connsiteX73" fmla="*/ 3217649 w 3261356"/>
              <a:gd name="connsiteY73" fmla="*/ 539681 h 2766950"/>
              <a:gd name="connsiteX74" fmla="*/ 3229416 w 3261356"/>
              <a:gd name="connsiteY74" fmla="*/ 549763 h 2766950"/>
              <a:gd name="connsiteX75" fmla="*/ 3237821 w 3261356"/>
              <a:gd name="connsiteY75" fmla="*/ 561524 h 2766950"/>
              <a:gd name="connsiteX76" fmla="*/ 3244546 w 3261356"/>
              <a:gd name="connsiteY76" fmla="*/ 573285 h 2766950"/>
              <a:gd name="connsiteX77" fmla="*/ 3252951 w 3261356"/>
              <a:gd name="connsiteY77" fmla="*/ 585046 h 2766950"/>
              <a:gd name="connsiteX78" fmla="*/ 3256314 w 3261356"/>
              <a:gd name="connsiteY78" fmla="*/ 596807 h 2766950"/>
              <a:gd name="connsiteX79" fmla="*/ 3259676 w 3261356"/>
              <a:gd name="connsiteY79" fmla="*/ 610251 h 2766950"/>
              <a:gd name="connsiteX80" fmla="*/ 3261356 w 3261356"/>
              <a:gd name="connsiteY80" fmla="*/ 625372 h 2766950"/>
              <a:gd name="connsiteX81" fmla="*/ 3261356 w 3261356"/>
              <a:gd name="connsiteY81" fmla="*/ 1326877 h 2766950"/>
              <a:gd name="connsiteX82" fmla="*/ 3261353 w 3261356"/>
              <a:gd name="connsiteY82" fmla="*/ 1326877 h 2766950"/>
              <a:gd name="connsiteX83" fmla="*/ 3261350 w 3261356"/>
              <a:gd name="connsiteY83" fmla="*/ 1326880 h 2766950"/>
              <a:gd name="connsiteX84" fmla="*/ 3066350 w 3261356"/>
              <a:gd name="connsiteY84" fmla="*/ 1378964 h 2766950"/>
              <a:gd name="connsiteX85" fmla="*/ 2854531 w 3261356"/>
              <a:gd name="connsiteY85" fmla="*/ 1434413 h 2766950"/>
              <a:gd name="connsiteX86" fmla="*/ 2602365 w 3261356"/>
              <a:gd name="connsiteY86" fmla="*/ 1494902 h 2766950"/>
              <a:gd name="connsiteX87" fmla="*/ 2466193 w 3261356"/>
              <a:gd name="connsiteY87" fmla="*/ 1526826 h 2766950"/>
              <a:gd name="connsiteX88" fmla="*/ 2330026 w 3261356"/>
              <a:gd name="connsiteY88" fmla="*/ 1557071 h 2766950"/>
              <a:gd name="connsiteX89" fmla="*/ 2193854 w 3261356"/>
              <a:gd name="connsiteY89" fmla="*/ 1587315 h 2766950"/>
              <a:gd name="connsiteX90" fmla="*/ 2061046 w 3261356"/>
              <a:gd name="connsiteY90" fmla="*/ 1612517 h 2766950"/>
              <a:gd name="connsiteX91" fmla="*/ 1934963 w 3261356"/>
              <a:gd name="connsiteY91" fmla="*/ 1634360 h 2766950"/>
              <a:gd name="connsiteX92" fmla="*/ 1820647 w 3261356"/>
              <a:gd name="connsiteY92" fmla="*/ 1649484 h 2766950"/>
              <a:gd name="connsiteX93" fmla="*/ 1719781 w 3261356"/>
              <a:gd name="connsiteY93" fmla="*/ 1661245 h 2766950"/>
              <a:gd name="connsiteX94" fmla="*/ 1672711 w 3261356"/>
              <a:gd name="connsiteY94" fmla="*/ 1664604 h 2766950"/>
              <a:gd name="connsiteX95" fmla="*/ 1630683 w 3261356"/>
              <a:gd name="connsiteY95" fmla="*/ 1666287 h 2766950"/>
              <a:gd name="connsiteX96" fmla="*/ 1588655 w 3261356"/>
              <a:gd name="connsiteY96" fmla="*/ 1664604 h 2766950"/>
              <a:gd name="connsiteX97" fmla="*/ 1544944 w 3261356"/>
              <a:gd name="connsiteY97" fmla="*/ 1661245 h 2766950"/>
              <a:gd name="connsiteX98" fmla="*/ 1442396 w 3261356"/>
              <a:gd name="connsiteY98" fmla="*/ 1649484 h 2766950"/>
              <a:gd name="connsiteX99" fmla="*/ 1326400 w 3261356"/>
              <a:gd name="connsiteY99" fmla="*/ 1634360 h 2766950"/>
              <a:gd name="connsiteX100" fmla="*/ 1200317 w 3261356"/>
              <a:gd name="connsiteY100" fmla="*/ 1612517 h 2766950"/>
              <a:gd name="connsiteX101" fmla="*/ 1067508 w 3261356"/>
              <a:gd name="connsiteY101" fmla="*/ 1587315 h 2766950"/>
              <a:gd name="connsiteX102" fmla="*/ 933020 w 3261356"/>
              <a:gd name="connsiteY102" fmla="*/ 1560430 h 2766950"/>
              <a:gd name="connsiteX103" fmla="*/ 795169 w 3261356"/>
              <a:gd name="connsiteY103" fmla="*/ 1530186 h 2766950"/>
              <a:gd name="connsiteX104" fmla="*/ 660681 w 3261356"/>
              <a:gd name="connsiteY104" fmla="*/ 1496582 h 2766950"/>
              <a:gd name="connsiteX105" fmla="*/ 406834 w 3261356"/>
              <a:gd name="connsiteY105" fmla="*/ 1436093 h 2766950"/>
              <a:gd name="connsiteX106" fmla="*/ 196695 w 3261356"/>
              <a:gd name="connsiteY106" fmla="*/ 1382323 h 2766950"/>
              <a:gd name="connsiteX107" fmla="*/ 3 w 3261356"/>
              <a:gd name="connsiteY107" fmla="*/ 1330236 h 2766950"/>
              <a:gd name="connsiteX108" fmla="*/ 3 w 3261356"/>
              <a:gd name="connsiteY108" fmla="*/ 1332325 h 2766950"/>
              <a:gd name="connsiteX109" fmla="*/ 0 w 3261356"/>
              <a:gd name="connsiteY109" fmla="*/ 1332322 h 2766950"/>
              <a:gd name="connsiteX110" fmla="*/ 0 w 3261356"/>
              <a:gd name="connsiteY110" fmla="*/ 971511 h 2766950"/>
              <a:gd name="connsiteX111" fmla="*/ 0 w 3261356"/>
              <a:gd name="connsiteY111" fmla="*/ 625372 h 2766950"/>
              <a:gd name="connsiteX112" fmla="*/ 1683 w 3261356"/>
              <a:gd name="connsiteY112" fmla="*/ 610251 h 2766950"/>
              <a:gd name="connsiteX113" fmla="*/ 5046 w 3261356"/>
              <a:gd name="connsiteY113" fmla="*/ 596807 h 2766950"/>
              <a:gd name="connsiteX114" fmla="*/ 8405 w 3261356"/>
              <a:gd name="connsiteY114" fmla="*/ 585046 h 2766950"/>
              <a:gd name="connsiteX115" fmla="*/ 16813 w 3261356"/>
              <a:gd name="connsiteY115" fmla="*/ 573285 h 2766950"/>
              <a:gd name="connsiteX116" fmla="*/ 25218 w 3261356"/>
              <a:gd name="connsiteY116" fmla="*/ 561524 h 2766950"/>
              <a:gd name="connsiteX117" fmla="*/ 35303 w 3261356"/>
              <a:gd name="connsiteY117" fmla="*/ 549763 h 2766950"/>
              <a:gd name="connsiteX118" fmla="*/ 47073 w 3261356"/>
              <a:gd name="connsiteY118" fmla="*/ 539681 h 2766950"/>
              <a:gd name="connsiteX119" fmla="*/ 57158 w 3261356"/>
              <a:gd name="connsiteY119" fmla="*/ 529599 h 2766950"/>
              <a:gd name="connsiteX120" fmla="*/ 87418 w 3261356"/>
              <a:gd name="connsiteY120" fmla="*/ 512796 h 2766950"/>
              <a:gd name="connsiteX121" fmla="*/ 121041 w 3261356"/>
              <a:gd name="connsiteY121" fmla="*/ 501035 h 2766950"/>
              <a:gd name="connsiteX122" fmla="*/ 158027 w 3261356"/>
              <a:gd name="connsiteY122" fmla="*/ 494313 h 2766950"/>
              <a:gd name="connsiteX123" fmla="*/ 196692 w 3261356"/>
              <a:gd name="connsiteY123" fmla="*/ 492633 h 2766950"/>
              <a:gd name="connsiteX124" fmla="*/ 991117 w 3261356"/>
              <a:gd name="connsiteY124" fmla="*/ 492633 h 2766950"/>
              <a:gd name="connsiteX125" fmla="*/ 991363 w 3261356"/>
              <a:gd name="connsiteY125" fmla="*/ 488510 h 2766950"/>
              <a:gd name="connsiteX126" fmla="*/ 1630678 w 3261356"/>
              <a:gd name="connsiteY126" fmla="*/ 0 h 276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3261356" h="2766950">
                <a:moveTo>
                  <a:pt x="3261356" y="1385789"/>
                </a:moveTo>
                <a:lnTo>
                  <a:pt x="3261356" y="2634211"/>
                </a:lnTo>
                <a:lnTo>
                  <a:pt x="3259675" y="2649333"/>
                </a:lnTo>
                <a:lnTo>
                  <a:pt x="3256313" y="2662775"/>
                </a:lnTo>
                <a:lnTo>
                  <a:pt x="3252951" y="2674537"/>
                </a:lnTo>
                <a:lnTo>
                  <a:pt x="3244545" y="2686298"/>
                </a:lnTo>
                <a:lnTo>
                  <a:pt x="3237821" y="2698060"/>
                </a:lnTo>
                <a:lnTo>
                  <a:pt x="3229415" y="2709822"/>
                </a:lnTo>
                <a:lnTo>
                  <a:pt x="3217647" y="2719903"/>
                </a:lnTo>
                <a:lnTo>
                  <a:pt x="3202517" y="2729985"/>
                </a:lnTo>
                <a:lnTo>
                  <a:pt x="3175619" y="2746787"/>
                </a:lnTo>
                <a:lnTo>
                  <a:pt x="3141997" y="2758549"/>
                </a:lnTo>
                <a:lnTo>
                  <a:pt x="3105013" y="2765270"/>
                </a:lnTo>
                <a:lnTo>
                  <a:pt x="3066347" y="2766950"/>
                </a:lnTo>
                <a:lnTo>
                  <a:pt x="196690" y="2766950"/>
                </a:lnTo>
                <a:lnTo>
                  <a:pt x="158024" y="2765270"/>
                </a:lnTo>
                <a:lnTo>
                  <a:pt x="121040" y="2758549"/>
                </a:lnTo>
                <a:lnTo>
                  <a:pt x="87418" y="2746787"/>
                </a:lnTo>
                <a:lnTo>
                  <a:pt x="57158" y="2729985"/>
                </a:lnTo>
                <a:lnTo>
                  <a:pt x="47071" y="2719903"/>
                </a:lnTo>
                <a:lnTo>
                  <a:pt x="35303" y="2709822"/>
                </a:lnTo>
                <a:lnTo>
                  <a:pt x="25217" y="2698060"/>
                </a:lnTo>
                <a:lnTo>
                  <a:pt x="16811" y="2686298"/>
                </a:lnTo>
                <a:lnTo>
                  <a:pt x="8405" y="2674537"/>
                </a:lnTo>
                <a:lnTo>
                  <a:pt x="5043" y="2662775"/>
                </a:lnTo>
                <a:lnTo>
                  <a:pt x="1681" y="2649333"/>
                </a:lnTo>
                <a:lnTo>
                  <a:pt x="0" y="2634211"/>
                </a:lnTo>
                <a:lnTo>
                  <a:pt x="0" y="1389150"/>
                </a:lnTo>
                <a:lnTo>
                  <a:pt x="196690" y="1441237"/>
                </a:lnTo>
                <a:lnTo>
                  <a:pt x="406829" y="1495005"/>
                </a:lnTo>
                <a:lnTo>
                  <a:pt x="660677" y="1555494"/>
                </a:lnTo>
                <a:lnTo>
                  <a:pt x="795165" y="1589099"/>
                </a:lnTo>
                <a:lnTo>
                  <a:pt x="933017" y="1619343"/>
                </a:lnTo>
                <a:lnTo>
                  <a:pt x="1067506" y="1646227"/>
                </a:lnTo>
                <a:lnTo>
                  <a:pt x="1200314" y="1671431"/>
                </a:lnTo>
                <a:lnTo>
                  <a:pt x="1326397" y="1693274"/>
                </a:lnTo>
                <a:lnTo>
                  <a:pt x="1442394" y="1708396"/>
                </a:lnTo>
                <a:lnTo>
                  <a:pt x="1544942" y="1720158"/>
                </a:lnTo>
                <a:lnTo>
                  <a:pt x="1588650" y="1723518"/>
                </a:lnTo>
                <a:lnTo>
                  <a:pt x="1630678" y="1725199"/>
                </a:lnTo>
                <a:lnTo>
                  <a:pt x="1672706" y="1723518"/>
                </a:lnTo>
                <a:lnTo>
                  <a:pt x="1719777" y="1720158"/>
                </a:lnTo>
                <a:lnTo>
                  <a:pt x="1820644" y="1708396"/>
                </a:lnTo>
                <a:lnTo>
                  <a:pt x="1934959" y="1693274"/>
                </a:lnTo>
                <a:lnTo>
                  <a:pt x="2061043" y="1671431"/>
                </a:lnTo>
                <a:lnTo>
                  <a:pt x="2193850" y="1646227"/>
                </a:lnTo>
                <a:lnTo>
                  <a:pt x="2330020" y="1615983"/>
                </a:lnTo>
                <a:lnTo>
                  <a:pt x="2466190" y="1585738"/>
                </a:lnTo>
                <a:lnTo>
                  <a:pt x="2602360" y="1553814"/>
                </a:lnTo>
                <a:lnTo>
                  <a:pt x="2854527" y="1493325"/>
                </a:lnTo>
                <a:lnTo>
                  <a:pt x="3066347" y="1437877"/>
                </a:lnTo>
                <a:close/>
                <a:moveTo>
                  <a:pt x="1508607" y="1206475"/>
                </a:moveTo>
                <a:cubicBezTo>
                  <a:pt x="1458141" y="1206475"/>
                  <a:pt x="1417230" y="1247386"/>
                  <a:pt x="1417230" y="1297852"/>
                </a:cubicBezTo>
                <a:lnTo>
                  <a:pt x="1417230" y="1314415"/>
                </a:lnTo>
                <a:cubicBezTo>
                  <a:pt x="1417230" y="1364881"/>
                  <a:pt x="1458141" y="1405791"/>
                  <a:pt x="1508607" y="1405791"/>
                </a:cubicBezTo>
                <a:lnTo>
                  <a:pt x="1752750" y="1405791"/>
                </a:lnTo>
                <a:cubicBezTo>
                  <a:pt x="1803215" y="1405791"/>
                  <a:pt x="1844126" y="1364881"/>
                  <a:pt x="1844126" y="1314415"/>
                </a:cubicBezTo>
                <a:lnTo>
                  <a:pt x="1844126" y="1297852"/>
                </a:lnTo>
                <a:cubicBezTo>
                  <a:pt x="1844126" y="1247386"/>
                  <a:pt x="1803215" y="1206475"/>
                  <a:pt x="1752750" y="1206475"/>
                </a:cubicBezTo>
                <a:close/>
                <a:moveTo>
                  <a:pt x="1630678" y="174304"/>
                </a:moveTo>
                <a:cubicBezTo>
                  <a:pt x="1376124" y="174304"/>
                  <a:pt x="1163742" y="300833"/>
                  <a:pt x="1114624" y="469036"/>
                </a:cubicBezTo>
                <a:lnTo>
                  <a:pt x="1111230" y="492633"/>
                </a:lnTo>
                <a:lnTo>
                  <a:pt x="2150126" y="492633"/>
                </a:lnTo>
                <a:lnTo>
                  <a:pt x="2146731" y="469036"/>
                </a:lnTo>
                <a:cubicBezTo>
                  <a:pt x="2097613" y="300833"/>
                  <a:pt x="1885231" y="174304"/>
                  <a:pt x="1630678" y="174304"/>
                </a:cubicBezTo>
                <a:close/>
                <a:moveTo>
                  <a:pt x="1630678" y="0"/>
                </a:moveTo>
                <a:cubicBezTo>
                  <a:pt x="1963411" y="0"/>
                  <a:pt x="2237083" y="214121"/>
                  <a:pt x="2269992" y="488510"/>
                </a:cubicBezTo>
                <a:lnTo>
                  <a:pt x="2270238" y="492633"/>
                </a:lnTo>
                <a:lnTo>
                  <a:pt x="3066347" y="492633"/>
                </a:lnTo>
                <a:lnTo>
                  <a:pt x="3105012" y="494313"/>
                </a:lnTo>
                <a:lnTo>
                  <a:pt x="3141998" y="501035"/>
                </a:lnTo>
                <a:lnTo>
                  <a:pt x="3175621" y="512796"/>
                </a:lnTo>
                <a:lnTo>
                  <a:pt x="3202518" y="529599"/>
                </a:lnTo>
                <a:lnTo>
                  <a:pt x="3217649" y="539681"/>
                </a:lnTo>
                <a:lnTo>
                  <a:pt x="3229416" y="549763"/>
                </a:lnTo>
                <a:lnTo>
                  <a:pt x="3237821" y="561524"/>
                </a:lnTo>
                <a:lnTo>
                  <a:pt x="3244546" y="573285"/>
                </a:lnTo>
                <a:lnTo>
                  <a:pt x="3252951" y="585046"/>
                </a:lnTo>
                <a:lnTo>
                  <a:pt x="3256314" y="596807"/>
                </a:lnTo>
                <a:lnTo>
                  <a:pt x="3259676" y="610251"/>
                </a:lnTo>
                <a:lnTo>
                  <a:pt x="3261356" y="625372"/>
                </a:lnTo>
                <a:lnTo>
                  <a:pt x="3261356" y="1326877"/>
                </a:lnTo>
                <a:lnTo>
                  <a:pt x="3261353" y="1326877"/>
                </a:lnTo>
                <a:lnTo>
                  <a:pt x="3261350" y="1326880"/>
                </a:lnTo>
                <a:lnTo>
                  <a:pt x="3066350" y="1378964"/>
                </a:lnTo>
                <a:lnTo>
                  <a:pt x="2854531" y="1434413"/>
                </a:lnTo>
                <a:lnTo>
                  <a:pt x="2602365" y="1494902"/>
                </a:lnTo>
                <a:lnTo>
                  <a:pt x="2466193" y="1526826"/>
                </a:lnTo>
                <a:lnTo>
                  <a:pt x="2330026" y="1557071"/>
                </a:lnTo>
                <a:lnTo>
                  <a:pt x="2193854" y="1587315"/>
                </a:lnTo>
                <a:lnTo>
                  <a:pt x="2061046" y="1612517"/>
                </a:lnTo>
                <a:lnTo>
                  <a:pt x="1934963" y="1634360"/>
                </a:lnTo>
                <a:lnTo>
                  <a:pt x="1820647" y="1649484"/>
                </a:lnTo>
                <a:lnTo>
                  <a:pt x="1719781" y="1661245"/>
                </a:lnTo>
                <a:lnTo>
                  <a:pt x="1672711" y="1664604"/>
                </a:lnTo>
                <a:lnTo>
                  <a:pt x="1630683" y="1666287"/>
                </a:lnTo>
                <a:lnTo>
                  <a:pt x="1588655" y="1664604"/>
                </a:lnTo>
                <a:lnTo>
                  <a:pt x="1544944" y="1661245"/>
                </a:lnTo>
                <a:lnTo>
                  <a:pt x="1442396" y="1649484"/>
                </a:lnTo>
                <a:lnTo>
                  <a:pt x="1326400" y="1634360"/>
                </a:lnTo>
                <a:lnTo>
                  <a:pt x="1200317" y="1612517"/>
                </a:lnTo>
                <a:lnTo>
                  <a:pt x="1067508" y="1587315"/>
                </a:lnTo>
                <a:lnTo>
                  <a:pt x="933020" y="1560430"/>
                </a:lnTo>
                <a:lnTo>
                  <a:pt x="795169" y="1530186"/>
                </a:lnTo>
                <a:lnTo>
                  <a:pt x="660681" y="1496582"/>
                </a:lnTo>
                <a:lnTo>
                  <a:pt x="406834" y="1436093"/>
                </a:lnTo>
                <a:lnTo>
                  <a:pt x="196695" y="1382323"/>
                </a:lnTo>
                <a:lnTo>
                  <a:pt x="3" y="1330236"/>
                </a:lnTo>
                <a:lnTo>
                  <a:pt x="3" y="1332325"/>
                </a:lnTo>
                <a:lnTo>
                  <a:pt x="0" y="1332322"/>
                </a:lnTo>
                <a:lnTo>
                  <a:pt x="0" y="971511"/>
                </a:lnTo>
                <a:lnTo>
                  <a:pt x="0" y="625372"/>
                </a:lnTo>
                <a:lnTo>
                  <a:pt x="1683" y="610251"/>
                </a:lnTo>
                <a:lnTo>
                  <a:pt x="5046" y="596807"/>
                </a:lnTo>
                <a:lnTo>
                  <a:pt x="8405" y="585046"/>
                </a:lnTo>
                <a:lnTo>
                  <a:pt x="16813" y="573285"/>
                </a:lnTo>
                <a:lnTo>
                  <a:pt x="25218" y="561524"/>
                </a:lnTo>
                <a:lnTo>
                  <a:pt x="35303" y="549763"/>
                </a:lnTo>
                <a:lnTo>
                  <a:pt x="47073" y="539681"/>
                </a:lnTo>
                <a:lnTo>
                  <a:pt x="57158" y="529599"/>
                </a:lnTo>
                <a:lnTo>
                  <a:pt x="87418" y="512796"/>
                </a:lnTo>
                <a:lnTo>
                  <a:pt x="121041" y="501035"/>
                </a:lnTo>
                <a:lnTo>
                  <a:pt x="158027" y="494313"/>
                </a:lnTo>
                <a:lnTo>
                  <a:pt x="196692" y="492633"/>
                </a:lnTo>
                <a:lnTo>
                  <a:pt x="991117" y="492633"/>
                </a:lnTo>
                <a:lnTo>
                  <a:pt x="991363" y="488510"/>
                </a:lnTo>
                <a:cubicBezTo>
                  <a:pt x="1024272" y="214121"/>
                  <a:pt x="1297944" y="0"/>
                  <a:pt x="16306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微软雅黑 Light" panose="020B0502040204020203" pitchFamily="34" charset="-122"/>
              <a:ea typeface="微软雅黑 Light" panose="020B0502040204020203" pitchFamily="34" charset="-122"/>
            </a:endParaRPr>
          </a:p>
        </p:txBody>
      </p:sp>
      <p:sp>
        <p:nvSpPr>
          <p:cNvPr id="11" name="任意多边形 15"/>
          <p:cNvSpPr/>
          <p:nvPr/>
        </p:nvSpPr>
        <p:spPr>
          <a:xfrm rot="10800000" flipH="1" flipV="1">
            <a:off x="1765743" y="4745421"/>
            <a:ext cx="757643" cy="899695"/>
          </a:xfrm>
          <a:custGeom>
            <a:avLst/>
            <a:gdLst>
              <a:gd name="connsiteX0" fmla="*/ 0 w 2040"/>
              <a:gd name="connsiteY0" fmla="*/ 1 h 1741"/>
              <a:gd name="connsiteX1" fmla="*/ 2019 w 2040"/>
              <a:gd name="connsiteY1" fmla="*/ 12 h 1741"/>
              <a:gd name="connsiteX2" fmla="*/ 2040 w 2040"/>
              <a:gd name="connsiteY2" fmla="*/ 1741 h 1741"/>
            </a:gdLst>
            <a:ahLst/>
            <a:cxnLst>
              <a:cxn ang="0">
                <a:pos x="connsiteX0" y="connsiteY0"/>
              </a:cxn>
              <a:cxn ang="0">
                <a:pos x="connsiteX1" y="connsiteY1"/>
              </a:cxn>
              <a:cxn ang="0">
                <a:pos x="connsiteX2" y="connsiteY2"/>
              </a:cxn>
            </a:cxnLst>
            <a:rect l="l" t="t" r="r" b="b"/>
            <a:pathLst>
              <a:path w="2040" h="1741">
                <a:moveTo>
                  <a:pt x="0" y="1"/>
                </a:moveTo>
                <a:cubicBezTo>
                  <a:pt x="19" y="-5"/>
                  <a:pt x="1977" y="12"/>
                  <a:pt x="2019" y="12"/>
                </a:cubicBezTo>
                <a:cubicBezTo>
                  <a:pt x="2036" y="1756"/>
                  <a:pt x="2027" y="950"/>
                  <a:pt x="2040" y="1741"/>
                </a:cubicBez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2" name="任意多边形 12"/>
          <p:cNvSpPr/>
          <p:nvPr/>
        </p:nvSpPr>
        <p:spPr>
          <a:xfrm rot="10800000" flipH="1" flipV="1">
            <a:off x="4067493" y="3484179"/>
            <a:ext cx="714202" cy="1386041"/>
          </a:xfrm>
          <a:custGeom>
            <a:avLst/>
            <a:gdLst>
              <a:gd name="connsiteX0" fmla="*/ 0 w 2040"/>
              <a:gd name="connsiteY0" fmla="*/ 1 h 1741"/>
              <a:gd name="connsiteX1" fmla="*/ 2019 w 2040"/>
              <a:gd name="connsiteY1" fmla="*/ 12 h 1741"/>
              <a:gd name="connsiteX2" fmla="*/ 2040 w 2040"/>
              <a:gd name="connsiteY2" fmla="*/ 1741 h 1741"/>
            </a:gdLst>
            <a:ahLst/>
            <a:cxnLst>
              <a:cxn ang="0">
                <a:pos x="connsiteX0" y="connsiteY0"/>
              </a:cxn>
              <a:cxn ang="0">
                <a:pos x="connsiteX1" y="connsiteY1"/>
              </a:cxn>
              <a:cxn ang="0">
                <a:pos x="connsiteX2" y="connsiteY2"/>
              </a:cxn>
            </a:cxnLst>
            <a:rect l="l" t="t" r="r" b="b"/>
            <a:pathLst>
              <a:path w="2040" h="1741">
                <a:moveTo>
                  <a:pt x="0" y="1"/>
                </a:moveTo>
                <a:cubicBezTo>
                  <a:pt x="19" y="-5"/>
                  <a:pt x="1977" y="12"/>
                  <a:pt x="2019" y="12"/>
                </a:cubicBezTo>
                <a:cubicBezTo>
                  <a:pt x="2036" y="1756"/>
                  <a:pt x="2027" y="950"/>
                  <a:pt x="2040" y="1741"/>
                </a:cubicBez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flipH="1">
            <a:off x="141894" y="1537924"/>
            <a:ext cx="2506717" cy="2751522"/>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使用</a:t>
            </a:r>
            <a:r>
              <a:rPr lang="en-US" altLang="zh-CN" dirty="0" err="1"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baostock</a:t>
            </a:r>
            <a:r>
              <a:rPr lang="zh-CN" altLang="en-US"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数据接口下载沪深</a:t>
            </a:r>
            <a:r>
              <a:rPr lang="en-US" altLang="zh-CN"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300</a:t>
            </a:r>
            <a:r>
              <a:rPr lang="zh-CN" altLang="en-US"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a:t>
            </a:r>
            <a:r>
              <a:rPr lang="en-US" altLang="zh-CN"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CSI300</a:t>
            </a:r>
            <a:r>
              <a:rPr lang="zh-CN" altLang="en-US"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）股票列表，并按列表下载所有股票价格信息，包括</a:t>
            </a:r>
            <a:r>
              <a:rPr lang="en-US" altLang="zh-CN" dirty="0" err="1"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date,code,open,close,high,low,volume,amount,turn</a:t>
            </a:r>
            <a:endParaRPr lang="zh-CN" altLang="en-US" dirty="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4" name="椭圆 13"/>
          <p:cNvSpPr/>
          <p:nvPr/>
        </p:nvSpPr>
        <p:spPr>
          <a:xfrm>
            <a:off x="3084583" y="2977889"/>
            <a:ext cx="914400" cy="914400"/>
          </a:xfrm>
          <a:prstGeom prst="ellipse">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flipH="1">
            <a:off x="2748884" y="1576552"/>
            <a:ext cx="2733675" cy="1421928"/>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筛选数据缺失严重的数据，得到最终的</a:t>
            </a:r>
            <a:r>
              <a:rPr lang="en-US" altLang="zh-CN"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203</a:t>
            </a:r>
            <a:r>
              <a:rPr lang="zh-CN" altLang="en-US"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支股票。</a:t>
            </a:r>
            <a:endParaRPr lang="en-US" altLang="zh-CN"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a:p>
            <a:pPr lvl="0" fontAlgn="auto">
              <a:lnSpc>
                <a:spcPct val="120000"/>
              </a:lnSpc>
            </a:pPr>
            <a:r>
              <a:rPr lang="zh-CN" altLang="en-US"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并将所有数据规范化到同一数量级别上</a:t>
            </a:r>
            <a:endParaRPr lang="zh-CN" altLang="en-US" dirty="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16" name="任意多边形 22"/>
          <p:cNvSpPr/>
          <p:nvPr/>
        </p:nvSpPr>
        <p:spPr>
          <a:xfrm rot="10800000" flipV="1">
            <a:off x="6694849" y="1576552"/>
            <a:ext cx="610235" cy="2455029"/>
          </a:xfrm>
          <a:custGeom>
            <a:avLst/>
            <a:gdLst>
              <a:gd name="connsiteX0" fmla="*/ 0 w 2040"/>
              <a:gd name="connsiteY0" fmla="*/ 1 h 1741"/>
              <a:gd name="connsiteX1" fmla="*/ 2019 w 2040"/>
              <a:gd name="connsiteY1" fmla="*/ 12 h 1741"/>
              <a:gd name="connsiteX2" fmla="*/ 2040 w 2040"/>
              <a:gd name="connsiteY2" fmla="*/ 1741 h 1741"/>
            </a:gdLst>
            <a:ahLst/>
            <a:cxnLst>
              <a:cxn ang="0">
                <a:pos x="connsiteX0" y="connsiteY0"/>
              </a:cxn>
              <a:cxn ang="0">
                <a:pos x="connsiteX1" y="connsiteY1"/>
              </a:cxn>
              <a:cxn ang="0">
                <a:pos x="connsiteX2" y="connsiteY2"/>
              </a:cxn>
            </a:cxnLst>
            <a:rect l="l" t="t" r="r" b="b"/>
            <a:pathLst>
              <a:path w="2040" h="1741">
                <a:moveTo>
                  <a:pt x="0" y="1"/>
                </a:moveTo>
                <a:cubicBezTo>
                  <a:pt x="19" y="-5"/>
                  <a:pt x="1977" y="12"/>
                  <a:pt x="2019" y="12"/>
                </a:cubicBezTo>
                <a:cubicBezTo>
                  <a:pt x="2036" y="1756"/>
                  <a:pt x="2027" y="950"/>
                  <a:pt x="2040" y="1741"/>
                </a:cubicBez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7" name="任意多边形 28"/>
          <p:cNvSpPr/>
          <p:nvPr/>
        </p:nvSpPr>
        <p:spPr>
          <a:xfrm rot="10800000" flipV="1">
            <a:off x="8741699" y="2738524"/>
            <a:ext cx="1715770" cy="392430"/>
          </a:xfrm>
          <a:custGeom>
            <a:avLst/>
            <a:gdLst>
              <a:gd name="connsiteX0" fmla="*/ 0 w 2040"/>
              <a:gd name="connsiteY0" fmla="*/ 1 h 1741"/>
              <a:gd name="connsiteX1" fmla="*/ 2019 w 2040"/>
              <a:gd name="connsiteY1" fmla="*/ 12 h 1741"/>
              <a:gd name="connsiteX2" fmla="*/ 2040 w 2040"/>
              <a:gd name="connsiteY2" fmla="*/ 1741 h 1741"/>
            </a:gdLst>
            <a:ahLst/>
            <a:cxnLst>
              <a:cxn ang="0">
                <a:pos x="connsiteX0" y="connsiteY0"/>
              </a:cxn>
              <a:cxn ang="0">
                <a:pos x="connsiteX1" y="connsiteY1"/>
              </a:cxn>
              <a:cxn ang="0">
                <a:pos x="connsiteX2" y="connsiteY2"/>
              </a:cxn>
            </a:cxnLst>
            <a:rect l="l" t="t" r="r" b="b"/>
            <a:pathLst>
              <a:path w="2040" h="1741">
                <a:moveTo>
                  <a:pt x="0" y="1"/>
                </a:moveTo>
                <a:cubicBezTo>
                  <a:pt x="19" y="-5"/>
                  <a:pt x="1977" y="12"/>
                  <a:pt x="2019" y="12"/>
                </a:cubicBezTo>
                <a:cubicBezTo>
                  <a:pt x="2036" y="1756"/>
                  <a:pt x="2027" y="950"/>
                  <a:pt x="2040" y="1741"/>
                </a:cubicBez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8" name="椭圆 17"/>
          <p:cNvSpPr/>
          <p:nvPr/>
        </p:nvSpPr>
        <p:spPr>
          <a:xfrm>
            <a:off x="7321945" y="1179096"/>
            <a:ext cx="914400" cy="914400"/>
          </a:xfrm>
          <a:prstGeom prst="ellipse">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9" name="椭圆 18"/>
          <p:cNvSpPr/>
          <p:nvPr/>
        </p:nvSpPr>
        <p:spPr>
          <a:xfrm>
            <a:off x="10613044" y="2259734"/>
            <a:ext cx="914400" cy="914400"/>
          </a:xfrm>
          <a:prstGeom prst="ellipse">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0" name="文本框 19"/>
          <p:cNvSpPr txBox="1"/>
          <p:nvPr/>
        </p:nvSpPr>
        <p:spPr>
          <a:xfrm flipH="1">
            <a:off x="9840249" y="3257636"/>
            <a:ext cx="2015490" cy="3416320"/>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访问质心股票的股吧，采用</a:t>
            </a:r>
            <a:r>
              <a:rPr lang="en-US" altLang="zh-CN"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python3.5 </a:t>
            </a:r>
            <a:r>
              <a:rPr lang="zh-CN" altLang="en-US"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的</a:t>
            </a:r>
            <a:r>
              <a:rPr lang="en-US" altLang="zh-CN" dirty="0" err="1"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beautifulsoup</a:t>
            </a:r>
            <a:r>
              <a:rPr lang="zh-CN" altLang="en-US"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模块，通过匹配网页中</a:t>
            </a:r>
            <a:r>
              <a:rPr lang="en-US" altLang="zh-CN" dirty="0" err="1"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css</a:t>
            </a:r>
            <a:r>
              <a:rPr lang="zh-CN" altLang="en-US"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的</a:t>
            </a:r>
            <a:r>
              <a:rPr lang="en-US" altLang="zh-CN"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id</a:t>
            </a:r>
            <a:r>
              <a:rPr lang="zh-CN" altLang="en-US"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名获取评论中的阅读量，评论数目，评论标题，作者及发布时间</a:t>
            </a:r>
            <a:endParaRPr lang="zh-CN" altLang="en-US" dirty="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21" name="文本框 20"/>
          <p:cNvSpPr txBox="1"/>
          <p:nvPr/>
        </p:nvSpPr>
        <p:spPr>
          <a:xfrm flipH="1">
            <a:off x="8314143" y="1092542"/>
            <a:ext cx="3021330" cy="757130"/>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采用</a:t>
            </a:r>
            <a:r>
              <a:rPr lang="en-US" altLang="zh-CN"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AP</a:t>
            </a:r>
            <a:r>
              <a:rPr lang="zh-CN" altLang="en-US"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近邻算法聚类，根据价格波动特点得到</a:t>
            </a:r>
            <a:r>
              <a:rPr lang="en-US" altLang="zh-CN"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40</a:t>
            </a:r>
            <a:r>
              <a:rPr lang="zh-CN" altLang="en-US" dirty="0" smtClean="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rPr>
              <a:t>类</a:t>
            </a:r>
            <a:endParaRPr lang="zh-CN" altLang="en-US" dirty="0">
              <a:solidFill>
                <a:schemeClr val="tx1">
                  <a:lumMod val="95000"/>
                  <a:lumOff val="5000"/>
                </a:schemeClr>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22" name="锁"/>
          <p:cNvSpPr/>
          <p:nvPr/>
        </p:nvSpPr>
        <p:spPr>
          <a:xfrm>
            <a:off x="3253493" y="3097269"/>
            <a:ext cx="577215" cy="577215"/>
          </a:xfrm>
          <a:custGeom>
            <a:avLst/>
            <a:gdLst>
              <a:gd name="connsiteX0" fmla="*/ 1594270 w 6020639"/>
              <a:gd name="connsiteY0" fmla="*/ 0 h 5899621"/>
              <a:gd name="connsiteX1" fmla="*/ 3180309 w 6020639"/>
              <a:gd name="connsiteY1" fmla="*/ 1431265 h 5899621"/>
              <a:gd name="connsiteX2" fmla="*/ 3187901 w 6020639"/>
              <a:gd name="connsiteY2" fmla="*/ 1581620 h 5899621"/>
              <a:gd name="connsiteX3" fmla="*/ 3188539 w 6020639"/>
              <a:gd name="connsiteY3" fmla="*/ 1581620 h 5899621"/>
              <a:gd name="connsiteX4" fmla="*/ 3188539 w 6020639"/>
              <a:gd name="connsiteY4" fmla="*/ 1594250 h 5899621"/>
              <a:gd name="connsiteX5" fmla="*/ 3188540 w 6020639"/>
              <a:gd name="connsiteY5" fmla="*/ 1594270 h 5899621"/>
              <a:gd name="connsiteX6" fmla="*/ 3188539 w 6020639"/>
              <a:gd name="connsiteY6" fmla="*/ 1594270 h 5899621"/>
              <a:gd name="connsiteX7" fmla="*/ 3188539 w 6020639"/>
              <a:gd name="connsiteY7" fmla="*/ 2800821 h 5899621"/>
              <a:gd name="connsiteX8" fmla="*/ 5779057 w 6020639"/>
              <a:gd name="connsiteY8" fmla="*/ 2800821 h 5899621"/>
              <a:gd name="connsiteX9" fmla="*/ 6020639 w 6020639"/>
              <a:gd name="connsiteY9" fmla="*/ 3042403 h 5899621"/>
              <a:gd name="connsiteX10" fmla="*/ 6020639 w 6020639"/>
              <a:gd name="connsiteY10" fmla="*/ 5658039 h 5899621"/>
              <a:gd name="connsiteX11" fmla="*/ 5779057 w 6020639"/>
              <a:gd name="connsiteY11" fmla="*/ 5899621 h 5899621"/>
              <a:gd name="connsiteX12" fmla="*/ 2033121 w 6020639"/>
              <a:gd name="connsiteY12" fmla="*/ 5899621 h 5899621"/>
              <a:gd name="connsiteX13" fmla="*/ 1791539 w 6020639"/>
              <a:gd name="connsiteY13" fmla="*/ 5658039 h 5899621"/>
              <a:gd name="connsiteX14" fmla="*/ 1791539 w 6020639"/>
              <a:gd name="connsiteY14" fmla="*/ 3042403 h 5899621"/>
              <a:gd name="connsiteX15" fmla="*/ 2033121 w 6020639"/>
              <a:gd name="connsiteY15" fmla="*/ 2800821 h 5899621"/>
              <a:gd name="connsiteX16" fmla="*/ 2390775 w 6020639"/>
              <a:gd name="connsiteY16" fmla="*/ 2800821 h 5899621"/>
              <a:gd name="connsiteX17" fmla="*/ 2390775 w 6020639"/>
              <a:gd name="connsiteY17" fmla="*/ 1581814 h 5899621"/>
              <a:gd name="connsiteX18" fmla="*/ 2387289 w 6020639"/>
              <a:gd name="connsiteY18" fmla="*/ 1512768 h 5899621"/>
              <a:gd name="connsiteX19" fmla="*/ 1594269 w 6020639"/>
              <a:gd name="connsiteY19" fmla="*/ 797135 h 5899621"/>
              <a:gd name="connsiteX20" fmla="*/ 801250 w 6020639"/>
              <a:gd name="connsiteY20" fmla="*/ 1512768 h 5899621"/>
              <a:gd name="connsiteX21" fmla="*/ 797764 w 6020639"/>
              <a:gd name="connsiteY21" fmla="*/ 1581793 h 5899621"/>
              <a:gd name="connsiteX22" fmla="*/ 797764 w 6020639"/>
              <a:gd name="connsiteY22" fmla="*/ 2465904 h 5899621"/>
              <a:gd name="connsiteX23" fmla="*/ 329587 w 6020639"/>
              <a:gd name="connsiteY23" fmla="*/ 2465904 h 5899621"/>
              <a:gd name="connsiteX24" fmla="*/ 797764 w 6020639"/>
              <a:gd name="connsiteY24" fmla="*/ 3008564 h 5899621"/>
              <a:gd name="connsiteX25" fmla="*/ 797764 w 6020639"/>
              <a:gd name="connsiteY25" fmla="*/ 3159595 h 5899621"/>
              <a:gd name="connsiteX26" fmla="*/ 0 w 6020639"/>
              <a:gd name="connsiteY26" fmla="*/ 3159595 h 5899621"/>
              <a:gd name="connsiteX27" fmla="*/ 0 w 6020639"/>
              <a:gd name="connsiteY27" fmla="*/ 1594270 h 5899621"/>
              <a:gd name="connsiteX28" fmla="*/ 0 w 6020639"/>
              <a:gd name="connsiteY28" fmla="*/ 1581620 h 5899621"/>
              <a:gd name="connsiteX29" fmla="*/ 639 w 6020639"/>
              <a:gd name="connsiteY29" fmla="*/ 1581620 h 5899621"/>
              <a:gd name="connsiteX30" fmla="*/ 8231 w 6020639"/>
              <a:gd name="connsiteY30" fmla="*/ 1431265 h 5899621"/>
              <a:gd name="connsiteX31" fmla="*/ 1594270 w 6020639"/>
              <a:gd name="connsiteY31" fmla="*/ 0 h 589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20639" h="5899621">
                <a:moveTo>
                  <a:pt x="1594270" y="0"/>
                </a:moveTo>
                <a:cubicBezTo>
                  <a:pt x="2419731" y="0"/>
                  <a:pt x="3098667" y="627345"/>
                  <a:pt x="3180309" y="1431265"/>
                </a:cubicBezTo>
                <a:lnTo>
                  <a:pt x="3187901" y="1581620"/>
                </a:lnTo>
                <a:lnTo>
                  <a:pt x="3188539" y="1581620"/>
                </a:lnTo>
                <a:lnTo>
                  <a:pt x="3188539" y="1594250"/>
                </a:lnTo>
                <a:lnTo>
                  <a:pt x="3188540" y="1594270"/>
                </a:lnTo>
                <a:lnTo>
                  <a:pt x="3188539" y="1594270"/>
                </a:lnTo>
                <a:lnTo>
                  <a:pt x="3188539" y="2800821"/>
                </a:lnTo>
                <a:lnTo>
                  <a:pt x="5779057" y="2800821"/>
                </a:lnTo>
                <a:cubicBezTo>
                  <a:pt x="5912479" y="2800821"/>
                  <a:pt x="6020639" y="2908981"/>
                  <a:pt x="6020639" y="3042403"/>
                </a:cubicBezTo>
                <a:lnTo>
                  <a:pt x="6020639" y="5658039"/>
                </a:lnTo>
                <a:cubicBezTo>
                  <a:pt x="6020639" y="5791461"/>
                  <a:pt x="5912479" y="5899621"/>
                  <a:pt x="5779057" y="5899621"/>
                </a:cubicBezTo>
                <a:lnTo>
                  <a:pt x="2033121" y="5899621"/>
                </a:lnTo>
                <a:cubicBezTo>
                  <a:pt x="1899699" y="5899621"/>
                  <a:pt x="1791539" y="5791461"/>
                  <a:pt x="1791539" y="5658039"/>
                </a:cubicBezTo>
                <a:lnTo>
                  <a:pt x="1791539" y="3042403"/>
                </a:lnTo>
                <a:cubicBezTo>
                  <a:pt x="1791539" y="2908981"/>
                  <a:pt x="1899699" y="2800821"/>
                  <a:pt x="2033121" y="2800821"/>
                </a:cubicBezTo>
                <a:lnTo>
                  <a:pt x="2390775" y="2800821"/>
                </a:lnTo>
                <a:lnTo>
                  <a:pt x="2390775" y="1581814"/>
                </a:lnTo>
                <a:lnTo>
                  <a:pt x="2387289" y="1512768"/>
                </a:lnTo>
                <a:cubicBezTo>
                  <a:pt x="2346468" y="1110807"/>
                  <a:pt x="2007000" y="797135"/>
                  <a:pt x="1594269" y="797135"/>
                </a:cubicBezTo>
                <a:cubicBezTo>
                  <a:pt x="1181539" y="797135"/>
                  <a:pt x="842071" y="1110807"/>
                  <a:pt x="801250" y="1512768"/>
                </a:cubicBezTo>
                <a:lnTo>
                  <a:pt x="797764" y="1581793"/>
                </a:lnTo>
                <a:lnTo>
                  <a:pt x="797764" y="2465904"/>
                </a:lnTo>
                <a:lnTo>
                  <a:pt x="329587" y="2465904"/>
                </a:lnTo>
                <a:lnTo>
                  <a:pt x="797764" y="3008564"/>
                </a:lnTo>
                <a:lnTo>
                  <a:pt x="797764" y="3159595"/>
                </a:lnTo>
                <a:lnTo>
                  <a:pt x="0" y="3159595"/>
                </a:lnTo>
                <a:lnTo>
                  <a:pt x="0" y="1594270"/>
                </a:lnTo>
                <a:lnTo>
                  <a:pt x="0" y="1581620"/>
                </a:lnTo>
                <a:lnTo>
                  <a:pt x="639" y="1581620"/>
                </a:lnTo>
                <a:lnTo>
                  <a:pt x="8231" y="1431265"/>
                </a:lnTo>
                <a:cubicBezTo>
                  <a:pt x="89874" y="627345"/>
                  <a:pt x="768810" y="0"/>
                  <a:pt x="15942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tIns="828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latin typeface="微软雅黑 Light" panose="020B0502040204020203" pitchFamily="34" charset="-122"/>
              <a:ea typeface="微软雅黑 Light" panose="020B0502040204020203" pitchFamily="34" charset="-122"/>
            </a:endParaRPr>
          </a:p>
        </p:txBody>
      </p:sp>
      <p:sp>
        <p:nvSpPr>
          <p:cNvPr id="23" name="扳手"/>
          <p:cNvSpPr/>
          <p:nvPr/>
        </p:nvSpPr>
        <p:spPr bwMode="auto">
          <a:xfrm>
            <a:off x="7501650" y="1318796"/>
            <a:ext cx="576000" cy="576000"/>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ea typeface="微软雅黑 Light" panose="020B0502040204020203" pitchFamily="34" charset="-122"/>
            </a:endParaRPr>
          </a:p>
        </p:txBody>
      </p:sp>
      <p:sp>
        <p:nvSpPr>
          <p:cNvPr id="24" name="望远镜"/>
          <p:cNvSpPr/>
          <p:nvPr/>
        </p:nvSpPr>
        <p:spPr bwMode="auto">
          <a:xfrm>
            <a:off x="10765444" y="2381654"/>
            <a:ext cx="612000" cy="612000"/>
          </a:xfrm>
          <a:custGeom>
            <a:avLst/>
            <a:gdLst>
              <a:gd name="T0" fmla="*/ 1664961 w 3217"/>
              <a:gd name="T1" fmla="*/ 505260 h 2609"/>
              <a:gd name="T2" fmla="*/ 1422633 w 3217"/>
              <a:gd name="T3" fmla="*/ 98027 h 2609"/>
              <a:gd name="T4" fmla="*/ 1220039 w 3217"/>
              <a:gd name="T5" fmla="*/ 5602 h 2609"/>
              <a:gd name="T6" fmla="*/ 1016326 w 3217"/>
              <a:gd name="T7" fmla="*/ 235265 h 2609"/>
              <a:gd name="T8" fmla="*/ 1016326 w 3217"/>
              <a:gd name="T9" fmla="*/ 268314 h 2609"/>
              <a:gd name="T10" fmla="*/ 901598 w 3217"/>
              <a:gd name="T11" fmla="*/ 244788 h 2609"/>
              <a:gd name="T12" fmla="*/ 784071 w 3217"/>
              <a:gd name="T13" fmla="*/ 269435 h 2609"/>
              <a:gd name="T14" fmla="*/ 784071 w 3217"/>
              <a:gd name="T15" fmla="*/ 235265 h 2609"/>
              <a:gd name="T16" fmla="*/ 580358 w 3217"/>
              <a:gd name="T17" fmla="*/ 5602 h 2609"/>
              <a:gd name="T18" fmla="*/ 377764 w 3217"/>
              <a:gd name="T19" fmla="*/ 98027 h 2609"/>
              <a:gd name="T20" fmla="*/ 135436 w 3217"/>
              <a:gd name="T21" fmla="*/ 505260 h 2609"/>
              <a:gd name="T22" fmla="*/ 29661 w 3217"/>
              <a:gd name="T23" fmla="*/ 1096224 h 2609"/>
              <a:gd name="T24" fmla="*/ 29661 w 3217"/>
              <a:gd name="T25" fmla="*/ 1096224 h 2609"/>
              <a:gd name="T26" fmla="*/ 406307 w 3217"/>
              <a:gd name="T27" fmla="*/ 1461445 h 2609"/>
              <a:gd name="T28" fmla="*/ 783511 w 3217"/>
              <a:gd name="T29" fmla="*/ 1082220 h 2609"/>
              <a:gd name="T30" fmla="*/ 783511 w 3217"/>
              <a:gd name="T31" fmla="*/ 991475 h 2609"/>
              <a:gd name="T32" fmla="*/ 901598 w 3217"/>
              <a:gd name="T33" fmla="*/ 933219 h 2609"/>
              <a:gd name="T34" fmla="*/ 1018005 w 3217"/>
              <a:gd name="T35" fmla="*/ 989234 h 2609"/>
              <a:gd name="T36" fmla="*/ 1017445 w 3217"/>
              <a:gd name="T37" fmla="*/ 1082220 h 2609"/>
              <a:gd name="T38" fmla="*/ 1394090 w 3217"/>
              <a:gd name="T39" fmla="*/ 1461445 h 2609"/>
              <a:gd name="T40" fmla="*/ 1770736 w 3217"/>
              <a:gd name="T41" fmla="*/ 1096224 h 2609"/>
              <a:gd name="T42" fmla="*/ 1770736 w 3217"/>
              <a:gd name="T43" fmla="*/ 1096224 h 2609"/>
              <a:gd name="T44" fmla="*/ 1664961 w 3217"/>
              <a:gd name="T45" fmla="*/ 505260 h 2609"/>
              <a:gd name="T46" fmla="*/ 406307 w 3217"/>
              <a:gd name="T47" fmla="*/ 1296759 h 2609"/>
              <a:gd name="T48" fmla="*/ 192520 w 3217"/>
              <a:gd name="T49" fmla="*/ 1082220 h 2609"/>
              <a:gd name="T50" fmla="*/ 406307 w 3217"/>
              <a:gd name="T51" fmla="*/ 867120 h 2609"/>
              <a:gd name="T52" fmla="*/ 620093 w 3217"/>
              <a:gd name="T53" fmla="*/ 1082220 h 2609"/>
              <a:gd name="T54" fmla="*/ 406307 w 3217"/>
              <a:gd name="T55" fmla="*/ 1296759 h 2609"/>
              <a:gd name="T56" fmla="*/ 1394090 w 3217"/>
              <a:gd name="T57" fmla="*/ 1296759 h 2609"/>
              <a:gd name="T58" fmla="*/ 1180304 w 3217"/>
              <a:gd name="T59" fmla="*/ 1082220 h 2609"/>
              <a:gd name="T60" fmla="*/ 1394090 w 3217"/>
              <a:gd name="T61" fmla="*/ 867120 h 2609"/>
              <a:gd name="T62" fmla="*/ 1607877 w 3217"/>
              <a:gd name="T63" fmla="*/ 1082220 h 2609"/>
              <a:gd name="T64" fmla="*/ 1394090 w 3217"/>
              <a:gd name="T65" fmla="*/ 1296759 h 2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17" h="2609">
                <a:moveTo>
                  <a:pt x="2975" y="902"/>
                </a:moveTo>
                <a:cubicBezTo>
                  <a:pt x="2822" y="501"/>
                  <a:pt x="2663" y="301"/>
                  <a:pt x="2542" y="175"/>
                </a:cubicBezTo>
                <a:cubicBezTo>
                  <a:pt x="2457" y="87"/>
                  <a:pt x="2337" y="0"/>
                  <a:pt x="2180" y="10"/>
                </a:cubicBezTo>
                <a:cubicBezTo>
                  <a:pt x="1993" y="22"/>
                  <a:pt x="1816" y="215"/>
                  <a:pt x="1816" y="420"/>
                </a:cubicBezTo>
                <a:cubicBezTo>
                  <a:pt x="1816" y="422"/>
                  <a:pt x="1816" y="443"/>
                  <a:pt x="1816" y="479"/>
                </a:cubicBezTo>
                <a:cubicBezTo>
                  <a:pt x="1751" y="452"/>
                  <a:pt x="1682" y="437"/>
                  <a:pt x="1611" y="437"/>
                </a:cubicBezTo>
                <a:cubicBezTo>
                  <a:pt x="1538" y="437"/>
                  <a:pt x="1468" y="453"/>
                  <a:pt x="1401" y="481"/>
                </a:cubicBezTo>
                <a:cubicBezTo>
                  <a:pt x="1401" y="444"/>
                  <a:pt x="1401" y="422"/>
                  <a:pt x="1401" y="420"/>
                </a:cubicBezTo>
                <a:cubicBezTo>
                  <a:pt x="1401" y="215"/>
                  <a:pt x="1224" y="22"/>
                  <a:pt x="1037" y="10"/>
                </a:cubicBezTo>
                <a:cubicBezTo>
                  <a:pt x="880" y="0"/>
                  <a:pt x="760" y="87"/>
                  <a:pt x="675" y="175"/>
                </a:cubicBezTo>
                <a:cubicBezTo>
                  <a:pt x="554" y="301"/>
                  <a:pt x="395" y="501"/>
                  <a:pt x="242" y="902"/>
                </a:cubicBezTo>
                <a:cubicBezTo>
                  <a:pt x="0" y="1536"/>
                  <a:pt x="53" y="1957"/>
                  <a:pt x="53" y="1957"/>
                </a:cubicBezTo>
                <a:cubicBezTo>
                  <a:pt x="53" y="1957"/>
                  <a:pt x="53" y="1957"/>
                  <a:pt x="53" y="1957"/>
                </a:cubicBezTo>
                <a:cubicBezTo>
                  <a:pt x="66" y="2319"/>
                  <a:pt x="362" y="2609"/>
                  <a:pt x="726" y="2609"/>
                </a:cubicBezTo>
                <a:cubicBezTo>
                  <a:pt x="1099" y="2609"/>
                  <a:pt x="1400" y="2305"/>
                  <a:pt x="1400" y="1932"/>
                </a:cubicBezTo>
                <a:cubicBezTo>
                  <a:pt x="1400" y="1928"/>
                  <a:pt x="1400" y="1849"/>
                  <a:pt x="1400" y="1770"/>
                </a:cubicBezTo>
                <a:cubicBezTo>
                  <a:pt x="1447" y="1707"/>
                  <a:pt x="1524" y="1666"/>
                  <a:pt x="1611" y="1666"/>
                </a:cubicBezTo>
                <a:cubicBezTo>
                  <a:pt x="1694" y="1666"/>
                  <a:pt x="1771" y="1708"/>
                  <a:pt x="1819" y="1766"/>
                </a:cubicBezTo>
                <a:cubicBezTo>
                  <a:pt x="1819" y="1848"/>
                  <a:pt x="1818" y="1928"/>
                  <a:pt x="1818" y="1932"/>
                </a:cubicBezTo>
                <a:cubicBezTo>
                  <a:pt x="1818" y="2305"/>
                  <a:pt x="2118" y="2609"/>
                  <a:pt x="2491" y="2609"/>
                </a:cubicBezTo>
                <a:cubicBezTo>
                  <a:pt x="2855" y="2609"/>
                  <a:pt x="3151" y="2319"/>
                  <a:pt x="3164" y="1957"/>
                </a:cubicBezTo>
                <a:cubicBezTo>
                  <a:pt x="3164" y="1957"/>
                  <a:pt x="3164" y="1957"/>
                  <a:pt x="3164" y="1957"/>
                </a:cubicBezTo>
                <a:cubicBezTo>
                  <a:pt x="3164" y="1957"/>
                  <a:pt x="3217" y="1536"/>
                  <a:pt x="2975" y="902"/>
                </a:cubicBezTo>
                <a:close/>
                <a:moveTo>
                  <a:pt x="726" y="2315"/>
                </a:moveTo>
                <a:cubicBezTo>
                  <a:pt x="515" y="2315"/>
                  <a:pt x="344" y="2143"/>
                  <a:pt x="344" y="1932"/>
                </a:cubicBezTo>
                <a:cubicBezTo>
                  <a:pt x="344" y="1720"/>
                  <a:pt x="515" y="1548"/>
                  <a:pt x="726" y="1548"/>
                </a:cubicBezTo>
                <a:cubicBezTo>
                  <a:pt x="937" y="1548"/>
                  <a:pt x="1108" y="1720"/>
                  <a:pt x="1108" y="1932"/>
                </a:cubicBezTo>
                <a:cubicBezTo>
                  <a:pt x="1108" y="2143"/>
                  <a:pt x="937" y="2315"/>
                  <a:pt x="726" y="2315"/>
                </a:cubicBezTo>
                <a:close/>
                <a:moveTo>
                  <a:pt x="2491" y="2315"/>
                </a:moveTo>
                <a:cubicBezTo>
                  <a:pt x="2280" y="2315"/>
                  <a:pt x="2109" y="2143"/>
                  <a:pt x="2109" y="1932"/>
                </a:cubicBezTo>
                <a:cubicBezTo>
                  <a:pt x="2109" y="1720"/>
                  <a:pt x="2280" y="1548"/>
                  <a:pt x="2491" y="1548"/>
                </a:cubicBezTo>
                <a:cubicBezTo>
                  <a:pt x="2702" y="1548"/>
                  <a:pt x="2873" y="1720"/>
                  <a:pt x="2873" y="1932"/>
                </a:cubicBezTo>
                <a:cubicBezTo>
                  <a:pt x="2873" y="2143"/>
                  <a:pt x="2702" y="2315"/>
                  <a:pt x="2491" y="2315"/>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ea typeface="微软雅黑 Light" panose="020B0502040204020203" pitchFamily="34" charset="-122"/>
            </a:endParaRPr>
          </a:p>
        </p:txBody>
      </p:sp>
      <p:sp>
        <p:nvSpPr>
          <p:cNvPr id="25" name="文本框 20"/>
          <p:cNvSpPr txBox="1"/>
          <p:nvPr/>
        </p:nvSpPr>
        <p:spPr>
          <a:xfrm flipH="1">
            <a:off x="1903845" y="6153544"/>
            <a:ext cx="1294130" cy="40011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zh-CN" altLang="en-US" sz="2000" b="1" dirty="0" smtClean="0">
                <a:solidFill>
                  <a:schemeClr val="bg2">
                    <a:lumMod val="10000"/>
                  </a:schemeClr>
                </a:solidFill>
                <a:latin typeface="微软雅黑 Light" panose="020B0502040204020203" pitchFamily="34" charset="-122"/>
                <a:ea typeface="微软雅黑 Light" panose="020B0502040204020203" pitchFamily="34" charset="-122"/>
                <a:sym typeface="Arial" panose="020B0604020202020204" pitchFamily="34" charset="0"/>
              </a:rPr>
              <a:t>数据下载</a:t>
            </a:r>
            <a:endParaRPr lang="en-US" altLang="zh-CN" sz="2000" b="1" dirty="0">
              <a:solidFill>
                <a:schemeClr val="bg2">
                  <a:lumMod val="10000"/>
                </a:schemeClr>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6" name="文本框 20"/>
          <p:cNvSpPr txBox="1"/>
          <p:nvPr/>
        </p:nvSpPr>
        <p:spPr>
          <a:xfrm flipH="1">
            <a:off x="4181878" y="5233439"/>
            <a:ext cx="1294130" cy="707886"/>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zh-CN" altLang="en-US" sz="2000" b="1" dirty="0" smtClean="0">
                <a:solidFill>
                  <a:schemeClr val="bg2">
                    <a:lumMod val="10000"/>
                  </a:schemeClr>
                </a:solidFill>
                <a:latin typeface="微软雅黑 Light" panose="020B0502040204020203" pitchFamily="34" charset="-122"/>
                <a:ea typeface="微软雅黑 Light" panose="020B0502040204020203" pitchFamily="34" charset="-122"/>
                <a:sym typeface="Arial" panose="020B0604020202020204" pitchFamily="34" charset="0"/>
              </a:rPr>
              <a:t>筛选数据并规范化</a:t>
            </a:r>
            <a:endParaRPr lang="en-US" altLang="zh-CN" sz="2000" b="1" dirty="0">
              <a:solidFill>
                <a:schemeClr val="bg2">
                  <a:lumMod val="10000"/>
                </a:schemeClr>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7" name="文本框 20"/>
          <p:cNvSpPr txBox="1"/>
          <p:nvPr/>
        </p:nvSpPr>
        <p:spPr>
          <a:xfrm flipH="1">
            <a:off x="6161756" y="4418012"/>
            <a:ext cx="1294130" cy="40011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zh-CN" altLang="en-US" sz="2000" b="1" dirty="0" smtClean="0">
                <a:solidFill>
                  <a:schemeClr val="bg2">
                    <a:lumMod val="10000"/>
                  </a:schemeClr>
                </a:solidFill>
                <a:latin typeface="微软雅黑 Light" panose="020B0502040204020203" pitchFamily="34" charset="-122"/>
                <a:ea typeface="微软雅黑 Light" panose="020B0502040204020203" pitchFamily="34" charset="-122"/>
                <a:sym typeface="Arial" panose="020B0604020202020204" pitchFamily="34" charset="0"/>
              </a:rPr>
              <a:t>聚类</a:t>
            </a:r>
            <a:endParaRPr lang="en-US" altLang="zh-CN" sz="2000" b="1" dirty="0">
              <a:solidFill>
                <a:schemeClr val="bg2">
                  <a:lumMod val="10000"/>
                </a:schemeClr>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8" name="文本框 20"/>
          <p:cNvSpPr txBox="1"/>
          <p:nvPr/>
        </p:nvSpPr>
        <p:spPr>
          <a:xfrm flipH="1">
            <a:off x="8142259" y="3640859"/>
            <a:ext cx="1294130" cy="132343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zh-CN" altLang="en-US" sz="2000" b="1" dirty="0" smtClean="0">
                <a:solidFill>
                  <a:schemeClr val="bg2">
                    <a:lumMod val="10000"/>
                  </a:schemeClr>
                </a:solidFill>
                <a:latin typeface="微软雅黑 Light" panose="020B0502040204020203" pitchFamily="34" charset="-122"/>
                <a:ea typeface="微软雅黑 Light" panose="020B0502040204020203" pitchFamily="34" charset="-122"/>
                <a:sym typeface="Arial" panose="020B0604020202020204" pitchFamily="34" charset="0"/>
              </a:rPr>
              <a:t>根据聚类质心爬取股票评论信息</a:t>
            </a:r>
            <a:endParaRPr lang="en-US" altLang="zh-CN" sz="2000" b="1" dirty="0">
              <a:solidFill>
                <a:schemeClr val="bg2">
                  <a:lumMod val="10000"/>
                </a:schemeClr>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9" name="文本框 2"/>
          <p:cNvSpPr txBox="1"/>
          <p:nvPr/>
        </p:nvSpPr>
        <p:spPr>
          <a:xfrm>
            <a:off x="976967" y="94596"/>
            <a:ext cx="5534191" cy="400110"/>
          </a:xfrm>
          <a:prstGeom prst="rect">
            <a:avLst/>
          </a:prstGeom>
          <a:noFill/>
        </p:spPr>
        <p:txBody>
          <a:bodyPr wrap="square" rtlCol="0">
            <a:spAutoFit/>
          </a:bodyPr>
          <a:lstStyle/>
          <a:p>
            <a:pPr algn="dist"/>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基于Doc2vec的混合神经网络预测模型</a:t>
            </a:r>
            <a:endParaRPr lang="en-US" altLang="zh-CN" sz="2000" b="1" dirty="0" smtClean="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30" name="TextBox 29"/>
          <p:cNvSpPr txBox="1"/>
          <p:nvPr/>
        </p:nvSpPr>
        <p:spPr>
          <a:xfrm>
            <a:off x="1008997" y="551794"/>
            <a:ext cx="8413972" cy="523220"/>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rPr>
              <a:t>一 数据预处</a:t>
            </a:r>
            <a:r>
              <a:rPr lang="zh-CN" altLang="en-US" sz="2800" b="1" dirty="0" smtClean="0">
                <a:latin typeface="宋体" panose="02010600030101010101" pitchFamily="2" charset="-122"/>
                <a:ea typeface="宋体" panose="02010600030101010101" pitchFamily="2" charset="-122"/>
              </a:rPr>
              <a:t>理</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股票筛选及爬取股评</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913" y="0"/>
            <a:ext cx="457200" cy="828675"/>
          </a:xfrm>
          <a:prstGeom prst="rect">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2"/>
          <p:cNvSpPr txBox="1"/>
          <p:nvPr/>
        </p:nvSpPr>
        <p:spPr>
          <a:xfrm>
            <a:off x="976967" y="94596"/>
            <a:ext cx="5534191" cy="400110"/>
          </a:xfrm>
          <a:prstGeom prst="rect">
            <a:avLst/>
          </a:prstGeom>
          <a:noFill/>
        </p:spPr>
        <p:txBody>
          <a:bodyPr wrap="square" rtlCol="0">
            <a:spAutoFit/>
          </a:bodyPr>
          <a:lstStyle/>
          <a:p>
            <a:pPr algn="dist"/>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基于Doc2vec的混合神经网络预测模型</a:t>
            </a:r>
            <a:endParaRPr lang="en-US" altLang="zh-CN" sz="2000" b="1" dirty="0" smtClean="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16" name="TextBox 15"/>
          <p:cNvSpPr txBox="1"/>
          <p:nvPr/>
        </p:nvSpPr>
        <p:spPr>
          <a:xfrm>
            <a:off x="1008997" y="551794"/>
            <a:ext cx="5486400" cy="523220"/>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rPr>
              <a:t>二 情感分</a:t>
            </a:r>
            <a:r>
              <a:rPr lang="zh-CN" altLang="en-US" sz="2800" b="1" dirty="0" smtClean="0">
                <a:latin typeface="宋体" panose="02010600030101010101" pitchFamily="2" charset="-122"/>
                <a:ea typeface="宋体" panose="02010600030101010101" pitchFamily="2" charset="-122"/>
              </a:rPr>
              <a:t>析</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句向量生成</a:t>
            </a:r>
            <a:endParaRPr lang="zh-CN" altLang="en-US" sz="2800" b="1" dirty="0">
              <a:latin typeface="宋体" panose="02010600030101010101" pitchFamily="2" charset="-122"/>
              <a:ea typeface="宋体" panose="02010600030101010101" pitchFamily="2" charset="-122"/>
            </a:endParaRPr>
          </a:p>
        </p:txBody>
      </p:sp>
      <p:sp>
        <p:nvSpPr>
          <p:cNvPr id="17" name="TextBox 16"/>
          <p:cNvSpPr txBox="1"/>
          <p:nvPr/>
        </p:nvSpPr>
        <p:spPr>
          <a:xfrm>
            <a:off x="394138" y="1277008"/>
            <a:ext cx="11240814" cy="646331"/>
          </a:xfrm>
          <a:prstGeom prst="rect">
            <a:avLst/>
          </a:prstGeom>
          <a:noFill/>
        </p:spPr>
        <p:txBody>
          <a:bodyPr wrap="square" rtlCol="0">
            <a:spAutoFit/>
          </a:bodyPr>
          <a:lstStyle/>
          <a:p>
            <a:r>
              <a:rPr lang="zh-CN" altLang="en-US" dirty="0" smtClean="0"/>
              <a:t>在得到股票评论文件后，由于文件中存在特殊符号等，其会作为噪音干扰情感分析的准确性。首先删除文件的特殊符号。得到全文本的评论文件，按照时间顺序排列。</a:t>
            </a:r>
            <a:endParaRPr lang="zh-CN" altLang="en-US" dirty="0"/>
          </a:p>
        </p:txBody>
      </p:sp>
      <p:sp>
        <p:nvSpPr>
          <p:cNvPr id="18" name="TextBox 17"/>
          <p:cNvSpPr txBox="1"/>
          <p:nvPr/>
        </p:nvSpPr>
        <p:spPr>
          <a:xfrm>
            <a:off x="394137" y="2017986"/>
            <a:ext cx="11083159" cy="1200329"/>
          </a:xfrm>
          <a:prstGeom prst="rect">
            <a:avLst/>
          </a:prstGeom>
          <a:noFill/>
        </p:spPr>
        <p:txBody>
          <a:bodyPr wrap="square" rtlCol="0">
            <a:spAutoFit/>
          </a:bodyPr>
          <a:lstStyle/>
          <a:p>
            <a:r>
              <a:rPr lang="en-US" altLang="zh-CN" dirty="0" smtClean="0"/>
              <a:t>Doc2vec</a:t>
            </a:r>
            <a:r>
              <a:rPr lang="en-US" altLang="zh-CN" baseline="30000" dirty="0" smtClean="0"/>
              <a:t>[1]</a:t>
            </a:r>
            <a:r>
              <a:rPr lang="zh-CN" altLang="en-US" dirty="0" smtClean="0"/>
              <a:t>：基于</a:t>
            </a:r>
            <a:r>
              <a:rPr lang="en-US" altLang="zh-CN" dirty="0" smtClean="0"/>
              <a:t>word2vec</a:t>
            </a:r>
            <a:r>
              <a:rPr lang="zh-CN" altLang="en-US" dirty="0" smtClean="0"/>
              <a:t>提出，其基本思想是将一个句子表示为一个向量。无监督算法，不需固定句子长度，克服了以往词向量技术（词袋模型）的缺点。</a:t>
            </a:r>
            <a:endParaRPr lang="en-US" altLang="zh-CN" dirty="0" smtClean="0"/>
          </a:p>
          <a:p>
            <a:endParaRPr lang="en-US" altLang="zh-CN" dirty="0" smtClean="0"/>
          </a:p>
          <a:p>
            <a:endParaRPr lang="zh-CN" altLang="en-US" dirty="0"/>
          </a:p>
        </p:txBody>
      </p:sp>
      <p:sp>
        <p:nvSpPr>
          <p:cNvPr id="19" name="TextBox 18"/>
          <p:cNvSpPr txBox="1"/>
          <p:nvPr/>
        </p:nvSpPr>
        <p:spPr>
          <a:xfrm>
            <a:off x="225971" y="6257459"/>
            <a:ext cx="11761076" cy="584775"/>
          </a:xfrm>
          <a:prstGeom prst="rect">
            <a:avLst/>
          </a:prstGeom>
          <a:noFill/>
        </p:spPr>
        <p:txBody>
          <a:bodyPr wrap="square" rtlCol="0">
            <a:spAutoFit/>
          </a:bodyPr>
          <a:lstStyle/>
          <a:p>
            <a:r>
              <a:rPr lang="en-US" altLang="zh-CN" sz="1600" dirty="0" smtClean="0"/>
              <a:t>[1] Le, </a:t>
            </a:r>
            <a:r>
              <a:rPr lang="en-US" altLang="zh-CN" sz="1600" dirty="0" err="1" smtClean="0"/>
              <a:t>Quoc</a:t>
            </a:r>
            <a:r>
              <a:rPr lang="en-US" altLang="zh-CN" sz="1600" dirty="0" smtClean="0"/>
              <a:t>, and Tomas </a:t>
            </a:r>
            <a:r>
              <a:rPr lang="en-US" altLang="zh-CN" sz="1600" dirty="0" err="1" smtClean="0"/>
              <a:t>Mikolov</a:t>
            </a:r>
            <a:r>
              <a:rPr lang="en-US" altLang="zh-CN" sz="1600" dirty="0" smtClean="0"/>
              <a:t>. "Distributed representations of sentences and documents." </a:t>
            </a:r>
            <a:r>
              <a:rPr lang="en-US" altLang="zh-CN" sz="1600" i="1" dirty="0" smtClean="0"/>
              <a:t>International conference on machine learning</a:t>
            </a:r>
            <a:r>
              <a:rPr lang="en-US" altLang="zh-CN" sz="1600" dirty="0" smtClean="0"/>
              <a:t>. 2014.</a:t>
            </a:r>
            <a:endParaRPr lang="zh-CN" altLang="en-US" sz="1600" dirty="0"/>
          </a:p>
        </p:txBody>
      </p:sp>
      <p:pic>
        <p:nvPicPr>
          <p:cNvPr id="1026" name="Picture 2"/>
          <p:cNvPicPr>
            <a:picLocks noChangeAspect="1" noChangeArrowheads="1"/>
          </p:cNvPicPr>
          <p:nvPr/>
        </p:nvPicPr>
        <p:blipFill>
          <a:blip r:embed="rId3" cstate="print"/>
          <a:srcRect/>
          <a:stretch>
            <a:fillRect/>
          </a:stretch>
        </p:blipFill>
        <p:spPr bwMode="auto">
          <a:xfrm>
            <a:off x="2396358" y="2788034"/>
            <a:ext cx="6705600" cy="34575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913" y="0"/>
            <a:ext cx="457200" cy="828675"/>
          </a:xfrm>
          <a:prstGeom prst="rect">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76967" y="94596"/>
            <a:ext cx="5534191" cy="400110"/>
          </a:xfrm>
          <a:prstGeom prst="rect">
            <a:avLst/>
          </a:prstGeom>
          <a:noFill/>
        </p:spPr>
        <p:txBody>
          <a:bodyPr wrap="square" rtlCol="0">
            <a:spAutoFit/>
          </a:bodyPr>
          <a:lstStyle/>
          <a:p>
            <a:pPr algn="dist"/>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基于Doc2vec的混合神经网络预测模型</a:t>
            </a:r>
            <a:endParaRPr lang="en-US" altLang="zh-CN" sz="2000" b="1" dirty="0" smtClean="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4" name="TextBox 3"/>
          <p:cNvSpPr txBox="1"/>
          <p:nvPr/>
        </p:nvSpPr>
        <p:spPr>
          <a:xfrm>
            <a:off x="1008997" y="551794"/>
            <a:ext cx="5486400" cy="523220"/>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rPr>
              <a:t>二 情感分</a:t>
            </a:r>
            <a:r>
              <a:rPr lang="zh-CN" altLang="en-US" sz="2800" b="1" dirty="0" smtClean="0">
                <a:latin typeface="宋体" panose="02010600030101010101" pitchFamily="2" charset="-122"/>
                <a:ea typeface="宋体" panose="02010600030101010101" pitchFamily="2" charset="-122"/>
              </a:rPr>
              <a:t>析</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文</a:t>
            </a:r>
            <a:r>
              <a:rPr lang="zh-CN" altLang="en-US" sz="2800" b="1" dirty="0" smtClean="0">
                <a:latin typeface="宋体" panose="02010600030101010101" pitchFamily="2" charset="-122"/>
                <a:ea typeface="宋体" panose="02010600030101010101" pitchFamily="2" charset="-122"/>
              </a:rPr>
              <a:t>本特征值生成</a:t>
            </a:r>
            <a:endParaRPr lang="zh-CN" altLang="en-US" sz="2800" b="1" dirty="0">
              <a:latin typeface="宋体" panose="02010600030101010101" pitchFamily="2" charset="-122"/>
              <a:ea typeface="宋体" panose="02010600030101010101" pitchFamily="2" charset="-122"/>
            </a:endParaRPr>
          </a:p>
        </p:txBody>
      </p:sp>
      <p:sp>
        <p:nvSpPr>
          <p:cNvPr id="5" name="TextBox 4"/>
          <p:cNvSpPr txBox="1"/>
          <p:nvPr/>
        </p:nvSpPr>
        <p:spPr>
          <a:xfrm>
            <a:off x="583324" y="1418897"/>
            <a:ext cx="10893973" cy="1200329"/>
          </a:xfrm>
          <a:prstGeom prst="rect">
            <a:avLst/>
          </a:prstGeom>
          <a:noFill/>
        </p:spPr>
        <p:txBody>
          <a:bodyPr wrap="square" rtlCol="0">
            <a:spAutoFit/>
          </a:bodyPr>
          <a:lstStyle/>
          <a:p>
            <a:r>
              <a:rPr lang="zh-CN" altLang="en-US" dirty="0" smtClean="0"/>
              <a:t>为了将评论句向量和股票价格联系起来。我们利用卷积神经网络（</a:t>
            </a:r>
            <a:r>
              <a:rPr lang="en-US" altLang="zh-CN" dirty="0" smtClean="0"/>
              <a:t>CNN</a:t>
            </a:r>
            <a:r>
              <a:rPr lang="zh-CN" altLang="en-US" dirty="0" smtClean="0"/>
              <a:t>）将每个句向量转换为一个具体值作为其情感分析值。</a:t>
            </a:r>
            <a:endParaRPr lang="en-US" altLang="zh-CN" dirty="0" smtClean="0"/>
          </a:p>
          <a:p>
            <a:endParaRPr lang="en-US" altLang="zh-CN" dirty="0" smtClean="0"/>
          </a:p>
          <a:p>
            <a:r>
              <a:rPr lang="zh-CN" altLang="en-US" dirty="0" smtClean="0"/>
              <a:t>样本集是句向量文件，标签集为股票相对于前一天的涨跌幅。优化算法为</a:t>
            </a:r>
            <a:r>
              <a:rPr lang="en-US" altLang="zh-CN" dirty="0" smtClean="0"/>
              <a:t>Adam</a:t>
            </a:r>
            <a:r>
              <a:rPr lang="zh-CN" altLang="en-US" dirty="0" smtClean="0"/>
              <a:t>算法。</a:t>
            </a:r>
            <a:endParaRPr lang="zh-CN" altLang="en-US" dirty="0"/>
          </a:p>
        </p:txBody>
      </p:sp>
      <p:sp>
        <p:nvSpPr>
          <p:cNvPr id="2050"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049" name="对象 117"/>
          <p:cNvGraphicFramePr>
            <a:graphicFrameLocks noChangeAspect="1"/>
          </p:cNvGraphicFramePr>
          <p:nvPr/>
        </p:nvGraphicFramePr>
        <p:xfrm>
          <a:off x="1313949" y="2284216"/>
          <a:ext cx="10552430" cy="4236085"/>
        </p:xfrm>
        <a:graphic>
          <a:graphicData uri="http://schemas.openxmlformats.org/presentationml/2006/ole">
            <p:oleObj spid="_x0000_s1025" r:id="rId3" imgW="10839534" imgH="4343516" progId="">
              <p:embed/>
            </p:oleObj>
          </a:graphicData>
        </a:graphic>
      </p:graphicFrame>
      <p:sp>
        <p:nvSpPr>
          <p:cNvPr id="8" name="TextBox 7"/>
          <p:cNvSpPr txBox="1"/>
          <p:nvPr/>
        </p:nvSpPr>
        <p:spPr>
          <a:xfrm>
            <a:off x="1671145" y="6432330"/>
            <a:ext cx="8150772" cy="378372"/>
          </a:xfrm>
          <a:prstGeom prst="rect">
            <a:avLst/>
          </a:prstGeom>
          <a:noFill/>
        </p:spPr>
        <p:txBody>
          <a:bodyPr wrap="square" rtlCol="0">
            <a:spAutoFit/>
          </a:bodyPr>
          <a:lstStyle/>
          <a:p>
            <a:pPr algn="ctr"/>
            <a:r>
              <a:rPr lang="en-US" altLang="zh-CN" dirty="0" smtClean="0"/>
              <a:t>CNN</a:t>
            </a:r>
            <a:r>
              <a:rPr lang="zh-CN" altLang="en-US" dirty="0" smtClean="0"/>
              <a:t>神经网络结构图</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913" y="0"/>
            <a:ext cx="457200" cy="828675"/>
          </a:xfrm>
          <a:prstGeom prst="rect">
            <a:avLst/>
          </a:prstGeom>
          <a:solidFill>
            <a:srgbClr val="B7D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76967" y="94596"/>
            <a:ext cx="5534191" cy="400110"/>
          </a:xfrm>
          <a:prstGeom prst="rect">
            <a:avLst/>
          </a:prstGeom>
          <a:noFill/>
        </p:spPr>
        <p:txBody>
          <a:bodyPr wrap="square" rtlCol="0">
            <a:spAutoFit/>
          </a:bodyPr>
          <a:lstStyle/>
          <a:p>
            <a:pPr algn="dist"/>
            <a:r>
              <a:rPr lang="zh-CN" altLang="en-US" sz="2000" b="1" dirty="0" smtClean="0">
                <a:solidFill>
                  <a:schemeClr val="tx1">
                    <a:lumMod val="85000"/>
                    <a:lumOff val="15000"/>
                  </a:schemeClr>
                </a:solidFill>
                <a:latin typeface="仿宋" panose="02010609060101010101" pitchFamily="49" charset="-122"/>
                <a:ea typeface="仿宋" panose="02010609060101010101" pitchFamily="49" charset="-122"/>
              </a:rPr>
              <a:t>基于Doc2vec的混合神经网络预测模型</a:t>
            </a:r>
            <a:endParaRPr lang="en-US" altLang="zh-CN" sz="2000" b="1" dirty="0" smtClean="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4" name="TextBox 3"/>
          <p:cNvSpPr txBox="1"/>
          <p:nvPr/>
        </p:nvSpPr>
        <p:spPr>
          <a:xfrm>
            <a:off x="1008997" y="551794"/>
            <a:ext cx="5486400" cy="523220"/>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rPr>
              <a:t>二 情感分</a:t>
            </a:r>
            <a:r>
              <a:rPr lang="zh-CN" altLang="en-US" sz="2800" b="1" dirty="0" smtClean="0">
                <a:latin typeface="宋体" panose="02010600030101010101" pitchFamily="2" charset="-122"/>
                <a:ea typeface="宋体" panose="02010600030101010101" pitchFamily="2" charset="-122"/>
              </a:rPr>
              <a:t>析</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实例</a:t>
            </a:r>
            <a:endParaRPr lang="zh-CN" altLang="en-US" sz="2800" b="1" dirty="0">
              <a:latin typeface="宋体" panose="02010600030101010101" pitchFamily="2" charset="-122"/>
              <a:ea typeface="宋体" panose="02010600030101010101" pitchFamily="2" charset="-122"/>
            </a:endParaRPr>
          </a:p>
        </p:txBody>
      </p:sp>
      <p:sp>
        <p:nvSpPr>
          <p:cNvPr id="5" name="TextBox 4"/>
          <p:cNvSpPr txBox="1"/>
          <p:nvPr/>
        </p:nvSpPr>
        <p:spPr>
          <a:xfrm>
            <a:off x="536027" y="1229711"/>
            <a:ext cx="11272345" cy="5304016"/>
          </a:xfrm>
          <a:prstGeom prst="rect">
            <a:avLst/>
          </a:prstGeom>
          <a:noFill/>
        </p:spPr>
        <p:txBody>
          <a:bodyPr wrap="square" rtlCol="0">
            <a:spAutoFit/>
          </a:bodyPr>
          <a:lstStyle/>
          <a:p>
            <a:r>
              <a:rPr lang="zh-CN" altLang="en-US" sz="2400" dirty="0" smtClean="0"/>
              <a:t>在本项目中，我们以第</a:t>
            </a:r>
            <a:r>
              <a:rPr lang="en-US" altLang="zh-CN" sz="2400" dirty="0" smtClean="0"/>
              <a:t>37</a:t>
            </a:r>
            <a:r>
              <a:rPr lang="zh-CN" altLang="en-US" sz="2400" dirty="0" smtClean="0"/>
              <a:t>类为例，对其质心中国太保（</a:t>
            </a:r>
            <a:r>
              <a:rPr lang="en-US" altLang="zh-CN" sz="2400" dirty="0" smtClean="0"/>
              <a:t>601601</a:t>
            </a:r>
            <a:r>
              <a:rPr lang="zh-CN" altLang="en-US" sz="2400" dirty="0" smtClean="0"/>
              <a:t>）进行训练。</a:t>
            </a:r>
            <a:endParaRPr lang="en-US" altLang="zh-CN" sz="2400" dirty="0" smtClean="0"/>
          </a:p>
          <a:p>
            <a:r>
              <a:rPr lang="zh-CN" altLang="en-US" sz="2400" dirty="0" smtClean="0"/>
              <a:t>训练过程如下：</a:t>
            </a:r>
            <a:endParaRPr lang="en-US" altLang="zh-CN" sz="2400" dirty="0" smtClean="0"/>
          </a:p>
          <a:p>
            <a:endParaRPr lang="en-US" altLang="zh-CN" sz="2400" dirty="0" smtClean="0"/>
          </a:p>
          <a:p>
            <a:pPr>
              <a:lnSpc>
                <a:spcPts val="4000"/>
              </a:lnSpc>
              <a:buFont typeface="Arial" panose="020B0604020202020204" pitchFamily="34" charset="0"/>
              <a:buChar char="•"/>
            </a:pPr>
            <a:r>
              <a:rPr lang="zh-CN" altLang="en-US" sz="2400" dirty="0" smtClean="0"/>
              <a:t>处理中国平安的评论文件。处理好的中国平安数据将作为语料库。（</a:t>
            </a:r>
            <a:r>
              <a:rPr lang="en-US" altLang="zh-CN" sz="2400" dirty="0" smtClean="0"/>
              <a:t>2017-2018</a:t>
            </a:r>
            <a:r>
              <a:rPr lang="zh-CN" altLang="en-US" sz="2400" dirty="0" smtClean="0"/>
              <a:t>）</a:t>
            </a:r>
            <a:endParaRPr lang="en-US" altLang="zh-CN" sz="2400" dirty="0" smtClean="0"/>
          </a:p>
          <a:p>
            <a:pPr>
              <a:lnSpc>
                <a:spcPts val="4000"/>
              </a:lnSpc>
              <a:buFont typeface="Arial" panose="020B0604020202020204" pitchFamily="34" charset="0"/>
              <a:buChar char="•"/>
            </a:pPr>
            <a:r>
              <a:rPr lang="zh-CN" altLang="en-US" sz="2400" dirty="0" smtClean="0"/>
              <a:t>采用</a:t>
            </a:r>
            <a:r>
              <a:rPr lang="en-US" altLang="zh-CN" sz="2400" dirty="0" smtClean="0"/>
              <a:t>python 3.5</a:t>
            </a:r>
            <a:r>
              <a:rPr lang="zh-CN" altLang="en-US" sz="2400" dirty="0" smtClean="0"/>
              <a:t>的第三方库</a:t>
            </a:r>
            <a:r>
              <a:rPr lang="en-US" altLang="zh-CN" sz="2400" dirty="0" err="1" smtClean="0"/>
              <a:t>gensim</a:t>
            </a:r>
            <a:r>
              <a:rPr lang="zh-CN" altLang="en-US" sz="2400" dirty="0" smtClean="0"/>
              <a:t>进行</a:t>
            </a:r>
            <a:r>
              <a:rPr lang="en-US" altLang="zh-CN" sz="2400" dirty="0" smtClean="0"/>
              <a:t>doc2vec</a:t>
            </a:r>
            <a:r>
              <a:rPr lang="zh-CN" altLang="en-US" sz="2400" dirty="0" smtClean="0"/>
              <a:t>训练。</a:t>
            </a:r>
            <a:endParaRPr lang="en-US" altLang="zh-CN" sz="2400" dirty="0" smtClean="0"/>
          </a:p>
          <a:p>
            <a:pPr>
              <a:lnSpc>
                <a:spcPts val="4000"/>
              </a:lnSpc>
              <a:buFont typeface="Arial" panose="020B0604020202020204" pitchFamily="34" charset="0"/>
              <a:buChar char="•"/>
            </a:pPr>
            <a:r>
              <a:rPr lang="zh-CN" altLang="en-US" sz="2400" dirty="0" smtClean="0"/>
              <a:t>将中国平安切词，调用</a:t>
            </a:r>
            <a:r>
              <a:rPr lang="en-US" altLang="zh-CN" sz="2400" u="sng" dirty="0" smtClean="0"/>
              <a:t>gensim.models.doc2vec ( )</a:t>
            </a:r>
            <a:r>
              <a:rPr lang="zh-CN" altLang="en-US" sz="2400" dirty="0" smtClean="0"/>
              <a:t>函数进行训练，经过</a:t>
            </a:r>
            <a:r>
              <a:rPr lang="en-US" altLang="zh-CN" sz="2400" dirty="0" smtClean="0"/>
              <a:t>1000</a:t>
            </a:r>
            <a:r>
              <a:rPr lang="zh-CN" altLang="en-US" sz="2400" dirty="0" smtClean="0"/>
              <a:t>次迭代模型趋于平稳后，保存其参数文件。</a:t>
            </a:r>
            <a:endParaRPr lang="en-US" altLang="zh-CN" sz="2400" dirty="0" smtClean="0"/>
          </a:p>
          <a:p>
            <a:pPr>
              <a:lnSpc>
                <a:spcPts val="4000"/>
              </a:lnSpc>
              <a:buFont typeface="Arial" panose="020B0604020202020204" pitchFamily="34" charset="0"/>
              <a:buChar char="•"/>
            </a:pPr>
            <a:r>
              <a:rPr lang="zh-CN" altLang="en-US" sz="2400" dirty="0" smtClean="0"/>
              <a:t>调用保存的模型参数文件，切词后对中国太保进行句向量提取。</a:t>
            </a:r>
            <a:endParaRPr lang="en-US" altLang="zh-CN" sz="2400" dirty="0" smtClean="0"/>
          </a:p>
          <a:p>
            <a:pPr>
              <a:lnSpc>
                <a:spcPts val="4000"/>
              </a:lnSpc>
              <a:buFont typeface="Arial" panose="020B0604020202020204" pitchFamily="34" charset="0"/>
              <a:buChar char="•"/>
            </a:pPr>
            <a:r>
              <a:rPr lang="zh-CN" altLang="en-US" sz="2400" dirty="0" smtClean="0"/>
              <a:t>处理中国人寿的评论文件，计算股票涨跌幅。将作为</a:t>
            </a:r>
            <a:r>
              <a:rPr lang="en-US" altLang="zh-CN" sz="2400" dirty="0" smtClean="0"/>
              <a:t>CNN</a:t>
            </a:r>
            <a:r>
              <a:rPr lang="zh-CN" altLang="en-US" sz="2400" dirty="0" smtClean="0"/>
              <a:t>的训练集。</a:t>
            </a:r>
            <a:endParaRPr lang="en-US" altLang="zh-CN" sz="2400" dirty="0" smtClean="0"/>
          </a:p>
          <a:p>
            <a:pPr>
              <a:lnSpc>
                <a:spcPts val="4000"/>
              </a:lnSpc>
              <a:buFont typeface="Arial" panose="020B0604020202020204" pitchFamily="34" charset="0"/>
              <a:buChar char="•"/>
            </a:pPr>
            <a:r>
              <a:rPr lang="zh-CN" altLang="en-US" sz="2400" dirty="0" smtClean="0"/>
              <a:t>利用</a:t>
            </a:r>
            <a:r>
              <a:rPr lang="en-US" altLang="zh-CN" sz="2400" dirty="0" smtClean="0"/>
              <a:t>python3.5</a:t>
            </a:r>
            <a:r>
              <a:rPr lang="zh-CN" altLang="en-US" sz="2400" dirty="0" smtClean="0"/>
              <a:t>的</a:t>
            </a:r>
            <a:r>
              <a:rPr lang="en-US" altLang="zh-CN" sz="2400" dirty="0" err="1" smtClean="0"/>
              <a:t>keras</a:t>
            </a:r>
            <a:r>
              <a:rPr lang="zh-CN" altLang="en-US" sz="2400" dirty="0" smtClean="0"/>
              <a:t>模型搭建</a:t>
            </a:r>
            <a:r>
              <a:rPr lang="en-US" altLang="zh-CN" sz="2400" dirty="0" smtClean="0"/>
              <a:t>CNN</a:t>
            </a:r>
            <a:r>
              <a:rPr lang="zh-CN" altLang="en-US" sz="2400" dirty="0" smtClean="0"/>
              <a:t>网络模型，并将训练集送入训练，得到收敛结果后将中国太保文件作为测试集送入模型，得到最后的情感值并写入文件。</a:t>
            </a:r>
            <a:endParaRPr lang="zh-CN" alt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2461</Words>
  <Application>Microsoft Office PowerPoint</Application>
  <PresentationFormat>自定义</PresentationFormat>
  <Paragraphs>99</Paragraphs>
  <Slides>18</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Office 主题​​</vt:lpstr>
      <vt:lpstr>Visio</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19830653@qq.com</dc:creator>
  <cp:lastModifiedBy>Administrator</cp:lastModifiedBy>
  <cp:revision>89</cp:revision>
  <dcterms:created xsi:type="dcterms:W3CDTF">2019-04-26T01:12:00Z</dcterms:created>
  <dcterms:modified xsi:type="dcterms:W3CDTF">2019-06-08T05:16:03Z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