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7" r:id="rId4"/>
  </p:sldMasterIdLst>
  <p:notesMasterIdLst>
    <p:notesMasterId r:id="rId28"/>
  </p:notesMasterIdLst>
  <p:handoutMasterIdLst>
    <p:handoutMasterId r:id="rId29"/>
  </p:handoutMasterIdLst>
  <p:sldIdLst>
    <p:sldId id="272" r:id="rId5"/>
    <p:sldId id="265" r:id="rId6"/>
    <p:sldId id="256" r:id="rId7"/>
    <p:sldId id="276" r:id="rId8"/>
    <p:sldId id="277" r:id="rId9"/>
    <p:sldId id="278" r:id="rId10"/>
    <p:sldId id="260" r:id="rId11"/>
    <p:sldId id="261" r:id="rId12"/>
    <p:sldId id="262" r:id="rId13"/>
    <p:sldId id="263" r:id="rId14"/>
    <p:sldId id="264" r:id="rId15"/>
    <p:sldId id="268" r:id="rId16"/>
    <p:sldId id="266" r:id="rId17"/>
    <p:sldId id="267" r:id="rId18"/>
    <p:sldId id="269" r:id="rId19"/>
    <p:sldId id="270" r:id="rId20"/>
    <p:sldId id="271" r:id="rId21"/>
    <p:sldId id="279" r:id="rId22"/>
    <p:sldId id="281" r:id="rId23"/>
    <p:sldId id="282" r:id="rId24"/>
    <p:sldId id="280" r:id="rId25"/>
    <p:sldId id="283" r:id="rId26"/>
    <p:sldId id="285" r:id="rId27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1E9BC-8BB2-45E0-AEC3-404C3E2E1930}" type="datetimeFigureOut">
              <a:rPr lang="en-CA" smtClean="0"/>
              <a:t>2017-01-19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4EB2-A356-4795-8F64-B05F211ACCC1}" type="slidenum">
              <a:rPr lang="en-CA" smtClean="0"/>
              <a:t>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440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4584-4036-45FC-A41E-C3DAAD68370B}" type="datetimeFigureOut">
              <a:rPr lang="en-US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EFF6C-022D-4C9F-8516-488E8B799C7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0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8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53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3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4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10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9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4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8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9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F6C-022D-4C9F-8516-488E8B799C7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3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9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06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4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98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4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6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4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9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5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1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62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1606" y="-673100"/>
            <a:ext cx="12618894" cy="12258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64558" y="-71438"/>
            <a:ext cx="12259733" cy="6948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409575"/>
            <a:ext cx="8213896" cy="6105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7986" y="958106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Search history</a:t>
            </a:r>
          </a:p>
        </p:txBody>
      </p:sp>
    </p:spTree>
    <p:extLst>
      <p:ext uri="{BB962C8B-B14F-4D97-AF65-F5344CB8AC3E}">
        <p14:creationId xmlns:p14="http://schemas.microsoft.com/office/powerpoint/2010/main" val="428814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628" y="337483"/>
            <a:ext cx="8733896" cy="6185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27813" y="573911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Minimalistic</a:t>
            </a:r>
          </a:p>
          <a:p>
            <a:pPr algn="ctr"/>
            <a:r>
              <a:rPr lang="en-US" sz="2400"/>
              <a:t>aesthetics</a:t>
            </a:r>
          </a:p>
        </p:txBody>
      </p:sp>
    </p:spTree>
    <p:extLst>
      <p:ext uri="{BB962C8B-B14F-4D97-AF65-F5344CB8AC3E}">
        <p14:creationId xmlns:p14="http://schemas.microsoft.com/office/powerpoint/2010/main" val="202847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tiesN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43" y="357851"/>
            <a:ext cx="4285192" cy="2985790"/>
          </a:xfrm>
          <a:prstGeom prst="rect">
            <a:avLst/>
          </a:prstGeom>
        </p:spPr>
      </p:pic>
      <p:pic>
        <p:nvPicPr>
          <p:cNvPr id="3" name="Picture 2" descr="CitiesE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79" y="373826"/>
            <a:ext cx="4232276" cy="2968248"/>
          </a:xfrm>
          <a:prstGeom prst="rect">
            <a:avLst/>
          </a:prstGeom>
        </p:spPr>
      </p:pic>
      <p:pic>
        <p:nvPicPr>
          <p:cNvPr id="4" name="Picture 3" descr="CitiesM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675" y="3536950"/>
            <a:ext cx="4254500" cy="2932642"/>
          </a:xfrm>
          <a:prstGeom prst="rect">
            <a:avLst/>
          </a:prstGeom>
        </p:spPr>
      </p:pic>
      <p:pic>
        <p:nvPicPr>
          <p:cNvPr id="5" name="Picture 4" descr="CitiesH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013" y="3536950"/>
            <a:ext cx="4226984" cy="2932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516772" y="155117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New York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27253" y="147409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Cairo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51517" y="474853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Moscow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03376" y="487553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Hamilton</a:t>
            </a:r>
          </a:p>
        </p:txBody>
      </p:sp>
    </p:spTree>
    <p:extLst>
      <p:ext uri="{BB962C8B-B14F-4D97-AF65-F5344CB8AC3E}">
        <p14:creationId xmlns:p14="http://schemas.microsoft.com/office/powerpoint/2010/main" val="278466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cess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90" y="-17804"/>
            <a:ext cx="10092804" cy="68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6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cessingM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8" y="13593"/>
            <a:ext cx="10637561" cy="68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oreExerci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59" y="196762"/>
            <a:ext cx="4453983" cy="6503706"/>
          </a:xfrm>
          <a:prstGeom prst="rect">
            <a:avLst/>
          </a:prstGeom>
        </p:spPr>
      </p:pic>
      <p:pic>
        <p:nvPicPr>
          <p:cNvPr id="3" name="Picture 2" descr="Score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614" y="1695212"/>
            <a:ext cx="5860858" cy="37708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540403" y="2786662"/>
            <a:ext cx="492463" cy="57595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1763351" y="243148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AccessMap</a:t>
            </a:r>
          </a:p>
        </p:txBody>
      </p:sp>
    </p:spTree>
    <p:extLst>
      <p:ext uri="{BB962C8B-B14F-4D97-AF65-F5344CB8AC3E}">
        <p14:creationId xmlns:p14="http://schemas.microsoft.com/office/powerpoint/2010/main" val="19525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h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22" y="-66115"/>
            <a:ext cx="4252348" cy="6924697"/>
          </a:xfrm>
          <a:prstGeom prst="rect">
            <a:avLst/>
          </a:prstGeom>
        </p:spPr>
      </p:pic>
      <p:pic>
        <p:nvPicPr>
          <p:cNvPr id="4" name="Picture 3" descr="Path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282" y="-37776"/>
            <a:ext cx="4332985" cy="69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39" y="5384735"/>
            <a:ext cx="3732212" cy="1752600"/>
          </a:xfrm>
        </p:spPr>
        <p:txBody>
          <a:bodyPr/>
          <a:lstStyle/>
          <a:p>
            <a:r>
              <a:rPr lang="en-US"/>
              <a:t>3-opt</a:t>
            </a:r>
          </a:p>
        </p:txBody>
      </p:sp>
      <p:pic>
        <p:nvPicPr>
          <p:cNvPr id="3" name="Picture 2" descr="3op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8" y="28575"/>
            <a:ext cx="7615526" cy="5966775"/>
          </a:xfrm>
          <a:prstGeom prst="rect">
            <a:avLst/>
          </a:prstGeom>
        </p:spPr>
      </p:pic>
      <p:pic>
        <p:nvPicPr>
          <p:cNvPr id="4" name="Picture 3" descr="3op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756" y="179489"/>
            <a:ext cx="7276244" cy="5723831"/>
          </a:xfrm>
          <a:prstGeom prst="rect">
            <a:avLst/>
          </a:prstGeom>
        </p:spPr>
      </p:pic>
      <p:pic>
        <p:nvPicPr>
          <p:cNvPr id="5" name="Picture 4" descr="3op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975" y="330629"/>
            <a:ext cx="7021639" cy="5424060"/>
          </a:xfrm>
          <a:prstGeom prst="rect">
            <a:avLst/>
          </a:prstGeom>
        </p:spPr>
      </p:pic>
      <p:pic>
        <p:nvPicPr>
          <p:cNvPr id="6" name="Picture 5" descr="3opt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638" y="406200"/>
            <a:ext cx="7011816" cy="53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Many users may have difficulty reading text</a:t>
            </a:r>
          </a:p>
          <a:p>
            <a:r>
              <a:rPr lang="EN-US" sz="2400" dirty="0"/>
              <a:t>Poor/failing eyesight, dyslexia, illiteracy</a:t>
            </a:r>
            <a:endParaRPr lang="EN-US" dirty="0"/>
          </a:p>
        </p:txBody>
      </p:sp>
      <p:pic>
        <p:nvPicPr>
          <p:cNvPr id="4" name="Picture 3" descr="42-1699155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57" y="3448184"/>
            <a:ext cx="4677833" cy="30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Diphone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B-NO" sz="2400" dirty="0" err="1"/>
              <a:t>Tokenize</a:t>
            </a:r>
            <a:r>
              <a:rPr lang="NB-NO" sz="2400" dirty="0"/>
              <a:t> input </a:t>
            </a:r>
            <a:r>
              <a:rPr lang="NB-NO" sz="2400" dirty="0" err="1"/>
              <a:t>text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400" dirty="0" err="1">
                <a:solidFill>
                  <a:srgbClr val="FFFFFF"/>
                </a:solidFill>
                <a:latin typeface="Trebuchet MS"/>
              </a:rPr>
              <a:t>Apply</a:t>
            </a:r>
            <a:r>
              <a:rPr lang="NB-NO" sz="2400" dirty="0">
                <a:solidFill>
                  <a:srgbClr val="FFFFFF"/>
                </a:solidFill>
                <a:latin typeface="Trebuchet MS"/>
              </a:rPr>
              <a:t> letter-to-sound </a:t>
            </a:r>
            <a:r>
              <a:rPr lang="NB-NO" sz="2400" dirty="0" err="1">
                <a:solidFill>
                  <a:srgbClr val="FFFFFF"/>
                </a:solidFill>
                <a:latin typeface="Trebuchet MS"/>
              </a:rPr>
              <a:t>rules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400" dirty="0" err="1">
                <a:solidFill>
                  <a:srgbClr val="FFFFFF"/>
                </a:solidFill>
                <a:latin typeface="Trebuchet MS"/>
              </a:rPr>
              <a:t>Retrieve</a:t>
            </a:r>
            <a:r>
              <a:rPr lang="NB-NO" sz="2400" dirty="0">
                <a:solidFill>
                  <a:srgbClr val="FFFFFF"/>
                </a:solidFill>
                <a:latin typeface="Trebuchet MS"/>
              </a:rPr>
              <a:t> </a:t>
            </a:r>
            <a:r>
              <a:rPr lang="NB-NO" sz="2400" dirty="0" err="1">
                <a:solidFill>
                  <a:srgbClr val="FFFFFF"/>
                </a:solidFill>
                <a:latin typeface="Trebuchet MS"/>
              </a:rPr>
              <a:t>diphone</a:t>
            </a:r>
            <a:r>
              <a:rPr lang="NB-NO" sz="2400" dirty="0">
                <a:solidFill>
                  <a:srgbClr val="FFFFFF"/>
                </a:solidFill>
                <a:latin typeface="Trebuchet MS"/>
              </a:rPr>
              <a:t> samples from database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400" dirty="0">
                <a:solidFill>
                  <a:srgbClr val="FFFFFF"/>
                </a:solidFill>
                <a:latin typeface="Trebuchet MS"/>
              </a:rPr>
              <a:t>Output sound </a:t>
            </a:r>
            <a:r>
              <a:rPr lang="NB-NO" sz="2400" dirty="0" err="1">
                <a:solidFill>
                  <a:srgbClr val="FFFFFF"/>
                </a:solidFill>
                <a:latin typeface="Trebuchet MS"/>
              </a:rPr>
              <a:t>through</a:t>
            </a:r>
            <a:r>
              <a:rPr lang="NB-NO" sz="2400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NB-NO" sz="2400" dirty="0" err="1">
                <a:solidFill>
                  <a:srgbClr val="FFFFFF"/>
                </a:solidFill>
                <a:latin typeface="Trebuchet MS"/>
              </a:rPr>
              <a:t>PulseAudio</a:t>
            </a:r>
            <a:endParaRPr lang="NB-NO" sz="2400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4868545"/>
            <a:ext cx="9025900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"COMPUTER" → </a:t>
            </a:r>
            <a:r>
              <a:rPr lang="EN-US" sz="2800" dirty="0">
                <a:solidFill>
                  <a:srgbClr val="FFFFFF"/>
                </a:solidFill>
                <a:latin typeface="Trebuchet MS"/>
              </a:rPr>
              <a:t>/kəmˈpyu tər/</a:t>
            </a:r>
            <a:endParaRPr lang="en-US" sz="2800" dirty="0">
              <a:solidFill>
                <a:srgbClr val="FFFFFF"/>
              </a:solidFill>
              <a:latin typeface="Trebuchet MS"/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Trebuchet MS"/>
              </a:rPr>
              <a:t>C+ CO + OM + MP + PU + UT + TE + ER + R</a:t>
            </a:r>
            <a:endParaRPr lang="EN-US" sz="2800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68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7318" y="1342976"/>
            <a:ext cx="8574622" cy="261619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S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266" y="752123"/>
            <a:ext cx="6797068" cy="6366198"/>
          </a:xfrm>
          <a:prstGeom prst="rect">
            <a:avLst/>
          </a:prstGeom>
        </p:spPr>
      </p:pic>
      <p:sp>
        <p:nvSpPr>
          <p:cNvPr id="5" name="Left Bracket 4"/>
          <p:cNvSpPr/>
          <p:nvPr/>
        </p:nvSpPr>
        <p:spPr>
          <a:xfrm>
            <a:off x="6056275" y="29718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78325" y="4460875"/>
            <a:ext cx="329591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[                      Drop-offs                   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4034" y="525413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[  Depots 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9805" y="291442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[  Depots  ]</a:t>
            </a:r>
          </a:p>
        </p:txBody>
      </p:sp>
      <p:pic>
        <p:nvPicPr>
          <p:cNvPr id="9" name="Picture 8" descr="TS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13" y="70306"/>
            <a:ext cx="6564334" cy="69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Uses PulseAudio libraries</a:t>
            </a:r>
          </a:p>
          <a:p>
            <a:r>
              <a:rPr lang="en-US" sz="2400"/>
              <a:t>Very low level!</a:t>
            </a:r>
          </a:p>
        </p:txBody>
      </p:sp>
      <p:pic>
        <p:nvPicPr>
          <p:cNvPr id="4" name="Picture 3" descr="2000px-Pcm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85" y="1041520"/>
            <a:ext cx="6383866" cy="48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4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in the future?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FFFF"/>
                </a:solidFill>
                <a:latin typeface="Trebuchet MS"/>
              </a:rPr>
              <a:t>Many areas for growth</a:t>
            </a:r>
          </a:p>
          <a:p>
            <a:pPr lvl="1"/>
            <a:r>
              <a:rPr lang="en-US" sz="2200">
                <a:solidFill>
                  <a:srgbClr val="FFFFFF"/>
                </a:solidFill>
                <a:latin typeface="Trebuchet MS"/>
              </a:rPr>
              <a:t>Sound/text-to-speech</a:t>
            </a:r>
          </a:p>
          <a:p>
            <a:pPr lvl="1"/>
            <a:r>
              <a:rPr lang="en-US" sz="2200">
                <a:solidFill>
                  <a:srgbClr val="FFFFFF"/>
                </a:solidFill>
                <a:latin typeface="Trebuchet MS"/>
              </a:rPr>
              <a:t>Visual improvements</a:t>
            </a:r>
          </a:p>
          <a:p>
            <a:pPr lvl="1"/>
            <a:r>
              <a:rPr lang="en-US" sz="2200">
                <a:solidFill>
                  <a:srgbClr val="FFFFFF"/>
                </a:solidFill>
                <a:latin typeface="Trebuchet MS"/>
              </a:rPr>
              <a:t>Further human testing</a:t>
            </a:r>
          </a:p>
        </p:txBody>
      </p:sp>
      <p:pic>
        <p:nvPicPr>
          <p:cNvPr id="4" name="Picture 3" descr="FF-army.mil-hallway-test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915" y="1571533"/>
            <a:ext cx="6191572" cy="41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Seed for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Integration with emerging technologies: smartphones, self-driving cars</a:t>
            </a:r>
          </a:p>
          <a:p>
            <a:r>
              <a:rPr lang="en-US" sz="2400"/>
              <a:t>Kickstart a </a:t>
            </a:r>
            <a:r>
              <a:rPr lang="en-US" sz="2400">
                <a:solidFill>
                  <a:srgbClr val="93DE61"/>
                </a:solidFill>
              </a:rPr>
              <a:t>revolution</a:t>
            </a:r>
            <a:r>
              <a:rPr lang="en-US" sz="2400"/>
              <a:t> in the market for accessibility</a:t>
            </a:r>
            <a:endParaRPr lang="en-US"/>
          </a:p>
        </p:txBody>
      </p:sp>
      <p:pic>
        <p:nvPicPr>
          <p:cNvPr id="4" name="Picture 3" descr="se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68" y="3779511"/>
            <a:ext cx="5707304" cy="24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36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Thanks for listening!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Questions?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0192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AccessMap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Speedy precision, intuitive features, usability for everyone.</a:t>
            </a: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Today's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/>
              <a:t>Live Demo of AccessMap</a:t>
            </a:r>
          </a:p>
          <a:p>
            <a:pPr>
              <a:buFont typeface="+mj-lt"/>
              <a:buAutoNum type="arabicPeriod"/>
            </a:pPr>
            <a:r>
              <a:rPr lang="en-US" sz="2400"/>
              <a:t>Key Innovations, or What Makes AccessMap So Great?</a:t>
            </a:r>
          </a:p>
          <a:p>
            <a:pPr>
              <a:buFont typeface="+mj-lt"/>
              <a:buAutoNum type="arabicPeriod"/>
            </a:pPr>
            <a:r>
              <a:rPr lang="en-US" sz="2400"/>
              <a:t>The Future of AccessMap</a:t>
            </a:r>
          </a:p>
        </p:txBody>
      </p:sp>
    </p:spTree>
    <p:extLst>
      <p:ext uri="{BB962C8B-B14F-4D97-AF65-F5344CB8AC3E}">
        <p14:creationId xmlns:p14="http://schemas.microsoft.com/office/powerpoint/2010/main" val="22282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3" y="378111"/>
            <a:ext cx="8626475" cy="61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0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5" y="338282"/>
            <a:ext cx="8690504" cy="61701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42901" y="547153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Colorblind</a:t>
            </a:r>
          </a:p>
          <a:p>
            <a:pPr algn="ctr"/>
            <a:r>
              <a:rPr lang="en-US" sz="2400"/>
              <a:t>Palettes</a:t>
            </a:r>
          </a:p>
        </p:txBody>
      </p:sp>
    </p:spTree>
    <p:extLst>
      <p:ext uri="{BB962C8B-B14F-4D97-AF65-F5344CB8AC3E}">
        <p14:creationId xmlns:p14="http://schemas.microsoft.com/office/powerpoint/2010/main" val="364387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12" y="352659"/>
            <a:ext cx="8295064" cy="6121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17914" y="816728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Help Dialog</a:t>
            </a:r>
          </a:p>
        </p:txBody>
      </p:sp>
    </p:spTree>
    <p:extLst>
      <p:ext uri="{BB962C8B-B14F-4D97-AF65-F5344CB8AC3E}">
        <p14:creationId xmlns:p14="http://schemas.microsoft.com/office/powerpoint/2010/main" val="31839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" y="404813"/>
            <a:ext cx="8036454" cy="5974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4250" y="591483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Finding</a:t>
            </a:r>
          </a:p>
          <a:p>
            <a:pPr algn="ctr"/>
            <a:r>
              <a:rPr lang="en-US" sz="2400"/>
              <a:t>directions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96" y="312684"/>
            <a:ext cx="8329612" cy="6146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39080" y="529580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Courier route</a:t>
            </a:r>
          </a:p>
          <a:p>
            <a:pPr algn="ctr"/>
            <a:r>
              <a:rPr lang="en-US" sz="240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354003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ddres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FBA30D3F0984596BE2AE27DEF8AF2" ma:contentTypeVersion="4" ma:contentTypeDescription="Create a new document." ma:contentTypeScope="" ma:versionID="4368bbd950772b0bdb79a3aa5c6b2c4a">
  <xsd:schema xmlns:xsd="http://www.w3.org/2001/XMLSchema" xmlns:xs="http://www.w3.org/2001/XMLSchema" xmlns:p="http://schemas.microsoft.com/office/2006/metadata/properties" xmlns:ns1="http://schemas.microsoft.com/sharepoint/v3" xmlns:ns3="924c1fc0-d367-4c75-8373-a1bdfb33d2c0" targetNamespace="http://schemas.microsoft.com/office/2006/metadata/properties" ma:root="true" ma:fieldsID="d894f6b106e500973cddd09d67c623bd" ns1:_="" ns3:_="">
    <xsd:import namespace="http://schemas.microsoft.com/sharepoint/v3"/>
    <xsd:import namespace="924c1fc0-d367-4c75-8373-a1bdfb33d2c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1:IMAddres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ddress" ma:index="9" nillable="true" ma:displayName="IM Address" ma:description="" ma:internalName="IMAddres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4c1fc0-d367-4c75-8373-a1bdfb33d2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96B49D-704D-47AF-8265-47EF796057DC}">
  <ds:schemaRefs>
    <ds:schemaRef ds:uri="http://schemas.microsoft.com/office/2006/documentManagement/types"/>
    <ds:schemaRef ds:uri="http://www.w3.org/XML/1998/namespace"/>
    <ds:schemaRef ds:uri="http://purl.org/dc/terms/"/>
    <ds:schemaRef ds:uri="924c1fc0-d367-4c75-8373-a1bdfb33d2c0"/>
    <ds:schemaRef ds:uri="http://schemas.microsoft.com/sharepoint/v3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0832693-5FE2-4691-8BFF-BDFC702578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42658A-C119-498D-8560-72F50E43B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24c1fc0-d367-4c75-8373-a1bdfb33d2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208</Words>
  <Application>Microsoft Office PowerPoint</Application>
  <PresentationFormat>Widescreen</PresentationFormat>
  <Paragraphs>69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PowerPoint Presentation</vt:lpstr>
      <vt:lpstr>PowerPoint Presentation</vt:lpstr>
      <vt:lpstr>AccessMap</vt:lpstr>
      <vt:lpstr>Today's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3-opt</vt:lpstr>
      <vt:lpstr>Why Sound?</vt:lpstr>
      <vt:lpstr>Diphone Concatenation</vt:lpstr>
      <vt:lpstr>Sound Engine</vt:lpstr>
      <vt:lpstr>What's in the future?</vt:lpstr>
      <vt:lpstr>A Seed for Growth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Frosted Butts</cp:lastModifiedBy>
  <cp:revision>22</cp:revision>
  <cp:lastPrinted>2015-04-13T12:28:28Z</cp:lastPrinted>
  <dcterms:created xsi:type="dcterms:W3CDTF">2014-09-12T02:11:33Z</dcterms:created>
  <dcterms:modified xsi:type="dcterms:W3CDTF">2017-01-20T00:14:11Z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0x010100B0CFBA30D3F0984596BE2AE27DEF8AF2</vt:lpwstr>
  </property>
</Properties>
</file>