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458B"/>
    <a:srgbClr val="5C91BB"/>
    <a:srgbClr val="EB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smtClean="0"/>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C35E51A-1BE4-44FF-A243-703A581844B6}" type="datetimeFigureOut">
              <a:rPr lang="ru-RU" smtClean="0"/>
              <a:t>10.01.2021</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C0AF66B1-15DD-444A-9C07-14901813EDC3}"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683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C35E51A-1BE4-44FF-A243-703A581844B6}" type="datetimeFigureOut">
              <a:rPr lang="ru-RU" smtClean="0"/>
              <a:t>10.01.2021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0AF66B1-15DD-444A-9C07-14901813EDC3}"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71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C35E51A-1BE4-44FF-A243-703A581844B6}" type="datetimeFigureOut">
              <a:rPr lang="ru-RU" smtClean="0"/>
              <a:t>10.01.2021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0AF66B1-15DD-444A-9C07-14901813EDC3}"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89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C35E51A-1BE4-44FF-A243-703A581844B6}" type="datetimeFigureOut">
              <a:rPr lang="ru-RU" smtClean="0"/>
              <a:t>10.01.2021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0AF66B1-15DD-444A-9C07-14901813EDC3}"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83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C35E51A-1BE4-44FF-A243-703A581844B6}" type="datetimeFigureOut">
              <a:rPr lang="ru-RU" smtClean="0"/>
              <a:t>10.01.2021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0AF66B1-15DD-444A-9C07-14901813EDC3}"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19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C35E51A-1BE4-44FF-A243-703A581844B6}" type="datetimeFigureOut">
              <a:rPr lang="ru-RU" smtClean="0"/>
              <a:t>10.01.2021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0AF66B1-15DD-444A-9C07-14901813EDC3}"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87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C35E51A-1BE4-44FF-A243-703A581844B6}" type="datetimeFigureOut">
              <a:rPr lang="ru-RU" smtClean="0"/>
              <a:t>10.01.2021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0AF66B1-15DD-444A-9C07-14901813EDC3}"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85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C35E51A-1BE4-44FF-A243-703A581844B6}" type="datetimeFigureOut">
              <a:rPr lang="ru-RU" smtClean="0"/>
              <a:t>10.01.2021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0AF66B1-15DD-444A-9C07-14901813EDC3}"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6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5E51A-1BE4-44FF-A243-703A581844B6}" type="datetimeFigureOut">
              <a:rPr lang="ru-RU" smtClean="0"/>
              <a:t>10.01.2021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0AF66B1-15DD-444A-9C07-14901813EDC3}" type="slidenum">
              <a:rPr lang="ru-RU" smtClean="0"/>
              <a:t>‹#›</a:t>
            </a:fld>
            <a:endParaRPr lang="ru-RU"/>
          </a:p>
        </p:txBody>
      </p:sp>
    </p:spTree>
    <p:extLst>
      <p:ext uri="{BB962C8B-B14F-4D97-AF65-F5344CB8AC3E}">
        <p14:creationId xmlns:p14="http://schemas.microsoft.com/office/powerpoint/2010/main" val="346972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C35E51A-1BE4-44FF-A243-703A581844B6}" type="datetimeFigureOut">
              <a:rPr lang="ru-RU" smtClean="0"/>
              <a:t>10.01.2021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0AF66B1-15DD-444A-9C07-14901813EDC3}"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462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35E51A-1BE4-44FF-A243-703A581844B6}" type="datetimeFigureOut">
              <a:rPr lang="ru-RU" smtClean="0"/>
              <a:t>10.01.2021</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C0AF66B1-15DD-444A-9C07-14901813EDC3}"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6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C35E51A-1BE4-44FF-A243-703A581844B6}" type="datetimeFigureOut">
              <a:rPr lang="ru-RU" smtClean="0"/>
              <a:t>10.01.2021</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AF66B1-15DD-444A-9C07-14901813EDC3}"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3907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ru-RU" dirty="0" smtClean="0"/>
              <a:t>Индивидуальное домашнее задание </a:t>
            </a:r>
            <a:endParaRPr lang="ru-RU" dirty="0"/>
          </a:p>
        </p:txBody>
      </p:sp>
      <p:sp>
        <p:nvSpPr>
          <p:cNvPr id="3" name="Подзаголовок 2"/>
          <p:cNvSpPr>
            <a:spLocks noGrp="1"/>
          </p:cNvSpPr>
          <p:nvPr>
            <p:ph type="subTitle" idx="1"/>
          </p:nvPr>
        </p:nvSpPr>
        <p:spPr>
          <a:xfrm>
            <a:off x="684211" y="3982453"/>
            <a:ext cx="10902199" cy="1808747"/>
          </a:xfrm>
        </p:spPr>
        <p:txBody>
          <a:bodyPr>
            <a:normAutofit/>
          </a:bodyPr>
          <a:lstStyle/>
          <a:p>
            <a:pPr algn="r"/>
            <a:r>
              <a:rPr lang="ru-RU" dirty="0" smtClean="0">
                <a:solidFill>
                  <a:schemeClr val="tx1"/>
                </a:solidFill>
              </a:rPr>
              <a:t>Подготовил </a:t>
            </a:r>
          </a:p>
          <a:p>
            <a:pPr algn="r"/>
            <a:r>
              <a:rPr lang="ru-RU" dirty="0" smtClean="0">
                <a:solidFill>
                  <a:schemeClr val="tx1"/>
                </a:solidFill>
              </a:rPr>
              <a:t>Студент группы АИ-18</a:t>
            </a:r>
          </a:p>
          <a:p>
            <a:pPr algn="r"/>
            <a:r>
              <a:rPr lang="ru-RU" dirty="0" err="1" smtClean="0">
                <a:solidFill>
                  <a:schemeClr val="tx1"/>
                </a:solidFill>
              </a:rPr>
              <a:t>Грунау</a:t>
            </a:r>
            <a:r>
              <a:rPr lang="ru-RU" dirty="0" smtClean="0">
                <a:solidFill>
                  <a:schemeClr val="tx1"/>
                </a:solidFill>
              </a:rPr>
              <a:t> Г.Ю.</a:t>
            </a:r>
            <a:endParaRPr lang="ru-RU" dirty="0">
              <a:solidFill>
                <a:schemeClr val="tx1"/>
              </a:solidFill>
            </a:endParaRPr>
          </a:p>
        </p:txBody>
      </p:sp>
    </p:spTree>
    <p:extLst>
      <p:ext uri="{BB962C8B-B14F-4D97-AF65-F5344CB8AC3E}">
        <p14:creationId xmlns:p14="http://schemas.microsoft.com/office/powerpoint/2010/main" val="3879415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saturation sat="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677334" y="661738"/>
            <a:ext cx="10981266" cy="5245768"/>
          </a:xfrm>
          <a:solidFill>
            <a:schemeClr val="bg1">
              <a:lumMod val="95000"/>
            </a:schemeClr>
          </a:solidFill>
        </p:spPr>
        <p:txBody>
          <a:bodyPr>
            <a:normAutofit fontScale="85000" lnSpcReduction="20000"/>
          </a:bodyPr>
          <a:lstStyle/>
          <a:p>
            <a:r>
              <a:rPr lang="ru-RU" dirty="0"/>
              <a:t>Хотелось бы подчеркнуть, что взаимодействие — это всегда коммуникация. Однако не стоит отождествлять взаимодействие с обычным общением, т. е. обменом сообщениями. Это гораздо более широкое понятие, поскольку предполагает </a:t>
            </a:r>
            <a:r>
              <a:rPr lang="ru-RU" b="1" dirty="0"/>
              <a:t>не только прямой обмен информацией</a:t>
            </a:r>
            <a:r>
              <a:rPr lang="ru-RU" dirty="0"/>
              <a:t>, </a:t>
            </a:r>
            <a:r>
              <a:rPr lang="ru-RU" b="1" dirty="0"/>
              <a:t>но и косвенный обмен смыслами</a:t>
            </a:r>
            <a:r>
              <a:rPr lang="ru-RU" dirty="0"/>
              <a:t>. Действительно, два человека могут не говорить ни слова и не стремиться ничего сообщать друг другу иными средствами, однако уже тот факт, что один может наблюдать за действиями другого, и другой знает об этом, делает любую их активность социальным взаимодействием. Если люди совершают на глазах друг у друга какие-то действия, которые могут быть (и непременно будут) как-то интерпретированы противоположной стороной, то они уже обмениваются смыслами. Человек, который находится в одиночестве, будет вести себя немного иначе, чем человек, который находится в обществе других людей.</a:t>
            </a:r>
          </a:p>
          <a:p>
            <a:r>
              <a:rPr lang="ru-RU" dirty="0"/>
              <a:t>Следовательно, </a:t>
            </a:r>
            <a:r>
              <a:rPr lang="ru-RU" b="1" dirty="0"/>
              <a:t>социальное взаимодействие</a:t>
            </a:r>
            <a:r>
              <a:rPr lang="ru-RU" dirty="0"/>
              <a:t> характеризуется такой чертой, как </a:t>
            </a:r>
            <a:r>
              <a:rPr lang="ru-RU" b="1" dirty="0"/>
              <a:t>обратная связь</a:t>
            </a:r>
            <a:r>
              <a:rPr lang="ru-RU" dirty="0"/>
              <a:t>. Обратная связь предполагает </a:t>
            </a:r>
            <a:r>
              <a:rPr lang="ru-RU" b="1" dirty="0"/>
              <a:t>наличие реакции</a:t>
            </a:r>
            <a:r>
              <a:rPr lang="ru-RU" dirty="0"/>
              <a:t>. Однако эта реакция может и не последовать, но она всегда ожидается, допускается как вероятная, возможная.</a:t>
            </a:r>
          </a:p>
          <a:p>
            <a:r>
              <a:rPr lang="ru-RU" b="1" dirty="0"/>
              <a:t>Американский социолог русского происхождения П. Сорокин выделил два обязательных условия социального </a:t>
            </a:r>
            <a:r>
              <a:rPr lang="ru-RU" b="1" dirty="0" err="1"/>
              <a:t>взаимодействия:</a:t>
            </a:r>
            <a:r>
              <a:rPr lang="ru-RU" dirty="0" err="1"/>
              <a:t>участники</a:t>
            </a:r>
            <a:r>
              <a:rPr lang="ru-RU" dirty="0"/>
              <a:t> взаимодействия должны </a:t>
            </a:r>
            <a:r>
              <a:rPr lang="ru-RU" b="1" dirty="0"/>
              <a:t>обладать</a:t>
            </a:r>
            <a:r>
              <a:rPr lang="ru-RU" dirty="0"/>
              <a:t> </a:t>
            </a:r>
            <a:r>
              <a:rPr lang="ru-RU" b="1" dirty="0"/>
              <a:t>психикой</a:t>
            </a:r>
            <a:r>
              <a:rPr lang="ru-RU" dirty="0"/>
              <a:t> и </a:t>
            </a:r>
            <a:r>
              <a:rPr lang="ru-RU" b="1" dirty="0"/>
              <a:t>органами чувств</a:t>
            </a:r>
            <a:r>
              <a:rPr lang="ru-RU" dirty="0"/>
              <a:t>, т. е. средствами, позволяющими узнать, что чувствует другой человек, через его действия, мимику, жесты, интонации голоса и т. д.;</a:t>
            </a:r>
          </a:p>
          <a:p>
            <a:r>
              <a:rPr lang="ru-RU" dirty="0"/>
              <a:t>участники взаимодействия должны </a:t>
            </a:r>
            <a:r>
              <a:rPr lang="ru-RU" b="1" dirty="0"/>
              <a:t>одинаковым образом выражать</a:t>
            </a:r>
            <a:r>
              <a:rPr lang="ru-RU" dirty="0"/>
              <a:t> </a:t>
            </a:r>
            <a:r>
              <a:rPr lang="ru-RU" b="1" dirty="0"/>
              <a:t>свои чувства и мысли</a:t>
            </a:r>
            <a:r>
              <a:rPr lang="ru-RU" dirty="0"/>
              <a:t>, т. е. использовать одни и те же символы самовыражения.</a:t>
            </a:r>
          </a:p>
          <a:p>
            <a:pPr marL="0" indent="0">
              <a:buNone/>
            </a:pPr>
            <a:endParaRPr lang="ru-RU" dirty="0">
              <a:solidFill>
                <a:srgbClr val="61458B"/>
              </a:solidFill>
            </a:endParaRPr>
          </a:p>
        </p:txBody>
      </p:sp>
    </p:spTree>
    <p:extLst>
      <p:ext uri="{BB962C8B-B14F-4D97-AF65-F5344CB8AC3E}">
        <p14:creationId xmlns:p14="http://schemas.microsoft.com/office/powerpoint/2010/main" val="1058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ru-RU" dirty="0" smtClean="0">
                <a:solidFill>
                  <a:srgbClr val="002060"/>
                </a:solidFill>
              </a:rPr>
              <a:t>Тема 5.</a:t>
            </a:r>
            <a:r>
              <a:rPr lang="ru-RU" dirty="0">
                <a:solidFill>
                  <a:srgbClr val="002060"/>
                </a:solidFill>
              </a:rPr>
              <a:t> </a:t>
            </a:r>
            <a:r>
              <a:rPr lang="ru-RU" dirty="0"/>
              <a:t>Социальные отношения: содержание, виды и особенности проявления.</a:t>
            </a:r>
          </a:p>
        </p:txBody>
      </p:sp>
      <p:sp>
        <p:nvSpPr>
          <p:cNvPr id="3" name="Объект 2"/>
          <p:cNvSpPr>
            <a:spLocks noGrp="1"/>
          </p:cNvSpPr>
          <p:nvPr>
            <p:ph idx="1"/>
          </p:nvPr>
        </p:nvSpPr>
        <p:spPr>
          <a:xfrm>
            <a:off x="677334" y="2160589"/>
            <a:ext cx="4893287" cy="1618917"/>
          </a:xfrm>
        </p:spPr>
        <p:txBody>
          <a:bodyPr/>
          <a:lstStyle/>
          <a:p>
            <a:pPr marL="0" indent="0">
              <a:buNone/>
            </a:pPr>
            <a:r>
              <a:rPr lang="ru-RU" dirty="0"/>
              <a:t>Социальные отношения - это отношения между социальными группами или их членами.</a:t>
            </a:r>
          </a:p>
        </p:txBody>
      </p:sp>
      <p:pic>
        <p:nvPicPr>
          <p:cNvPr id="4" name="Рисунок 3" descr="7421.jpg"/>
          <p:cNvPicPr>
            <a:picLocks noChangeAspect="1"/>
          </p:cNvPicPr>
          <p:nvPr/>
        </p:nvPicPr>
        <p:blipFill>
          <a:blip r:embed="rId2" cstate="print"/>
          <a:stretch>
            <a:fillRect/>
          </a:stretch>
        </p:blipFill>
        <p:spPr>
          <a:xfrm>
            <a:off x="677334" y="3570960"/>
            <a:ext cx="2924944" cy="2924944"/>
          </a:xfrm>
          <a:prstGeom prst="rect">
            <a:avLst/>
          </a:prstGeom>
        </p:spPr>
      </p:pic>
      <p:pic>
        <p:nvPicPr>
          <p:cNvPr id="6" name="Рисунок 5"/>
          <p:cNvPicPr>
            <a:picLocks noChangeAspect="1"/>
          </p:cNvPicPr>
          <p:nvPr/>
        </p:nvPicPr>
        <p:blipFill>
          <a:blip r:embed="rId3"/>
          <a:stretch>
            <a:fillRect/>
          </a:stretch>
        </p:blipFill>
        <p:spPr>
          <a:xfrm>
            <a:off x="6387014" y="2160589"/>
            <a:ext cx="5000625" cy="3295650"/>
          </a:xfrm>
          <a:prstGeom prst="rect">
            <a:avLst/>
          </a:prstGeom>
        </p:spPr>
      </p:pic>
    </p:spTree>
    <p:extLst>
      <p:ext uri="{BB962C8B-B14F-4D97-AF65-F5344CB8AC3E}">
        <p14:creationId xmlns:p14="http://schemas.microsoft.com/office/powerpoint/2010/main" val="416992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 name="Заголовок 1"/>
          <p:cNvSpPr>
            <a:spLocks noGrp="1"/>
          </p:cNvSpPr>
          <p:nvPr/>
        </p:nvSpPr>
        <p:spPr>
          <a:xfrm>
            <a:off x="2274590" y="58316"/>
            <a:ext cx="7467600" cy="580926"/>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ru-RU" sz="3600" dirty="0" smtClean="0">
                <a:solidFill>
                  <a:schemeClr val="accent5">
                    <a:lumMod val="40000"/>
                    <a:lumOff val="60000"/>
                  </a:schemeClr>
                </a:solidFill>
                <a:effectLst>
                  <a:outerShdw blurRad="38100" dist="38100" dir="2700000" algn="tl">
                    <a:srgbClr val="000000">
                      <a:alpha val="43137"/>
                    </a:srgbClr>
                  </a:outerShdw>
                </a:effectLst>
                <a:latin typeface="Trebuchet MS" panose="020B0603020202020204" pitchFamily="34" charset="0"/>
                <a:cs typeface="Times New Roman" pitchFamily="18" charset="0"/>
              </a:rPr>
              <a:t>Виды социальных отношений </a:t>
            </a:r>
            <a:endParaRPr lang="ru-RU" sz="3600" dirty="0">
              <a:solidFill>
                <a:schemeClr val="accent5">
                  <a:lumMod val="40000"/>
                  <a:lumOff val="60000"/>
                </a:schemeClr>
              </a:solidFill>
              <a:effectLst>
                <a:outerShdw blurRad="38100" dist="38100" dir="2700000" algn="tl">
                  <a:srgbClr val="000000">
                    <a:alpha val="43137"/>
                  </a:srgbClr>
                </a:outerShdw>
              </a:effectLst>
              <a:latin typeface="Trebuchet MS" panose="020B0603020202020204" pitchFamily="34" charset="0"/>
              <a:cs typeface="Times New Roman" pitchFamily="18" charset="0"/>
            </a:endParaRPr>
          </a:p>
        </p:txBody>
      </p:sp>
      <p:sp>
        <p:nvSpPr>
          <p:cNvPr id="20" name="TextBox 19"/>
          <p:cNvSpPr txBox="1"/>
          <p:nvPr/>
        </p:nvSpPr>
        <p:spPr>
          <a:xfrm>
            <a:off x="695021" y="1427747"/>
            <a:ext cx="11111968" cy="4678204"/>
          </a:xfrm>
          <a:prstGeom prst="rect">
            <a:avLst/>
          </a:prstGeom>
          <a:noFill/>
        </p:spPr>
        <p:txBody>
          <a:bodyPr wrap="square" rtlCol="0">
            <a:spAutoFit/>
          </a:bodyPr>
          <a:lstStyle/>
          <a:p>
            <a:pPr fontAlgn="base"/>
            <a:r>
              <a:rPr lang="ru-RU" sz="2800" dirty="0"/>
              <a:t>Отношения классифицируют по следующим основаниям:</a:t>
            </a:r>
          </a:p>
          <a:p>
            <a:pPr fontAlgn="base"/>
            <a:r>
              <a:rPr lang="ru-RU" sz="2800" dirty="0"/>
              <a:t>с точки зрения владения и распоряжения собственностью (классовые, сословные);</a:t>
            </a:r>
          </a:p>
          <a:p>
            <a:pPr fontAlgn="base"/>
            <a:r>
              <a:rPr lang="ru-RU" sz="2800" dirty="0"/>
              <a:t>по объему власти (отношения по вертикали и по горизонтали);</a:t>
            </a:r>
          </a:p>
          <a:p>
            <a:pPr fontAlgn="base"/>
            <a:r>
              <a:rPr lang="ru-RU" sz="2800" dirty="0"/>
              <a:t>по сферам проявления (правовые, экономические, политические, моральные, религиозные, эстетические, межгрупповые, массовые, межличностные);</a:t>
            </a:r>
          </a:p>
          <a:p>
            <a:pPr fontAlgn="base"/>
            <a:r>
              <a:rPr lang="ru-RU" sz="2800" dirty="0"/>
              <a:t>с позиции </a:t>
            </a:r>
            <a:r>
              <a:rPr lang="ru-RU" sz="2800" dirty="0" err="1"/>
              <a:t>регламентированности</a:t>
            </a:r>
            <a:r>
              <a:rPr lang="ru-RU" sz="2800" dirty="0"/>
              <a:t> (официальные, неофициальные);</a:t>
            </a:r>
          </a:p>
          <a:p>
            <a:pPr fontAlgn="base"/>
            <a:r>
              <a:rPr lang="ru-RU" sz="2800" dirty="0"/>
              <a:t>исходя из внутренней социально-психологической структуры (коммуникативные, когнитивные, конативные и пр.).</a:t>
            </a:r>
          </a:p>
          <a:p>
            <a:endParaRPr lang="ru-RU" dirty="0"/>
          </a:p>
        </p:txBody>
      </p:sp>
    </p:spTree>
    <p:extLst>
      <p:ext uri="{BB962C8B-B14F-4D97-AF65-F5344CB8AC3E}">
        <p14:creationId xmlns:p14="http://schemas.microsoft.com/office/powerpoint/2010/main" val="4247093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208546" y="208547"/>
            <a:ext cx="11454065" cy="6432885"/>
          </a:xfrm>
        </p:spPr>
        <p:txBody>
          <a:bodyPr>
            <a:normAutofit fontScale="92500" lnSpcReduction="10000"/>
          </a:bodyPr>
          <a:lstStyle/>
          <a:p>
            <a:pPr marL="0" indent="0">
              <a:buNone/>
            </a:pPr>
            <a:r>
              <a:rPr lang="ru-RU" dirty="0" smtClean="0"/>
              <a:t>Социальные </a:t>
            </a:r>
            <a:r>
              <a:rPr lang="ru-RU" dirty="0"/>
              <a:t>отношения выражаются в виде производственных, экономических, правовых, нравственных, политических, религиозных, этнических, эстетических и т. д</a:t>
            </a:r>
            <a:r>
              <a:rPr lang="ru-RU" dirty="0" smtClean="0"/>
              <a:t>.</a:t>
            </a:r>
          </a:p>
          <a:p>
            <a:r>
              <a:rPr lang="ru-RU" b="1" dirty="0"/>
              <a:t>Производственные отношения</a:t>
            </a:r>
            <a:r>
              <a:rPr lang="ru-RU" dirty="0"/>
              <a:t> концентрируются во множестве профессионально-трудовых ролей-функций </a:t>
            </a:r>
            <a:r>
              <a:rPr lang="ru-RU" dirty="0" smtClean="0"/>
              <a:t>человека</a:t>
            </a:r>
          </a:p>
          <a:p>
            <a:r>
              <a:rPr lang="ru-RU" b="1" dirty="0"/>
              <a:t>Экономические отношения</a:t>
            </a:r>
            <a:r>
              <a:rPr lang="ru-RU" dirty="0"/>
              <a:t> реализуются в сфере производства, владения и потребления, представляющей собой рынок материальной и духовной продукции</a:t>
            </a:r>
            <a:r>
              <a:rPr lang="ru-RU" dirty="0" smtClean="0"/>
              <a:t>.</a:t>
            </a:r>
          </a:p>
          <a:p>
            <a:r>
              <a:rPr lang="ru-RU" b="1" dirty="0"/>
              <a:t>Правовые отношения</a:t>
            </a:r>
            <a:r>
              <a:rPr lang="ru-RU" dirty="0"/>
              <a:t> в обществе закрепляются законодательным путем. Они устанавливают меру свободы личности как субъекта производственных, экономических, политических и других общественных отношений</a:t>
            </a:r>
            <a:r>
              <a:rPr lang="ru-RU" dirty="0" smtClean="0"/>
              <a:t>.</a:t>
            </a:r>
          </a:p>
          <a:p>
            <a:r>
              <a:rPr lang="ru-RU" b="1" dirty="0"/>
              <a:t>Нравственные отношения</a:t>
            </a:r>
            <a:r>
              <a:rPr lang="ru-RU" dirty="0"/>
              <a:t> закрепляются в соответствующих ритуалах, традициях, обычаях и других формах этнокультурной организации жизни </a:t>
            </a:r>
            <a:r>
              <a:rPr lang="ru-RU" dirty="0" smtClean="0"/>
              <a:t>людей</a:t>
            </a:r>
          </a:p>
          <a:p>
            <a:r>
              <a:rPr lang="ru-RU" b="1" dirty="0"/>
              <a:t>Религиозные отношения</a:t>
            </a:r>
            <a:r>
              <a:rPr lang="ru-RU" dirty="0"/>
              <a:t> отражают взаимодействие людей, которое складывается под влиянием представлений о месте человека во вселенских процессах жизни и смерти, о таинствах его души, идеальных свойствах психики, духовных и нравственных основах существования</a:t>
            </a:r>
            <a:r>
              <a:rPr lang="ru-RU" dirty="0" smtClean="0"/>
              <a:t>.</a:t>
            </a:r>
          </a:p>
          <a:p>
            <a:r>
              <a:rPr lang="ru-RU" b="1" dirty="0"/>
              <a:t>Политические отношения</a:t>
            </a:r>
            <a:r>
              <a:rPr lang="ru-RU" dirty="0"/>
              <a:t> концентрируются вокруг проблемы власти</a:t>
            </a:r>
            <a:r>
              <a:rPr lang="ru-RU" dirty="0" smtClean="0"/>
              <a:t>.</a:t>
            </a:r>
          </a:p>
          <a:p>
            <a:r>
              <a:rPr lang="ru-RU" b="1" dirty="0"/>
              <a:t>Эстетические отношения</a:t>
            </a:r>
            <a:r>
              <a:rPr lang="ru-RU" dirty="0"/>
              <a:t> возникают на основе эмоционально-психологической привлекательности людей друг для друга и эстетического отражения вещественных объектов внешнего мира. </a:t>
            </a:r>
            <a:endParaRPr lang="ru-RU" dirty="0" smtClean="0"/>
          </a:p>
          <a:p>
            <a:pPr marL="0" indent="0">
              <a:buNone/>
            </a:pPr>
            <a:endParaRPr lang="ru-RU" dirty="0"/>
          </a:p>
        </p:txBody>
      </p:sp>
    </p:spTree>
    <p:extLst>
      <p:ext uri="{BB962C8B-B14F-4D97-AF65-F5344CB8AC3E}">
        <p14:creationId xmlns:p14="http://schemas.microsoft.com/office/powerpoint/2010/main" val="2564765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85000"/>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4"/>
          <a:stretch>
            <a:fillRect/>
          </a:stretch>
        </p:blipFill>
        <p:spPr>
          <a:xfrm>
            <a:off x="4017880" y="3908470"/>
            <a:ext cx="3479799" cy="2609849"/>
          </a:xfrm>
          <a:prstGeom prst="ellipse">
            <a:avLst/>
          </a:prstGeom>
        </p:spPr>
      </p:pic>
      <p:sp>
        <p:nvSpPr>
          <p:cNvPr id="2" name="Заголовок 1"/>
          <p:cNvSpPr>
            <a:spLocks noGrp="1"/>
          </p:cNvSpPr>
          <p:nvPr>
            <p:ph type="title"/>
          </p:nvPr>
        </p:nvSpPr>
        <p:spPr>
          <a:xfrm>
            <a:off x="1588168" y="160422"/>
            <a:ext cx="7685834" cy="1658854"/>
          </a:xfrm>
        </p:spPr>
        <p:txBody>
          <a:bodyPr>
            <a:normAutofit/>
          </a:bodyPr>
          <a:lstStyle/>
          <a:p>
            <a:pPr algn="r"/>
            <a:r>
              <a:rPr lang="ru-RU" dirty="0" smtClean="0">
                <a:solidFill>
                  <a:schemeClr val="accent1">
                    <a:lumMod val="75000"/>
                  </a:schemeClr>
                </a:solidFill>
              </a:rPr>
              <a:t>Тема 6.</a:t>
            </a:r>
            <a:r>
              <a:rPr lang="ru-RU" dirty="0">
                <a:solidFill>
                  <a:schemeClr val="accent1">
                    <a:lumMod val="75000"/>
                  </a:schemeClr>
                </a:solidFill>
              </a:rPr>
              <a:t> Лидерство как феномен социальной власти и влияния в группе. Теории лидерства.</a:t>
            </a:r>
          </a:p>
        </p:txBody>
      </p:sp>
      <p:sp>
        <p:nvSpPr>
          <p:cNvPr id="3" name="Объект 2"/>
          <p:cNvSpPr>
            <a:spLocks noGrp="1"/>
          </p:cNvSpPr>
          <p:nvPr>
            <p:ph idx="1"/>
          </p:nvPr>
        </p:nvSpPr>
        <p:spPr>
          <a:xfrm>
            <a:off x="256675" y="1459832"/>
            <a:ext cx="11518230" cy="5058487"/>
          </a:xfrm>
        </p:spPr>
        <p:txBody>
          <a:bodyPr>
            <a:normAutofit/>
          </a:bodyPr>
          <a:lstStyle/>
          <a:p>
            <a:pPr marL="0" indent="0">
              <a:buNone/>
            </a:pPr>
            <a:r>
              <a:rPr lang="ru-RU" i="1" dirty="0">
                <a:solidFill>
                  <a:srgbClr val="FF0000"/>
                </a:solidFill>
              </a:rPr>
              <a:t>Лидер</a:t>
            </a:r>
            <a:r>
              <a:rPr lang="ru-RU" dirty="0"/>
              <a:t> - это лицо, за которым группа признает право принимать ответственные решения в значимых для нее ситуациях, то есть это наиболее авторитетная личность, играющая центральную роль в организации совместной деятельности и регулировании взаимоотношений в группе. Эта система межличностных связей формируется и определяется целями, ценностями и нормами группы.</a:t>
            </a:r>
          </a:p>
          <a:p>
            <a:pPr marL="0" indent="0">
              <a:buNone/>
            </a:pPr>
            <a:r>
              <a:rPr lang="ru-RU" dirty="0"/>
              <a:t>В социальной психологии приняты различные классификации лидеров:</a:t>
            </a:r>
          </a:p>
          <a:p>
            <a:pPr>
              <a:buFont typeface="Wingdings" panose="05000000000000000000" pitchFamily="2" charset="2"/>
              <a:buChar char="q"/>
            </a:pPr>
            <a:r>
              <a:rPr lang="ru-RU" dirty="0"/>
              <a:t>а) по содержанию деятельности (лидер-вдохновитель и лидер-исполнитель);</a:t>
            </a:r>
          </a:p>
          <a:p>
            <a:pPr>
              <a:buFont typeface="Wingdings" panose="05000000000000000000" pitchFamily="2" charset="2"/>
              <a:buChar char="q"/>
            </a:pPr>
            <a:r>
              <a:rPr lang="ru-RU" dirty="0"/>
              <a:t>б) по характеру деятельности (универсальный и ситуативный лидер);</a:t>
            </a:r>
          </a:p>
          <a:p>
            <a:pPr>
              <a:buFont typeface="Wingdings" panose="05000000000000000000" pitchFamily="2" charset="2"/>
              <a:buChar char="q"/>
            </a:pPr>
            <a:r>
              <a:rPr lang="ru-RU" dirty="0"/>
              <a:t>в) по направленности деятельности (эмоциональный и деловой лидер).</a:t>
            </a:r>
          </a:p>
          <a:p>
            <a:pPr marL="0" indent="0">
              <a:buNone/>
            </a:pPr>
            <a:r>
              <a:rPr lang="ru-RU" dirty="0"/>
              <a:t>Различают </a:t>
            </a:r>
            <a:r>
              <a:rPr lang="ru-RU" i="1" dirty="0">
                <a:solidFill>
                  <a:srgbClr val="FF0000"/>
                </a:solidFill>
              </a:rPr>
              <a:t>формальное</a:t>
            </a:r>
            <a:r>
              <a:rPr lang="ru-RU" i="1" dirty="0"/>
              <a:t> и </a:t>
            </a:r>
            <a:r>
              <a:rPr lang="ru-RU" i="1" dirty="0">
                <a:solidFill>
                  <a:srgbClr val="FF0000"/>
                </a:solidFill>
              </a:rPr>
              <a:t>неформальное</a:t>
            </a:r>
            <a:r>
              <a:rPr lang="ru-RU" dirty="0"/>
              <a:t> лидерство. Под формальным лидерством принято считать влияние на людей с позиции занимаемой должности, а под неформальным - влияние на людей при помощи своих способностей, умений, ну, или иных ресурсов.</a:t>
            </a:r>
          </a:p>
        </p:txBody>
      </p:sp>
    </p:spTree>
    <p:extLst>
      <p:ext uri="{BB962C8B-B14F-4D97-AF65-F5344CB8AC3E}">
        <p14:creationId xmlns:p14="http://schemas.microsoft.com/office/powerpoint/2010/main" val="3094159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6">
              <a:lumMod val="75000"/>
            </a:schemeClr>
          </a:fgClr>
          <a:bgClr>
            <a:schemeClr val="accent6">
              <a:lumMod val="50000"/>
            </a:schemeClr>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284" y="409923"/>
            <a:ext cx="9803570" cy="1443832"/>
          </a:xfrm>
        </p:spPr>
        <p:txBody>
          <a:bodyPr/>
          <a:lstStyle/>
          <a:p>
            <a:pPr algn="ctr"/>
            <a:r>
              <a:rPr lang="ru-RU" dirty="0">
                <a:solidFill>
                  <a:schemeClr val="bg1"/>
                </a:solidFill>
              </a:rPr>
              <a:t>Теории лидерства</a:t>
            </a:r>
            <a:r>
              <a:rPr lang="ru-RU" dirty="0"/>
              <a:t/>
            </a:r>
            <a:br>
              <a:rPr lang="ru-RU" dirty="0"/>
            </a:br>
            <a:endParaRPr lang="ru-RU" dirty="0"/>
          </a:p>
        </p:txBody>
      </p:sp>
      <p:sp>
        <p:nvSpPr>
          <p:cNvPr id="3" name="Объект 2"/>
          <p:cNvSpPr>
            <a:spLocks noGrp="1"/>
          </p:cNvSpPr>
          <p:nvPr>
            <p:ph idx="1"/>
          </p:nvPr>
        </p:nvSpPr>
        <p:spPr>
          <a:xfrm>
            <a:off x="192505" y="1026696"/>
            <a:ext cx="11999495" cy="5694946"/>
          </a:xfrm>
        </p:spPr>
        <p:txBody>
          <a:bodyPr>
            <a:normAutofit fontScale="77500" lnSpcReduction="20000"/>
          </a:bodyPr>
          <a:lstStyle/>
          <a:p>
            <a:pPr marL="0" indent="0">
              <a:buNone/>
            </a:pPr>
            <a:r>
              <a:rPr lang="ru-RU" dirty="0">
                <a:solidFill>
                  <a:schemeClr val="bg1"/>
                </a:solidFill>
              </a:rPr>
              <a:t>1</a:t>
            </a:r>
            <a:r>
              <a:rPr lang="ru-RU" dirty="0" smtClean="0">
                <a:solidFill>
                  <a:schemeClr val="bg1"/>
                </a:solidFill>
              </a:rPr>
              <a:t>) </a:t>
            </a:r>
            <a:r>
              <a:rPr lang="ru-RU" dirty="0">
                <a:solidFill>
                  <a:schemeClr val="bg1"/>
                </a:solidFill>
              </a:rPr>
              <a:t>«Теория черт</a:t>
            </a:r>
            <a:r>
              <a:rPr lang="ru-RU" dirty="0" smtClean="0">
                <a:solidFill>
                  <a:schemeClr val="bg1"/>
                </a:solidFill>
              </a:rPr>
              <a:t>»</a:t>
            </a:r>
            <a:endParaRPr lang="ru-RU" dirty="0">
              <a:solidFill>
                <a:schemeClr val="bg1"/>
              </a:solidFill>
            </a:endParaRPr>
          </a:p>
          <a:p>
            <a:pPr marL="0" indent="0">
              <a:buNone/>
            </a:pPr>
            <a:r>
              <a:rPr lang="ru-RU" dirty="0">
                <a:solidFill>
                  <a:schemeClr val="bg1"/>
                </a:solidFill>
              </a:rPr>
              <a:t>Это одна из древнейших теорий. Еще Древние Египтяне приписывали врожденный дар своему императору. Собственно, на этом и основывается «теория черт» - на врожденных качествах лидера. Согласно этой теории лидером может быть лишь тот, у кого есть определенный набор личностных качеств и психологических черт. Иногда эту теорию называют «харизматической теорией</a:t>
            </a:r>
            <a:r>
              <a:rPr lang="ru-RU" dirty="0" smtClean="0">
                <a:solidFill>
                  <a:schemeClr val="bg1"/>
                </a:solidFill>
              </a:rPr>
              <a:t>».</a:t>
            </a:r>
          </a:p>
          <a:p>
            <a:pPr marL="0" indent="0">
              <a:buNone/>
            </a:pPr>
            <a:r>
              <a:rPr lang="ru-RU" dirty="0">
                <a:solidFill>
                  <a:schemeClr val="bg1"/>
                </a:solidFill>
              </a:rPr>
              <a:t>2</a:t>
            </a:r>
            <a:r>
              <a:rPr lang="ru-RU" dirty="0" smtClean="0">
                <a:solidFill>
                  <a:schemeClr val="bg1"/>
                </a:solidFill>
              </a:rPr>
              <a:t>) «</a:t>
            </a:r>
            <a:r>
              <a:rPr lang="ru-RU" dirty="0">
                <a:solidFill>
                  <a:schemeClr val="bg1"/>
                </a:solidFill>
              </a:rPr>
              <a:t>Ситуационная теория лидерства</a:t>
            </a:r>
            <a:r>
              <a:rPr lang="ru-RU" dirty="0" smtClean="0">
                <a:solidFill>
                  <a:schemeClr val="bg1"/>
                </a:solidFill>
              </a:rPr>
              <a:t>»</a:t>
            </a:r>
            <a:endParaRPr lang="ru-RU" dirty="0">
              <a:solidFill>
                <a:schemeClr val="bg1"/>
              </a:solidFill>
            </a:endParaRPr>
          </a:p>
          <a:p>
            <a:pPr marL="0" indent="0">
              <a:buNone/>
            </a:pPr>
            <a:r>
              <a:rPr lang="ru-RU" dirty="0">
                <a:solidFill>
                  <a:schemeClr val="bg1"/>
                </a:solidFill>
              </a:rPr>
              <a:t>Сторонники этой теории утверждают, что лидерство, как правило, - это продукт ситуации. В различных ситуациях выделяются отдельные члены группы, которые превосходят других в каких-то качествах, которые особенно необходимы в данной ситуации.</a:t>
            </a:r>
          </a:p>
          <a:p>
            <a:pPr marL="0" indent="0">
              <a:buNone/>
            </a:pPr>
            <a:r>
              <a:rPr lang="ru-RU" dirty="0">
                <a:solidFill>
                  <a:schemeClr val="bg1"/>
                </a:solidFill>
              </a:rPr>
              <a:t>3</a:t>
            </a:r>
            <a:r>
              <a:rPr lang="ru-RU" dirty="0" smtClean="0">
                <a:solidFill>
                  <a:schemeClr val="bg1"/>
                </a:solidFill>
              </a:rPr>
              <a:t>) «</a:t>
            </a:r>
            <a:r>
              <a:rPr lang="ru-RU" dirty="0">
                <a:solidFill>
                  <a:schemeClr val="bg1"/>
                </a:solidFill>
              </a:rPr>
              <a:t>Системная теория лидерства</a:t>
            </a:r>
            <a:r>
              <a:rPr lang="ru-RU" dirty="0" smtClean="0">
                <a:solidFill>
                  <a:schemeClr val="bg1"/>
                </a:solidFill>
              </a:rPr>
              <a:t>»</a:t>
            </a:r>
            <a:endParaRPr lang="ru-RU" dirty="0">
              <a:solidFill>
                <a:schemeClr val="bg1"/>
              </a:solidFill>
            </a:endParaRPr>
          </a:p>
          <a:p>
            <a:pPr marL="0" indent="0">
              <a:buNone/>
            </a:pPr>
            <a:r>
              <a:rPr lang="ru-RU" dirty="0">
                <a:solidFill>
                  <a:schemeClr val="bg1"/>
                </a:solidFill>
              </a:rPr>
              <a:t>Эта теория рассматривает лидерство как процесс организации межличностных отношений в группе, а лидер является субъектом управления этим процессом. Здесь лидерство становится функцией группы, и главное - это цели и задачи группы, хотя и структура личности лидеров имеет немаловажное значение</a:t>
            </a:r>
            <a:r>
              <a:rPr lang="ru-RU" dirty="0" smtClean="0">
                <a:solidFill>
                  <a:schemeClr val="bg1"/>
                </a:solidFill>
              </a:rPr>
              <a:t>.</a:t>
            </a:r>
          </a:p>
          <a:p>
            <a:pPr marL="0" indent="0">
              <a:buNone/>
            </a:pPr>
            <a:r>
              <a:rPr lang="ru-RU" dirty="0" smtClean="0">
                <a:solidFill>
                  <a:schemeClr val="bg1"/>
                </a:solidFill>
              </a:rPr>
              <a:t>4) «Мотивационная теория»</a:t>
            </a:r>
          </a:p>
          <a:p>
            <a:pPr marL="0" indent="0">
              <a:buNone/>
            </a:pPr>
            <a:r>
              <a:rPr lang="ru-RU" dirty="0" smtClean="0">
                <a:solidFill>
                  <a:schemeClr val="bg1"/>
                </a:solidFill>
              </a:rPr>
              <a:t>Сторонники этой теории понимают </a:t>
            </a:r>
            <a:r>
              <a:rPr lang="ru-RU" dirty="0">
                <a:solidFill>
                  <a:schemeClr val="bg1"/>
                </a:solidFill>
              </a:rPr>
              <a:t>лидерство, как попытку изменения поведения группы посредством изменения мотивации</a:t>
            </a:r>
            <a:r>
              <a:rPr lang="ru-RU" dirty="0" smtClean="0">
                <a:solidFill>
                  <a:schemeClr val="bg1"/>
                </a:solidFill>
              </a:rPr>
              <a:t>.</a:t>
            </a:r>
            <a:r>
              <a:rPr lang="ru-RU" dirty="0">
                <a:solidFill>
                  <a:schemeClr val="bg1"/>
                </a:solidFill>
              </a:rPr>
              <a:t> </a:t>
            </a:r>
            <a:endParaRPr lang="ru-RU" dirty="0" smtClean="0">
              <a:solidFill>
                <a:schemeClr val="bg1"/>
              </a:solidFill>
            </a:endParaRPr>
          </a:p>
          <a:p>
            <a:pPr marL="0" indent="0">
              <a:buNone/>
            </a:pPr>
            <a:r>
              <a:rPr lang="ru-RU" dirty="0" smtClean="0">
                <a:solidFill>
                  <a:schemeClr val="bg1"/>
                </a:solidFill>
              </a:rPr>
              <a:t>5) «Теория </a:t>
            </a:r>
            <a:r>
              <a:rPr lang="ru-RU" dirty="0">
                <a:solidFill>
                  <a:schemeClr val="bg1"/>
                </a:solidFill>
              </a:rPr>
              <a:t>обмена</a:t>
            </a:r>
            <a:r>
              <a:rPr lang="ru-RU" dirty="0" smtClean="0">
                <a:solidFill>
                  <a:schemeClr val="bg1"/>
                </a:solidFill>
              </a:rPr>
              <a:t>»</a:t>
            </a:r>
          </a:p>
          <a:p>
            <a:pPr marL="0" indent="0">
              <a:buNone/>
            </a:pPr>
            <a:r>
              <a:rPr lang="ru-RU" dirty="0">
                <a:solidFill>
                  <a:schemeClr val="bg1"/>
                </a:solidFill>
              </a:rPr>
              <a:t>П</a:t>
            </a:r>
            <a:r>
              <a:rPr lang="ru-RU" dirty="0" smtClean="0">
                <a:solidFill>
                  <a:schemeClr val="bg1"/>
                </a:solidFill>
              </a:rPr>
              <a:t>редставители </a:t>
            </a:r>
            <a:r>
              <a:rPr lang="ru-RU" dirty="0">
                <a:solidFill>
                  <a:schemeClr val="bg1"/>
                </a:solidFill>
              </a:rPr>
              <a:t>которой говорят, что общественные отношения - это форма обмена, в ходе которого члены группы вносят определенный вклад и получают некий «доход».</a:t>
            </a:r>
          </a:p>
          <a:p>
            <a:endParaRPr lang="ru-RU" dirty="0">
              <a:solidFill>
                <a:schemeClr val="bg1"/>
              </a:solidFill>
            </a:endParaRPr>
          </a:p>
          <a:p>
            <a:endParaRPr lang="ru-RU" dirty="0">
              <a:solidFill>
                <a:schemeClr val="bg1"/>
              </a:solidFill>
            </a:endParaRPr>
          </a:p>
        </p:txBody>
      </p:sp>
    </p:spTree>
    <p:extLst>
      <p:ext uri="{BB962C8B-B14F-4D97-AF65-F5344CB8AC3E}">
        <p14:creationId xmlns:p14="http://schemas.microsoft.com/office/powerpoint/2010/main" val="219234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1">
                <a:lumMod val="5000"/>
                <a:lumOff val="95000"/>
              </a:schemeClr>
            </a:gs>
            <a:gs pos="62000">
              <a:schemeClr val="accent1">
                <a:lumMod val="45000"/>
                <a:lumOff val="55000"/>
              </a:schemeClr>
            </a:gs>
            <a:gs pos="83000">
              <a:schemeClr val="accent1">
                <a:alpha val="76000"/>
                <a:lumMod val="41000"/>
                <a:lumOff val="59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ru-RU" dirty="0" smtClean="0">
                <a:solidFill>
                  <a:srgbClr val="61458B"/>
                </a:solidFill>
              </a:rPr>
              <a:t>Тема 7.</a:t>
            </a:r>
            <a:r>
              <a:rPr lang="ru-RU" dirty="0">
                <a:solidFill>
                  <a:srgbClr val="61458B"/>
                </a:solidFill>
              </a:rPr>
              <a:t> </a:t>
            </a:r>
            <a:r>
              <a:rPr lang="ru-RU" dirty="0"/>
              <a:t>Социальные и массовые движения: понятие и классификация.</a:t>
            </a:r>
          </a:p>
        </p:txBody>
      </p:sp>
      <p:sp>
        <p:nvSpPr>
          <p:cNvPr id="3" name="Объект 2"/>
          <p:cNvSpPr>
            <a:spLocks noGrp="1"/>
          </p:cNvSpPr>
          <p:nvPr>
            <p:ph idx="1"/>
          </p:nvPr>
        </p:nvSpPr>
        <p:spPr>
          <a:xfrm>
            <a:off x="677334" y="2160589"/>
            <a:ext cx="8596668" cy="4192586"/>
          </a:xfrm>
        </p:spPr>
        <p:txBody>
          <a:bodyPr>
            <a:normAutofit/>
          </a:bodyPr>
          <a:lstStyle/>
          <a:p>
            <a:pPr marL="0" indent="0">
              <a:buNone/>
            </a:pPr>
            <a:r>
              <a:rPr lang="ru-RU" b="1" dirty="0"/>
              <a:t>Социальное движение </a:t>
            </a:r>
            <a:r>
              <a:rPr lang="ru-RU" dirty="0"/>
              <a:t>представляет собой достаточно организованное единство людей, ставящих перед собой определенную цель, связанную, как правило, с каким-либо изменением социальной </a:t>
            </a:r>
            <a:r>
              <a:rPr lang="ru-RU" dirty="0" smtClean="0"/>
              <a:t>действительности</a:t>
            </a:r>
          </a:p>
          <a:p>
            <a:pPr marL="0" indent="0">
              <a:buNone/>
            </a:pPr>
            <a:r>
              <a:rPr lang="ru-RU" dirty="0" smtClean="0"/>
              <a:t>Социальные </a:t>
            </a:r>
            <a:r>
              <a:rPr lang="ru-RU" dirty="0"/>
              <a:t>движения представляют собой исторически универсальный феномен. Историки описывают восстания, бунты, взрывы недовольства еще в античности, религиозные походы в Средние века, мощные крестьянские восстания в 1381 и 1525 гг., Реформацию, культурные, этнические и национальные движения Ренессанса. Социальные движения внесли свой вклад в рождение современности в периоды великих буржуазных революций — английской, французской, американской</a:t>
            </a:r>
          </a:p>
        </p:txBody>
      </p:sp>
    </p:spTree>
    <p:extLst>
      <p:ext uri="{BB962C8B-B14F-4D97-AF65-F5344CB8AC3E}">
        <p14:creationId xmlns:p14="http://schemas.microsoft.com/office/powerpoint/2010/main" val="1123959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1">
                <a:lumMod val="5000"/>
                <a:lumOff val="95000"/>
              </a:schemeClr>
            </a:gs>
            <a:gs pos="62000">
              <a:schemeClr val="accent1">
                <a:lumMod val="45000"/>
                <a:lumOff val="55000"/>
              </a:schemeClr>
            </a:gs>
            <a:gs pos="83000">
              <a:schemeClr val="accent1">
                <a:alpha val="76000"/>
                <a:lumMod val="41000"/>
                <a:lumOff val="59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401053"/>
            <a:ext cx="10377520" cy="1452701"/>
          </a:xfrm>
        </p:spPr>
        <p:txBody>
          <a:bodyPr/>
          <a:lstStyle/>
          <a:p>
            <a:r>
              <a:rPr lang="ru-RU" b="1" dirty="0" smtClean="0"/>
              <a:t>виды </a:t>
            </a:r>
            <a:r>
              <a:rPr lang="ru-RU" b="1" dirty="0"/>
              <a:t>классификаций </a:t>
            </a:r>
            <a:r>
              <a:rPr lang="ru-RU" dirty="0"/>
              <a:t>социальных движений.</a:t>
            </a:r>
            <a:endParaRPr lang="ru-RU" dirty="0">
              <a:solidFill>
                <a:srgbClr val="61458B"/>
              </a:solidFill>
            </a:endParaRPr>
          </a:p>
        </p:txBody>
      </p:sp>
      <p:sp>
        <p:nvSpPr>
          <p:cNvPr id="3" name="Объект 2"/>
          <p:cNvSpPr>
            <a:spLocks noGrp="1"/>
          </p:cNvSpPr>
          <p:nvPr>
            <p:ph idx="1"/>
          </p:nvPr>
        </p:nvSpPr>
        <p:spPr>
          <a:xfrm>
            <a:off x="677334" y="1314451"/>
            <a:ext cx="7041090" cy="4726912"/>
          </a:xfrm>
        </p:spPr>
        <p:txBody>
          <a:bodyPr>
            <a:normAutofit fontScale="92500" lnSpcReduction="10000"/>
          </a:bodyPr>
          <a:lstStyle/>
          <a:p>
            <a:r>
              <a:rPr lang="ru-RU" dirty="0" smtClean="0"/>
              <a:t>Г</a:t>
            </a:r>
            <a:r>
              <a:rPr lang="ru-RU" dirty="0"/>
              <a:t>. М. Андреева выделяет различные уровни социальных движений: широкие движения, ставящие перед собой глобальные цели (например, борьба за мир, движение за охрану окружающей среды); локальные движения, которые ограничены либо территорией, либо определенной социальной группой (например, движение за права сексуальных меньшинств); и движения с сугубо прагматическими целями в очень ограниченном регионе (например, движение за смещение кого-либо из членов администрации муниципалитета</a:t>
            </a:r>
            <a:r>
              <a:rPr lang="ru-RU" dirty="0" smtClean="0"/>
              <a:t>).</a:t>
            </a:r>
            <a:endParaRPr lang="ru-RU" dirty="0"/>
          </a:p>
          <a:p>
            <a:r>
              <a:rPr lang="ru-RU" dirty="0"/>
              <a:t>С. С. Фролов по содержанию целей массовых движений подразделяет их на экспрессивные, утопические, движения реформ, революционные движения, движения сопротивления</a:t>
            </a:r>
          </a:p>
        </p:txBody>
      </p:sp>
      <p:pic>
        <p:nvPicPr>
          <p:cNvPr id="3074" name="Picture 2" descr="https://avatars.mds.yandex.net/get-zen_doc/1657335/pub_5f9309f4a81c50318ec4f134_5f930aff46218d3c848bca41/scale_12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5253" y="1314450"/>
            <a:ext cx="3586950" cy="26393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alev.biz/wp-content/uploads/2017/07/svoboda-slov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5253" y="4090533"/>
            <a:ext cx="3514669" cy="228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74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1">
                <a:lumMod val="5000"/>
                <a:lumOff val="95000"/>
              </a:schemeClr>
            </a:gs>
            <a:gs pos="62000">
              <a:schemeClr val="accent1">
                <a:lumMod val="45000"/>
                <a:lumOff val="55000"/>
              </a:schemeClr>
            </a:gs>
            <a:gs pos="83000">
              <a:schemeClr val="accent1">
                <a:alpha val="76000"/>
                <a:lumMod val="41000"/>
                <a:lumOff val="59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9179" y="320843"/>
            <a:ext cx="10605675" cy="1532912"/>
          </a:xfrm>
        </p:spPr>
        <p:txBody>
          <a:bodyPr>
            <a:normAutofit/>
          </a:bodyPr>
          <a:lstStyle/>
          <a:p>
            <a:pPr lvl="0"/>
            <a:r>
              <a:rPr lang="ru-RU" dirty="0" smtClean="0">
                <a:solidFill>
                  <a:srgbClr val="FF0000"/>
                </a:solidFill>
              </a:rPr>
              <a:t>Тема 8.</a:t>
            </a:r>
            <a:r>
              <a:rPr lang="ru-RU" dirty="0">
                <a:solidFill>
                  <a:srgbClr val="FF0000"/>
                </a:solidFill>
              </a:rPr>
              <a:t> </a:t>
            </a:r>
            <a:r>
              <a:rPr lang="ru-RU" dirty="0"/>
              <a:t>Средства манипулирования массовым сознанием.</a:t>
            </a:r>
          </a:p>
        </p:txBody>
      </p:sp>
      <p:sp>
        <p:nvSpPr>
          <p:cNvPr id="3" name="Объект 2"/>
          <p:cNvSpPr>
            <a:spLocks noGrp="1"/>
          </p:cNvSpPr>
          <p:nvPr>
            <p:ph idx="1"/>
          </p:nvPr>
        </p:nvSpPr>
        <p:spPr>
          <a:xfrm>
            <a:off x="449179" y="1475874"/>
            <a:ext cx="10605675" cy="3990471"/>
          </a:xfrm>
        </p:spPr>
        <p:txBody>
          <a:bodyPr>
            <a:normAutofit fontScale="92500" lnSpcReduction="20000"/>
          </a:bodyPr>
          <a:lstStyle/>
          <a:p>
            <a:pPr marL="0" indent="0">
              <a:buNone/>
            </a:pPr>
            <a:r>
              <a:rPr lang="ru-RU" dirty="0" smtClean="0"/>
              <a:t>Существует достаточно большое количество методов манипуляции массовым сознанием, которые используются средствами массовой информации, но самые популярные это: </a:t>
            </a:r>
          </a:p>
          <a:p>
            <a:r>
              <a:rPr lang="ru-RU" dirty="0" smtClean="0"/>
              <a:t>внушение </a:t>
            </a:r>
          </a:p>
          <a:p>
            <a:r>
              <a:rPr lang="ru-RU" dirty="0" smtClean="0"/>
              <a:t>слухи, домыслы, толкования в непонятной социальной ситуации </a:t>
            </a:r>
          </a:p>
          <a:p>
            <a:r>
              <a:rPr lang="ru-RU" dirty="0" smtClean="0"/>
              <a:t>метод «страшилок»</a:t>
            </a:r>
          </a:p>
          <a:p>
            <a:r>
              <a:rPr lang="ru-RU" dirty="0" smtClean="0"/>
              <a:t> умалчивание об одних факторах и выпячивание других </a:t>
            </a:r>
          </a:p>
          <a:p>
            <a:r>
              <a:rPr lang="ru-RU" dirty="0" smtClean="0"/>
              <a:t>метод фрагментации </a:t>
            </a:r>
          </a:p>
          <a:p>
            <a:r>
              <a:rPr lang="ru-RU" dirty="0" smtClean="0"/>
              <a:t>неоднократные повторы или «метод Геббельса»</a:t>
            </a:r>
          </a:p>
          <a:p>
            <a:r>
              <a:rPr lang="ru-RU" dirty="0" err="1" smtClean="0"/>
              <a:t>лжесобытия</a:t>
            </a:r>
            <a:r>
              <a:rPr lang="ru-RU" dirty="0" smtClean="0"/>
              <a:t>.</a:t>
            </a:r>
            <a:r>
              <a:rPr lang="ru-RU" dirty="0"/>
              <a:t/>
            </a:r>
            <a:br>
              <a:rPr lang="ru-RU" dirty="0"/>
            </a:br>
            <a:endParaRPr lang="ru-RU" dirty="0">
              <a:solidFill>
                <a:schemeClr val="accent5">
                  <a:lumMod val="75000"/>
                </a:schemeClr>
              </a:solidFill>
            </a:endParaRPr>
          </a:p>
        </p:txBody>
      </p:sp>
      <p:pic>
        <p:nvPicPr>
          <p:cNvPr id="5" name="Рисунок 4"/>
          <p:cNvPicPr>
            <a:picLocks noChangeAspect="1"/>
          </p:cNvPicPr>
          <p:nvPr/>
        </p:nvPicPr>
        <p:blipFill>
          <a:blip r:embed="rId2"/>
          <a:stretch>
            <a:fillRect/>
          </a:stretch>
        </p:blipFill>
        <p:spPr>
          <a:xfrm>
            <a:off x="9017669" y="2454442"/>
            <a:ext cx="2819400" cy="3810000"/>
          </a:xfrm>
          <a:prstGeom prst="rect">
            <a:avLst/>
          </a:prstGeom>
        </p:spPr>
      </p:pic>
    </p:spTree>
    <p:extLst>
      <p:ext uri="{BB962C8B-B14F-4D97-AF65-F5344CB8AC3E}">
        <p14:creationId xmlns:p14="http://schemas.microsoft.com/office/powerpoint/2010/main" val="1038344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6">
                <a:lumMod val="50000"/>
              </a:schemeClr>
            </a:gs>
            <a:gs pos="62000">
              <a:schemeClr val="accent6">
                <a:lumMod val="75000"/>
              </a:schemeClr>
            </a:gs>
            <a:gs pos="83000">
              <a:schemeClr val="tx1"/>
            </a:gs>
            <a:gs pos="100000">
              <a:schemeClr val="accent5">
                <a:lumMod val="50000"/>
              </a:schemeClr>
            </a:gs>
          </a:gsLst>
          <a:lin ang="5400000" scaled="1"/>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319915" y="846668"/>
            <a:ext cx="2728085" cy="4186989"/>
          </a:xfrm>
          <a:prstGeom prst="rect">
            <a:avLst/>
          </a:prstGeom>
        </p:spPr>
      </p:pic>
      <p:sp>
        <p:nvSpPr>
          <p:cNvPr id="2" name="Заголовок 1"/>
          <p:cNvSpPr>
            <a:spLocks noGrp="1"/>
          </p:cNvSpPr>
          <p:nvPr>
            <p:ph type="title"/>
          </p:nvPr>
        </p:nvSpPr>
        <p:spPr>
          <a:xfrm>
            <a:off x="3413710" y="1"/>
            <a:ext cx="7641144" cy="1853754"/>
          </a:xfrm>
        </p:spPr>
        <p:txBody>
          <a:bodyPr>
            <a:normAutofit/>
          </a:bodyPr>
          <a:lstStyle/>
          <a:p>
            <a:r>
              <a:rPr lang="ru-RU" dirty="0">
                <a:solidFill>
                  <a:schemeClr val="bg1"/>
                </a:solidFill>
              </a:rPr>
              <a:t>Манипуляция сознанием людей с помощью средств массовой информации</a:t>
            </a:r>
          </a:p>
        </p:txBody>
      </p:sp>
      <p:sp>
        <p:nvSpPr>
          <p:cNvPr id="3" name="Объект 2"/>
          <p:cNvSpPr>
            <a:spLocks noGrp="1"/>
          </p:cNvSpPr>
          <p:nvPr>
            <p:ph idx="1"/>
          </p:nvPr>
        </p:nvSpPr>
        <p:spPr>
          <a:xfrm>
            <a:off x="3048000" y="1235243"/>
            <a:ext cx="8871284" cy="5390146"/>
          </a:xfrm>
        </p:spPr>
        <p:txBody>
          <a:bodyPr>
            <a:normAutofit fontScale="92500"/>
          </a:bodyPr>
          <a:lstStyle/>
          <a:p>
            <a:pPr marL="0" indent="0">
              <a:buNone/>
            </a:pPr>
            <a:r>
              <a:rPr lang="ru-RU" sz="2400" dirty="0" smtClean="0">
                <a:solidFill>
                  <a:schemeClr val="bg1"/>
                </a:solidFill>
              </a:rPr>
              <a:t>Манипуляция </a:t>
            </a:r>
            <a:r>
              <a:rPr lang="ru-RU" sz="2400" dirty="0">
                <a:solidFill>
                  <a:schemeClr val="bg1"/>
                </a:solidFill>
              </a:rPr>
              <a:t>сознанием людей с помощью средств массовой информации Современный мир перенасыщен большим количеством информации. Люди получают информацию с помощью различных средств массовой информации, вследствие чего подвергаются влиянию на собственное сознание. Через СМИ люди узнают, что стоит одевать, что стоит и не стоит употреблять в пищу, как нужно и не нужно себя вести, за кого голосовать и многое другое. Самый главный способ манипуляции в помощью средств массовой информации - это навязывание стереотипов. Обычно люди понимают стереотипы, как знания, но они имеют абсолютно неполное описание какого-либо факта действительности. Это понимание, как правило, формирует крайне эмоциональное отношение к чему-либо.</a:t>
            </a:r>
            <a:br>
              <a:rPr lang="ru-RU" sz="2400" dirty="0">
                <a:solidFill>
                  <a:schemeClr val="bg1"/>
                </a:solidFill>
              </a:rPr>
            </a:br>
            <a:endParaRPr lang="ru-RU" sz="2400" dirty="0">
              <a:solidFill>
                <a:schemeClr val="bg1"/>
              </a:solidFill>
            </a:endParaRPr>
          </a:p>
          <a:p>
            <a:endParaRPr lang="ru-RU" dirty="0">
              <a:solidFill>
                <a:schemeClr val="bg1"/>
              </a:solidFill>
            </a:endParaRPr>
          </a:p>
        </p:txBody>
      </p:sp>
    </p:spTree>
    <p:extLst>
      <p:ext uri="{BB962C8B-B14F-4D97-AF65-F5344CB8AC3E}">
        <p14:creationId xmlns:p14="http://schemas.microsoft.com/office/powerpoint/2010/main" val="80948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effectLst>
                  <a:outerShdw blurRad="38100" dist="38100" dir="2700000" algn="tl">
                    <a:srgbClr val="000000">
                      <a:alpha val="43137"/>
                    </a:srgbClr>
                  </a:outerShdw>
                </a:effectLst>
              </a:rPr>
              <a:t>Тема 1. </a:t>
            </a:r>
            <a:r>
              <a:rPr lang="ru-RU" dirty="0"/>
              <a:t>СОВРЕМЕННЫЕ ПРЕДСТАВЛЕНИЯ О ПРЕДМЕТЕ СОЦИАЛЬНОЙ ПСИХОЛОГИИ</a:t>
            </a:r>
            <a:endParaRPr lang="ru-RU" dirty="0">
              <a:effectLst>
                <a:outerShdw blurRad="38100" dist="38100" dir="2700000" algn="tl">
                  <a:srgbClr val="000000">
                    <a:alpha val="43137"/>
                  </a:srgbClr>
                </a:outerShdw>
              </a:effectLst>
            </a:endParaRPr>
          </a:p>
        </p:txBody>
      </p:sp>
      <p:sp>
        <p:nvSpPr>
          <p:cNvPr id="5" name="Прямоугольник 4"/>
          <p:cNvSpPr/>
          <p:nvPr/>
        </p:nvSpPr>
        <p:spPr>
          <a:xfrm>
            <a:off x="938463" y="1744579"/>
            <a:ext cx="9272337" cy="5264133"/>
          </a:xfrm>
          <a:prstGeom prst="rect">
            <a:avLst/>
          </a:prstGeom>
        </p:spPr>
        <p:txBody>
          <a:bodyPr wrap="square">
            <a:spAutoFit/>
          </a:bodyPr>
          <a:lstStyle/>
          <a:p>
            <a:r>
              <a:rPr lang="ru-RU" dirty="0"/>
              <a:t>Активная дискуссия о предмете социальной психологии развернулась в конце 1950-х — начале 1960-х гг. ХХ в. Эта дискуссия была вызвана двумя важными обстоятельствами:</a:t>
            </a:r>
          </a:p>
          <a:p>
            <a:r>
              <a:rPr lang="ru-RU" dirty="0"/>
              <a:t>1) возрастающими запросами практики;</a:t>
            </a:r>
          </a:p>
          <a:p>
            <a:r>
              <a:rPr lang="ru-RU" dirty="0"/>
              <a:t>2) изменениями, произошедшими в области самой психологической науки. Советская психология окрепла, появились квалифицированные кадры, возросло количество и качество теоретических и практических исследований. Начало дискуссии положила статья А. Г. Ковалева (1959 г.), в которой рассматривались два основных вопроса:</a:t>
            </a:r>
          </a:p>
          <a:p>
            <a:r>
              <a:rPr lang="ru-RU" dirty="0"/>
              <a:t>1) понимание предмета социальной психологии и круга ее задач;</a:t>
            </a:r>
          </a:p>
          <a:p>
            <a:r>
              <a:rPr lang="ru-RU" dirty="0"/>
              <a:t>2) соотношение социальной психологии с психологией, с одной стороны, и социологией — с другой стороны.</a:t>
            </a:r>
          </a:p>
          <a:p>
            <a:r>
              <a:rPr lang="ru-RU" dirty="0"/>
              <a:t>О предмете социальной психологии нет общепринятого представления. Это обусловлено высокой сложностью социально-психологических феноменов, фактов и закономерностей. Поэтому каждое психологическое направление выделяет свой круг ведущих проблем.</a:t>
            </a:r>
          </a:p>
          <a:p>
            <a:r>
              <a:rPr lang="ru-RU" dirty="0"/>
              <a:t>Существуют два основных подхода к вопросу о предмете социальной психологии.</a:t>
            </a:r>
          </a:p>
          <a:p>
            <a:r>
              <a:rPr lang="ru-RU" dirty="0"/>
              <a:t>Первый понимает социальную психологию как науку о массовых явлениях психики. Второй — главным предметом исследования считает личность. В процессе обсуждений обозначился третий подход, рассматривающий социальную психологию как науку, изучающую как массовые психические процессы, так и положение личности в группе.</a:t>
            </a:r>
          </a:p>
        </p:txBody>
      </p:sp>
    </p:spTree>
    <p:extLst>
      <p:ext uri="{BB962C8B-B14F-4D97-AF65-F5344CB8AC3E}">
        <p14:creationId xmlns:p14="http://schemas.microsoft.com/office/powerpoint/2010/main" val="2270220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6">
                <a:lumMod val="50000"/>
              </a:schemeClr>
            </a:gs>
            <a:gs pos="62000">
              <a:schemeClr val="accent6">
                <a:lumMod val="75000"/>
              </a:schemeClr>
            </a:gs>
            <a:gs pos="83000">
              <a:schemeClr val="tx1"/>
            </a:gs>
            <a:gs pos="100000">
              <a:schemeClr val="accent5">
                <a:lumMod val="50000"/>
              </a:schemeClr>
            </a:gs>
          </a:gsLst>
          <a:lin ang="5400000" scaled="1"/>
        </a:grad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352926" y="818147"/>
            <a:ext cx="10892590" cy="5566611"/>
          </a:xfrm>
        </p:spPr>
        <p:txBody>
          <a:bodyPr>
            <a:normAutofit/>
          </a:bodyPr>
          <a:lstStyle/>
          <a:p>
            <a:pPr marL="0" indent="0">
              <a:buNone/>
            </a:pPr>
            <a:r>
              <a:rPr lang="ru-RU" dirty="0">
                <a:solidFill>
                  <a:schemeClr val="bg1"/>
                </a:solidFill>
              </a:rPr>
              <a:t>Манипулятор стремится превратить людей в потребителей идей, готовых мнений, убеждений. Не надо принимать ни одного утверждения без мысленных вопросов (при этом помнить, что свойство человеческого ума уходить от трудных вопросов, «заметать их под ковёр»). Например, манипулятор, пресекая диалог, представляет выгодное ему решение, как не имеющее альтернативы. Но почему иного не дано? Стоит самому проанализировать различные варианты решения, и будут видны корыстные намерения манипулятора.</a:t>
            </a:r>
          </a:p>
          <a:p>
            <a:pPr marL="0" indent="0">
              <a:buNone/>
            </a:pPr>
            <a:r>
              <a:rPr lang="ru-RU" dirty="0">
                <a:solidFill>
                  <a:schemeClr val="bg1"/>
                </a:solidFill>
              </a:rPr>
              <a:t>Итак, есть резон стремиться отделить зёрна от плевел. Изначально не принимать поток информации без просеивания его через знание технологии манипулирования, вопрос «кому это выгодно?», памятуя о том, что интересы манипулятора далеко не всегда совпадают с нашими интересами.</a:t>
            </a:r>
          </a:p>
          <a:p>
            <a:pPr marL="0" indent="0">
              <a:buNone/>
            </a:pPr>
            <a:r>
              <a:rPr lang="ru-RU" dirty="0">
                <a:solidFill>
                  <a:schemeClr val="bg1"/>
                </a:solidFill>
              </a:rPr>
              <a:t>Каждому человеку следует более внимательно относиться к себе и при поступлении к нему какой-либо информации включать в первую очередь разум, а не чувства, для анализа подобной информации.</a:t>
            </a:r>
          </a:p>
        </p:txBody>
      </p:sp>
    </p:spTree>
    <p:extLst>
      <p:ext uri="{BB962C8B-B14F-4D97-AF65-F5344CB8AC3E}">
        <p14:creationId xmlns:p14="http://schemas.microsoft.com/office/powerpoint/2010/main" val="13095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2">
                <a:lumMod val="20000"/>
                <a:lumOff val="80000"/>
              </a:schemeClr>
            </a:gs>
            <a:gs pos="62000">
              <a:schemeClr val="tx2">
                <a:lumMod val="20000"/>
                <a:lumOff val="80000"/>
              </a:schemeClr>
            </a:gs>
            <a:gs pos="83000">
              <a:schemeClr val="accent5">
                <a:lumMod val="20000"/>
                <a:lumOff val="8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10905066" cy="1320800"/>
          </a:xfrm>
        </p:spPr>
        <p:txBody>
          <a:bodyPr>
            <a:normAutofit fontScale="90000"/>
          </a:bodyPr>
          <a:lstStyle/>
          <a:p>
            <a:pPr lvl="0"/>
            <a:r>
              <a:rPr lang="ru-RU" dirty="0" smtClean="0">
                <a:solidFill>
                  <a:srgbClr val="0070C0"/>
                </a:solidFill>
              </a:rPr>
              <a:t>Тема 9. </a:t>
            </a:r>
            <a:r>
              <a:rPr lang="ru-RU" dirty="0"/>
              <a:t>Массовые страхи. Психология паники.</a:t>
            </a:r>
            <a:br>
              <a:rPr lang="ru-RU" dirty="0"/>
            </a:br>
            <a:r>
              <a:rPr lang="ru-RU" dirty="0"/>
              <a:t/>
            </a:r>
            <a:br>
              <a:rPr lang="ru-RU" dirty="0"/>
            </a:br>
            <a:endParaRPr lang="ru-RU" dirty="0"/>
          </a:p>
        </p:txBody>
      </p:sp>
      <p:sp>
        <p:nvSpPr>
          <p:cNvPr id="3" name="Объект 2"/>
          <p:cNvSpPr>
            <a:spLocks noGrp="1"/>
          </p:cNvSpPr>
          <p:nvPr>
            <p:ph idx="1"/>
          </p:nvPr>
        </p:nvSpPr>
        <p:spPr>
          <a:xfrm>
            <a:off x="288758" y="1267326"/>
            <a:ext cx="11566357" cy="5374106"/>
          </a:xfrm>
        </p:spPr>
        <p:txBody>
          <a:bodyPr>
            <a:normAutofit/>
          </a:bodyPr>
          <a:lstStyle/>
          <a:p>
            <a:pPr marL="0" indent="0">
              <a:buNone/>
            </a:pPr>
            <a:r>
              <a:rPr lang="ru-RU" dirty="0"/>
              <a:t>Паника — это стихийно возникающее состояние и поведе­ние большой совокупности людей, находящихся в условиях по­веденческой неопределенности в повышенном эмоциональном возбуждении от бесконтрольного чувства страха.</a:t>
            </a:r>
          </a:p>
          <a:p>
            <a:pPr marL="0" indent="0">
              <a:buNone/>
            </a:pPr>
            <a:r>
              <a:rPr lang="ru-RU" dirty="0"/>
              <a:t>Наиболее важными характеристиками паники являются следующие:</a:t>
            </a:r>
          </a:p>
          <a:p>
            <a:pPr marL="0" indent="0">
              <a:buNone/>
            </a:pPr>
            <a:r>
              <a:rPr lang="ru-RU" dirty="0"/>
              <a:t>• паника возникает, как и всякое массовое явление, в груп­пах большой численности (толпе, многочисленной диф­фузной группе, массовом скоплении людей);</a:t>
            </a:r>
          </a:p>
          <a:p>
            <a:pPr marL="0" indent="0">
              <a:buNone/>
            </a:pPr>
            <a:r>
              <a:rPr lang="ru-RU" dirty="0"/>
              <a:t>• паника вызывается чувством неуправляемого страха, основанного на реальной или мнимой угрозе;</a:t>
            </a:r>
          </a:p>
          <a:p>
            <a:pPr marL="0" indent="0">
              <a:buNone/>
            </a:pPr>
            <a:r>
              <a:rPr lang="ru-RU" dirty="0"/>
              <a:t>• паника—это чаще всего стихийно возникающее, неорга­низованное состояние и поведение людей;</a:t>
            </a:r>
          </a:p>
          <a:p>
            <a:pPr marL="0" indent="0">
              <a:buNone/>
            </a:pPr>
            <a:r>
              <a:rPr lang="ru-RU" baseline="-25000" dirty="0"/>
              <a:t>•</a:t>
            </a:r>
            <a:r>
              <a:rPr lang="ru-RU" dirty="0"/>
              <a:t> для людей в паническом состоянии характерна так назы­ваемая поведенческая неопределенность (состояние рас­терянности, хаотичность в действиях и неадекватность поведения в целом).</a:t>
            </a:r>
          </a:p>
          <a:p>
            <a:pPr marL="0" indent="0">
              <a:buNone/>
            </a:pPr>
            <a:endParaRPr lang="ru-RU" dirty="0"/>
          </a:p>
        </p:txBody>
      </p:sp>
    </p:spTree>
    <p:extLst>
      <p:ext uri="{BB962C8B-B14F-4D97-AF65-F5344CB8AC3E}">
        <p14:creationId xmlns:p14="http://schemas.microsoft.com/office/powerpoint/2010/main" val="3686607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2">
                <a:lumMod val="20000"/>
                <a:lumOff val="80000"/>
              </a:schemeClr>
            </a:gs>
            <a:gs pos="62000">
              <a:schemeClr val="tx2">
                <a:lumMod val="20000"/>
                <a:lumOff val="80000"/>
              </a:schemeClr>
            </a:gs>
            <a:gs pos="83000">
              <a:schemeClr val="accent5">
                <a:lumMod val="20000"/>
                <a:lumOff val="8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9" name="Прямоугольник 8"/>
          <p:cNvSpPr/>
          <p:nvPr/>
        </p:nvSpPr>
        <p:spPr>
          <a:xfrm>
            <a:off x="208547" y="272716"/>
            <a:ext cx="11470106" cy="6247864"/>
          </a:xfrm>
          <a:prstGeom prst="rect">
            <a:avLst/>
          </a:prstGeom>
        </p:spPr>
        <p:txBody>
          <a:bodyPr wrap="square">
            <a:spAutoFit/>
          </a:bodyPr>
          <a:lstStyle/>
          <a:p>
            <a:r>
              <a:rPr lang="ru-RU" sz="2000" dirty="0">
                <a:solidFill>
                  <a:schemeClr val="accent5">
                    <a:lumMod val="50000"/>
                  </a:schemeClr>
                </a:solidFill>
                <a:latin typeface="Merriweather"/>
              </a:rPr>
              <a:t>Известно, что паника возникает далеко не во всяком скопле­нии людей; решающим становится сочетание многих условий, действие различных факторов, наиболее важными среди кото­рых являются следующие:</a:t>
            </a:r>
          </a:p>
          <a:p>
            <a:pPr marL="342900" indent="-342900">
              <a:buFont typeface="+mj-lt"/>
              <a:buAutoNum type="arabicPeriod"/>
            </a:pPr>
            <a:r>
              <a:rPr lang="ru-RU" sz="2000" dirty="0" smtClean="0">
                <a:solidFill>
                  <a:schemeClr val="accent5">
                    <a:lumMod val="50000"/>
                  </a:schemeClr>
                </a:solidFill>
                <a:latin typeface="Merriweather"/>
              </a:rPr>
              <a:t>Психологическая </a:t>
            </a:r>
            <a:r>
              <a:rPr lang="ru-RU" sz="2000" dirty="0">
                <a:solidFill>
                  <a:schemeClr val="accent5">
                    <a:lumMod val="50000"/>
                  </a:schemeClr>
                </a:solidFill>
                <a:latin typeface="Merriweather"/>
              </a:rPr>
              <a:t>атмосфера тревоги и неуверенности большой группы людей в случаях опасности или в результате продолжительного периода переживания негативных эмоций и чувств (например, жизнь под регулярной угрозой терактов). Такая атмосфера является </a:t>
            </a:r>
            <a:r>
              <a:rPr lang="ru-RU" sz="2000" dirty="0" err="1">
                <a:solidFill>
                  <a:schemeClr val="accent5">
                    <a:lumMod val="50000"/>
                  </a:schemeClr>
                </a:solidFill>
                <a:latin typeface="Merriweather"/>
              </a:rPr>
              <a:t>предпанической</a:t>
            </a:r>
            <a:r>
              <a:rPr lang="ru-RU" sz="2000" dirty="0">
                <a:solidFill>
                  <a:schemeClr val="accent5">
                    <a:lumMod val="50000"/>
                  </a:schemeClr>
                </a:solidFill>
                <a:latin typeface="Merriweather"/>
              </a:rPr>
              <a:t> — предшествую­щей и способствующей возникновению паники</a:t>
            </a:r>
            <a:r>
              <a:rPr lang="ru-RU" sz="2000" dirty="0" smtClean="0">
                <a:solidFill>
                  <a:schemeClr val="accent5">
                    <a:lumMod val="50000"/>
                  </a:schemeClr>
                </a:solidFill>
                <a:latin typeface="Merriweather"/>
              </a:rPr>
              <a:t>.</a:t>
            </a:r>
          </a:p>
          <a:p>
            <a:pPr marL="342900" indent="-342900">
              <a:buFont typeface="+mj-lt"/>
              <a:buAutoNum type="arabicPeriod"/>
            </a:pPr>
            <a:r>
              <a:rPr lang="ru-RU" sz="2000" dirty="0" smtClean="0">
                <a:solidFill>
                  <a:schemeClr val="accent5">
                    <a:lumMod val="50000"/>
                  </a:schemeClr>
                </a:solidFill>
              </a:rPr>
              <a:t>Одним </a:t>
            </a:r>
            <a:r>
              <a:rPr lang="ru-RU" sz="2000" dirty="0">
                <a:solidFill>
                  <a:schemeClr val="accent5">
                    <a:lumMod val="50000"/>
                  </a:schemeClr>
                </a:solidFill>
              </a:rPr>
              <a:t>из решающих факторов является наличие возбуж­дающих и стимулирующих панику слухов, например подогре­вающих предстоящую опасность или степень ее негативных последствий (в последнее время, источником распространения слухов могут быть средства массовой информации).</a:t>
            </a:r>
          </a:p>
          <a:p>
            <a:pPr marL="342900" indent="-342900">
              <a:buFont typeface="+mj-lt"/>
              <a:buAutoNum type="arabicPeriod"/>
            </a:pPr>
            <a:r>
              <a:rPr lang="ru-RU" sz="2000" dirty="0" smtClean="0">
                <a:solidFill>
                  <a:schemeClr val="accent5">
                    <a:lumMod val="50000"/>
                  </a:schemeClr>
                </a:solidFill>
              </a:rPr>
              <a:t>Значимыми </a:t>
            </a:r>
            <a:r>
              <a:rPr lang="ru-RU" sz="2000" dirty="0">
                <a:solidFill>
                  <a:schemeClr val="accent5">
                    <a:lumMod val="50000"/>
                  </a:schemeClr>
                </a:solidFill>
              </a:rPr>
              <a:t>оказываются личностные качества людей, их предрасположенность и склонность к панике. Важным услови­ем возникновения паники становится доля таких людей в боль­шой группе. Иногда достаточно и одного процента паникую­щих, чтобы заразить паникой многочисленную группу людей.</a:t>
            </a:r>
          </a:p>
          <a:p>
            <a:pPr marL="342900" indent="-342900">
              <a:buFont typeface="+mj-lt"/>
              <a:buAutoNum type="arabicPeriod"/>
            </a:pPr>
            <a:r>
              <a:rPr lang="ru-RU" sz="2000" dirty="0" smtClean="0">
                <a:solidFill>
                  <a:schemeClr val="accent5">
                    <a:lumMod val="50000"/>
                  </a:schemeClr>
                </a:solidFill>
              </a:rPr>
              <a:t>Паника </a:t>
            </a:r>
            <a:r>
              <a:rPr lang="ru-RU" sz="2000" dirty="0">
                <a:solidFill>
                  <a:schemeClr val="accent5">
                    <a:lumMod val="50000"/>
                  </a:schemeClr>
                </a:solidFill>
              </a:rPr>
              <a:t>возникает при стечении не только общих, но и разнообразных частных и конкретных условий жизни большой группы в каждый конкретный период времени. Такие стечения обстоятельств предусматривать сложнее всего ввиду много­численности характеристик физической и социальной среды.</a:t>
            </a:r>
          </a:p>
          <a:p>
            <a:pPr marL="342900" indent="-342900">
              <a:buAutoNum type="arabicPeriod"/>
            </a:pPr>
            <a:endParaRPr lang="ru-RU" sz="2000" b="0" i="0" dirty="0">
              <a:solidFill>
                <a:schemeClr val="accent5">
                  <a:lumMod val="50000"/>
                </a:schemeClr>
              </a:solidFill>
              <a:effectLst/>
              <a:latin typeface="Merriweather"/>
            </a:endParaRPr>
          </a:p>
        </p:txBody>
      </p:sp>
    </p:spTree>
    <p:extLst>
      <p:ext uri="{BB962C8B-B14F-4D97-AF65-F5344CB8AC3E}">
        <p14:creationId xmlns:p14="http://schemas.microsoft.com/office/powerpoint/2010/main" val="112867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8213773" y="3150771"/>
            <a:ext cx="3696667" cy="3490661"/>
          </a:xfrm>
          <a:prstGeom prst="rect">
            <a:avLst/>
          </a:prstGeom>
        </p:spPr>
      </p:pic>
      <p:sp>
        <p:nvSpPr>
          <p:cNvPr id="4" name="Прямоугольник 3"/>
          <p:cNvSpPr/>
          <p:nvPr/>
        </p:nvSpPr>
        <p:spPr>
          <a:xfrm>
            <a:off x="409575" y="304800"/>
            <a:ext cx="8734425" cy="3693319"/>
          </a:xfrm>
          <a:prstGeom prst="rect">
            <a:avLst/>
          </a:prstGeom>
        </p:spPr>
        <p:txBody>
          <a:bodyPr wrap="square">
            <a:spAutoFit/>
          </a:bodyPr>
          <a:lstStyle/>
          <a:p>
            <a:r>
              <a:rPr lang="ru-RU" dirty="0"/>
              <a:t>Из определения вытекает, что предметом социальной психологии являются факты, закономерности и механизмы поведения, общения и деятельности отдельных личностей и групп, связанные с их включенностью в социальные общности.</a:t>
            </a:r>
          </a:p>
          <a:p>
            <a:r>
              <a:rPr lang="ru-RU" dirty="0"/>
              <a:t>По мнению А. Н. Сухова, А. А. </a:t>
            </a:r>
            <a:r>
              <a:rPr lang="ru-RU" dirty="0" err="1"/>
              <a:t>Бодалева</a:t>
            </a:r>
            <a:r>
              <a:rPr lang="ru-RU" dirty="0"/>
              <a:t> и других существует подход, который разделяет предмет теоретической социальной психологии (изучение закономерностей возникновения, функционирования и проявления социально-психологических явлений на макро-, среднем и микроуровне в различных сферах, в нормальных, осложненных и экстремальных условиях) и предмет прикладной социальной психологии (закономерности психодиагностики, консультирования и применения </a:t>
            </a:r>
            <a:r>
              <a:rPr lang="ru-RU" dirty="0" err="1"/>
              <a:t>психотехнологий</a:t>
            </a:r>
            <a:r>
              <a:rPr lang="ru-RU" dirty="0"/>
              <a:t> в сфере социально-психологических явлений).</a:t>
            </a:r>
          </a:p>
          <a:p>
            <a:r>
              <a:rPr lang="ru-RU" dirty="0"/>
              <a:t>Сфера собственных интересов социальной психологии просматривается довольно четко, что и позволяет отграничить ее как от проблем социологии, так и от проблем общей психологии.</a:t>
            </a:r>
          </a:p>
        </p:txBody>
      </p:sp>
    </p:spTree>
    <p:extLst>
      <p:ext uri="{BB962C8B-B14F-4D97-AF65-F5344CB8AC3E}">
        <p14:creationId xmlns:p14="http://schemas.microsoft.com/office/powerpoint/2010/main" val="254566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8614" y="597568"/>
            <a:ext cx="8596668" cy="1320800"/>
          </a:xfrm>
        </p:spPr>
        <p:txBody>
          <a:bodyPr>
            <a:normAutofit/>
          </a:bodyPr>
          <a:lstStyle/>
          <a:p>
            <a:pPr algn="just"/>
            <a:r>
              <a:rPr lang="ru-RU" dirty="0" smtClean="0">
                <a:solidFill>
                  <a:srgbClr val="0070C0"/>
                </a:solidFill>
                <a:effectLst>
                  <a:outerShdw blurRad="38100" dist="38100" dir="2700000" algn="tl">
                    <a:srgbClr val="000000">
                      <a:alpha val="43137"/>
                    </a:srgbClr>
                  </a:outerShdw>
                </a:effectLst>
              </a:rPr>
              <a:t>Тема 2. Социализация: содержание, норма и отклонение.</a:t>
            </a:r>
            <a:endParaRPr lang="ru-RU" dirty="0">
              <a:solidFill>
                <a:srgbClr val="0070C0"/>
              </a:solidFill>
              <a:effectLst>
                <a:outerShdw blurRad="38100" dist="38100" dir="2700000" algn="tl">
                  <a:srgbClr val="000000">
                    <a:alpha val="43137"/>
                  </a:srgbClr>
                </a:outerShdw>
              </a:effectLst>
            </a:endParaRPr>
          </a:p>
        </p:txBody>
      </p:sp>
      <p:sp>
        <p:nvSpPr>
          <p:cNvPr id="3" name="Объект 2"/>
          <p:cNvSpPr>
            <a:spLocks noGrp="1"/>
          </p:cNvSpPr>
          <p:nvPr>
            <p:ph idx="1"/>
          </p:nvPr>
        </p:nvSpPr>
        <p:spPr>
          <a:xfrm>
            <a:off x="0" y="1636294"/>
            <a:ext cx="12528884" cy="5221705"/>
          </a:xfrm>
          <a:noFill/>
        </p:spPr>
        <p:txBody>
          <a:bodyPr>
            <a:normAutofit/>
          </a:bodyPr>
          <a:lstStyle/>
          <a:p>
            <a:pPr marL="0" indent="0" algn="just">
              <a:buNone/>
            </a:pPr>
            <a:r>
              <a:rPr lang="ru-RU" dirty="0" smtClean="0">
                <a:effectLst>
                  <a:outerShdw blurRad="38100" dist="38100" dir="2700000" algn="tl">
                    <a:srgbClr val="000000">
                      <a:alpha val="43137"/>
                    </a:srgbClr>
                  </a:outerShdw>
                </a:effectLst>
              </a:rPr>
              <a:t>Социализация </a:t>
            </a:r>
            <a:r>
              <a:rPr lang="ru-RU" dirty="0" smtClean="0"/>
              <a:t>– процесс и результат вхождения индивида в систему общественных отношений, а также самостоятельного их воспроизводства через систему социальных ролей, статусов, установок и качеств личности</a:t>
            </a:r>
            <a:endParaRPr lang="ru-RU" dirty="0"/>
          </a:p>
        </p:txBody>
      </p:sp>
      <p:pic>
        <p:nvPicPr>
          <p:cNvPr id="4" name="Рисунок 3"/>
          <p:cNvPicPr>
            <a:picLocks noChangeAspect="1"/>
          </p:cNvPicPr>
          <p:nvPr/>
        </p:nvPicPr>
        <p:blipFill>
          <a:blip r:embed="rId2"/>
          <a:stretch>
            <a:fillRect/>
          </a:stretch>
        </p:blipFill>
        <p:spPr>
          <a:xfrm>
            <a:off x="3053962" y="3200400"/>
            <a:ext cx="5777218" cy="3319975"/>
          </a:xfrm>
          <a:prstGeom prst="rect">
            <a:avLst/>
          </a:prstGeom>
        </p:spPr>
      </p:pic>
    </p:spTree>
    <p:extLst>
      <p:ext uri="{BB962C8B-B14F-4D97-AF65-F5344CB8AC3E}">
        <p14:creationId xmlns:p14="http://schemas.microsoft.com/office/powerpoint/2010/main" val="173954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1562769" y="921337"/>
            <a:ext cx="8596668" cy="1581231"/>
          </a:xfrm>
        </p:spPr>
        <p:txBody>
          <a:bodyPr>
            <a:normAutofit lnSpcReduction="10000"/>
          </a:bodyPr>
          <a:lstStyle/>
          <a:p>
            <a:pPr marL="0" indent="0">
              <a:buNone/>
            </a:pPr>
            <a:r>
              <a:rPr lang="ru-RU" dirty="0" smtClean="0">
                <a:solidFill>
                  <a:schemeClr val="tx2">
                    <a:lumMod val="75000"/>
                  </a:schemeClr>
                </a:solidFill>
              </a:rPr>
              <a:t>Социальные нормы – правила поведения в обществе, ожидания и стандарты, регулирующие взаимодействия между людьми</a:t>
            </a:r>
          </a:p>
          <a:p>
            <a:pPr marL="0" indent="0">
              <a:buNone/>
            </a:pPr>
            <a:r>
              <a:rPr lang="ru-RU" dirty="0" smtClean="0">
                <a:solidFill>
                  <a:schemeClr val="tx2">
                    <a:lumMod val="75000"/>
                  </a:schemeClr>
                </a:solidFill>
              </a:rPr>
              <a:t>Девиантное поведение – отклонение в деятельности индивида от общепринятых социальных норм и предписаний</a:t>
            </a:r>
            <a:endParaRPr lang="ru-RU" dirty="0">
              <a:solidFill>
                <a:schemeClr val="tx2">
                  <a:lumMod val="75000"/>
                </a:schemeClr>
              </a:solidFill>
            </a:endParaRPr>
          </a:p>
        </p:txBody>
      </p:sp>
      <p:graphicFrame>
        <p:nvGraphicFramePr>
          <p:cNvPr id="4" name="Таблица 3"/>
          <p:cNvGraphicFramePr>
            <a:graphicFrameLocks noGrp="1"/>
          </p:cNvGraphicFramePr>
          <p:nvPr>
            <p:extLst>
              <p:ext uri="{D42A27DB-BD31-4B8C-83A1-F6EECF244321}">
                <p14:modId xmlns:p14="http://schemas.microsoft.com/office/powerpoint/2010/main" val="4180411380"/>
              </p:ext>
            </p:extLst>
          </p:nvPr>
        </p:nvGraphicFramePr>
        <p:xfrm>
          <a:off x="1911685" y="2875546"/>
          <a:ext cx="8128000" cy="2791329"/>
        </p:xfrm>
        <a:graphic>
          <a:graphicData uri="http://schemas.openxmlformats.org/drawingml/2006/table">
            <a:tbl>
              <a:tblPr firstRow="1" bandRow="1">
                <a:tableStyleId>{10A1B5D5-9B99-4C35-A422-299274C87663}</a:tableStyleId>
              </a:tblPr>
              <a:tblGrid>
                <a:gridCol w="4064000">
                  <a:extLst>
                    <a:ext uri="{9D8B030D-6E8A-4147-A177-3AD203B41FA5}">
                      <a16:colId xmlns:a16="http://schemas.microsoft.com/office/drawing/2014/main" val="1554094442"/>
                    </a:ext>
                  </a:extLst>
                </a:gridCol>
                <a:gridCol w="4064000">
                  <a:extLst>
                    <a:ext uri="{9D8B030D-6E8A-4147-A177-3AD203B41FA5}">
                      <a16:colId xmlns:a16="http://schemas.microsoft.com/office/drawing/2014/main" val="123913672"/>
                    </a:ext>
                  </a:extLst>
                </a:gridCol>
              </a:tblGrid>
              <a:tr h="922524">
                <a:tc>
                  <a:txBody>
                    <a:bodyPr/>
                    <a:lstStyle/>
                    <a:p>
                      <a:r>
                        <a:rPr lang="ru-RU" dirty="0" smtClean="0"/>
                        <a:t>Факторы, обуславливающие</a:t>
                      </a:r>
                      <a:r>
                        <a:rPr lang="ru-RU" baseline="0" dirty="0" smtClean="0"/>
                        <a:t> проявление социальных отклонений:</a:t>
                      </a:r>
                      <a:endParaRPr lang="ru-RU" dirty="0"/>
                    </a:p>
                  </a:txBody>
                  <a:tcPr/>
                </a:tc>
                <a:tc>
                  <a:txBody>
                    <a:bodyPr/>
                    <a:lstStyle/>
                    <a:p>
                      <a:r>
                        <a:rPr lang="ru-RU" dirty="0" smtClean="0"/>
                        <a:t>Формы социальных отклонений (девиаций):</a:t>
                      </a:r>
                      <a:endParaRPr lang="ru-RU" dirty="0"/>
                    </a:p>
                  </a:txBody>
                  <a:tcPr/>
                </a:tc>
                <a:extLst>
                  <a:ext uri="{0D108BD9-81ED-4DB2-BD59-A6C34878D82A}">
                    <a16:rowId xmlns:a16="http://schemas.microsoft.com/office/drawing/2014/main" val="1294748885"/>
                  </a:ext>
                </a:extLst>
              </a:tr>
              <a:tr h="373761">
                <a:tc>
                  <a:txBody>
                    <a:bodyPr/>
                    <a:lstStyle/>
                    <a:p>
                      <a:r>
                        <a:rPr lang="ru-RU" dirty="0" smtClean="0"/>
                        <a:t>Личностный</a:t>
                      </a:r>
                      <a:endParaRPr lang="ru-RU" dirty="0"/>
                    </a:p>
                  </a:txBody>
                  <a:tcPr/>
                </a:tc>
                <a:tc>
                  <a:txBody>
                    <a:bodyPr/>
                    <a:lstStyle/>
                    <a:p>
                      <a:r>
                        <a:rPr lang="ru-RU" dirty="0" smtClean="0"/>
                        <a:t>Никотинизм</a:t>
                      </a:r>
                      <a:r>
                        <a:rPr lang="ru-RU" baseline="0" dirty="0" smtClean="0"/>
                        <a:t> </a:t>
                      </a:r>
                      <a:endParaRPr lang="ru-RU" dirty="0"/>
                    </a:p>
                  </a:txBody>
                  <a:tcPr/>
                </a:tc>
                <a:extLst>
                  <a:ext uri="{0D108BD9-81ED-4DB2-BD59-A6C34878D82A}">
                    <a16:rowId xmlns:a16="http://schemas.microsoft.com/office/drawing/2014/main" val="3729148361"/>
                  </a:ext>
                </a:extLst>
              </a:tr>
              <a:tr h="373761">
                <a:tc>
                  <a:txBody>
                    <a:bodyPr/>
                    <a:lstStyle/>
                    <a:p>
                      <a:r>
                        <a:rPr lang="ru-RU" dirty="0" smtClean="0"/>
                        <a:t>Психолого-педагогический</a:t>
                      </a:r>
                      <a:endParaRPr lang="ru-RU" dirty="0"/>
                    </a:p>
                  </a:txBody>
                  <a:tcPr/>
                </a:tc>
                <a:tc>
                  <a:txBody>
                    <a:bodyPr/>
                    <a:lstStyle/>
                    <a:p>
                      <a:r>
                        <a:rPr lang="ru-RU" dirty="0" smtClean="0"/>
                        <a:t>Алкоголизм</a:t>
                      </a:r>
                      <a:endParaRPr lang="ru-RU" dirty="0"/>
                    </a:p>
                  </a:txBody>
                  <a:tcPr/>
                </a:tc>
                <a:extLst>
                  <a:ext uri="{0D108BD9-81ED-4DB2-BD59-A6C34878D82A}">
                    <a16:rowId xmlns:a16="http://schemas.microsoft.com/office/drawing/2014/main" val="2976698223"/>
                  </a:ext>
                </a:extLst>
              </a:tr>
              <a:tr h="373761">
                <a:tc>
                  <a:txBody>
                    <a:bodyPr/>
                    <a:lstStyle/>
                    <a:p>
                      <a:r>
                        <a:rPr lang="ru-RU" dirty="0" smtClean="0"/>
                        <a:t>Социально-психологический</a:t>
                      </a:r>
                      <a:endParaRPr lang="ru-RU" dirty="0"/>
                    </a:p>
                  </a:txBody>
                  <a:tcPr/>
                </a:tc>
                <a:tc>
                  <a:txBody>
                    <a:bodyPr/>
                    <a:lstStyle/>
                    <a:p>
                      <a:r>
                        <a:rPr lang="ru-RU" dirty="0" smtClean="0"/>
                        <a:t>Наркомания</a:t>
                      </a:r>
                      <a:endParaRPr lang="ru-RU" dirty="0"/>
                    </a:p>
                  </a:txBody>
                  <a:tcPr/>
                </a:tc>
                <a:extLst>
                  <a:ext uri="{0D108BD9-81ED-4DB2-BD59-A6C34878D82A}">
                    <a16:rowId xmlns:a16="http://schemas.microsoft.com/office/drawing/2014/main" val="2689179873"/>
                  </a:ext>
                </a:extLst>
              </a:tr>
              <a:tr h="373761">
                <a:tc>
                  <a:txBody>
                    <a:bodyPr/>
                    <a:lstStyle/>
                    <a:p>
                      <a:r>
                        <a:rPr lang="ru-RU" dirty="0" smtClean="0"/>
                        <a:t>социальный</a:t>
                      </a:r>
                      <a:endParaRPr lang="ru-RU" dirty="0"/>
                    </a:p>
                  </a:txBody>
                  <a:tcPr/>
                </a:tc>
                <a:tc>
                  <a:txBody>
                    <a:bodyPr/>
                    <a:lstStyle/>
                    <a:p>
                      <a:r>
                        <a:rPr lang="ru-RU" dirty="0" smtClean="0"/>
                        <a:t>Суицид</a:t>
                      </a:r>
                      <a:endParaRPr lang="ru-RU" dirty="0"/>
                    </a:p>
                  </a:txBody>
                  <a:tcPr/>
                </a:tc>
                <a:extLst>
                  <a:ext uri="{0D108BD9-81ED-4DB2-BD59-A6C34878D82A}">
                    <a16:rowId xmlns:a16="http://schemas.microsoft.com/office/drawing/2014/main" val="1440791129"/>
                  </a:ext>
                </a:extLst>
              </a:tr>
              <a:tr h="373761">
                <a:tc>
                  <a:txBody>
                    <a:bodyPr/>
                    <a:lstStyle/>
                    <a:p>
                      <a:endParaRPr lang="ru-RU"/>
                    </a:p>
                  </a:txBody>
                  <a:tcPr/>
                </a:tc>
                <a:tc>
                  <a:txBody>
                    <a:bodyPr/>
                    <a:lstStyle/>
                    <a:p>
                      <a:r>
                        <a:rPr lang="ru-RU" dirty="0" smtClean="0"/>
                        <a:t>бродяжничество</a:t>
                      </a:r>
                      <a:endParaRPr lang="ru-RU" dirty="0"/>
                    </a:p>
                  </a:txBody>
                  <a:tcPr/>
                </a:tc>
                <a:extLst>
                  <a:ext uri="{0D108BD9-81ED-4DB2-BD59-A6C34878D82A}">
                    <a16:rowId xmlns:a16="http://schemas.microsoft.com/office/drawing/2014/main" val="3426583544"/>
                  </a:ext>
                </a:extLst>
              </a:tr>
            </a:tbl>
          </a:graphicData>
        </a:graphic>
      </p:graphicFrame>
    </p:spTree>
    <p:extLst>
      <p:ext uri="{BB962C8B-B14F-4D97-AF65-F5344CB8AC3E}">
        <p14:creationId xmlns:p14="http://schemas.microsoft.com/office/powerpoint/2010/main" val="3821946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alpha val="74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Тема 3.</a:t>
            </a:r>
            <a:r>
              <a:rPr lang="ru-RU" dirty="0"/>
              <a:t> Общение: понятие, содержание, структура и виды.</a:t>
            </a:r>
          </a:p>
        </p:txBody>
      </p:sp>
      <p:sp>
        <p:nvSpPr>
          <p:cNvPr id="3" name="Объект 2"/>
          <p:cNvSpPr>
            <a:spLocks noGrp="1"/>
          </p:cNvSpPr>
          <p:nvPr>
            <p:ph idx="1"/>
          </p:nvPr>
        </p:nvSpPr>
        <p:spPr>
          <a:xfrm>
            <a:off x="593558" y="1853754"/>
            <a:ext cx="5999747" cy="5365194"/>
          </a:xfrm>
        </p:spPr>
        <p:txBody>
          <a:bodyPr>
            <a:normAutofit/>
          </a:bodyPr>
          <a:lstStyle/>
          <a:p>
            <a:pPr marL="0" indent="0">
              <a:buNone/>
            </a:pPr>
            <a:r>
              <a:rPr lang="ru-RU" dirty="0"/>
              <a:t>Общение – это процесс межличностного взаимодействия, порождаемый потребностями взаимодействующих субъектов и направленный на удовлетворение этих потребностей. Роль и интенсивность общения в современном обществе постоянно возрастают, поскольку с увеличением объема информации более интенсивными становятся процессы обмена этой информацией, увеличивается число технических средств для такого обмена. Кроме этого, возрастает число людей, профессиональная деятельность которых связана с общением, т. е. имеющих профессии типа «человек – человек».</a:t>
            </a:r>
          </a:p>
          <a:p>
            <a:pPr marL="0" indent="0">
              <a:buNone/>
            </a:pPr>
            <a:endParaRPr lang="ru-RU" dirty="0"/>
          </a:p>
        </p:txBody>
      </p:sp>
      <p:pic>
        <p:nvPicPr>
          <p:cNvPr id="1026" name="Picture 2" descr="Вопросы и ответы – искусство диалога с А. Н. Неёловым – Школа-студія  акторської майстерності та імпровізації &quot;Чорний квадрат&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432" y="2217102"/>
            <a:ext cx="5266948" cy="293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89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1">
                <a:lumMod val="5000"/>
                <a:lumOff val="95000"/>
              </a:schemeClr>
            </a:gs>
            <a:gs pos="62000">
              <a:schemeClr val="accent1">
                <a:lumMod val="45000"/>
                <a:lumOff val="55000"/>
              </a:schemeClr>
            </a:gs>
            <a:gs pos="83000">
              <a:schemeClr val="accent1">
                <a:alpha val="76000"/>
                <a:lumMod val="41000"/>
                <a:lumOff val="59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628650" y="481265"/>
            <a:ext cx="11410949" cy="3157286"/>
          </a:xfrm>
        </p:spPr>
        <p:txBody>
          <a:bodyPr>
            <a:normAutofit fontScale="92500" lnSpcReduction="20000"/>
          </a:bodyPr>
          <a:lstStyle/>
          <a:p>
            <a:pPr marL="0" indent="0">
              <a:buNone/>
            </a:pPr>
            <a:r>
              <a:rPr lang="ru-RU" dirty="0">
                <a:solidFill>
                  <a:schemeClr val="accent2"/>
                </a:solidFill>
              </a:rPr>
              <a:t>Содержание общения </a:t>
            </a:r>
            <a:r>
              <a:rPr lang="ru-RU" dirty="0"/>
              <a:t>– это информация, которая во время общения передается от одного живого существа к другому. У человека содержание общения гораздо шире, чем у животных. Люди обмениваются друг с другом информацией, представляющей знания о мире, делятся своим опытом, умениями и навыками</a:t>
            </a:r>
            <a:r>
              <a:rPr lang="ru-RU" dirty="0" smtClean="0"/>
              <a:t>.</a:t>
            </a:r>
            <a:endParaRPr lang="ru-RU" dirty="0"/>
          </a:p>
          <a:p>
            <a:pPr marL="0" indent="0">
              <a:buNone/>
            </a:pPr>
            <a:r>
              <a:rPr lang="ru-RU" dirty="0">
                <a:solidFill>
                  <a:schemeClr val="accent2"/>
                </a:solidFill>
              </a:rPr>
              <a:t>Цель общения </a:t>
            </a:r>
            <a:r>
              <a:rPr lang="ru-RU" dirty="0"/>
              <a:t>– это то, ради чего у живого существа возникает данный вид активности. У животных это может быть, например, предупреждение об опасности. У человека целей общения гораздо больше. И если у животных цели общения обычно связаны с удовлетворением биологических потребностей, то у человека они представляют собой средство удовлетворения многих разнообразных потребностей: социальных, культурных, познавательных, творческих, эстетических, потребностей интеллектуального роста и нравственного развития и др</a:t>
            </a:r>
            <a:r>
              <a:rPr lang="ru-RU" dirty="0" smtClean="0"/>
              <a:t>.</a:t>
            </a:r>
            <a:endParaRPr lang="ru-RU" dirty="0"/>
          </a:p>
        </p:txBody>
      </p:sp>
      <p:sp>
        <p:nvSpPr>
          <p:cNvPr id="6" name="TextBox 5"/>
          <p:cNvSpPr txBox="1"/>
          <p:nvPr/>
        </p:nvSpPr>
        <p:spPr>
          <a:xfrm>
            <a:off x="4476750" y="3486149"/>
            <a:ext cx="7419975" cy="3693319"/>
          </a:xfrm>
          <a:prstGeom prst="rect">
            <a:avLst/>
          </a:prstGeom>
          <a:noFill/>
        </p:spPr>
        <p:txBody>
          <a:bodyPr wrap="square" rtlCol="0">
            <a:spAutoFit/>
          </a:bodyPr>
          <a:lstStyle/>
          <a:p>
            <a:r>
              <a:rPr lang="ru-RU" dirty="0">
                <a:solidFill>
                  <a:schemeClr val="accent2"/>
                </a:solidFill>
              </a:rPr>
              <a:t>Средства общения </a:t>
            </a:r>
            <a:r>
              <a:rPr lang="ru-RU" dirty="0"/>
              <a:t>– это способы кодирования, передачи, переработки и расшифровки информации, передаваемой в процессе общения. Информация может быть передана с помощью прямого телесного контакта, например тактильного контакта руками; ее можно передавать и воспринимать на расстоянии через органы чувств, например наблюдая за движениями другого человека или слушая производимые им звуковые сигналы. Кроме этих всех данных от природы способов передачи информации, у человека есть и другие, изобретенные им самим, – это язык, письменность (тексты, чертежи, схемы и т. д.), а также всевозможные технические средства записи, передачи и хранения информации.</a:t>
            </a:r>
          </a:p>
          <a:p>
            <a:endParaRPr lang="ru-RU" dirty="0"/>
          </a:p>
        </p:txBody>
      </p:sp>
      <p:pic>
        <p:nvPicPr>
          <p:cNvPr id="2054" name="Picture 6" descr="Немецкие диалоги для детей | Немецкий язык онлайн. Изучение, урок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55" y="3638551"/>
            <a:ext cx="3871495"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79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37000">
              <a:schemeClr val="accent5">
                <a:lumMod val="20000"/>
                <a:lumOff val="80000"/>
              </a:schemeClr>
            </a:gs>
            <a:gs pos="62000">
              <a:schemeClr val="accent6">
                <a:lumMod val="40000"/>
                <a:lumOff val="60000"/>
              </a:schemeClr>
            </a:gs>
            <a:gs pos="83000">
              <a:schemeClr val="bg1">
                <a:lumMod val="8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689811"/>
          </a:xfrm>
        </p:spPr>
        <p:txBody>
          <a:bodyPr>
            <a:normAutofit/>
          </a:bodyPr>
          <a:lstStyle/>
          <a:p>
            <a:r>
              <a:rPr lang="ru-RU" dirty="0" smtClean="0"/>
              <a:t>Виды общения:</a:t>
            </a:r>
            <a:endParaRPr lang="ru-RU" dirty="0"/>
          </a:p>
        </p:txBody>
      </p:sp>
      <p:sp>
        <p:nvSpPr>
          <p:cNvPr id="3" name="Объект 2"/>
          <p:cNvSpPr>
            <a:spLocks noGrp="1"/>
          </p:cNvSpPr>
          <p:nvPr>
            <p:ph idx="1"/>
          </p:nvPr>
        </p:nvSpPr>
        <p:spPr>
          <a:xfrm>
            <a:off x="677334" y="1058779"/>
            <a:ext cx="11354245" cy="5550567"/>
          </a:xfrm>
        </p:spPr>
        <p:txBody>
          <a:bodyPr>
            <a:normAutofit fontScale="62500" lnSpcReduction="20000"/>
          </a:bodyPr>
          <a:lstStyle/>
          <a:p>
            <a:pPr marL="0" indent="0">
              <a:buNone/>
            </a:pPr>
            <a:r>
              <a:rPr lang="ru-RU" sz="2600" dirty="0">
                <a:solidFill>
                  <a:srgbClr val="002060"/>
                </a:solidFill>
              </a:rPr>
              <a:t>Контакт масок </a:t>
            </a:r>
            <a:r>
              <a:rPr lang="ru-RU" sz="2600" dirty="0"/>
              <a:t>– формальное общение, когда отсутствует стремление понять и учитывать особенности личности собеседника</a:t>
            </a:r>
            <a:r>
              <a:rPr lang="ru-RU" sz="2600" dirty="0" smtClean="0"/>
              <a:t>.</a:t>
            </a:r>
            <a:endParaRPr lang="ru-RU" sz="2600" dirty="0"/>
          </a:p>
          <a:p>
            <a:pPr marL="0" indent="0">
              <a:buNone/>
            </a:pPr>
            <a:r>
              <a:rPr lang="ru-RU" sz="2600" dirty="0">
                <a:solidFill>
                  <a:srgbClr val="002060"/>
                </a:solidFill>
              </a:rPr>
              <a:t>Примитивное общение</a:t>
            </a:r>
            <a:r>
              <a:rPr lang="ru-RU" sz="2600" dirty="0"/>
              <a:t>, когда оценивают другого человека как нужный или мешающий объект: если нужен, активно вступают в контакт, если мешает – оттолкнут или последуют агрессивные грубые реплики.</a:t>
            </a:r>
          </a:p>
          <a:p>
            <a:pPr marL="0" indent="0">
              <a:buNone/>
            </a:pPr>
            <a:r>
              <a:rPr lang="ru-RU" sz="2600" dirty="0" smtClean="0">
                <a:solidFill>
                  <a:srgbClr val="002060"/>
                </a:solidFill>
              </a:rPr>
              <a:t>Формально‑ролевое </a:t>
            </a:r>
            <a:r>
              <a:rPr lang="ru-RU" sz="2600" dirty="0">
                <a:solidFill>
                  <a:srgbClr val="002060"/>
                </a:solidFill>
              </a:rPr>
              <a:t>общение,</a:t>
            </a:r>
            <a:r>
              <a:rPr lang="ru-RU" sz="2600" dirty="0"/>
              <a:t> когда регламентированы и содержание, и средства общения и вместо знания личности собеседника обходятся знанием его социальной роли</a:t>
            </a:r>
            <a:r>
              <a:rPr lang="ru-RU" sz="2600" dirty="0" smtClean="0"/>
              <a:t>.</a:t>
            </a:r>
            <a:endParaRPr lang="ru-RU" sz="2600" dirty="0"/>
          </a:p>
          <a:p>
            <a:pPr marL="0" indent="0">
              <a:buNone/>
            </a:pPr>
            <a:r>
              <a:rPr lang="ru-RU" sz="2600" dirty="0">
                <a:solidFill>
                  <a:srgbClr val="002060"/>
                </a:solidFill>
              </a:rPr>
              <a:t>Деловое общение</a:t>
            </a:r>
            <a:r>
              <a:rPr lang="ru-RU" sz="2600" dirty="0"/>
              <a:t>, когда учитывают особенности личности, характера, возраста, настроения собеседника, но интересы дела более значимы, чем возможные личностные расхождения.</a:t>
            </a:r>
          </a:p>
          <a:p>
            <a:pPr marL="0" indent="0">
              <a:buNone/>
            </a:pPr>
            <a:r>
              <a:rPr lang="ru-RU" sz="2600" dirty="0" smtClean="0">
                <a:solidFill>
                  <a:srgbClr val="002060"/>
                </a:solidFill>
              </a:rPr>
              <a:t>Духовное</a:t>
            </a:r>
            <a:r>
              <a:rPr lang="ru-RU" sz="2600" dirty="0">
                <a:solidFill>
                  <a:srgbClr val="002060"/>
                </a:solidFill>
              </a:rPr>
              <a:t>, межличностное общение </a:t>
            </a:r>
            <a:r>
              <a:rPr lang="ru-RU" sz="2600" dirty="0"/>
              <a:t>друзей, когда можно затронуть любую тему и необязательно прибегать к помощи слов, друг поймет вас и по выражению лица, движениям, интонации</a:t>
            </a:r>
            <a:r>
              <a:rPr lang="ru-RU" sz="2600" dirty="0" smtClean="0"/>
              <a:t>.</a:t>
            </a:r>
            <a:endParaRPr lang="ru-RU" sz="2600" dirty="0"/>
          </a:p>
          <a:p>
            <a:pPr marL="0" indent="0">
              <a:buNone/>
            </a:pPr>
            <a:r>
              <a:rPr lang="ru-RU" sz="2600" dirty="0">
                <a:solidFill>
                  <a:srgbClr val="002060"/>
                </a:solidFill>
              </a:rPr>
              <a:t>Манипулятивное общение </a:t>
            </a:r>
            <a:r>
              <a:rPr lang="ru-RU" sz="2600" dirty="0"/>
              <a:t>направлено на извлечение выгоды от собеседника, используя разные приемы (лесть, запугивание, пускание пыли в глаза, обман, демонстрация доброты) в зависимости от особенностей личности собеседника</a:t>
            </a:r>
            <a:r>
              <a:rPr lang="ru-RU" sz="2600" dirty="0" smtClean="0"/>
              <a:t>.</a:t>
            </a:r>
            <a:endParaRPr lang="ru-RU" sz="2600" dirty="0"/>
          </a:p>
          <a:p>
            <a:pPr marL="0" indent="0">
              <a:buNone/>
            </a:pPr>
            <a:r>
              <a:rPr lang="ru-RU" sz="2600" dirty="0">
                <a:solidFill>
                  <a:srgbClr val="002060"/>
                </a:solidFill>
              </a:rPr>
              <a:t>Светское общение</a:t>
            </a:r>
            <a:r>
              <a:rPr lang="ru-RU" sz="2600" dirty="0"/>
              <a:t>, суть которого заключается в его беспредметности. Люди говорят не то, что думают, а то, что положено говорить в подобных случаях; это общение закрытое, потому что точки зрения людей на тот или иной вопрос не имеют никакого значения и не определяют характера коммуникаций</a:t>
            </a:r>
            <a:r>
              <a:rPr lang="ru-RU" sz="2600" dirty="0" smtClean="0"/>
              <a:t>.</a:t>
            </a:r>
            <a:endParaRPr lang="ru-RU" sz="2600" dirty="0"/>
          </a:p>
          <a:p>
            <a:pPr marL="0" indent="0">
              <a:buNone/>
            </a:pPr>
            <a:r>
              <a:rPr lang="ru-RU" sz="2600" dirty="0">
                <a:solidFill>
                  <a:srgbClr val="002060"/>
                </a:solidFill>
              </a:rPr>
              <a:t>Тактика общения </a:t>
            </a:r>
            <a:r>
              <a:rPr lang="ru-RU" sz="2600" dirty="0"/>
              <a:t>– реализация в конкретной ситуации коммуникативной стратегии на основе владения техниками и знания правил общения. Техника общения – совокупность конкретных коммуникативных умений говорить и умений слушать.</a:t>
            </a:r>
          </a:p>
          <a:p>
            <a:pPr marL="0" indent="0">
              <a:buNone/>
            </a:pPr>
            <a:endParaRPr lang="ru-RU" sz="2600" dirty="0"/>
          </a:p>
          <a:p>
            <a:pPr marL="0" indent="0">
              <a:buNone/>
            </a:pPr>
            <a:endParaRPr lang="ru-RU" dirty="0"/>
          </a:p>
        </p:txBody>
      </p:sp>
    </p:spTree>
    <p:extLst>
      <p:ext uri="{BB962C8B-B14F-4D97-AF65-F5344CB8AC3E}">
        <p14:creationId xmlns:p14="http://schemas.microsoft.com/office/powerpoint/2010/main" val="1185937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20">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ru-RU" dirty="0" smtClean="0">
                <a:solidFill>
                  <a:srgbClr val="0070C0"/>
                </a:solidFill>
              </a:rPr>
              <a:t>Тема 4. </a:t>
            </a:r>
            <a:r>
              <a:rPr lang="ru-RU" dirty="0" smtClean="0"/>
              <a:t>Взаимодействие</a:t>
            </a:r>
            <a:r>
              <a:rPr lang="ru-RU" dirty="0"/>
              <a:t>: понятие, характеристики, компоненты и виды.</a:t>
            </a:r>
          </a:p>
        </p:txBody>
      </p:sp>
      <p:sp>
        <p:nvSpPr>
          <p:cNvPr id="3" name="Объект 2"/>
          <p:cNvSpPr>
            <a:spLocks noGrp="1"/>
          </p:cNvSpPr>
          <p:nvPr>
            <p:ph idx="1"/>
          </p:nvPr>
        </p:nvSpPr>
        <p:spPr>
          <a:xfrm>
            <a:off x="677333" y="1780675"/>
            <a:ext cx="11125645" cy="4644188"/>
          </a:xfrm>
          <a:noFill/>
        </p:spPr>
        <p:txBody>
          <a:bodyPr>
            <a:normAutofit fontScale="85000" lnSpcReduction="10000"/>
          </a:bodyPr>
          <a:lstStyle/>
          <a:p>
            <a:r>
              <a:rPr lang="ru-RU" b="1" dirty="0"/>
              <a:t>Взаимодействие</a:t>
            </a:r>
            <a:r>
              <a:rPr lang="ru-RU" dirty="0"/>
              <a:t> — это процесс воздействия людей и групп друг на друга, в котором каждое действие обусловлено как предыдущим действием, так и ожидаемым результатом со стороны другого. Любое взаимодействие предполагает по меньшей мере двух участников — </a:t>
            </a:r>
            <a:r>
              <a:rPr lang="ru-RU" dirty="0" err="1"/>
              <a:t>интерактантов</a:t>
            </a:r>
            <a:r>
              <a:rPr lang="ru-RU" dirty="0"/>
              <a:t>. Следовательно, взаимодействие представляет собой разновидность действия, отличительной чертой которого является направленность на другого человека.</a:t>
            </a:r>
          </a:p>
          <a:p>
            <a:r>
              <a:rPr lang="ru-RU" b="1" dirty="0"/>
              <a:t>Любое социальное взаимодействие обладает четырьмя признаками:</a:t>
            </a:r>
          </a:p>
          <a:p>
            <a:r>
              <a:rPr lang="ru-RU" dirty="0"/>
              <a:t>оно </a:t>
            </a:r>
            <a:r>
              <a:rPr lang="ru-RU" b="1" dirty="0"/>
              <a:t>предметно</a:t>
            </a:r>
            <a:r>
              <a:rPr lang="ru-RU" dirty="0"/>
              <a:t>, т. е. всегда имеет цель или причину, которые являются внешними по отношению к взаимодействующим группам или людям;</a:t>
            </a:r>
          </a:p>
          <a:p>
            <a:r>
              <a:rPr lang="ru-RU" dirty="0"/>
              <a:t>оно </a:t>
            </a:r>
            <a:r>
              <a:rPr lang="ru-RU" b="1" dirty="0"/>
              <a:t>внешне выражено</a:t>
            </a:r>
            <a:r>
              <a:rPr lang="ru-RU" dirty="0"/>
              <a:t>, а потому доступно для наблюдения; этот признак обусловлен тем, что взаимодействие всегда предполагает </a:t>
            </a:r>
            <a:r>
              <a:rPr lang="ru-RU" b="1" dirty="0"/>
              <a:t>обмен символами</a:t>
            </a:r>
            <a:r>
              <a:rPr lang="ru-RU" dirty="0"/>
              <a:t>, знаками, которые </a:t>
            </a:r>
            <a:r>
              <a:rPr lang="ru-RU" b="1" dirty="0"/>
              <a:t>расшифровываются противоположной стороной</a:t>
            </a:r>
            <a:r>
              <a:rPr lang="ru-RU" dirty="0"/>
              <a:t>;</a:t>
            </a:r>
          </a:p>
          <a:p>
            <a:r>
              <a:rPr lang="ru-RU" dirty="0"/>
              <a:t>оно </a:t>
            </a:r>
            <a:r>
              <a:rPr lang="ru-RU" b="1" dirty="0"/>
              <a:t>ситуативно</a:t>
            </a:r>
            <a:r>
              <a:rPr lang="ru-RU" dirty="0"/>
              <a:t>, т. е. обычно </a:t>
            </a:r>
            <a:r>
              <a:rPr lang="ru-RU" b="1" dirty="0"/>
              <a:t>привязано</a:t>
            </a:r>
            <a:r>
              <a:rPr lang="ru-RU" dirty="0"/>
              <a:t> к какой-то конкретной </a:t>
            </a:r>
            <a:r>
              <a:rPr lang="ru-RU" b="1" dirty="0"/>
              <a:t>ситуации</a:t>
            </a:r>
            <a:r>
              <a:rPr lang="ru-RU" dirty="0"/>
              <a:t>, к условиям протекания (например, встреча друзей или сдача экзамена);</a:t>
            </a:r>
          </a:p>
          <a:p>
            <a:r>
              <a:rPr lang="ru-RU" dirty="0"/>
              <a:t>оно выражает </a:t>
            </a:r>
            <a:r>
              <a:rPr lang="ru-RU" b="1" dirty="0"/>
              <a:t>субъективные намерения участников</a:t>
            </a:r>
            <a:r>
              <a:rPr lang="ru-RU" dirty="0"/>
              <a:t>.</a:t>
            </a:r>
          </a:p>
        </p:txBody>
      </p:sp>
    </p:spTree>
    <p:extLst>
      <p:ext uri="{BB962C8B-B14F-4D97-AF65-F5344CB8AC3E}">
        <p14:creationId xmlns:p14="http://schemas.microsoft.com/office/powerpoint/2010/main" val="132772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TM10001114[[fn=Галерея]]</Template>
  <TotalTime>359</TotalTime>
  <Words>2265</Words>
  <Application>Microsoft Office PowerPoint</Application>
  <PresentationFormat>Широкоэкранный</PresentationFormat>
  <Paragraphs>123</Paragraphs>
  <Slides>22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Gill Sans MT</vt:lpstr>
      <vt:lpstr>Merriweather</vt:lpstr>
      <vt:lpstr>Times New Roman</vt:lpstr>
      <vt:lpstr>Trebuchet MS</vt:lpstr>
      <vt:lpstr>Wingdings</vt:lpstr>
      <vt:lpstr>Gallery</vt:lpstr>
      <vt:lpstr>Индивидуальное домашнее задание </vt:lpstr>
      <vt:lpstr>Тема 1. СОВРЕМЕННЫЕ ПРЕДСТАВЛЕНИЯ О ПРЕДМЕТЕ СОЦИАЛЬНОЙ ПСИХОЛОГИИ</vt:lpstr>
      <vt:lpstr>Презентация PowerPoint</vt:lpstr>
      <vt:lpstr>Тема 2. Социализация: содержание, норма и отклонение.</vt:lpstr>
      <vt:lpstr>Презентация PowerPoint</vt:lpstr>
      <vt:lpstr>Тема 3. Общение: понятие, содержание, структура и виды.</vt:lpstr>
      <vt:lpstr>Презентация PowerPoint</vt:lpstr>
      <vt:lpstr>Виды общения:</vt:lpstr>
      <vt:lpstr>Тема 4. Взаимодействие: понятие, характеристики, компоненты и виды.</vt:lpstr>
      <vt:lpstr>Презентация PowerPoint</vt:lpstr>
      <vt:lpstr>Тема 5. Социальные отношения: содержание, виды и особенности проявления.</vt:lpstr>
      <vt:lpstr>Презентация PowerPoint</vt:lpstr>
      <vt:lpstr>Презентация PowerPoint</vt:lpstr>
      <vt:lpstr>Тема 6. Лидерство как феномен социальной власти и влияния в группе. Теории лидерства.</vt:lpstr>
      <vt:lpstr>Теории лидерства </vt:lpstr>
      <vt:lpstr>Тема 7. Социальные и массовые движения: понятие и классификация.</vt:lpstr>
      <vt:lpstr>виды классификаций социальных движений.</vt:lpstr>
      <vt:lpstr>Тема 8. Средства манипулирования массовым сознанием.</vt:lpstr>
      <vt:lpstr>Манипуляция сознанием людей с помощью средств массовой информации</vt:lpstr>
      <vt:lpstr>Презентация PowerPoint</vt:lpstr>
      <vt:lpstr>Тема 9. Массовые страхи. Психология паники.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Индивидуальное домашнее задание</dc:title>
  <dc:creator>German</dc:creator>
  <cp:lastModifiedBy>German</cp:lastModifiedBy>
  <cp:revision>34</cp:revision>
  <dcterms:created xsi:type="dcterms:W3CDTF">2020-12-13T13:48:56Z</dcterms:created>
  <dcterms:modified xsi:type="dcterms:W3CDTF">2021-01-10T14:33:36Z</dcterms:modified>
</cp:coreProperties>
</file>