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6" r:id="rId2"/>
    <p:sldId id="519" r:id="rId3"/>
    <p:sldId id="520" r:id="rId4"/>
    <p:sldId id="521" r:id="rId5"/>
    <p:sldId id="507" r:id="rId6"/>
    <p:sldId id="515" r:id="rId7"/>
    <p:sldId id="516" r:id="rId8"/>
    <p:sldId id="510" r:id="rId9"/>
    <p:sldId id="511" r:id="rId10"/>
    <p:sldId id="512" r:id="rId11"/>
    <p:sldId id="513" r:id="rId12"/>
    <p:sldId id="486" r:id="rId13"/>
    <p:sldId id="487" r:id="rId14"/>
    <p:sldId id="488" r:id="rId15"/>
    <p:sldId id="489" r:id="rId16"/>
    <p:sldId id="479" r:id="rId17"/>
    <p:sldId id="480" r:id="rId18"/>
    <p:sldId id="490" r:id="rId19"/>
    <p:sldId id="481" r:id="rId20"/>
    <p:sldId id="440" r:id="rId21"/>
    <p:sldId id="442" r:id="rId22"/>
    <p:sldId id="482" r:id="rId23"/>
    <p:sldId id="483" r:id="rId24"/>
    <p:sldId id="484" r:id="rId25"/>
    <p:sldId id="485" r:id="rId26"/>
    <p:sldId id="563" r:id="rId27"/>
    <p:sldId id="553" r:id="rId28"/>
    <p:sldId id="554" r:id="rId29"/>
    <p:sldId id="555" r:id="rId30"/>
    <p:sldId id="556" r:id="rId31"/>
    <p:sldId id="562" r:id="rId32"/>
    <p:sldId id="557" r:id="rId33"/>
    <p:sldId id="558" r:id="rId34"/>
    <p:sldId id="559" r:id="rId35"/>
    <p:sldId id="560" r:id="rId36"/>
    <p:sldId id="561" r:id="rId37"/>
    <p:sldId id="545" r:id="rId38"/>
    <p:sldId id="546" r:id="rId39"/>
    <p:sldId id="547" r:id="rId40"/>
    <p:sldId id="548" r:id="rId41"/>
    <p:sldId id="549" r:id="rId42"/>
    <p:sldId id="550" r:id="rId43"/>
    <p:sldId id="551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173" autoAdjust="0"/>
    <p:restoredTop sz="96925" autoAdjust="0"/>
  </p:normalViewPr>
  <p:slideViewPr>
    <p:cSldViewPr>
      <p:cViewPr varScale="1">
        <p:scale>
          <a:sx n="122" d="100"/>
          <a:sy n="122" d="100"/>
        </p:scale>
        <p:origin x="84" y="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67DD77-7EAE-471D-6BE5-8946536231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ko-KR" altLang="ko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75D8B-0431-A12E-4ADB-74EED82A77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E66C76-1B4D-4C40-BE84-AB661D589D44}" type="datetime1">
              <a:rPr lang="en-US" altLang="ko-KR"/>
              <a:pPr/>
              <a:t>10/16/2023</a:t>
            </a:fld>
            <a:endParaRPr lang="en-US" altLang="ko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D3639-3B7D-6BF3-D8CD-C14A5E6B6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ko-KR" altLang="ko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DE963-1F4D-CCBF-0298-F947181FB3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728FE0-7010-482A-ABC4-9CAC711280F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E1E4B3A-7185-CB28-FDC8-45A89F3361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ko-KR" altLang="ko-KR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3363366-289D-EB7A-CF46-9CDA9B63D3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ko-KR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C8CD86-C6F1-4765-E9BA-900EF1E4824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DFB42812-262E-7563-A4EF-34C4246066B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C56DC85B-84A7-B1FF-C164-622D7FA2FB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ko-KR" altLang="ko-KR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2339B536-BB4B-731E-462E-A4A625F3DE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0A6DF3-4B86-4287-B0C5-9494A5A517C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599B6F0-3005-7EE0-2374-97A0A40002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6147204-C4DF-42BC-96B0-A362738D0E17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D0CA635-85C8-9EA8-EF77-3E7AD4FE404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5D282F7-066F-00AE-89AE-B87736E43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9E7BF17-89FC-E0F8-4E79-D9D6BF6F6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547ACF1-0332-4F19-B0B6-2A5457253E2A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13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F3C7B0F-5523-6933-A6CF-E9578F5BD98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B051A98-39AE-838C-5A8B-C4D4C505F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FC8021C-E9C1-220A-A34F-3006DCEB76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504B8AA-1DB3-41A6-B172-F263A0D8B23B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14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0B1C161-5C01-6C58-3847-E7E59F2BED9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49C10BE-387A-107C-AB93-D42A35966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57EE5AAB-028F-4FB1-920E-303D30FBEA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33D4C51-37EB-4561-AD69-435A0726F986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15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14E8B54C-17B9-CCB0-82B6-9CD9DB6868D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1837B32D-449D-275B-9AD6-DB3B22FB1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A18BB4CD-F07A-8EDE-DDF7-FF3CB4AE76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05ECFE8-4994-4486-BB09-55C40CA7D1C2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16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209363F-01DB-A52B-3E22-2575379392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D46CF1E-00EA-679C-1634-0496BEFF9E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E44F8E0-9B30-DD22-64D3-495275618D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D611EDC-8CE5-4797-B0BB-97CAE3C07DC4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17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6272F6D-58A3-8B86-E5D3-75A43F7C92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8CDEA91-BB7D-25D6-EC59-BCB0AB76C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F0773CCD-1858-43A3-EE1E-BDF19D0FB5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5277574-61BA-4FCF-A747-6DB8F248287A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18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67CF0330-C8EC-CA2B-2CF2-6C68F40343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61DE91E-D61B-5DBB-DC2E-8EF370325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B7843C38-BC12-61D1-390F-1605A9D2C6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C988773-B8F3-49B7-90A6-3DD3171D3FC2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19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AA27373E-9F61-7F91-788C-650A34DE5D4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88C9390-CC8B-5AC8-3755-D807BCD5B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90435A36-66AE-B795-639C-DA4FDC7577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5D247FC-3385-40DD-A9CD-F84E796D171D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22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2AA5331-50B9-2B5B-181E-FA0AFED08D5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7DFCB81-70A3-1A4B-6EE6-5BC282DF5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2373C8AD-4EB8-DDFF-D1ED-1580095D2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B1206B9-8044-4327-B3DD-FFF3F279FF3B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23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C5D8DAC3-A52F-38E6-2E5D-9FC96D36CDB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6D733CC1-1879-BB5F-6D2C-DD5A0BD0F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2A74EABD-079A-7344-F0C2-B317CE424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2B88FE7-83C9-4244-82B9-784580D6F207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24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1AEEF407-91CF-1F01-D4AB-C75E769FA7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98D9B203-4C60-4E3A-DF99-FFFEC9929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819C241-FFC2-9A4F-0ADF-0F9FDE5FCF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B70959A-1ED7-434C-A0B7-0C3AB62B2C7C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5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6D6AA1F-992F-79A6-DABF-E38984A37B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D64EDC7-11A1-32CE-28D2-EB59D221C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26675C71-DB21-39EE-A46E-EC29762395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D53A005-6410-416F-9517-1BF16E135055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25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FEC9308-2E64-D22F-8093-5A73B7D4F28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B0AC0B9-C8BF-C121-C0B6-222882847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7FD9444-A9BD-1CF7-F500-331F95FE80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FB35758-E2B7-4501-97C4-01BAA68F4AD4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27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0753A7B-CB28-8303-1614-904E98DFD67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4DBD2A8-A73F-21CF-C1A7-7931C707D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48F9E7B-4718-D6E7-1275-DFE0C30420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97583A9-C00C-4C51-8C2C-138A06102039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30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B9BBC6B-5318-7DA2-2581-5958302E3FA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9BBB814-F006-B876-BAFB-9F10363A0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A8806A5-A324-AEDA-EEA9-AF80932F5F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DB72C16-C367-47F4-8E1E-ECA50C6DB1F4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41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C8FAFCE-5E42-D04A-6209-A2B1EA9A56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AC6433C-50E4-2018-561E-F2D0E84F4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A69874D1-6984-0550-938E-CAD43DB67E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69E416B-5EF9-4BB0-8368-D2573B61E42C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42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E3478F2-BC7C-BD0B-45F7-B56351C68B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912C61C-7E62-5F94-650F-2AB432680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ED1FCBC-255E-DC03-878B-71FBAE2143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3CB3929-3CF0-4E64-987E-59E925A6D498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6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5AEC7F3-05DE-3235-177E-D7E5F5EEAF0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85A2D8B-0C57-8ED9-BD96-FDAFB8E8F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0046F320-2DC9-FD1A-27D9-E22EC363E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B497719-61F6-4729-8495-ADE542FB0CAD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7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263EB13-06F4-E615-B6FE-0C1C7EDA56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7760FE6-33B8-08F2-1FCF-930551D9A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26B5A6A7-8A3A-701C-D58C-E7AC3640A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0766F20-9392-46C5-A825-68CC891DB676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8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04C8A83-F9D1-88A6-76D0-6362B9ADB77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7AE9A72-9654-726C-4745-F9E7C1265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6522165-56C4-1896-068E-8E05981555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B70E9CA-586F-4D79-88EF-43E1D1FBAC99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9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2C1F02B-89C3-904A-2648-33F5E913B62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87C377E-50B9-B8CB-B6BE-D16D04DAB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5D0FEAB9-D187-A50E-0024-2663ABC107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452C05-2F66-4F3D-B72E-3D62000C733F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10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6AB675FF-A4A6-500E-3D25-84AF0EE845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010275D-533E-3995-3169-92A83F9DD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B2CFF2F-4EA8-855A-410D-EF99054AD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60A6A95-AD6C-4C85-8E48-0FB7C41A262B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11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BD3F9D86-4587-DAB7-026A-C6C1D5256BE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EE4E79D-1147-A233-57F6-287184F53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BEE32C5A-E75F-A936-4225-4D345583ED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D9F5C37-AB9C-4F2B-9EED-51CB92A507A7}" type="slidenum">
              <a:rPr kumimoji="1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DE1BE5B-3E7D-876E-D772-F1619134EA5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321FB81-D2A1-D72E-B0AE-4B6B25396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0C8674-7B82-CC56-D20A-73E958D670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AFA1AA3C-1354-482D-882E-5404EA87512A}" type="slidenum">
              <a:rPr lang="es-ES" altLang="ko-KR"/>
              <a:pPr lvl="1"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32784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D78C98-E29B-C765-C715-5C1E4282F8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173907E1-B6F6-4676-B9A5-6F94FB4969CB}" type="slidenum">
              <a:rPr lang="es-ES" altLang="ko-KR"/>
              <a:pPr lvl="1"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6473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6D0026-CB95-016A-4E8A-70670728B3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A2C2651D-DE88-4148-8E22-C0BB98512A1C}" type="slidenum">
              <a:rPr lang="es-ES" altLang="ko-KR"/>
              <a:pPr lvl="1"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65384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86FD8F-390F-C25D-38E2-29767790D9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3B71D0F6-3D0B-44ED-99DC-5A96D7F17818}" type="slidenum">
              <a:rPr lang="es-ES" altLang="ko-KR"/>
              <a:pPr lvl="1"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57372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2FF943-01D5-55A5-6B6C-941E2A5938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CC056C5-90A1-4A67-8627-44B6311D40EF}" type="slidenum">
              <a:rPr lang="es-ES" altLang="ko-KR"/>
              <a:pPr lvl="1"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64389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998207-F165-EB76-02CF-0C29442CED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D1D102CB-BE28-433F-BB8D-A1B589B98BED}" type="slidenum">
              <a:rPr lang="es-ES" altLang="ko-KR"/>
              <a:pPr lvl="1"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946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C15C605-C501-86ED-80D9-666D3D2AEF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58D3EFC1-B596-4A84-84D8-501B174A7299}" type="slidenum">
              <a:rPr lang="es-ES" altLang="ko-KR"/>
              <a:pPr lvl="1"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01776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03C5A08-B164-82AA-A161-0DF9631576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99B0D964-F064-4D5A-8013-F689E03E0409}" type="slidenum">
              <a:rPr lang="es-ES" altLang="ko-KR"/>
              <a:pPr lvl="1"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73388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E4DDBC9-7711-699C-F383-8945513DCB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FE62905E-9693-4899-B36F-01E3D73AC5C8}" type="slidenum">
              <a:rPr lang="es-ES" altLang="ko-KR"/>
              <a:pPr lvl="1"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88426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1C1F14-6C51-2BBF-F3CA-CEC3956439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7AFD0195-501D-49BC-AEEA-E3CA8BA4929C}" type="slidenum">
              <a:rPr lang="es-ES" altLang="ko-KR"/>
              <a:pPr lvl="1"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1423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D21791-EE50-A3CF-76AA-FCF1BC4700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F6FF2FFD-6206-4778-BF6E-C8DDDDA15BC0}" type="slidenum">
              <a:rPr lang="es-ES" altLang="ko-KR"/>
              <a:pPr lvl="1"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62051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3EE0FF9-FCF4-414F-77D4-FA8EC71A9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8991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ko-K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2E84AB-773D-15E1-8069-376C219A1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Click to Edit Master Text Styles</a:t>
            </a:r>
          </a:p>
          <a:p>
            <a:pPr lvl="1"/>
            <a:r>
              <a:rPr lang="es-ES" altLang="ko-KR"/>
              <a:t>SECOND LEVEL</a:t>
            </a:r>
          </a:p>
          <a:p>
            <a:pPr lvl="2"/>
            <a:r>
              <a:rPr lang="es-ES" altLang="ko-KR"/>
              <a:t>THIRD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71B608F-2AF4-3455-0604-9619E5D541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lvl="1"/>
            <a:fld id="{1AC8841A-49C4-4400-8E17-4E3DA8FCF802}" type="slidenum">
              <a:rPr lang="es-ES" altLang="ko-KR"/>
              <a:pPr lvl="1"/>
              <a:t>‹#›</a:t>
            </a:fld>
            <a:endParaRPr lang="es-ES" altLang="ko-KR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64596141-7ECB-8DEA-89BF-03B9423B53C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1430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panose="020B0600070205080204" pitchFamily="34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id="{2463BC97-0973-AA2A-F0CE-9D5EC0EC2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F22EBB64-C141-4664-B892-425618F65C95}" type="slidenum">
              <a:rPr lang="es-ES" altLang="ko-KR" sz="1000"/>
              <a:pPr lvl="1">
                <a:spcBef>
                  <a:spcPct val="0"/>
                </a:spcBef>
                <a:buFontTx/>
                <a:buNone/>
              </a:pPr>
              <a:t>1</a:t>
            </a:fld>
            <a:endParaRPr lang="es-ES" altLang="ko-KR" sz="10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B7896C1D-A3F9-2982-D2BC-BE8DDED5B7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ko-KR" dirty="0"/>
              <a:t>Chapter 3:</a:t>
            </a:r>
            <a:br>
              <a:rPr lang="en-US" altLang="ko-KR" dirty="0"/>
            </a:br>
            <a:r>
              <a:rPr lang="en-US" altLang="ko-KR" dirty="0">
                <a:latin typeface="Tahoma" panose="020B0604030504040204" pitchFamily="34" charset="0"/>
              </a:rPr>
              <a:t>Geometric Transformations</a:t>
            </a:r>
            <a:br>
              <a:rPr lang="en-US" altLang="ko-KR" dirty="0">
                <a:latin typeface="Tahoma" panose="020B0604030504040204" pitchFamily="34" charset="0"/>
              </a:rPr>
            </a:br>
            <a:r>
              <a:rPr lang="en-US" altLang="ko-KR" dirty="0">
                <a:latin typeface="Tahoma" panose="020B0604030504040204" pitchFamily="34" charset="0"/>
              </a:rPr>
              <a:t>-Rotation-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1ED74C16-3982-91AE-16CB-28140FC1A5D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3400" y="4114800"/>
            <a:ext cx="8229600" cy="1752600"/>
          </a:xfrm>
        </p:spPr>
        <p:txBody>
          <a:bodyPr/>
          <a:lstStyle/>
          <a:p>
            <a:r>
              <a:rPr lang="en-US" altLang="ko-KR"/>
              <a:t>Sang Il Park</a:t>
            </a:r>
          </a:p>
          <a:p>
            <a:r>
              <a:rPr lang="en-US" altLang="ko-KR"/>
              <a:t>Dept. of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F347710-0A98-2589-0A24-4AC265821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Rigid Body Rotation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43594EB-F167-EADE-D9C5-B0C30C7D0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Rigid body transformations allow only </a:t>
            </a:r>
            <a:r>
              <a:rPr lang="en-US" altLang="ko-KR">
                <a:solidFill>
                  <a:srgbClr val="FF0000"/>
                </a:solidFill>
              </a:rPr>
              <a:t>rotation</a:t>
            </a:r>
            <a:r>
              <a:rPr lang="en-US" altLang="ko-KR"/>
              <a:t> and </a:t>
            </a:r>
            <a:r>
              <a:rPr lang="en-US" altLang="ko-KR">
                <a:solidFill>
                  <a:srgbClr val="FF0000"/>
                </a:solidFill>
              </a:rPr>
              <a:t>translation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Rotation matrices form SO(3)</a:t>
            </a:r>
          </a:p>
          <a:p>
            <a:pPr lvl="1" eaLnBrk="1" hangingPunct="1"/>
            <a:r>
              <a:rPr lang="en-US" altLang="ko-KR"/>
              <a:t>Special orthogonal group</a:t>
            </a:r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90E46458-95E2-7F6E-8E5F-D93DF91E7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2900" y="4486275"/>
          <a:ext cx="24876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949" imgH="69980" progId="Equation.3">
                  <p:embed/>
                </p:oleObj>
              </mc:Choice>
              <mc:Fallback>
                <p:oleObj name="Equation" r:id="rId3" imgW="888949" imgH="699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486275"/>
                        <a:ext cx="24876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>
            <a:extLst>
              <a:ext uri="{FF2B5EF4-FFF2-40B4-BE49-F238E27FC236}">
                <a16:creationId xmlns:a16="http://schemas.microsoft.com/office/drawing/2014/main" id="{4E7F7EEB-7320-2317-328D-9360E38CFD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4175" y="5207000"/>
          <a:ext cx="1400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0947" imgH="50735" progId="Equation.3">
                  <p:embed/>
                </p:oleObj>
              </mc:Choice>
              <mc:Fallback>
                <p:oleObj name="Equation" r:id="rId5" imgW="450947" imgH="507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5207000"/>
                        <a:ext cx="14001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Line 6">
            <a:extLst>
              <a:ext uri="{FF2B5EF4-FFF2-40B4-BE49-F238E27FC236}">
                <a16:creationId xmlns:a16="http://schemas.microsoft.com/office/drawing/2014/main" id="{F71C90FD-82CE-7438-1670-4DE99533A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9300" y="4125913"/>
            <a:ext cx="0" cy="6492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15" name="Line 7">
            <a:extLst>
              <a:ext uri="{FF2B5EF4-FFF2-40B4-BE49-F238E27FC236}">
                <a16:creationId xmlns:a16="http://schemas.microsoft.com/office/drawing/2014/main" id="{827BB7F9-0528-1117-5C8D-5322094B4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9300" y="4775200"/>
            <a:ext cx="7921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16" name="Line 8">
            <a:extLst>
              <a:ext uri="{FF2B5EF4-FFF2-40B4-BE49-F238E27FC236}">
                <a16:creationId xmlns:a16="http://schemas.microsoft.com/office/drawing/2014/main" id="{F9CF070B-936B-C485-FF0C-AAAFD02BC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422900"/>
            <a:ext cx="18716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17" name="Line 9">
            <a:extLst>
              <a:ext uri="{FF2B5EF4-FFF2-40B4-BE49-F238E27FC236}">
                <a16:creationId xmlns:a16="http://schemas.microsoft.com/office/drawing/2014/main" id="{EB945C6F-07DA-DF02-B712-0BBAF3124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125913"/>
            <a:ext cx="0" cy="12969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18" name="Text Box 10">
            <a:extLst>
              <a:ext uri="{FF2B5EF4-FFF2-40B4-BE49-F238E27FC236}">
                <a16:creationId xmlns:a16="http://schemas.microsoft.com/office/drawing/2014/main" id="{283E1751-2BB7-66C5-F529-D9B9FA882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4559300"/>
            <a:ext cx="2449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ko-KR" sz="2400">
                <a:solidFill>
                  <a:schemeClr val="accent2"/>
                </a:solidFill>
                <a:ea typeface="굴림" panose="020B0600000101010101" pitchFamily="50" charset="-127"/>
              </a:rPr>
              <a:t>(Distance preserving)</a:t>
            </a:r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80B85CF8-CE65-76E8-024A-B02F40E9A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5200650"/>
            <a:ext cx="2233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ko-KR" sz="2400">
                <a:solidFill>
                  <a:schemeClr val="accent2"/>
                </a:solidFill>
                <a:ea typeface="굴림" panose="020B0600000101010101" pitchFamily="50" charset="-127"/>
              </a:rPr>
              <a:t>(No reflection)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C1C5DBC-9FE4-9308-BBFE-BC5B1D9C9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Rigid Body Rotation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3D6C918-689F-3214-CB9F-B67C40B19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R is normalized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The squares of the elements in any row or column sum to 1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R is orthogonal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The dot product of any pair of rows or any pair columns is 0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The rows (columns) of R correspond to the vectors of the principle axes of the rotated coordinate frame</a:t>
            </a:r>
          </a:p>
        </p:txBody>
      </p:sp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B256CC41-33BF-9F58-0010-C8502DFA38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2895600"/>
          <a:ext cx="24876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949" imgH="69980" progId="Equation.3">
                  <p:embed/>
                </p:oleObj>
              </mc:Choice>
              <mc:Fallback>
                <p:oleObj name="Equation" r:id="rId3" imgW="888949" imgH="699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895600"/>
                        <a:ext cx="248761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3BBF188-B641-C4C0-7AC7-C0476C2A8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3D Rotation About Arbitrary Axis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9E64947-F966-F12D-0990-0B647342F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How to rotate around </a:t>
            </a:r>
            <a:r>
              <a:rPr lang="en-US" altLang="ko-KR" b="1" dirty="0"/>
              <a:t>u</a:t>
            </a:r>
            <a:r>
              <a:rPr lang="en-US" altLang="ko-KR" dirty="0"/>
              <a:t> vector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b="1" dirty="0"/>
              <a:t>u</a:t>
            </a:r>
            <a:r>
              <a:rPr lang="en-US" altLang="ko-KR" dirty="0"/>
              <a:t> = given rotation axis)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Rotate about x and y axes to make </a:t>
            </a:r>
            <a:r>
              <a:rPr lang="en-US" altLang="ko-KR" b="1" dirty="0"/>
              <a:t>u</a:t>
            </a:r>
            <a:r>
              <a:rPr lang="en-US" altLang="ko-KR" dirty="0"/>
              <a:t> align with the </a:t>
            </a:r>
            <a:r>
              <a:rPr lang="en-US" altLang="ko-KR" i="1" dirty="0"/>
              <a:t>z</a:t>
            </a:r>
            <a:r>
              <a:rPr lang="en-US" altLang="ko-KR" dirty="0"/>
              <a:t>-axis</a:t>
            </a:r>
          </a:p>
        </p:txBody>
      </p:sp>
      <p:pic>
        <p:nvPicPr>
          <p:cNvPr id="47108" name="Picture 4" descr="01">
            <a:extLst>
              <a:ext uri="{FF2B5EF4-FFF2-40B4-BE49-F238E27FC236}">
                <a16:creationId xmlns:a16="http://schemas.microsoft.com/office/drawing/2014/main" id="{C5FDEDB3-384E-5E0E-DD76-20EE265DE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4" t="11031" r="8168" b="6505"/>
          <a:stretch>
            <a:fillRect/>
          </a:stretch>
        </p:blipFill>
        <p:spPr bwMode="auto">
          <a:xfrm>
            <a:off x="2133600" y="3505200"/>
            <a:ext cx="5545138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029892E-FB74-4B52-3F2D-591841794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3D Rotation About Arbitrary Axis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29CBEAA-5B9C-702F-8C0A-440644E15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784725"/>
          </a:xfrm>
        </p:spPr>
        <p:txBody>
          <a:bodyPr/>
          <a:lstStyle/>
          <a:p>
            <a:pPr eaLnBrk="1" hangingPunct="1"/>
            <a:r>
              <a:rPr lang="en-US" altLang="ko-KR" sz="2800"/>
              <a:t>Rotate </a:t>
            </a:r>
            <a:r>
              <a:rPr lang="en-US" altLang="ko-KR" sz="2800" b="1"/>
              <a:t>u</a:t>
            </a:r>
            <a:r>
              <a:rPr lang="en-US" altLang="ko-KR" sz="2800"/>
              <a:t> onto the z-axis</a:t>
            </a:r>
          </a:p>
          <a:p>
            <a:pPr lvl="1" eaLnBrk="1" hangingPunct="1"/>
            <a:r>
              <a:rPr lang="en-US" altLang="ko-KR" sz="2400" b="1"/>
              <a:t>u’</a:t>
            </a:r>
            <a:r>
              <a:rPr lang="en-US" altLang="ko-KR" sz="2400"/>
              <a:t>: Project </a:t>
            </a:r>
            <a:r>
              <a:rPr lang="en-US" altLang="ko-KR" sz="2400" b="1"/>
              <a:t>u</a:t>
            </a:r>
            <a:r>
              <a:rPr lang="en-US" altLang="ko-KR" sz="2400"/>
              <a:t> onto the yz-plane to compute angle </a:t>
            </a:r>
            <a:r>
              <a:rPr lang="en-US" altLang="ko-KR" sz="2400">
                <a:latin typeface="Symbol" panose="05050102010706020507" pitchFamily="18" charset="2"/>
              </a:rPr>
              <a:t>a</a:t>
            </a:r>
            <a:endParaRPr lang="en-US" altLang="ko-KR" sz="2400" b="1">
              <a:latin typeface="Symbol" panose="05050102010706020507" pitchFamily="18" charset="2"/>
            </a:endParaRPr>
          </a:p>
          <a:p>
            <a:pPr lvl="1" eaLnBrk="1" hangingPunct="1"/>
            <a:r>
              <a:rPr lang="en-US" altLang="ko-KR" sz="2400" b="1"/>
              <a:t>u’’</a:t>
            </a:r>
            <a:r>
              <a:rPr lang="en-US" altLang="ko-KR" sz="2400"/>
              <a:t>: Rotate </a:t>
            </a:r>
            <a:r>
              <a:rPr lang="en-US" altLang="ko-KR" sz="2400" b="1"/>
              <a:t>u </a:t>
            </a:r>
            <a:r>
              <a:rPr lang="en-US" altLang="ko-KR" sz="2400"/>
              <a:t>about the x-axis by angle </a:t>
            </a:r>
            <a:r>
              <a:rPr lang="en-US" altLang="ko-KR" sz="2400">
                <a:latin typeface="Symbol" panose="05050102010706020507" pitchFamily="18" charset="2"/>
              </a:rPr>
              <a:t>a</a:t>
            </a:r>
            <a:endParaRPr lang="en-US" altLang="ko-KR" sz="2400"/>
          </a:p>
          <a:p>
            <a:pPr lvl="1" eaLnBrk="1" hangingPunct="1"/>
            <a:r>
              <a:rPr lang="en-US" altLang="ko-KR" sz="2400"/>
              <a:t>Rotate </a:t>
            </a:r>
            <a:r>
              <a:rPr lang="en-US" altLang="ko-KR" sz="2400" b="1"/>
              <a:t>u’’</a:t>
            </a:r>
            <a:r>
              <a:rPr lang="en-US" altLang="ko-KR" sz="2400"/>
              <a:t> onto the z-asis</a:t>
            </a:r>
          </a:p>
        </p:txBody>
      </p:sp>
      <p:pic>
        <p:nvPicPr>
          <p:cNvPr id="49156" name="Picture 5" descr="02">
            <a:extLst>
              <a:ext uri="{FF2B5EF4-FFF2-40B4-BE49-F238E27FC236}">
                <a16:creationId xmlns:a16="http://schemas.microsoft.com/office/drawing/2014/main" id="{D2A385C7-CC9B-B3D3-2B0A-B5C19007C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7" t="3424" r="9790" b="6812"/>
          <a:stretch>
            <a:fillRect/>
          </a:stretch>
        </p:blipFill>
        <p:spPr bwMode="auto">
          <a:xfrm>
            <a:off x="971550" y="2924175"/>
            <a:ext cx="3095625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6" descr="03">
            <a:extLst>
              <a:ext uri="{FF2B5EF4-FFF2-40B4-BE49-F238E27FC236}">
                <a16:creationId xmlns:a16="http://schemas.microsoft.com/office/drawing/2014/main" id="{6AE37057-D429-88CC-73E7-2A19E482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0" t="13040" r="4510" b="4742"/>
          <a:stretch>
            <a:fillRect/>
          </a:stretch>
        </p:blipFill>
        <p:spPr bwMode="auto">
          <a:xfrm>
            <a:off x="5148263" y="2998788"/>
            <a:ext cx="31686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BE35A33-3CA0-0BE1-89B7-D990EC483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3D Rotation About Arbitrary Axis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AEA14D8-E03C-BBE0-A7BA-BE23815DC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Rotate </a:t>
            </a:r>
            <a:r>
              <a:rPr lang="en-US" altLang="ko-KR" b="1"/>
              <a:t>u’</a:t>
            </a:r>
            <a:r>
              <a:rPr lang="en-US" altLang="ko-KR"/>
              <a:t> about the x-axis onto the </a:t>
            </a:r>
            <a:r>
              <a:rPr lang="en-US" altLang="ko-KR" i="1"/>
              <a:t>z</a:t>
            </a:r>
            <a:r>
              <a:rPr lang="en-US" altLang="ko-KR"/>
              <a:t>-axis</a:t>
            </a:r>
          </a:p>
          <a:p>
            <a:pPr lvl="1" eaLnBrk="1" hangingPunct="1"/>
            <a:r>
              <a:rPr lang="en-US" altLang="ko-KR"/>
              <a:t>Let </a:t>
            </a:r>
            <a:r>
              <a:rPr lang="en-US" altLang="ko-KR" b="1"/>
              <a:t>u</a:t>
            </a:r>
            <a:r>
              <a:rPr lang="en-US" altLang="ko-KR"/>
              <a:t>=(a,b,c) and thus </a:t>
            </a:r>
            <a:r>
              <a:rPr lang="en-US" altLang="ko-KR" b="1"/>
              <a:t>u’</a:t>
            </a:r>
            <a:r>
              <a:rPr lang="en-US" altLang="ko-KR"/>
              <a:t>=(0,b,c)</a:t>
            </a:r>
          </a:p>
          <a:p>
            <a:pPr lvl="1" eaLnBrk="1" hangingPunct="1"/>
            <a:r>
              <a:rPr lang="en-US" altLang="ko-KR"/>
              <a:t>Let </a:t>
            </a:r>
            <a:r>
              <a:rPr lang="en-US" altLang="ko-KR" b="1"/>
              <a:t>u</a:t>
            </a:r>
            <a:r>
              <a:rPr lang="en-US" altLang="ko-KR" sz="1200"/>
              <a:t>z</a:t>
            </a:r>
            <a:r>
              <a:rPr lang="en-US" altLang="ko-KR"/>
              <a:t>=(0,0,1) </a:t>
            </a:r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1EA15BA0-0CB1-686C-6BD1-94E50DA7D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2924175"/>
          <a:ext cx="41402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4500" imgH="444500" progId="Equation.3">
                  <p:embed/>
                </p:oleObj>
              </mc:Choice>
              <mc:Fallback>
                <p:oleObj name="Equation" r:id="rId3" imgW="17145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924175"/>
                        <a:ext cx="414020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id="{068456E0-D00A-4B7E-5E64-A15F52E92D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4652963"/>
          <a:ext cx="367982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4000" imgH="482600" progId="Equation.3">
                  <p:embed/>
                </p:oleObj>
              </mc:Choice>
              <mc:Fallback>
                <p:oleObj name="Equation" r:id="rId5" imgW="15240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652963"/>
                        <a:ext cx="3679825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>
            <a:extLst>
              <a:ext uri="{FF2B5EF4-FFF2-40B4-BE49-F238E27FC236}">
                <a16:creationId xmlns:a16="http://schemas.microsoft.com/office/drawing/2014/main" id="{8D825524-DAFF-45E7-291A-0A2D3162BB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508500"/>
          <a:ext cx="40798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88367" imgH="444307" progId="Equation.3">
                  <p:embed/>
                </p:oleObj>
              </mc:Choice>
              <mc:Fallback>
                <p:oleObj name="Equation" r:id="rId7" imgW="1688367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508500"/>
                        <a:ext cx="4079875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AutoShape 7">
            <a:extLst>
              <a:ext uri="{FF2B5EF4-FFF2-40B4-BE49-F238E27FC236}">
                <a16:creationId xmlns:a16="http://schemas.microsoft.com/office/drawing/2014/main" id="{03C1AA70-98DD-B6E1-232F-47D109834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941888"/>
            <a:ext cx="576262" cy="360362"/>
          </a:xfrm>
          <a:prstGeom prst="rightArrow">
            <a:avLst>
              <a:gd name="adj1" fmla="val 50000"/>
              <a:gd name="adj2" fmla="val 39978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ko-KR" altLang="en-US" sz="24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760543E-9EC7-AAFB-A3EE-4746DA103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3D Rotation About Arbitrary Axis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22859F2-51D4-369F-6298-E81CAC7E7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Rotate </a:t>
            </a:r>
            <a:r>
              <a:rPr lang="en-US" altLang="ko-KR" b="1"/>
              <a:t>u’</a:t>
            </a:r>
            <a:r>
              <a:rPr lang="en-US" altLang="ko-KR"/>
              <a:t> about the x-axis onto the </a:t>
            </a:r>
            <a:r>
              <a:rPr lang="en-US" altLang="ko-KR" i="1"/>
              <a:t>z</a:t>
            </a:r>
            <a:r>
              <a:rPr lang="en-US" altLang="ko-KR"/>
              <a:t>-axis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Since we know both cos </a:t>
            </a:r>
            <a:r>
              <a:rPr lang="en-US" altLang="ko-KR">
                <a:latin typeface="Symbol" panose="05050102010706020507" pitchFamily="18" charset="2"/>
              </a:rPr>
              <a:t>a</a:t>
            </a:r>
            <a:r>
              <a:rPr lang="en-US" altLang="ko-KR"/>
              <a:t> and sin </a:t>
            </a:r>
            <a:r>
              <a:rPr lang="en-US" altLang="ko-KR">
                <a:latin typeface="Symbol" panose="05050102010706020507" pitchFamily="18" charset="2"/>
              </a:rPr>
              <a:t>a</a:t>
            </a:r>
            <a:r>
              <a:rPr lang="en-US" altLang="ko-KR"/>
              <a:t>, the rotation matrix can be obtained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Or, we can compute the signed angle </a:t>
            </a:r>
            <a:r>
              <a:rPr lang="en-US" altLang="ko-KR">
                <a:latin typeface="Symbol" panose="05050102010706020507" pitchFamily="18" charset="2"/>
              </a:rPr>
              <a:t>a</a:t>
            </a:r>
            <a:r>
              <a:rPr lang="en-US" altLang="ko-KR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Do not use acos() since its domain is limited to </a:t>
            </a:r>
            <a:br>
              <a:rPr lang="en-US" altLang="ko-KR"/>
            </a:br>
            <a:r>
              <a:rPr lang="en-US" altLang="ko-KR"/>
              <a:t>[-1,1]</a:t>
            </a:r>
          </a:p>
        </p:txBody>
      </p:sp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F39FE02D-ED0C-FF12-CE9E-1C8153A4B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2420938"/>
          <a:ext cx="3887787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25700" imgH="1193800" progId="Equation.3">
                  <p:embed/>
                </p:oleObj>
              </mc:Choice>
              <mc:Fallback>
                <p:oleObj name="Equation" r:id="rId3" imgW="2425700" imgH="119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420938"/>
                        <a:ext cx="3887787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496A8CE2-D4B6-D105-781E-36C84326A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5178425"/>
          <a:ext cx="26670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63700" imgH="431800" progId="Equation.3">
                  <p:embed/>
                </p:oleObj>
              </mc:Choice>
              <mc:Fallback>
                <p:oleObj name="Equation" r:id="rId5" imgW="16637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178425"/>
                        <a:ext cx="26670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BFBFB32-D2F6-E1B8-E4E9-7A0CF56B3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Gimble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0ED04F0-C8C8-0FAF-E440-6D6962EB1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ko-KR"/>
              <a:t>Hardware implementation of Euler angles</a:t>
            </a:r>
          </a:p>
          <a:p>
            <a:pPr eaLnBrk="1" hangingPunct="1"/>
            <a:r>
              <a:rPr lang="en-US" altLang="ko-KR"/>
              <a:t>Aircraft, Camera</a:t>
            </a:r>
          </a:p>
        </p:txBody>
      </p:sp>
      <p:pic>
        <p:nvPicPr>
          <p:cNvPr id="55300" name="Picture 4" descr="lm_imu">
            <a:extLst>
              <a:ext uri="{FF2B5EF4-FFF2-40B4-BE49-F238E27FC236}">
                <a16:creationId xmlns:a16="http://schemas.microsoft.com/office/drawing/2014/main" id="{814EA110-508B-8324-CB80-407B9399F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20938"/>
            <a:ext cx="532765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 descr="gimbal-clock">
            <a:extLst>
              <a:ext uri="{FF2B5EF4-FFF2-40B4-BE49-F238E27FC236}">
                <a16:creationId xmlns:a16="http://schemas.microsoft.com/office/drawing/2014/main" id="{CD960797-64CE-1FF2-C4DE-347F287C4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060575"/>
            <a:ext cx="360045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03F47CB-502B-3961-1EA3-98D946593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Euler Angles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73C50A6-693E-1045-C1AD-B25AFCE24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463" y="1452563"/>
            <a:ext cx="3995737" cy="4784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/>
              <a:t>Rotation about three orthogonal axes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/>
              <a:t>12 combinations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/>
              <a:t>XYZ, XYX, XZY, XZX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/>
              <a:t>YZX, YZY, YXZ, YXY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/>
              <a:t>ZXY, ZXZ, ZYX, ZYZ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1800"/>
          </a:p>
          <a:p>
            <a:pPr eaLnBrk="1" hangingPunct="1">
              <a:lnSpc>
                <a:spcPct val="90000"/>
              </a:lnSpc>
            </a:pPr>
            <a:r>
              <a:rPr lang="en-US" altLang="ko-KR" sz="2000" b="1" i="1">
                <a:solidFill>
                  <a:schemeClr val="accent2"/>
                </a:solidFill>
              </a:rPr>
              <a:t>Gimble 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/>
              <a:t>Coincidence of inner most and outmost gimbles’ rotation axes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/>
              <a:t>Loss of degree of freedom</a:t>
            </a:r>
          </a:p>
        </p:txBody>
      </p:sp>
      <p:pic>
        <p:nvPicPr>
          <p:cNvPr id="57348" name="Picture 4" descr="gimbal2">
            <a:extLst>
              <a:ext uri="{FF2B5EF4-FFF2-40B4-BE49-F238E27FC236}">
                <a16:creationId xmlns:a16="http://schemas.microsoft.com/office/drawing/2014/main" id="{2F402157-B966-A80B-DF94-9D4A4779A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412875"/>
            <a:ext cx="4968875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79E694C-07F9-7C4B-0F42-A512CAFC3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5613" cy="706437"/>
          </a:xfrm>
        </p:spPr>
        <p:txBody>
          <a:bodyPr/>
          <a:lstStyle/>
          <a:p>
            <a:pPr eaLnBrk="1" hangingPunct="1"/>
            <a:r>
              <a:rPr lang="en-US" altLang="ko-KR"/>
              <a:t>Euler angles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592040F-36B2-14E7-456D-170EC4BF8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18488" cy="5327650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000000"/>
                </a:solidFill>
              </a:rPr>
              <a:t>Arbitrary rotation can be represented by </a:t>
            </a:r>
            <a:r>
              <a:rPr lang="en-US" altLang="ko-KR"/>
              <a:t>three rotation along x,y,z axis</a:t>
            </a:r>
            <a:endParaRPr lang="en-US" altLang="ko-KR" b="1" i="1">
              <a:solidFill>
                <a:schemeClr val="accent2"/>
              </a:solidFill>
            </a:endParaRPr>
          </a:p>
        </p:txBody>
      </p:sp>
      <p:graphicFrame>
        <p:nvGraphicFramePr>
          <p:cNvPr id="59396" name="Object 5">
            <a:extLst>
              <a:ext uri="{FF2B5EF4-FFF2-40B4-BE49-F238E27FC236}">
                <a16:creationId xmlns:a16="http://schemas.microsoft.com/office/drawing/2014/main" id="{47FD6BDC-2F85-C756-6EAB-0072B170DE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565400"/>
          <a:ext cx="5905500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95513" imgH="1028700" progId="Equation.3">
                  <p:embed/>
                </p:oleObj>
              </mc:Choice>
              <mc:Fallback>
                <p:oleObj name="Equation" r:id="rId3" imgW="3295513" imgH="1028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1476375" y="2565400"/>
                        <a:ext cx="5905500" cy="200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D39A5B1C-BC2E-B336-A0C5-5353A3D2D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Euler Angles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B10720F-4004-FCF0-2516-6923D6A48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Euler angles are ambiguous</a:t>
            </a:r>
          </a:p>
          <a:p>
            <a:pPr lvl="1" eaLnBrk="1" hangingPunct="1"/>
            <a:r>
              <a:rPr lang="en-US" altLang="ko-KR"/>
              <a:t>Two different Euler angles can represent the same orientation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r>
              <a:rPr lang="en-US" altLang="ko-KR">
                <a:solidFill>
                  <a:srgbClr val="000000"/>
                </a:solidFill>
              </a:rPr>
              <a:t>This ambiguity brings unexpected results of animation where frames are generated by interpolation.</a:t>
            </a:r>
          </a:p>
        </p:txBody>
      </p:sp>
      <p:graphicFrame>
        <p:nvGraphicFramePr>
          <p:cNvPr id="61444" name="Object 4">
            <a:extLst>
              <a:ext uri="{FF2B5EF4-FFF2-40B4-BE49-F238E27FC236}">
                <a16:creationId xmlns:a16="http://schemas.microsoft.com/office/drawing/2014/main" id="{F72D35CE-FF52-8FBA-79E0-280CFA473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708275"/>
          <a:ext cx="60737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393700" progId="Equation.3">
                  <p:embed/>
                </p:oleObj>
              </mc:Choice>
              <mc:Fallback>
                <p:oleObj name="Equation" r:id="rId3" imgW="28829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08275"/>
                        <a:ext cx="60737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 descr="AADGHLJ0">
            <a:extLst>
              <a:ext uri="{FF2B5EF4-FFF2-40B4-BE49-F238E27FC236}">
                <a16:creationId xmlns:a16="http://schemas.microsoft.com/office/drawing/2014/main" id="{7FE65D0A-9211-3566-7AE0-6AE21AE6F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" t="22708" r="9772" b="40556"/>
          <a:stretch>
            <a:fillRect/>
          </a:stretch>
        </p:blipFill>
        <p:spPr bwMode="auto">
          <a:xfrm>
            <a:off x="250825" y="3357563"/>
            <a:ext cx="8316913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>
            <a:extLst>
              <a:ext uri="{FF2B5EF4-FFF2-40B4-BE49-F238E27FC236}">
                <a16:creationId xmlns:a16="http://schemas.microsoft.com/office/drawing/2014/main" id="{227A732D-EC56-E7CE-AE01-3651B767C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Examples of Affine Transformations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0BF5B04F-861C-B5E6-8745-AF305E96A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3D rotation</a:t>
            </a:r>
          </a:p>
        </p:txBody>
      </p:sp>
      <p:graphicFrame>
        <p:nvGraphicFramePr>
          <p:cNvPr id="28677" name="Object 4">
            <a:extLst>
              <a:ext uri="{FF2B5EF4-FFF2-40B4-BE49-F238E27FC236}">
                <a16:creationId xmlns:a16="http://schemas.microsoft.com/office/drawing/2014/main" id="{F5284388-57DD-DC3A-0736-6D2F0913E2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925763"/>
          <a:ext cx="2808288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751" imgH="793918" progId="Equation.3">
                  <p:embed/>
                </p:oleObj>
              </mc:Choice>
              <mc:Fallback>
                <p:oleObj name="Equation" r:id="rId4" imgW="1993751" imgH="793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25763"/>
                        <a:ext cx="2808288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7">
            <a:extLst>
              <a:ext uri="{FF2B5EF4-FFF2-40B4-BE49-F238E27FC236}">
                <a16:creationId xmlns:a16="http://schemas.microsoft.com/office/drawing/2014/main" id="{C511A4F6-0BCF-97AE-3884-88E33B3FE8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276475"/>
          <a:ext cx="284321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3751" imgH="793918" progId="Equation.3">
                  <p:embed/>
                </p:oleObj>
              </mc:Choice>
              <mc:Fallback>
                <p:oleObj name="Equation" r:id="rId6" imgW="1993751" imgH="7939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76475"/>
                        <a:ext cx="2843213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8">
            <a:extLst>
              <a:ext uri="{FF2B5EF4-FFF2-40B4-BE49-F238E27FC236}">
                <a16:creationId xmlns:a16="http://schemas.microsoft.com/office/drawing/2014/main" id="{43B82BD6-6735-032A-A757-74A0F47A3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2213" y="1976438"/>
          <a:ext cx="28829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8" imgW="2025586" imgH="812813" progId="Equation.3">
                  <p:embed/>
                </p:oleObj>
              </mc:Choice>
              <mc:Fallback>
                <p:oleObj name="수식" r:id="rId8" imgW="2025586" imgH="8128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213" y="1976438"/>
                        <a:ext cx="28829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>
            <a:extLst>
              <a:ext uri="{FF2B5EF4-FFF2-40B4-BE49-F238E27FC236}">
                <a16:creationId xmlns:a16="http://schemas.microsoft.com/office/drawing/2014/main" id="{80B17C8D-6A13-3506-A9CC-690D9B40A0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16B39E9A-0745-4448-AF66-44FD1CA011B9}" type="slidenum">
              <a:rPr lang="es-ES" altLang="ko-KR" sz="1000"/>
              <a:pPr lvl="1">
                <a:spcBef>
                  <a:spcPct val="0"/>
                </a:spcBef>
                <a:buFontTx/>
                <a:buNone/>
              </a:pPr>
              <a:t>20</a:t>
            </a:fld>
            <a:endParaRPr lang="es-ES" altLang="ko-KR" sz="10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38AE1A39-349B-6B63-EB38-49709025E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Smooth Rotation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45CF945-907D-CB31-0C2D-34B402FDE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/>
              <a:t>Create transformations from </a:t>
            </a:r>
            <a:r>
              <a:rPr lang="en-US" altLang="ko-KR" sz="2800" b="1">
                <a:latin typeface="Times New Roman" panose="02020603050405020304" pitchFamily="18" charset="0"/>
              </a:rPr>
              <a:t>M</a:t>
            </a:r>
            <a:r>
              <a:rPr lang="en-US" altLang="ko-KR" sz="2800" b="1" baseline="-25000">
                <a:latin typeface="Times New Roman" panose="02020603050405020304" pitchFamily="18" charset="0"/>
              </a:rPr>
              <a:t>0 </a:t>
            </a:r>
            <a:r>
              <a:rPr lang="en-US" altLang="ko-KR" sz="2800"/>
              <a:t>to </a:t>
            </a:r>
            <a:r>
              <a:rPr lang="en-US" altLang="ko-KR" sz="2800" b="1">
                <a:latin typeface="Times New Roman" panose="02020603050405020304" pitchFamily="18" charset="0"/>
              </a:rPr>
              <a:t>M</a:t>
            </a:r>
            <a:r>
              <a:rPr lang="en-US" altLang="ko-KR" sz="2800" b="1" baseline="-25000">
                <a:latin typeface="Times New Roman" panose="02020603050405020304" pitchFamily="18" charset="0"/>
              </a:rPr>
              <a:t>n  </a:t>
            </a:r>
            <a:r>
              <a:rPr lang="en-US" altLang="ko-KR" sz="2800" b="1" i="1">
                <a:solidFill>
                  <a:srgbClr val="FF0000"/>
                </a:solidFill>
              </a:rPr>
              <a:t>smoothly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Problem: find a sequence of model-view matrices </a:t>
            </a:r>
            <a:r>
              <a:rPr lang="en-US" altLang="ko-KR" b="1">
                <a:latin typeface="Times New Roman" panose="02020603050405020304" pitchFamily="18" charset="0"/>
              </a:rPr>
              <a:t>M</a:t>
            </a:r>
            <a:r>
              <a:rPr lang="en-US" altLang="ko-KR" b="1" baseline="-25000">
                <a:latin typeface="Times New Roman" panose="02020603050405020304" pitchFamily="18" charset="0"/>
              </a:rPr>
              <a:t>0</a:t>
            </a:r>
            <a:r>
              <a:rPr lang="en-US" altLang="ko-KR">
                <a:latin typeface="Times New Roman" panose="02020603050405020304" pitchFamily="18" charset="0"/>
              </a:rPr>
              <a:t>,</a:t>
            </a:r>
            <a:r>
              <a:rPr lang="en-US" altLang="ko-KR" b="1">
                <a:latin typeface="Times New Roman" panose="02020603050405020304" pitchFamily="18" charset="0"/>
              </a:rPr>
              <a:t>M</a:t>
            </a:r>
            <a:r>
              <a:rPr lang="en-US" altLang="ko-KR" b="1" baseline="-25000">
                <a:latin typeface="Times New Roman" panose="02020603050405020304" pitchFamily="18" charset="0"/>
              </a:rPr>
              <a:t>1</a:t>
            </a:r>
            <a:r>
              <a:rPr lang="en-US" altLang="ko-KR">
                <a:latin typeface="Times New Roman" panose="02020603050405020304" pitchFamily="18" charset="0"/>
              </a:rPr>
              <a:t>,…..,</a:t>
            </a:r>
            <a:r>
              <a:rPr lang="en-US" altLang="ko-KR" b="1">
                <a:latin typeface="Times New Roman" panose="02020603050405020304" pitchFamily="18" charset="0"/>
              </a:rPr>
              <a:t>M</a:t>
            </a:r>
            <a:r>
              <a:rPr lang="en-US" altLang="ko-KR" b="1" baseline="-25000">
                <a:latin typeface="Times New Roman" panose="02020603050405020304" pitchFamily="18" charset="0"/>
              </a:rPr>
              <a:t>n</a:t>
            </a:r>
            <a:r>
              <a:rPr lang="en-US" altLang="ko-KR"/>
              <a:t> for each frame </a:t>
            </a:r>
            <a:br>
              <a:rPr lang="en-US" altLang="ko-KR"/>
            </a:br>
            <a:r>
              <a:rPr lang="en-US" altLang="ko-KR"/>
              <a:t>to see a smooth transition</a:t>
            </a:r>
          </a:p>
          <a:p>
            <a:pPr lvl="1">
              <a:lnSpc>
                <a:spcPct val="90000"/>
              </a:lnSpc>
            </a:pPr>
            <a:endParaRPr lang="en-US" altLang="ko-KR"/>
          </a:p>
          <a:p>
            <a:r>
              <a:rPr lang="en-US" altLang="ko-KR"/>
              <a:t>One solution for rotation (using Euler angles):</a:t>
            </a:r>
          </a:p>
          <a:p>
            <a:pPr lvl="1"/>
            <a:r>
              <a:rPr lang="en-US" altLang="ko-KR"/>
              <a:t>Find </a:t>
            </a: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0</a:t>
            </a:r>
            <a:r>
              <a:rPr lang="en-US" altLang="ko-KR" b="1">
                <a:latin typeface="Times New Roman" panose="02020603050405020304" pitchFamily="18" charset="0"/>
              </a:rPr>
              <a:t>= R</a:t>
            </a:r>
            <a:r>
              <a:rPr lang="en-US" altLang="ko-KR" b="1" baseline="-25000">
                <a:latin typeface="Times New Roman" panose="02020603050405020304" pitchFamily="18" charset="0"/>
              </a:rPr>
              <a:t>0z </a:t>
            </a: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0y </a:t>
            </a: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0x </a:t>
            </a:r>
            <a:r>
              <a:rPr lang="en-US" altLang="ko-KR" sz="2800"/>
              <a:t>and  </a:t>
            </a: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n</a:t>
            </a:r>
            <a:r>
              <a:rPr lang="en-US" altLang="ko-KR" b="1">
                <a:latin typeface="Times New Roman" panose="02020603050405020304" pitchFamily="18" charset="0"/>
              </a:rPr>
              <a:t>= R</a:t>
            </a:r>
            <a:r>
              <a:rPr lang="en-US" altLang="ko-KR" b="1" baseline="-25000">
                <a:latin typeface="Times New Roman" panose="02020603050405020304" pitchFamily="18" charset="0"/>
              </a:rPr>
              <a:t>nz </a:t>
            </a: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ny </a:t>
            </a: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nx 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Then, Create a sequence of rotation </a:t>
            </a: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0</a:t>
            </a:r>
            <a:r>
              <a:rPr lang="en-US" altLang="ko-KR">
                <a:latin typeface="Times New Roman" panose="02020603050405020304" pitchFamily="18" charset="0"/>
              </a:rPr>
              <a:t>,</a:t>
            </a: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1</a:t>
            </a:r>
            <a:r>
              <a:rPr lang="en-US" altLang="ko-KR">
                <a:latin typeface="Times New Roman" panose="02020603050405020304" pitchFamily="18" charset="0"/>
              </a:rPr>
              <a:t>,…..,</a:t>
            </a: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n </a:t>
            </a:r>
            <a:r>
              <a:rPr lang="en-US" altLang="ko-KR"/>
              <a:t>: </a:t>
            </a:r>
            <a:br>
              <a:rPr lang="en-US" altLang="ko-KR"/>
            </a:b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i</a:t>
            </a:r>
            <a:r>
              <a:rPr lang="en-US" altLang="ko-KR" b="1">
                <a:latin typeface="Times New Roman" panose="02020603050405020304" pitchFamily="18" charset="0"/>
              </a:rPr>
              <a:t>= R</a:t>
            </a:r>
            <a:r>
              <a:rPr lang="en-US" altLang="ko-KR" b="1" baseline="-25000">
                <a:latin typeface="Times New Roman" panose="02020603050405020304" pitchFamily="18" charset="0"/>
              </a:rPr>
              <a:t>iz </a:t>
            </a: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iy </a:t>
            </a: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ix   </a:t>
            </a:r>
            <a:r>
              <a:rPr lang="en-US" altLang="ko-KR">
                <a:sym typeface="Wingdings" panose="05000000000000000000" pitchFamily="2" charset="2"/>
              </a:rPr>
              <a:t>(where, ix, iy, iz is the interpolated angles from the beginning and the end)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sym typeface="Wingdings" panose="05000000000000000000" pitchFamily="2" charset="2"/>
              </a:rPr>
              <a:t>Not very effective!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sym typeface="Wingdings" panose="05000000000000000000" pitchFamily="2" charset="2"/>
              </a:rPr>
              <a:t>Quaternions can do it better!</a:t>
            </a:r>
            <a:endParaRPr lang="en-US" altLang="ko-KR"/>
          </a:p>
          <a:p>
            <a:pPr>
              <a:lnSpc>
                <a:spcPct val="90000"/>
              </a:lnSpc>
            </a:pPr>
            <a:endParaRPr lang="en-US" altLang="ko-KR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>
            <a:extLst>
              <a:ext uri="{FF2B5EF4-FFF2-40B4-BE49-F238E27FC236}">
                <a16:creationId xmlns:a16="http://schemas.microsoft.com/office/drawing/2014/main" id="{B73BDD7B-B9A1-0A88-CFD6-6E40D8007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AA41FD8B-6D1F-47EF-895E-76104163A792}" type="slidenum">
              <a:rPr lang="es-ES" altLang="ko-KR" sz="1000"/>
              <a:pPr lvl="1">
                <a:spcBef>
                  <a:spcPct val="0"/>
                </a:spcBef>
                <a:buFontTx/>
                <a:buNone/>
              </a:pPr>
              <a:t>21</a:t>
            </a:fld>
            <a:endParaRPr lang="es-ES" altLang="ko-KR" sz="1000"/>
          </a:p>
        </p:txBody>
      </p:sp>
      <p:sp>
        <p:nvSpPr>
          <p:cNvPr id="64515" name="Rectangle 1026">
            <a:extLst>
              <a:ext uri="{FF2B5EF4-FFF2-40B4-BE49-F238E27FC236}">
                <a16:creationId xmlns:a16="http://schemas.microsoft.com/office/drawing/2014/main" id="{5A034B6F-AD3D-751E-BDD7-0F5FF28F4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Quaternions</a:t>
            </a:r>
          </a:p>
        </p:txBody>
      </p:sp>
      <p:sp>
        <p:nvSpPr>
          <p:cNvPr id="64516" name="Rectangle 1027">
            <a:extLst>
              <a:ext uri="{FF2B5EF4-FFF2-40B4-BE49-F238E27FC236}">
                <a16:creationId xmlns:a16="http://schemas.microsoft.com/office/drawing/2014/main" id="{73E1BE5E-BF6A-D946-AA3A-76E9DFEF0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700"/>
              <a:t>Extension of imaginary numbers from two to three dimensions</a:t>
            </a:r>
          </a:p>
          <a:p>
            <a:pPr>
              <a:lnSpc>
                <a:spcPct val="90000"/>
              </a:lnSpc>
            </a:pPr>
            <a:r>
              <a:rPr lang="en-US" altLang="ko-KR" sz="2700"/>
              <a:t>Requires one real and three imaginary components </a:t>
            </a:r>
            <a:r>
              <a:rPr lang="en-US" altLang="ko-KR" sz="2700" b="1">
                <a:latin typeface="Times New Roman" panose="02020603050405020304" pitchFamily="18" charset="0"/>
              </a:rPr>
              <a:t>i</a:t>
            </a:r>
            <a:r>
              <a:rPr lang="en-US" altLang="ko-KR" sz="2700" i="1">
                <a:latin typeface="Times New Roman" panose="02020603050405020304" pitchFamily="18" charset="0"/>
              </a:rPr>
              <a:t>,</a:t>
            </a:r>
            <a:r>
              <a:rPr lang="en-US" altLang="ko-KR" sz="2700" b="1" i="1">
                <a:latin typeface="Times New Roman" panose="02020603050405020304" pitchFamily="18" charset="0"/>
              </a:rPr>
              <a:t> </a:t>
            </a:r>
            <a:r>
              <a:rPr lang="en-US" altLang="ko-KR" sz="2700" b="1">
                <a:latin typeface="Times New Roman" panose="02020603050405020304" pitchFamily="18" charset="0"/>
              </a:rPr>
              <a:t>j</a:t>
            </a:r>
            <a:r>
              <a:rPr lang="en-US" altLang="ko-KR" sz="2700" i="1">
                <a:latin typeface="Times New Roman" panose="02020603050405020304" pitchFamily="18" charset="0"/>
              </a:rPr>
              <a:t>, </a:t>
            </a:r>
            <a:r>
              <a:rPr lang="en-US" altLang="ko-KR" sz="2700" b="1">
                <a:latin typeface="Times New Roman" panose="02020603050405020304" pitchFamily="18" charset="0"/>
              </a:rPr>
              <a:t>k</a:t>
            </a:r>
            <a:endParaRPr lang="en-US" altLang="ko-KR" sz="2700"/>
          </a:p>
          <a:p>
            <a:pPr>
              <a:lnSpc>
                <a:spcPct val="90000"/>
              </a:lnSpc>
            </a:pPr>
            <a:endParaRPr lang="en-US" altLang="ko-KR" sz="2700" i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ko-KR" sz="2700" i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700"/>
              <a:t>Quaternions can express rotations on sphere smoothly and efficiently. </a:t>
            </a:r>
            <a:r>
              <a:rPr lang="en-US" altLang="ko-KR" sz="2800"/>
              <a:t>Process: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Model-view matrix </a:t>
            </a:r>
            <a:r>
              <a:rPr lang="en-US" altLang="ko-KR" sz="2200">
                <a:sym typeface="Symbol" panose="05050102010706020507" pitchFamily="18" charset="2"/>
              </a:rPr>
              <a:t> </a:t>
            </a:r>
            <a:r>
              <a:rPr lang="en-US" altLang="ko-KR" sz="2200"/>
              <a:t>quaternion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Carry out operations with quaternions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Quaternion </a:t>
            </a:r>
            <a:r>
              <a:rPr lang="en-US" altLang="ko-KR" sz="2200">
                <a:sym typeface="Symbol" panose="05050102010706020507" pitchFamily="18" charset="2"/>
              </a:rPr>
              <a:t></a:t>
            </a:r>
            <a:r>
              <a:rPr lang="en-US" altLang="ko-KR" sz="2200"/>
              <a:t> Model-view matrix</a:t>
            </a:r>
          </a:p>
        </p:txBody>
      </p:sp>
      <p:sp>
        <p:nvSpPr>
          <p:cNvPr id="64517" name="Text Box 1028">
            <a:extLst>
              <a:ext uri="{FF2B5EF4-FFF2-40B4-BE49-F238E27FC236}">
                <a16:creationId xmlns:a16="http://schemas.microsoft.com/office/drawing/2014/main" id="{4DA6B44D-0BA4-98A6-D7B7-65AE1EC01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276600"/>
            <a:ext cx="282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ko-KR" sz="2700" i="1">
                <a:latin typeface="Times New Roman" panose="02020603050405020304" pitchFamily="18" charset="0"/>
              </a:rPr>
              <a:t>q=q</a:t>
            </a:r>
            <a:r>
              <a:rPr lang="en-US" altLang="ko-KR" sz="2700" baseline="-25000">
                <a:latin typeface="Times New Roman" panose="02020603050405020304" pitchFamily="18" charset="0"/>
              </a:rPr>
              <a:t>0</a:t>
            </a:r>
            <a:r>
              <a:rPr lang="en-US" altLang="ko-KR" sz="2700" i="1">
                <a:latin typeface="Times New Roman" panose="02020603050405020304" pitchFamily="18" charset="0"/>
              </a:rPr>
              <a:t>+q</a:t>
            </a:r>
            <a:r>
              <a:rPr lang="en-US" altLang="ko-KR" sz="2700" baseline="-25000">
                <a:latin typeface="Times New Roman" panose="02020603050405020304" pitchFamily="18" charset="0"/>
              </a:rPr>
              <a:t>1</a:t>
            </a:r>
            <a:r>
              <a:rPr lang="en-US" altLang="ko-KR" sz="2700" b="1">
                <a:latin typeface="Times New Roman" panose="02020603050405020304" pitchFamily="18" charset="0"/>
              </a:rPr>
              <a:t>i</a:t>
            </a:r>
            <a:r>
              <a:rPr lang="en-US" altLang="ko-KR" sz="2700" i="1">
                <a:latin typeface="Times New Roman" panose="02020603050405020304" pitchFamily="18" charset="0"/>
              </a:rPr>
              <a:t>+q</a:t>
            </a:r>
            <a:r>
              <a:rPr lang="en-US" altLang="ko-KR" sz="2700" baseline="-25000">
                <a:latin typeface="Times New Roman" panose="02020603050405020304" pitchFamily="18" charset="0"/>
              </a:rPr>
              <a:t>2</a:t>
            </a:r>
            <a:r>
              <a:rPr lang="en-US" altLang="ko-KR" sz="2700" b="1">
                <a:latin typeface="Times New Roman" panose="02020603050405020304" pitchFamily="18" charset="0"/>
              </a:rPr>
              <a:t>j</a:t>
            </a:r>
            <a:r>
              <a:rPr lang="en-US" altLang="ko-KR" sz="2700" i="1">
                <a:latin typeface="Times New Roman" panose="02020603050405020304" pitchFamily="18" charset="0"/>
              </a:rPr>
              <a:t>+q</a:t>
            </a:r>
            <a:r>
              <a:rPr lang="en-US" altLang="ko-KR" sz="2700" baseline="-25000">
                <a:latin typeface="Times New Roman" panose="02020603050405020304" pitchFamily="18" charset="0"/>
              </a:rPr>
              <a:t>3</a:t>
            </a:r>
            <a:r>
              <a:rPr lang="en-US" altLang="ko-KR" sz="2700" b="1">
                <a:latin typeface="Times New Roman" panose="02020603050405020304" pitchFamily="18" charset="0"/>
              </a:rPr>
              <a:t>k</a:t>
            </a: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D6D93A-442C-7B5E-620C-B05604637147}"/>
              </a:ext>
            </a:extLst>
          </p:cNvPr>
          <p:cNvSpPr txBox="1"/>
          <p:nvPr/>
        </p:nvSpPr>
        <p:spPr>
          <a:xfrm>
            <a:off x="152400" y="6019800"/>
            <a:ext cx="8862683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Computer Animation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수업에서 다룹니다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BE84D40-390F-B88F-1853-81B4AFFD9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Taxonomy of Transformations</a:t>
            </a:r>
          </a:p>
        </p:txBody>
      </p:sp>
      <p:sp>
        <p:nvSpPr>
          <p:cNvPr id="65539" name="Text Box 4">
            <a:extLst>
              <a:ext uri="{FF2B5EF4-FFF2-40B4-BE49-F238E27FC236}">
                <a16:creationId xmlns:a16="http://schemas.microsoft.com/office/drawing/2014/main" id="{2AFD8AF6-57E9-61AC-1278-E501A91D5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978400"/>
            <a:ext cx="159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ko-KR" sz="2400">
                <a:latin typeface="Tahoma" panose="020B0604030504040204" pitchFamily="34" charset="0"/>
                <a:ea typeface="굴림" panose="020B0600000101010101" pitchFamily="50" charset="-127"/>
              </a:rPr>
              <a:t>Projective </a:t>
            </a:r>
          </a:p>
        </p:txBody>
      </p:sp>
      <p:cxnSp>
        <p:nvCxnSpPr>
          <p:cNvPr id="65540" name="AutoShape 5">
            <a:extLst>
              <a:ext uri="{FF2B5EF4-FFF2-40B4-BE49-F238E27FC236}">
                <a16:creationId xmlns:a16="http://schemas.microsoft.com/office/drawing/2014/main" id="{DAE9A10D-833B-A078-4B3E-39DFCACD326D}"/>
              </a:ext>
            </a:extLst>
          </p:cNvPr>
          <p:cNvCxnSpPr>
            <a:cxnSpLocks noChangeShapeType="1"/>
            <a:endCxn id="65541" idx="0"/>
          </p:cNvCxnSpPr>
          <p:nvPr/>
        </p:nvCxnSpPr>
        <p:spPr bwMode="auto">
          <a:xfrm>
            <a:off x="3922713" y="4940300"/>
            <a:ext cx="0" cy="1133475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1" name="Line 6">
            <a:extLst>
              <a:ext uri="{FF2B5EF4-FFF2-40B4-BE49-F238E27FC236}">
                <a16:creationId xmlns:a16="http://schemas.microsoft.com/office/drawing/2014/main" id="{B54879F5-A926-8229-28DF-6E07960FA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6092825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5542" name="Line 7">
            <a:extLst>
              <a:ext uri="{FF2B5EF4-FFF2-40B4-BE49-F238E27FC236}">
                <a16:creationId xmlns:a16="http://schemas.microsoft.com/office/drawing/2014/main" id="{65AF117E-1A3B-2BFD-A497-50443A4E38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59338" y="4940300"/>
            <a:ext cx="17462" cy="11525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5543" name="Line 8">
            <a:extLst>
              <a:ext uri="{FF2B5EF4-FFF2-40B4-BE49-F238E27FC236}">
                <a16:creationId xmlns:a16="http://schemas.microsoft.com/office/drawing/2014/main" id="{08B2E7DC-3763-B19A-BD58-5BF0EB7C8C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2713" y="4940300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65544" name="Group 9">
            <a:extLst>
              <a:ext uri="{FF2B5EF4-FFF2-40B4-BE49-F238E27FC236}">
                <a16:creationId xmlns:a16="http://schemas.microsoft.com/office/drawing/2014/main" id="{A5A9961E-3C5E-2BBC-B50B-87FDE4BF040E}"/>
              </a:ext>
            </a:extLst>
          </p:cNvPr>
          <p:cNvGrpSpPr>
            <a:grpSpLocks/>
          </p:cNvGrpSpPr>
          <p:nvPr/>
        </p:nvGrpSpPr>
        <p:grpSpPr bwMode="auto">
          <a:xfrm>
            <a:off x="5902325" y="4868863"/>
            <a:ext cx="1066800" cy="1219200"/>
            <a:chOff x="3552" y="1344"/>
            <a:chExt cx="336" cy="720"/>
          </a:xfrm>
        </p:grpSpPr>
        <p:cxnSp>
          <p:nvCxnSpPr>
            <p:cNvPr id="65568" name="AutoShape 10">
              <a:extLst>
                <a:ext uri="{FF2B5EF4-FFF2-40B4-BE49-F238E27FC236}">
                  <a16:creationId xmlns:a16="http://schemas.microsoft.com/office/drawing/2014/main" id="{F63BE3F4-17EE-3B13-7DDC-259A84F2D295}"/>
                </a:ext>
              </a:extLst>
            </p:cNvPr>
            <p:cNvCxnSpPr>
              <a:cxnSpLocks noChangeShapeType="1"/>
              <a:stCxn id="65571" idx="1"/>
            </p:cNvCxnSpPr>
            <p:nvPr/>
          </p:nvCxnSpPr>
          <p:spPr bwMode="auto">
            <a:xfrm>
              <a:off x="3552" y="1631"/>
              <a:ext cx="6" cy="43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569" name="Line 11">
              <a:extLst>
                <a:ext uri="{FF2B5EF4-FFF2-40B4-BE49-F238E27FC236}">
                  <a16:creationId xmlns:a16="http://schemas.microsoft.com/office/drawing/2014/main" id="{5657CB68-A6EF-933E-D557-076B043874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8" y="1988"/>
              <a:ext cx="293" cy="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5570" name="Line 12">
              <a:extLst>
                <a:ext uri="{FF2B5EF4-FFF2-40B4-BE49-F238E27FC236}">
                  <a16:creationId xmlns:a16="http://schemas.microsoft.com/office/drawing/2014/main" id="{142CFD3E-1050-19BB-B32B-6BD824AD5C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1" y="1344"/>
              <a:ext cx="37" cy="6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5571" name="Line 13">
              <a:extLst>
                <a:ext uri="{FF2B5EF4-FFF2-40B4-BE49-F238E27FC236}">
                  <a16:creationId xmlns:a16="http://schemas.microsoft.com/office/drawing/2014/main" id="{2219B9A7-C6AE-5AFD-28B9-A0F6AA7ED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1344"/>
              <a:ext cx="33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65545" name="Text Box 14">
            <a:extLst>
              <a:ext uri="{FF2B5EF4-FFF2-40B4-BE49-F238E27FC236}">
                <a16:creationId xmlns:a16="http://schemas.microsoft.com/office/drawing/2014/main" id="{5883D192-9EB7-C499-74A2-0D895478A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3554413"/>
            <a:ext cx="105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ko-KR" sz="2400">
                <a:latin typeface="Tahoma" panose="020B0604030504040204" pitchFamily="34" charset="0"/>
                <a:ea typeface="굴림" panose="020B0600000101010101" pitchFamily="50" charset="-127"/>
              </a:rPr>
              <a:t>Affine </a:t>
            </a:r>
          </a:p>
        </p:txBody>
      </p:sp>
      <p:grpSp>
        <p:nvGrpSpPr>
          <p:cNvPr id="65546" name="Group 15">
            <a:extLst>
              <a:ext uri="{FF2B5EF4-FFF2-40B4-BE49-F238E27FC236}">
                <a16:creationId xmlns:a16="http://schemas.microsoft.com/office/drawing/2014/main" id="{AB699319-F844-764F-A501-4E9A95CA2174}"/>
              </a:ext>
            </a:extLst>
          </p:cNvPr>
          <p:cNvGrpSpPr>
            <a:grpSpLocks/>
          </p:cNvGrpSpPr>
          <p:nvPr/>
        </p:nvGrpSpPr>
        <p:grpSpPr bwMode="auto">
          <a:xfrm>
            <a:off x="3817938" y="3597275"/>
            <a:ext cx="1066800" cy="838200"/>
            <a:chOff x="2160" y="2448"/>
            <a:chExt cx="576" cy="672"/>
          </a:xfrm>
        </p:grpSpPr>
        <p:cxnSp>
          <p:nvCxnSpPr>
            <p:cNvPr id="65564" name="AutoShape 16">
              <a:extLst>
                <a:ext uri="{FF2B5EF4-FFF2-40B4-BE49-F238E27FC236}">
                  <a16:creationId xmlns:a16="http://schemas.microsoft.com/office/drawing/2014/main" id="{F0C312CD-BB4F-B6CA-1043-E9AB586FA403}"/>
                </a:ext>
              </a:extLst>
            </p:cNvPr>
            <p:cNvCxnSpPr>
              <a:cxnSpLocks noChangeShapeType="1"/>
              <a:endCxn id="65565" idx="0"/>
            </p:cNvCxnSpPr>
            <p:nvPr/>
          </p:nvCxnSpPr>
          <p:spPr bwMode="auto">
            <a:xfrm>
              <a:off x="2160" y="2448"/>
              <a:ext cx="0" cy="67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565" name="Line 17">
              <a:extLst>
                <a:ext uri="{FF2B5EF4-FFF2-40B4-BE49-F238E27FC236}">
                  <a16:creationId xmlns:a16="http://schemas.microsoft.com/office/drawing/2014/main" id="{FD6146E8-3621-D125-9418-16BE3BA47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2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5566" name="Line 18">
              <a:extLst>
                <a:ext uri="{FF2B5EF4-FFF2-40B4-BE49-F238E27FC236}">
                  <a16:creationId xmlns:a16="http://schemas.microsoft.com/office/drawing/2014/main" id="{F3E271B4-B8DC-EFD9-4335-47C66A0FD3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5567" name="Line 19">
              <a:extLst>
                <a:ext uri="{FF2B5EF4-FFF2-40B4-BE49-F238E27FC236}">
                  <a16:creationId xmlns:a16="http://schemas.microsoft.com/office/drawing/2014/main" id="{A9C6C5A8-11ED-A82C-B166-C8CB0C03BF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44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65547" name="Group 20">
            <a:extLst>
              <a:ext uri="{FF2B5EF4-FFF2-40B4-BE49-F238E27FC236}">
                <a16:creationId xmlns:a16="http://schemas.microsoft.com/office/drawing/2014/main" id="{3C03029C-FDC4-C867-0CB7-0D2F11577714}"/>
              </a:ext>
            </a:extLst>
          </p:cNvPr>
          <p:cNvGrpSpPr>
            <a:grpSpLocks/>
          </p:cNvGrpSpPr>
          <p:nvPr/>
        </p:nvGrpSpPr>
        <p:grpSpPr bwMode="auto">
          <a:xfrm>
            <a:off x="5935663" y="3216275"/>
            <a:ext cx="914400" cy="1295400"/>
            <a:chOff x="3120" y="2304"/>
            <a:chExt cx="576" cy="816"/>
          </a:xfrm>
        </p:grpSpPr>
        <p:cxnSp>
          <p:nvCxnSpPr>
            <p:cNvPr id="65560" name="AutoShape 21">
              <a:extLst>
                <a:ext uri="{FF2B5EF4-FFF2-40B4-BE49-F238E27FC236}">
                  <a16:creationId xmlns:a16="http://schemas.microsoft.com/office/drawing/2014/main" id="{C3019B5B-D8CB-2AE8-FAF8-9B771BE4E09C}"/>
                </a:ext>
              </a:extLst>
            </p:cNvPr>
            <p:cNvCxnSpPr>
              <a:cxnSpLocks noChangeShapeType="1"/>
              <a:endCxn id="65561" idx="0"/>
            </p:cNvCxnSpPr>
            <p:nvPr/>
          </p:nvCxnSpPr>
          <p:spPr bwMode="auto">
            <a:xfrm>
              <a:off x="3120" y="2448"/>
              <a:ext cx="0" cy="67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561" name="Line 22">
              <a:extLst>
                <a:ext uri="{FF2B5EF4-FFF2-40B4-BE49-F238E27FC236}">
                  <a16:creationId xmlns:a16="http://schemas.microsoft.com/office/drawing/2014/main" id="{A02B46E7-F29F-15D3-973C-9565DD4DAB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2976"/>
              <a:ext cx="57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5562" name="Line 23">
              <a:extLst>
                <a:ext uri="{FF2B5EF4-FFF2-40B4-BE49-F238E27FC236}">
                  <a16:creationId xmlns:a16="http://schemas.microsoft.com/office/drawing/2014/main" id="{AF7175DE-3F3B-7164-7016-7983DDBD6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304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5563" name="Line 24">
              <a:extLst>
                <a:ext uri="{FF2B5EF4-FFF2-40B4-BE49-F238E27FC236}">
                  <a16:creationId xmlns:a16="http://schemas.microsoft.com/office/drawing/2014/main" id="{CCDD7E6B-C259-1F9A-1A98-74AC32D86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304"/>
              <a:ext cx="57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65548" name="Group 25">
            <a:extLst>
              <a:ext uri="{FF2B5EF4-FFF2-40B4-BE49-F238E27FC236}">
                <a16:creationId xmlns:a16="http://schemas.microsoft.com/office/drawing/2014/main" id="{A9EF31F3-E0B9-A5B9-ABC5-180E23833307}"/>
              </a:ext>
            </a:extLst>
          </p:cNvPr>
          <p:cNvGrpSpPr>
            <a:grpSpLocks/>
          </p:cNvGrpSpPr>
          <p:nvPr/>
        </p:nvGrpSpPr>
        <p:grpSpPr bwMode="auto">
          <a:xfrm>
            <a:off x="1820863" y="1557338"/>
            <a:ext cx="5349875" cy="1295400"/>
            <a:chOff x="614" y="3312"/>
            <a:chExt cx="3370" cy="816"/>
          </a:xfrm>
        </p:grpSpPr>
        <p:sp>
          <p:nvSpPr>
            <p:cNvPr id="65549" name="Text Box 26">
              <a:extLst>
                <a:ext uri="{FF2B5EF4-FFF2-40B4-BE49-F238E27FC236}">
                  <a16:creationId xmlns:a16="http://schemas.microsoft.com/office/drawing/2014/main" id="{36406567-5441-C9A2-7F62-3CB724115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3381"/>
              <a:ext cx="5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2400">
                  <a:latin typeface="Tahoma" panose="020B0604030504040204" pitchFamily="34" charset="0"/>
                  <a:ea typeface="굴림" panose="020B0600000101010101" pitchFamily="50" charset="-127"/>
                </a:rPr>
                <a:t>Rigid </a:t>
              </a:r>
            </a:p>
          </p:txBody>
        </p:sp>
        <p:grpSp>
          <p:nvGrpSpPr>
            <p:cNvPr id="65550" name="Group 27">
              <a:extLst>
                <a:ext uri="{FF2B5EF4-FFF2-40B4-BE49-F238E27FC236}">
                  <a16:creationId xmlns:a16="http://schemas.microsoft.com/office/drawing/2014/main" id="{BF926871-33F8-D0E1-F65C-46749D999D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3360"/>
              <a:ext cx="576" cy="672"/>
              <a:chOff x="2160" y="2448"/>
              <a:chExt cx="576" cy="672"/>
            </a:xfrm>
          </p:grpSpPr>
          <p:cxnSp>
            <p:nvCxnSpPr>
              <p:cNvPr id="65556" name="AutoShape 28">
                <a:extLst>
                  <a:ext uri="{FF2B5EF4-FFF2-40B4-BE49-F238E27FC236}">
                    <a16:creationId xmlns:a16="http://schemas.microsoft.com/office/drawing/2014/main" id="{B141AA0B-A115-67BE-3224-C9EC3E0A6BBD}"/>
                  </a:ext>
                </a:extLst>
              </p:cNvPr>
              <p:cNvCxnSpPr>
                <a:cxnSpLocks noChangeShapeType="1"/>
                <a:endCxn id="65557" idx="0"/>
              </p:cNvCxnSpPr>
              <p:nvPr/>
            </p:nvCxnSpPr>
            <p:spPr bwMode="auto">
              <a:xfrm>
                <a:off x="2160" y="2448"/>
                <a:ext cx="0" cy="67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5557" name="Line 29">
                <a:extLst>
                  <a:ext uri="{FF2B5EF4-FFF2-40B4-BE49-F238E27FC236}">
                    <a16:creationId xmlns:a16="http://schemas.microsoft.com/office/drawing/2014/main" id="{7FBA7DAD-6FB0-270B-8B91-1248E8E30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12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65558" name="Line 30">
                <a:extLst>
                  <a:ext uri="{FF2B5EF4-FFF2-40B4-BE49-F238E27FC236}">
                    <a16:creationId xmlns:a16="http://schemas.microsoft.com/office/drawing/2014/main" id="{88D74D16-DF96-8DF9-BF83-8A3FBA1FB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2448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65559" name="Line 31">
                <a:extLst>
                  <a:ext uri="{FF2B5EF4-FFF2-40B4-BE49-F238E27FC236}">
                    <a16:creationId xmlns:a16="http://schemas.microsoft.com/office/drawing/2014/main" id="{9E0C3A7F-4D0E-1AF8-D098-120733CC2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0" y="244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65551" name="Group 32">
              <a:extLst>
                <a:ext uri="{FF2B5EF4-FFF2-40B4-BE49-F238E27FC236}">
                  <a16:creationId xmlns:a16="http://schemas.microsoft.com/office/drawing/2014/main" id="{2D7AC556-3A72-3AD8-2A8F-DF55CFA2D8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3312"/>
              <a:ext cx="768" cy="816"/>
              <a:chOff x="3216" y="3312"/>
              <a:chExt cx="768" cy="816"/>
            </a:xfrm>
          </p:grpSpPr>
          <p:sp>
            <p:nvSpPr>
              <p:cNvPr id="65552" name="Line 33">
                <a:extLst>
                  <a:ext uri="{FF2B5EF4-FFF2-40B4-BE49-F238E27FC236}">
                    <a16:creationId xmlns:a16="http://schemas.microsoft.com/office/drawing/2014/main" id="{CD852B90-5FF6-90A6-76E4-0C232D0B3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3936"/>
                <a:ext cx="52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65553" name="Line 34">
                <a:extLst>
                  <a:ext uri="{FF2B5EF4-FFF2-40B4-BE49-F238E27FC236}">
                    <a16:creationId xmlns:a16="http://schemas.microsoft.com/office/drawing/2014/main" id="{8A6F49ED-C561-AE2E-BDCD-1B3F3A920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44" y="3312"/>
                <a:ext cx="24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65554" name="Line 35">
                <a:extLst>
                  <a:ext uri="{FF2B5EF4-FFF2-40B4-BE49-F238E27FC236}">
                    <a16:creationId xmlns:a16="http://schemas.microsoft.com/office/drawing/2014/main" id="{E5008C8B-0B6B-F982-404B-4488BAFA00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6" y="3312"/>
                <a:ext cx="52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65555" name="Line 36">
                <a:extLst>
                  <a:ext uri="{FF2B5EF4-FFF2-40B4-BE49-F238E27FC236}">
                    <a16:creationId xmlns:a16="http://schemas.microsoft.com/office/drawing/2014/main" id="{81D5F611-C04C-1094-B8E8-8EE5F72F3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16" y="3504"/>
                <a:ext cx="24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7EB7A85-AA23-F060-6B97-80723561D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Composite Transformations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070D98A2-5DB2-28AD-CBB8-63F18C2D8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Composite 2D Translation</a:t>
            </a:r>
          </a:p>
        </p:txBody>
      </p:sp>
      <p:graphicFrame>
        <p:nvGraphicFramePr>
          <p:cNvPr id="67588" name="Object 4">
            <a:extLst>
              <a:ext uri="{FF2B5EF4-FFF2-40B4-BE49-F238E27FC236}">
                <a16:creationId xmlns:a16="http://schemas.microsoft.com/office/drawing/2014/main" id="{B2B6C0C8-C695-0D69-B393-52C9FBAE61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8925" y="2133600"/>
          <a:ext cx="34067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7950" imgH="482391" progId="Equation.3">
                  <p:embed/>
                </p:oleObj>
              </mc:Choice>
              <mc:Fallback>
                <p:oleObj name="Equation" r:id="rId3" imgW="1497950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133600"/>
                        <a:ext cx="3406775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>
            <a:extLst>
              <a:ext uri="{FF2B5EF4-FFF2-40B4-BE49-F238E27FC236}">
                <a16:creationId xmlns:a16="http://schemas.microsoft.com/office/drawing/2014/main" id="{CA4BBA30-C5CE-922D-A49F-F493FEF5D0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716338"/>
          <a:ext cx="626427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55900" imgH="711200" progId="Equation.3">
                  <p:embed/>
                </p:oleObj>
              </mc:Choice>
              <mc:Fallback>
                <p:oleObj name="Equation" r:id="rId5" imgW="27559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716338"/>
                        <a:ext cx="6264275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7625DE7C-F36A-245A-FC78-AA1C5F8DC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Composite Transformations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EAABF6C-D013-0A57-5A6C-5A5314AE3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Composite 2D Scaling</a:t>
            </a:r>
          </a:p>
          <a:p>
            <a:pPr eaLnBrk="1" hangingPunct="1"/>
            <a:endParaRPr lang="en-US" altLang="ko-KR"/>
          </a:p>
        </p:txBody>
      </p:sp>
      <p:graphicFrame>
        <p:nvGraphicFramePr>
          <p:cNvPr id="69636" name="Object 4">
            <a:extLst>
              <a:ext uri="{FF2B5EF4-FFF2-40B4-BE49-F238E27FC236}">
                <a16:creationId xmlns:a16="http://schemas.microsoft.com/office/drawing/2014/main" id="{12F8D66F-F783-CF00-4E6F-42118B723A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1613" y="2133600"/>
          <a:ext cx="35814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800" imgH="482600" progId="Equation.3">
                  <p:embed/>
                </p:oleObj>
              </mc:Choice>
              <mc:Fallback>
                <p:oleObj name="Equation" r:id="rId3" imgW="15748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2133600"/>
                        <a:ext cx="35814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>
            <a:extLst>
              <a:ext uri="{FF2B5EF4-FFF2-40B4-BE49-F238E27FC236}">
                <a16:creationId xmlns:a16="http://schemas.microsoft.com/office/drawing/2014/main" id="{71F73BBA-C484-6539-E3C3-CE3A0DE39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3716338"/>
          <a:ext cx="7507288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02000" imgH="711200" progId="Equation.3">
                  <p:embed/>
                </p:oleObj>
              </mc:Choice>
              <mc:Fallback>
                <p:oleObj name="Equation" r:id="rId5" imgW="33020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716338"/>
                        <a:ext cx="7507288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2DE7E354-41C9-3541-68C1-F1C3AEAE0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Composite Transformations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C94F105-CD62-FC49-08CE-BEEDC8CFA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Composite 2D Rotation</a:t>
            </a:r>
          </a:p>
          <a:p>
            <a:pPr eaLnBrk="1" hangingPunct="1"/>
            <a:endParaRPr lang="en-US" altLang="ko-KR"/>
          </a:p>
        </p:txBody>
      </p:sp>
      <p:graphicFrame>
        <p:nvGraphicFramePr>
          <p:cNvPr id="71684" name="Object 4">
            <a:extLst>
              <a:ext uri="{FF2B5EF4-FFF2-40B4-BE49-F238E27FC236}">
                <a16:creationId xmlns:a16="http://schemas.microsoft.com/office/drawing/2014/main" id="{03CC8501-EB34-6BC8-2F02-F965F8D0B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9463" y="2162175"/>
          <a:ext cx="24272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66800" imgH="457200" progId="Equation.3">
                  <p:embed/>
                </p:oleObj>
              </mc:Choice>
              <mc:Fallback>
                <p:oleObj name="Equation" r:id="rId3" imgW="1066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2162175"/>
                        <a:ext cx="2427287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>
            <a:extLst>
              <a:ext uri="{FF2B5EF4-FFF2-40B4-BE49-F238E27FC236}">
                <a16:creationId xmlns:a16="http://schemas.microsoft.com/office/drawing/2014/main" id="{4D47D2CB-645D-5311-8BD3-CDA0D686B7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716338"/>
          <a:ext cx="830580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6000" imgH="711200" progId="Equation.3">
                  <p:embed/>
                </p:oleObj>
              </mc:Choice>
              <mc:Fallback>
                <p:oleObj name="Equation" r:id="rId5" imgW="48260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16338"/>
                        <a:ext cx="8305800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A2889A6-F544-2A46-374C-11449920E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130425"/>
            <a:ext cx="8839200" cy="1470025"/>
          </a:xfrm>
        </p:spPr>
        <p:txBody>
          <a:bodyPr/>
          <a:lstStyle/>
          <a:p>
            <a:r>
              <a:rPr lang="en-US" altLang="ko-KR" dirty="0"/>
              <a:t>OpenGL Geometric Transformations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D7AA04-E3D1-F6FF-ADE3-77043B236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2ED57F-89B9-7692-CF2A-F78B39784B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3B71D0F6-3D0B-44ED-99DC-5A96D7F17818}" type="slidenum">
              <a:rPr lang="es-ES" altLang="ko-KR" smtClean="0"/>
              <a:pPr lvl="1"/>
              <a:t>26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19354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0F00E9A-6D06-6CED-C37B-97CA3B5E8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OpenGL Geometric Transformations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DF6342D-521A-4898-A009-69812690D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b="1" dirty="0">
                <a:latin typeface="+mn-ea"/>
                <a:ea typeface="+mn-ea"/>
              </a:rPr>
              <a:t>Consecutive Transformations 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en-US" altLang="ko-KR" b="1" dirty="0">
                <a:latin typeface="+mn-ea"/>
                <a:ea typeface="+mn-ea"/>
              </a:rPr>
              <a:t>in OpenGL Pipeline</a:t>
            </a:r>
          </a:p>
        </p:txBody>
      </p:sp>
      <p:pic>
        <p:nvPicPr>
          <p:cNvPr id="6148" name="Picture 4" descr="AADGHVQ0">
            <a:extLst>
              <a:ext uri="{FF2B5EF4-FFF2-40B4-BE49-F238E27FC236}">
                <a16:creationId xmlns:a16="http://schemas.microsoft.com/office/drawing/2014/main" id="{5A6593DC-91DC-82D2-F6F1-56709F39A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7" t="11157" r="10625" b="42639"/>
          <a:stretch>
            <a:fillRect/>
          </a:stretch>
        </p:blipFill>
        <p:spPr bwMode="auto">
          <a:xfrm>
            <a:off x="660400" y="2667000"/>
            <a:ext cx="8066088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1">
            <a:extLst>
              <a:ext uri="{FF2B5EF4-FFF2-40B4-BE49-F238E27FC236}">
                <a16:creationId xmlns:a16="http://schemas.microsoft.com/office/drawing/2014/main" id="{BD35A7D8-7C19-52A5-3505-DB756FFD0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6134100"/>
            <a:ext cx="1446212" cy="5238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400">
                <a:solidFill>
                  <a:srgbClr val="00B050"/>
                </a:solidFill>
              </a:rPr>
              <a:t>Model Transform</a:t>
            </a:r>
          </a:p>
          <a:p>
            <a:r>
              <a:rPr lang="en-US" altLang="ko-KR" sz="1400">
                <a:solidFill>
                  <a:srgbClr val="00B050"/>
                </a:solidFill>
              </a:rPr>
              <a:t>: local to world</a:t>
            </a:r>
            <a:endParaRPr lang="ko-KR" altLang="en-US" sz="1400">
              <a:solidFill>
                <a:srgbClr val="00B050"/>
              </a:solidFill>
            </a:endParaRPr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31D7122A-3E04-459E-BB81-177A0880D9AF}"/>
              </a:ext>
            </a:extLst>
          </p:cNvPr>
          <p:cNvSpPr/>
          <p:nvPr/>
        </p:nvSpPr>
        <p:spPr bwMode="auto">
          <a:xfrm rot="16200000">
            <a:off x="1264444" y="5045869"/>
            <a:ext cx="595312" cy="1447800"/>
          </a:xfrm>
          <a:prstGeom prst="leftBrac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anchor="ctr" anchorCtr="1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6151" name="TextBox 8">
            <a:extLst>
              <a:ext uri="{FF2B5EF4-FFF2-40B4-BE49-F238E27FC236}">
                <a16:creationId xmlns:a16="http://schemas.microsoft.com/office/drawing/2014/main" id="{FA7E1AC0-1ADC-DA61-EDF4-4C27ADC8C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6119813"/>
            <a:ext cx="1490663" cy="52387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400">
                <a:solidFill>
                  <a:srgbClr val="0070C0"/>
                </a:solidFill>
              </a:rPr>
              <a:t>View Transform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: world to camera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F6DF2DC3-8116-43CE-88D4-5DF3BD630891}"/>
              </a:ext>
            </a:extLst>
          </p:cNvPr>
          <p:cNvSpPr/>
          <p:nvPr/>
        </p:nvSpPr>
        <p:spPr bwMode="auto">
          <a:xfrm rot="16200000">
            <a:off x="2788443" y="5031582"/>
            <a:ext cx="595313" cy="1447800"/>
          </a:xfrm>
          <a:prstGeom prst="leftBrac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B0F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anchor="ctr" anchorCtr="1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6153" name="TextBox 10">
            <a:extLst>
              <a:ext uri="{FF2B5EF4-FFF2-40B4-BE49-F238E27FC236}">
                <a16:creationId xmlns:a16="http://schemas.microsoft.com/office/drawing/2014/main" id="{D0C5E4E0-CA31-AF12-400F-9D91F9230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0" y="6134100"/>
            <a:ext cx="1712913" cy="52387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400">
                <a:solidFill>
                  <a:srgbClr val="7030A0"/>
                </a:solidFill>
              </a:rPr>
              <a:t>Projection Transform</a:t>
            </a:r>
          </a:p>
          <a:p>
            <a:r>
              <a:rPr lang="en-US" altLang="ko-KR" sz="1400">
                <a:solidFill>
                  <a:srgbClr val="7030A0"/>
                </a:solidFill>
              </a:rPr>
              <a:t> : camera to screen</a:t>
            </a:r>
            <a:endParaRPr lang="ko-KR" altLang="en-US" sz="1400">
              <a:solidFill>
                <a:srgbClr val="7030A0"/>
              </a:solidFill>
            </a:endParaRPr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82937D18-018E-4216-86E0-0309195E19A6}"/>
              </a:ext>
            </a:extLst>
          </p:cNvPr>
          <p:cNvSpPr/>
          <p:nvPr/>
        </p:nvSpPr>
        <p:spPr bwMode="auto">
          <a:xfrm rot="16200000">
            <a:off x="4261643" y="5031582"/>
            <a:ext cx="595313" cy="1447800"/>
          </a:xfrm>
          <a:prstGeom prst="leftBrac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anchor="ctr" anchorCtr="1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194B5A48-7712-8C06-C637-72257E2E3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5F96CE49-6AAF-4584-83A0-975C2159484C}" type="slidenum">
              <a:rPr lang="es-ES" altLang="ko-KR" sz="1000"/>
              <a:pPr lvl="1">
                <a:spcBef>
                  <a:spcPct val="0"/>
                </a:spcBef>
                <a:buFontTx/>
                <a:buNone/>
              </a:pPr>
              <a:t>28</a:t>
            </a:fld>
            <a:endParaRPr lang="es-ES" altLang="ko-KR" sz="1000"/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7DBC8D10-3F61-245D-E4F8-862DCC73C1B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6781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A6C59CC2-2275-55B8-58AE-1E1F9A57F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OLD OpenGL Matrices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1EB6B054-B050-1C16-2BFD-175A4E951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Two types of predefined transformations</a:t>
            </a:r>
            <a:br>
              <a:rPr lang="en-US" altLang="ko-KR"/>
            </a:br>
            <a:r>
              <a:rPr lang="en-US" altLang="ko-KR"/>
              <a:t>(matrices)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Model-View (</a:t>
            </a:r>
            <a:r>
              <a:rPr lang="en-US" altLang="ko-KR" b="1">
                <a:latin typeface="Courier New" panose="02070309020205020404" pitchFamily="49" charset="0"/>
              </a:rPr>
              <a:t>GL_MODELVIEW</a:t>
            </a:r>
            <a:r>
              <a:rPr lang="en-US" altLang="ko-KR"/>
              <a:t>) : model+view 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Projection (</a:t>
            </a:r>
            <a:r>
              <a:rPr lang="en-US" altLang="ko-KR" b="1">
                <a:latin typeface="Courier New" panose="02070309020205020404" pitchFamily="49" charset="0"/>
              </a:rPr>
              <a:t>GL_PROJECTION</a:t>
            </a:r>
            <a:r>
              <a:rPr lang="en-US" altLang="ko-KR"/>
              <a:t>) </a:t>
            </a:r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en-US" altLang="ko-KR"/>
              <a:t>Single set of functions for manipulation</a:t>
            </a:r>
          </a:p>
          <a:p>
            <a:pPr>
              <a:lnSpc>
                <a:spcPct val="90000"/>
              </a:lnSpc>
            </a:pPr>
            <a:r>
              <a:rPr lang="en-US" altLang="ko-KR"/>
              <a:t>Select which to manipulated by</a:t>
            </a:r>
          </a:p>
          <a:p>
            <a:pPr lvl="1">
              <a:lnSpc>
                <a:spcPct val="90000"/>
              </a:lnSpc>
            </a:pPr>
            <a:r>
              <a:rPr lang="en-US" altLang="ko-KR" b="1">
                <a:latin typeface="Courier New" panose="02070309020205020404" pitchFamily="49" charset="0"/>
              </a:rPr>
              <a:t>glMatrixMode(GL_MODELVIEW);</a:t>
            </a:r>
          </a:p>
          <a:p>
            <a:pPr lvl="1">
              <a:lnSpc>
                <a:spcPct val="90000"/>
              </a:lnSpc>
            </a:pPr>
            <a:r>
              <a:rPr lang="en-US" altLang="ko-KR" b="1">
                <a:latin typeface="Courier New" panose="02070309020205020404" pitchFamily="49" charset="0"/>
              </a:rPr>
              <a:t>glMatrixMode(GL_PROJECTION);</a:t>
            </a:r>
          </a:p>
          <a:p>
            <a:pPr>
              <a:lnSpc>
                <a:spcPct val="90000"/>
              </a:lnSpc>
            </a:pPr>
            <a:endParaRPr lang="en-US" altLang="ko-KR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59463091-64BD-9B73-8CAD-649214C491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B2E10799-5523-498F-B907-BE3206F22FFC}" type="slidenum">
              <a:rPr lang="es-ES" altLang="ko-KR" sz="1000"/>
              <a:pPr lvl="1">
                <a:spcBef>
                  <a:spcPct val="0"/>
                </a:spcBef>
                <a:buFontTx/>
                <a:buNone/>
              </a:pPr>
              <a:t>29</a:t>
            </a:fld>
            <a:endParaRPr lang="es-ES" altLang="ko-KR" sz="10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233A5F6-774C-1418-7562-A46530258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Current Transform Matrix (CTM)</a:t>
            </a:r>
            <a:br>
              <a:rPr lang="en-US" altLang="ko-KR"/>
            </a:br>
            <a:r>
              <a:rPr lang="en-US" altLang="ko-KR"/>
              <a:t> in OLD OpenGL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0C4A4E6-6405-5D6C-F803-6E14C0031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724400"/>
          </a:xfrm>
        </p:spPr>
        <p:txBody>
          <a:bodyPr/>
          <a:lstStyle/>
          <a:p>
            <a:r>
              <a:rPr lang="en-US" altLang="ko-KR"/>
              <a:t>OpenGL had a model-view and a projection matrix in the pipeline which were concatenated together to form the CTM</a:t>
            </a:r>
          </a:p>
          <a:p>
            <a:r>
              <a:rPr lang="en-US" altLang="ko-KR"/>
              <a:t>We will emulate this process</a:t>
            </a:r>
          </a:p>
        </p:txBody>
      </p:sp>
      <p:pic>
        <p:nvPicPr>
          <p:cNvPr id="9221" name="Picture 5" descr="C:\BOOK\OpenGL\Paul Final\Art\jpeg\AN04F61.jpg">
            <a:extLst>
              <a:ext uri="{FF2B5EF4-FFF2-40B4-BE49-F238E27FC236}">
                <a16:creationId xmlns:a16="http://schemas.microsoft.com/office/drawing/2014/main" id="{07E3AA55-1F50-EFAA-C901-7DDF72A70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14800"/>
            <a:ext cx="618807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Box 1">
            <a:extLst>
              <a:ext uri="{FF2B5EF4-FFF2-40B4-BE49-F238E27FC236}">
                <a16:creationId xmlns:a16="http://schemas.microsoft.com/office/drawing/2014/main" id="{853C6D15-5906-DBA1-69A3-806204502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5865813"/>
            <a:ext cx="46370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 b="1">
                <a:latin typeface="Times New Roman" panose="02020603050405020304" pitchFamily="18" charset="0"/>
              </a:rPr>
              <a:t>CTM: Current Transform Matrix</a:t>
            </a:r>
            <a:endParaRPr lang="ko-KR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0844E6A9-3C9A-EE9D-F050-F93EFD4371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07363" y="5943600"/>
            <a:ext cx="381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7C9C0352-220C-4DD2-9B2E-1876A574E8E8}" type="slidenum">
              <a:rPr lang="es-ES" altLang="ko-KR" sz="1000"/>
              <a:pPr lvl="1">
                <a:spcBef>
                  <a:spcPct val="0"/>
                </a:spcBef>
                <a:buFontTx/>
                <a:buNone/>
              </a:pPr>
              <a:t>3</a:t>
            </a:fld>
            <a:endParaRPr lang="es-ES" altLang="ko-KR" sz="10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D9F5D0F-52FC-3364-755A-96C0F1E6E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3D Rotation Matrix about Z Axis</a:t>
            </a:r>
          </a:p>
        </p:txBody>
      </p:sp>
      <p:graphicFrame>
        <p:nvGraphicFramePr>
          <p:cNvPr id="30724" name="Object 2">
            <a:extLst>
              <a:ext uri="{FF2B5EF4-FFF2-40B4-BE49-F238E27FC236}">
                <a16:creationId xmlns:a16="http://schemas.microsoft.com/office/drawing/2014/main" id="{39772DA4-D5C6-2E53-85F2-D857EC0FE8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447800"/>
          <a:ext cx="344805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500" imgH="914400" progId="Equation.3">
                  <p:embed/>
                </p:oleObj>
              </mc:Choice>
              <mc:Fallback>
                <p:oleObj name="Equation" r:id="rId2" imgW="14605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47800"/>
                        <a:ext cx="344805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6">
            <a:extLst>
              <a:ext uri="{FF2B5EF4-FFF2-40B4-BE49-F238E27FC236}">
                <a16:creationId xmlns:a16="http://schemas.microsoft.com/office/drawing/2014/main" id="{0E63D5AE-C108-6D61-A206-611C1AF27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24025" y="2057400"/>
            <a:ext cx="1752600" cy="685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sz="2400" b="1">
                <a:latin typeface="Times New Roman" panose="02020603050405020304" pitchFamily="18" charset="0"/>
              </a:rPr>
              <a:t>R</a:t>
            </a:r>
            <a:r>
              <a:rPr lang="en-US" altLang="ko-KR" sz="2400">
                <a:latin typeface="Times New Roman" panose="02020603050405020304" pitchFamily="18" charset="0"/>
              </a:rPr>
              <a:t> = </a:t>
            </a:r>
            <a:r>
              <a:rPr lang="en-US" altLang="ko-KR" sz="2400" b="1">
                <a:latin typeface="Times New Roman" panose="02020603050405020304" pitchFamily="18" charset="0"/>
              </a:rPr>
              <a:t>R</a:t>
            </a:r>
            <a:r>
              <a:rPr lang="en-US" altLang="ko-KR" sz="3200" baseline="-25000">
                <a:latin typeface="Times New Roman" panose="02020603050405020304" pitchFamily="18" charset="0"/>
              </a:rPr>
              <a:t>z</a:t>
            </a:r>
            <a:r>
              <a:rPr lang="en-US" altLang="ko-KR" sz="2400">
                <a:latin typeface="Times New Roman" panose="02020603050405020304" pitchFamily="18" charset="0"/>
              </a:rPr>
              <a:t>(</a:t>
            </a:r>
            <a:r>
              <a:rPr lang="en-US" altLang="ko-KR" sz="2400">
                <a:latin typeface="Symbol" panose="05050102010706020507" pitchFamily="18" charset="2"/>
              </a:rPr>
              <a:t>q</a:t>
            </a:r>
            <a:r>
              <a:rPr lang="en-US" altLang="ko-KR" sz="2400">
                <a:latin typeface="Times New Roman" panose="02020603050405020304" pitchFamily="18" charset="0"/>
              </a:rPr>
              <a:t>) =</a:t>
            </a:r>
          </a:p>
        </p:txBody>
      </p:sp>
      <p:pic>
        <p:nvPicPr>
          <p:cNvPr id="30726" name="Picture 2" descr="D:\My Courses\2013\Computer Graphics 2\book figures\CHAPTER03 JPEG\AN03f47.jpg">
            <a:extLst>
              <a:ext uri="{FF2B5EF4-FFF2-40B4-BE49-F238E27FC236}">
                <a16:creationId xmlns:a16="http://schemas.microsoft.com/office/drawing/2014/main" id="{03C0148F-628D-762B-DD04-BF7C6E2BF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3810000"/>
            <a:ext cx="4343400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7ABBBC0-062E-A918-BB3D-13AE003F9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OLD OpenGL Geometric Transformations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6889023-90D6-E271-E2FD-51CBAE337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40312"/>
          </a:xfrm>
        </p:spPr>
        <p:txBody>
          <a:bodyPr/>
          <a:lstStyle/>
          <a:p>
            <a:pPr eaLnBrk="1" hangingPunct="1"/>
            <a:r>
              <a:rPr lang="en-US" altLang="ko-KR" sz="2800"/>
              <a:t>Basic Transpormation:</a:t>
            </a:r>
          </a:p>
          <a:p>
            <a:pPr lvl="1" eaLnBrk="1" hangingPunct="1"/>
            <a:r>
              <a:rPr lang="en-US" altLang="ko-KR" sz="2400" b="1">
                <a:latin typeface="Courier"/>
              </a:rPr>
              <a:t>glLoadIdentity();</a:t>
            </a:r>
          </a:p>
          <a:p>
            <a:pPr lvl="1" eaLnBrk="1" hangingPunct="1"/>
            <a:r>
              <a:rPr lang="en-US" altLang="ko-KR" sz="2400" b="1">
                <a:latin typeface="Courier"/>
              </a:rPr>
              <a:t>glTranslatef(tx, ty, tz);</a:t>
            </a:r>
          </a:p>
          <a:p>
            <a:pPr lvl="1" eaLnBrk="1" hangingPunct="1"/>
            <a:r>
              <a:rPr lang="en-US" altLang="ko-KR" sz="2400" b="1">
                <a:latin typeface="Courier"/>
              </a:rPr>
              <a:t>glRotatef(theta, vx, vy, vz); </a:t>
            </a:r>
            <a:r>
              <a:rPr lang="en-US" altLang="ko-KR" sz="2400" b="1">
                <a:solidFill>
                  <a:srgbClr val="FF0000"/>
                </a:solidFill>
                <a:latin typeface="Courier"/>
              </a:rPr>
              <a:t>angle-axis</a:t>
            </a:r>
          </a:p>
          <a:p>
            <a:pPr lvl="2" eaLnBrk="1" hangingPunct="1"/>
            <a:r>
              <a:rPr lang="en-US" altLang="ko-KR" sz="1800" b="1">
                <a:latin typeface="Courier"/>
              </a:rPr>
              <a:t>(vx, vy, vz)</a:t>
            </a:r>
            <a:r>
              <a:rPr lang="en-US" altLang="ko-KR" sz="1800" b="1"/>
              <a:t> </a:t>
            </a:r>
            <a:r>
              <a:rPr lang="en-US" altLang="ko-KR" sz="1800"/>
              <a:t>is automatically normalized</a:t>
            </a:r>
            <a:endParaRPr lang="en-US" altLang="ko-KR" sz="1800" b="1"/>
          </a:p>
          <a:p>
            <a:pPr lvl="1" eaLnBrk="1" hangingPunct="1"/>
            <a:r>
              <a:rPr lang="en-US" altLang="ko-KR" sz="2400" b="1">
                <a:latin typeface="Courier"/>
              </a:rPr>
              <a:t>glScalef(sx, sy, sz);</a:t>
            </a:r>
          </a:p>
          <a:p>
            <a:pPr lvl="1" eaLnBrk="1" hangingPunct="1"/>
            <a:r>
              <a:rPr lang="en-US" altLang="ko-KR" sz="2400" b="1">
                <a:latin typeface="Courier"/>
              </a:rPr>
              <a:t>glLoadMatrixf(Glfloat elems[16]);</a:t>
            </a:r>
          </a:p>
          <a:p>
            <a:pPr eaLnBrk="1" hangingPunct="1"/>
            <a:r>
              <a:rPr lang="en-US" altLang="ko-KR" sz="2800"/>
              <a:t>Multiplication</a:t>
            </a:r>
          </a:p>
          <a:p>
            <a:pPr lvl="1" eaLnBrk="1" hangingPunct="1"/>
            <a:r>
              <a:rPr lang="en-US" altLang="ko-KR" sz="2400" b="1">
                <a:latin typeface="Courier"/>
              </a:rPr>
              <a:t>glMultMatrixf(Glfloat elems[16]);</a:t>
            </a:r>
          </a:p>
          <a:p>
            <a:pPr lvl="1" eaLnBrk="1" hangingPunct="1"/>
            <a:r>
              <a:rPr lang="en-US" altLang="ko-KR" sz="2400">
                <a:solidFill>
                  <a:srgbClr val="FF0000"/>
                </a:solidFill>
              </a:rPr>
              <a:t>The current matrix is </a:t>
            </a:r>
            <a:r>
              <a:rPr lang="en-US" altLang="ko-KR" sz="2400" b="1">
                <a:solidFill>
                  <a:srgbClr val="FF0000"/>
                </a:solidFill>
              </a:rPr>
              <a:t>postmultiplied</a:t>
            </a:r>
            <a:r>
              <a:rPr lang="en-US" altLang="ko-KR" sz="2400">
                <a:solidFill>
                  <a:srgbClr val="FF0000"/>
                </a:solidFill>
              </a:rPr>
              <a:t> by the matrix </a:t>
            </a:r>
          </a:p>
          <a:p>
            <a:pPr lvl="1" eaLnBrk="1" hangingPunct="1"/>
            <a:r>
              <a:rPr lang="en-US" altLang="ko-KR" sz="2400" b="1"/>
              <a:t>Column major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A2889A6-F544-2A46-374C-11449920E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D7AA04-E3D1-F6FF-ADE3-77043B236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2ED57F-89B9-7692-CF2A-F78B39784B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3B71D0F6-3D0B-44ED-99DC-5A96D7F17818}" type="slidenum">
              <a:rPr lang="es-ES" altLang="ko-KR" smtClean="0"/>
              <a:pPr lvl="1"/>
              <a:t>31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36425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ED867C41-26CF-D315-06DA-6E3F60F4F8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</a:t>
            </a:r>
            <a:r>
              <a:rPr lang="en-US" altLang="ko-KR"/>
              <a:t>: </a:t>
            </a:r>
            <a:r>
              <a:rPr lang="ko-KR" altLang="en-US"/>
              <a:t>바람개비</a:t>
            </a:r>
            <a:r>
              <a:rPr lang="en-US" altLang="ko-KR"/>
              <a:t>(</a:t>
            </a:r>
            <a:r>
              <a:rPr lang="ko-KR" altLang="en-US"/>
              <a:t>풍차</a:t>
            </a:r>
            <a:r>
              <a:rPr lang="en-US" altLang="ko-KR"/>
              <a:t>)</a:t>
            </a:r>
            <a:r>
              <a:rPr lang="ko-KR" altLang="en-US"/>
              <a:t>만들기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966E2CDE-4708-AA0C-525A-EE2B6AB8CE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58F98873-7B4F-4F3A-8BD9-436DA40C0D61}"/>
              </a:ext>
            </a:extLst>
          </p:cNvPr>
          <p:cNvSpPr/>
          <p:nvPr/>
        </p:nvSpPr>
        <p:spPr>
          <a:xfrm>
            <a:off x="3357563" y="2500313"/>
            <a:ext cx="2286000" cy="36433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5C7EA8-A479-4B9D-88FB-16599805558D}"/>
              </a:ext>
            </a:extLst>
          </p:cNvPr>
          <p:cNvSpPr/>
          <p:nvPr/>
        </p:nvSpPr>
        <p:spPr>
          <a:xfrm>
            <a:off x="4429125" y="2000250"/>
            <a:ext cx="142875" cy="142875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88134B-E8C9-49E0-85F0-06208CDF207F}"/>
              </a:ext>
            </a:extLst>
          </p:cNvPr>
          <p:cNvSpPr/>
          <p:nvPr/>
        </p:nvSpPr>
        <p:spPr>
          <a:xfrm>
            <a:off x="4429125" y="3500438"/>
            <a:ext cx="142875" cy="142875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BF7286-E4C6-4590-88BF-FFBFB34EF37C}"/>
              </a:ext>
            </a:extLst>
          </p:cNvPr>
          <p:cNvSpPr/>
          <p:nvPr/>
        </p:nvSpPr>
        <p:spPr>
          <a:xfrm rot="16200000">
            <a:off x="3638550" y="2781300"/>
            <a:ext cx="152400" cy="142875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D56C5B-9CCE-4F3A-BB85-355BE3DF5523}"/>
              </a:ext>
            </a:extLst>
          </p:cNvPr>
          <p:cNvSpPr/>
          <p:nvPr/>
        </p:nvSpPr>
        <p:spPr>
          <a:xfrm rot="16200000">
            <a:off x="5210175" y="2790825"/>
            <a:ext cx="152400" cy="142875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86757B-D8E5-4EB5-AE3A-11A1F34C94A6}"/>
              </a:ext>
            </a:extLst>
          </p:cNvPr>
          <p:cNvSpPr/>
          <p:nvPr/>
        </p:nvSpPr>
        <p:spPr>
          <a:xfrm>
            <a:off x="4357688" y="3357563"/>
            <a:ext cx="2857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EDAFD037-B292-6EAD-EA2A-862669B6D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Instance Transformation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04BC501A-4DC9-675D-2A54-5D54A34ED2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Often we need several instances of an object</a:t>
            </a:r>
          </a:p>
          <a:p>
            <a:pPr lvl="1"/>
            <a:r>
              <a:rPr lang="en-US" altLang="ko-KR"/>
              <a:t>Wheels of a car</a:t>
            </a:r>
          </a:p>
          <a:p>
            <a:pPr lvl="1"/>
            <a:r>
              <a:rPr lang="en-US" altLang="ko-KR"/>
              <a:t>Arms or legs of a figure</a:t>
            </a:r>
          </a:p>
          <a:p>
            <a:pPr lvl="1"/>
            <a:r>
              <a:rPr lang="en-US" altLang="ko-KR"/>
              <a:t>Chess pieces</a:t>
            </a:r>
            <a:endParaRPr lang="ko-KR" altLang="en-US"/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102D9529-49E6-1F31-A6A6-6C697658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60EFE142-2781-4C20-AC82-769BF36770B4}" type="slidenum">
              <a:rPr lang="es-ES" altLang="ko-KR" sz="1000"/>
              <a:pPr lvl="1">
                <a:spcBef>
                  <a:spcPct val="0"/>
                </a:spcBef>
                <a:buFontTx/>
                <a:buNone/>
              </a:pPr>
              <a:t>33</a:t>
            </a:fld>
            <a:endParaRPr lang="es-ES" altLang="ko-KR" sz="1000"/>
          </a:p>
        </p:txBody>
      </p:sp>
      <p:pic>
        <p:nvPicPr>
          <p:cNvPr id="13317" name="Picture 2">
            <a:extLst>
              <a:ext uri="{FF2B5EF4-FFF2-40B4-BE49-F238E27FC236}">
                <a16:creationId xmlns:a16="http://schemas.microsoft.com/office/drawing/2014/main" id="{CC16C36D-DE30-FE3D-7063-D2DC70181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3722688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7FE5C060-0389-BE07-1345-3652AB65B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Instance Transformation</a:t>
            </a:r>
            <a:endParaRPr lang="ko-KR" altLang="en-US"/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47BF6B66-0C0C-B64F-AEBC-01A32FCFC6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Instances can be shared across space or time</a:t>
            </a:r>
          </a:p>
          <a:p>
            <a:r>
              <a:rPr lang="en-US" altLang="ko-KR" sz="2800"/>
              <a:t>Write a function that renders the object in “standard” configuration</a:t>
            </a:r>
          </a:p>
          <a:p>
            <a:r>
              <a:rPr lang="en-US" altLang="ko-KR" sz="2800"/>
              <a:t>Apply transformations to different instances</a:t>
            </a:r>
          </a:p>
          <a:p>
            <a:r>
              <a:rPr lang="en-US" altLang="ko-KR" sz="2800"/>
              <a:t>Typical order: </a:t>
            </a:r>
            <a:r>
              <a:rPr lang="en-US" altLang="ko-KR" sz="2800" i="1">
                <a:solidFill>
                  <a:srgbClr val="FF0000"/>
                </a:solidFill>
              </a:rPr>
              <a:t>scaling </a:t>
            </a:r>
            <a:r>
              <a:rPr lang="en-US" altLang="ko-KR" sz="2800" i="1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800" i="1">
                <a:solidFill>
                  <a:srgbClr val="FF0000"/>
                </a:solidFill>
              </a:rPr>
              <a:t>rotation </a:t>
            </a:r>
            <a:r>
              <a:rPr lang="en-US" altLang="ko-KR" sz="2800" i="1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800" i="1">
                <a:solidFill>
                  <a:srgbClr val="FF0000"/>
                </a:solidFill>
              </a:rPr>
              <a:t>translation</a:t>
            </a:r>
            <a:endParaRPr lang="ko-KR" altLang="en-US" sz="2800" i="1">
              <a:solidFill>
                <a:srgbClr val="FF0000"/>
              </a:solidFill>
            </a:endParaRP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1EC2D78F-3A55-39F8-26E6-147D7F7725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96D0F810-E77C-4819-942D-B6D51F926F66}" type="slidenum">
              <a:rPr lang="es-ES" altLang="ko-KR" sz="1000"/>
              <a:pPr lvl="1">
                <a:spcBef>
                  <a:spcPct val="0"/>
                </a:spcBef>
                <a:buFontTx/>
                <a:buNone/>
              </a:pPr>
              <a:t>34</a:t>
            </a:fld>
            <a:endParaRPr lang="es-ES" altLang="ko-KR" sz="1000"/>
          </a:p>
        </p:txBody>
      </p:sp>
      <p:pic>
        <p:nvPicPr>
          <p:cNvPr id="14341" name="Picture 2">
            <a:extLst>
              <a:ext uri="{FF2B5EF4-FFF2-40B4-BE49-F238E27FC236}">
                <a16:creationId xmlns:a16="http://schemas.microsoft.com/office/drawing/2014/main" id="{930FFBFF-5594-5078-498B-32EB847BB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343400"/>
            <a:ext cx="56197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03DC500B-BD0A-35CF-9148-9CBADD184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Sample Instance Transformation</a:t>
            </a:r>
            <a:br>
              <a:rPr lang="en-US" altLang="ko-KR" b="0"/>
            </a:br>
            <a:r>
              <a:rPr lang="en-US" altLang="ko-KR" b="0"/>
              <a:t>(old style)</a:t>
            </a:r>
            <a:endParaRPr lang="ko-KR" altLang="en-US"/>
          </a:p>
        </p:txBody>
      </p:sp>
      <p:sp>
        <p:nvSpPr>
          <p:cNvPr id="15363" name="내용 개체 틀 2">
            <a:extLst>
              <a:ext uri="{FF2B5EF4-FFF2-40B4-BE49-F238E27FC236}">
                <a16:creationId xmlns:a16="http://schemas.microsoft.com/office/drawing/2014/main" id="{D8AEC584-3A3D-D0C4-A1C6-87902CD8CD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41622DFA-49AC-78C0-A668-137A64D10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2A00EED6-1503-4C23-A929-528F6829F6AE}" type="slidenum">
              <a:rPr lang="es-ES" altLang="ko-KR" sz="1000"/>
              <a:pPr lvl="1">
                <a:spcBef>
                  <a:spcPct val="0"/>
                </a:spcBef>
                <a:buFontTx/>
                <a:buNone/>
              </a:pPr>
              <a:t>35</a:t>
            </a:fld>
            <a:endParaRPr lang="es-ES" altLang="ko-KR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3100E-DDD3-4A67-9E7A-034A60680FC5}"/>
              </a:ext>
            </a:extLst>
          </p:cNvPr>
          <p:cNvSpPr txBox="1"/>
          <p:nvPr/>
        </p:nvSpPr>
        <p:spPr>
          <a:xfrm>
            <a:off x="2286000" y="1600200"/>
            <a:ext cx="4783138" cy="23082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glMatrixMode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(GL_MODELVIEW);</a:t>
            </a:r>
          </a:p>
          <a:p>
            <a:pPr>
              <a:defRPr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glLoadIdentity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glTranslatef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pPr>
              <a:defRPr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glRotatef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pPr>
              <a:defRPr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glScalef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pPr>
              <a:defRPr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gluCylinder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5366" name="Picture 2">
            <a:extLst>
              <a:ext uri="{FF2B5EF4-FFF2-40B4-BE49-F238E27FC236}">
                <a16:creationId xmlns:a16="http://schemas.microsoft.com/office/drawing/2014/main" id="{7CBA1813-5E22-8673-B325-E0151A4E8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4267200"/>
            <a:ext cx="7239000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E24CA453-9251-74AA-D25F-1DFB83701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구체적인 계획</a:t>
            </a:r>
          </a:p>
        </p:txBody>
      </p:sp>
      <p:sp>
        <p:nvSpPr>
          <p:cNvPr id="16387" name="슬라이드 번호 개체 틀 3">
            <a:extLst>
              <a:ext uri="{FF2B5EF4-FFF2-40B4-BE49-F238E27FC236}">
                <a16:creationId xmlns:a16="http://schemas.microsoft.com/office/drawing/2014/main" id="{5389E7FF-AA46-5406-7B8B-4D8865DB04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A7D6F18F-A490-4CFB-A539-2C7F1B87A8E7}" type="slidenum">
              <a:rPr lang="es-ES" altLang="ko-KR" sz="1000"/>
              <a:pPr lvl="1">
                <a:spcBef>
                  <a:spcPct val="0"/>
                </a:spcBef>
                <a:buFontTx/>
                <a:buNone/>
              </a:pPr>
              <a:t>36</a:t>
            </a:fld>
            <a:endParaRPr lang="es-ES" altLang="ko-KR" sz="100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A35E7724-1B0C-49E8-81F7-E91D8D73D751}"/>
              </a:ext>
            </a:extLst>
          </p:cNvPr>
          <p:cNvSpPr/>
          <p:nvPr/>
        </p:nvSpPr>
        <p:spPr>
          <a:xfrm>
            <a:off x="1295400" y="2478088"/>
            <a:ext cx="2286000" cy="36433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A4999D-F7E3-461C-9AB2-B58F8CD64F6A}"/>
              </a:ext>
            </a:extLst>
          </p:cNvPr>
          <p:cNvSpPr/>
          <p:nvPr/>
        </p:nvSpPr>
        <p:spPr>
          <a:xfrm>
            <a:off x="2366963" y="1978025"/>
            <a:ext cx="142875" cy="142875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E3331E-AB75-497A-911B-971933A78FE7}"/>
              </a:ext>
            </a:extLst>
          </p:cNvPr>
          <p:cNvSpPr/>
          <p:nvPr/>
        </p:nvSpPr>
        <p:spPr>
          <a:xfrm>
            <a:off x="2366963" y="3478213"/>
            <a:ext cx="142875" cy="142875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FD7D1E-502D-4655-AA43-443116A24912}"/>
              </a:ext>
            </a:extLst>
          </p:cNvPr>
          <p:cNvSpPr/>
          <p:nvPr/>
        </p:nvSpPr>
        <p:spPr>
          <a:xfrm rot="16200000">
            <a:off x="1576388" y="2759075"/>
            <a:ext cx="152400" cy="142875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2E8BF2-7CE0-434F-B0EE-092C20C9026E}"/>
              </a:ext>
            </a:extLst>
          </p:cNvPr>
          <p:cNvSpPr/>
          <p:nvPr/>
        </p:nvSpPr>
        <p:spPr>
          <a:xfrm rot="16200000">
            <a:off x="3148013" y="2768600"/>
            <a:ext cx="152400" cy="142875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D5340D-A459-4EFE-82AC-9BF9C23870A3}"/>
              </a:ext>
            </a:extLst>
          </p:cNvPr>
          <p:cNvSpPr/>
          <p:nvPr/>
        </p:nvSpPr>
        <p:spPr>
          <a:xfrm>
            <a:off x="2295525" y="3335338"/>
            <a:ext cx="2857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6394" name="직선 화살표 연결선 12">
            <a:extLst>
              <a:ext uri="{FF2B5EF4-FFF2-40B4-BE49-F238E27FC236}">
                <a16:creationId xmlns:a16="http://schemas.microsoft.com/office/drawing/2014/main" id="{5F0519D8-4997-8EA9-DDDD-3B52C3F90A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2478088"/>
            <a:ext cx="0" cy="364331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직선 화살표 연결선 14">
            <a:extLst>
              <a:ext uri="{FF2B5EF4-FFF2-40B4-BE49-F238E27FC236}">
                <a16:creationId xmlns:a16="http://schemas.microsoft.com/office/drawing/2014/main" id="{285CC273-CB28-A6CD-1A59-A58612B0FF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03338" y="6477000"/>
            <a:ext cx="22780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6" name="TextBox 17">
            <a:extLst>
              <a:ext uri="{FF2B5EF4-FFF2-40B4-BE49-F238E27FC236}">
                <a16:creationId xmlns:a16="http://schemas.microsoft.com/office/drawing/2014/main" id="{30FBFD6A-6114-402C-909D-12DC1FE4B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400800"/>
            <a:ext cx="569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0.5</a:t>
            </a: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6397" name="TextBox 18">
            <a:extLst>
              <a:ext uri="{FF2B5EF4-FFF2-40B4-BE49-F238E27FC236}">
                <a16:creationId xmlns:a16="http://schemas.microsoft.com/office/drawing/2014/main" id="{7FE80AC0-3536-75DE-AD95-85AF5C2BE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738" y="40227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1</a:t>
            </a:r>
            <a:endParaRPr lang="ko-KR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6398" name="직선 화살표 연결선 20">
            <a:extLst>
              <a:ext uri="{FF2B5EF4-FFF2-40B4-BE49-F238E27FC236}">
                <a16:creationId xmlns:a16="http://schemas.microsoft.com/office/drawing/2014/main" id="{2A6067BE-3F68-31FE-28E7-D936C3D7B4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38213" y="1600200"/>
            <a:ext cx="3000375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9" name="TextBox 22">
            <a:extLst>
              <a:ext uri="{FF2B5EF4-FFF2-40B4-BE49-F238E27FC236}">
                <a16:creationId xmlns:a16="http://schemas.microsoft.com/office/drawing/2014/main" id="{F56256C6-B68A-7F69-3506-44FC4D65A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214438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0.8</a:t>
            </a:r>
            <a:endParaRPr lang="ko-KR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6400" name="직선 연결선 24">
            <a:extLst>
              <a:ext uri="{FF2B5EF4-FFF2-40B4-BE49-F238E27FC236}">
                <a16:creationId xmlns:a16="http://schemas.microsoft.com/office/drawing/2014/main" id="{4C5E0811-6980-C5A1-01FE-D391ACA329A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38213" y="1446213"/>
            <a:ext cx="0" cy="18891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직선 연결선 26">
            <a:extLst>
              <a:ext uri="{FF2B5EF4-FFF2-40B4-BE49-F238E27FC236}">
                <a16:creationId xmlns:a16="http://schemas.microsoft.com/office/drawing/2014/main" id="{94351E55-480D-870F-A58F-CBE22CA6573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40175" y="1446213"/>
            <a:ext cx="0" cy="18891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직선 연결선 27">
            <a:extLst>
              <a:ext uri="{FF2B5EF4-FFF2-40B4-BE49-F238E27FC236}">
                <a16:creationId xmlns:a16="http://schemas.microsoft.com/office/drawing/2014/main" id="{B57FFF0F-60B1-28EA-EB89-74685BF738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81400" y="6172200"/>
            <a:ext cx="0" cy="5175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직선 연결선 29">
            <a:extLst>
              <a:ext uri="{FF2B5EF4-FFF2-40B4-BE49-F238E27FC236}">
                <a16:creationId xmlns:a16="http://schemas.microsoft.com/office/drawing/2014/main" id="{6B1C9C88-A953-24EF-C0B9-B7407E59485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03338" y="6142038"/>
            <a:ext cx="0" cy="5175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직선 연결선 32">
            <a:extLst>
              <a:ext uri="{FF2B5EF4-FFF2-40B4-BE49-F238E27FC236}">
                <a16:creationId xmlns:a16="http://schemas.microsoft.com/office/drawing/2014/main" id="{93C03EA4-917D-E4E6-361D-32C52FFDE71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09838" y="2478088"/>
            <a:ext cx="2214562" cy="222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직선 연결선 35">
            <a:extLst>
              <a:ext uri="{FF2B5EF4-FFF2-40B4-BE49-F238E27FC236}">
                <a16:creationId xmlns:a16="http://schemas.microsoft.com/office/drawing/2014/main" id="{8EFE86BC-651A-245B-5FB2-6FAE6CFD1BA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17913" y="6097588"/>
            <a:ext cx="1106487" cy="23812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406" name="그룹 45">
            <a:extLst>
              <a:ext uri="{FF2B5EF4-FFF2-40B4-BE49-F238E27FC236}">
                <a16:creationId xmlns:a16="http://schemas.microsoft.com/office/drawing/2014/main" id="{AF38A905-6640-01FA-ACB5-B4F96CDFC37B}"/>
              </a:ext>
            </a:extLst>
          </p:cNvPr>
          <p:cNvGrpSpPr>
            <a:grpSpLocks/>
          </p:cNvGrpSpPr>
          <p:nvPr/>
        </p:nvGrpSpPr>
        <p:grpSpPr bwMode="auto">
          <a:xfrm>
            <a:off x="2430463" y="3400425"/>
            <a:ext cx="833437" cy="866775"/>
            <a:chOff x="2430779" y="3348990"/>
            <a:chExt cx="833438" cy="866774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F76BF27-B8C4-42D1-B5B0-913940726815}"/>
                </a:ext>
              </a:extLst>
            </p:cNvPr>
            <p:cNvCxnSpPr/>
            <p:nvPr/>
          </p:nvCxnSpPr>
          <p:spPr bwMode="auto">
            <a:xfrm>
              <a:off x="2430779" y="4201477"/>
              <a:ext cx="833438" cy="47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634B3CF5-0B82-4718-B20D-18389C8A7986}"/>
                </a:ext>
              </a:extLst>
            </p:cNvPr>
            <p:cNvCxnSpPr/>
            <p:nvPr/>
          </p:nvCxnSpPr>
          <p:spPr bwMode="auto">
            <a:xfrm flipV="1">
              <a:off x="2443479" y="3348990"/>
              <a:ext cx="0" cy="86677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CA5C82D-E44B-4555-A6B8-F2C3AF2016A7}"/>
              </a:ext>
            </a:extLst>
          </p:cNvPr>
          <p:cNvSpPr txBox="1"/>
          <p:nvPr/>
        </p:nvSpPr>
        <p:spPr>
          <a:xfrm>
            <a:off x="3268663" y="4068763"/>
            <a:ext cx="3397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70519-C32E-4B38-83BC-E344819273E0}"/>
              </a:ext>
            </a:extLst>
          </p:cNvPr>
          <p:cNvSpPr txBox="1"/>
          <p:nvPr/>
        </p:nvSpPr>
        <p:spPr>
          <a:xfrm>
            <a:off x="2133600" y="3276600"/>
            <a:ext cx="3381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ko-KR" altLang="en-US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409" name="직선 화살표 연결선 49">
            <a:extLst>
              <a:ext uri="{FF2B5EF4-FFF2-40B4-BE49-F238E27FC236}">
                <a16:creationId xmlns:a16="http://schemas.microsoft.com/office/drawing/2014/main" id="{C3E09671-D673-2116-44C9-15ADA42FB71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52588" y="3505200"/>
            <a:ext cx="0" cy="7508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직선 연결선 52">
            <a:extLst>
              <a:ext uri="{FF2B5EF4-FFF2-40B4-BE49-F238E27FC236}">
                <a16:creationId xmlns:a16="http://schemas.microsoft.com/office/drawing/2014/main" id="{990C0E5F-D78C-E186-70BF-37E268FF27F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600200" y="3482975"/>
            <a:ext cx="830263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직선 연결선 55">
            <a:extLst>
              <a:ext uri="{FF2B5EF4-FFF2-40B4-BE49-F238E27FC236}">
                <a16:creationId xmlns:a16="http://schemas.microsoft.com/office/drawing/2014/main" id="{FD4CCDA3-EA35-6C95-CED7-64818C4111C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595438" y="4230688"/>
            <a:ext cx="830262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2" name="TextBox 56">
            <a:extLst>
              <a:ext uri="{FF2B5EF4-FFF2-40B4-BE49-F238E27FC236}">
                <a16:creationId xmlns:a16="http://schemas.microsoft.com/office/drawing/2014/main" id="{2EEE1A4C-74BF-EB3D-BD80-EAD38DE5B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3665538"/>
            <a:ext cx="722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0.25</a:t>
            </a: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6413" name="직사각형 57">
            <a:extLst>
              <a:ext uri="{FF2B5EF4-FFF2-40B4-BE49-F238E27FC236}">
                <a16:creationId xmlns:a16="http://schemas.microsoft.com/office/drawing/2014/main" id="{90BD7492-B41D-B554-DE7F-38B8330F0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478088"/>
            <a:ext cx="1828800" cy="36195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880734-DA87-4B0F-AC91-423AA6597FF7}"/>
              </a:ext>
            </a:extLst>
          </p:cNvPr>
          <p:cNvSpPr/>
          <p:nvPr/>
        </p:nvSpPr>
        <p:spPr>
          <a:xfrm>
            <a:off x="6161088" y="1982788"/>
            <a:ext cx="142875" cy="142875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2C242CA-627E-4AC4-92AD-C06494E38E5F}"/>
              </a:ext>
            </a:extLst>
          </p:cNvPr>
          <p:cNvSpPr/>
          <p:nvPr/>
        </p:nvSpPr>
        <p:spPr>
          <a:xfrm>
            <a:off x="6164263" y="3448050"/>
            <a:ext cx="142875" cy="142875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AABBF9-09E6-4669-94D2-AEF059F856A2}"/>
              </a:ext>
            </a:extLst>
          </p:cNvPr>
          <p:cNvSpPr/>
          <p:nvPr/>
        </p:nvSpPr>
        <p:spPr>
          <a:xfrm>
            <a:off x="6100763" y="3297238"/>
            <a:ext cx="2857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6417" name="직선 화살표 연결선 64">
            <a:extLst>
              <a:ext uri="{FF2B5EF4-FFF2-40B4-BE49-F238E27FC236}">
                <a16:creationId xmlns:a16="http://schemas.microsoft.com/office/drawing/2014/main" id="{965B786E-40CE-EBD2-68EE-178ACE788F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8738" y="6450013"/>
            <a:ext cx="18288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8" name="TextBox 65">
            <a:extLst>
              <a:ext uri="{FF2B5EF4-FFF2-40B4-BE49-F238E27FC236}">
                <a16:creationId xmlns:a16="http://schemas.microsoft.com/office/drawing/2014/main" id="{B0041BE1-95CC-3AB4-5EC1-CFDCE15E5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373813"/>
            <a:ext cx="569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0.4</a:t>
            </a:r>
            <a:endParaRPr lang="ko-KR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6419" name="직선 연결선 66">
            <a:extLst>
              <a:ext uri="{FF2B5EF4-FFF2-40B4-BE49-F238E27FC236}">
                <a16:creationId xmlns:a16="http://schemas.microsoft.com/office/drawing/2014/main" id="{B6CE5502-A655-A9FE-F869-1DB8B37D07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229600" y="6142038"/>
            <a:ext cx="0" cy="5175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0" name="직선 연결선 67">
            <a:extLst>
              <a:ext uri="{FF2B5EF4-FFF2-40B4-BE49-F238E27FC236}">
                <a16:creationId xmlns:a16="http://schemas.microsoft.com/office/drawing/2014/main" id="{20D1AE4A-B684-AAC4-2CD0-F2C6584E83F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00800" y="6115050"/>
            <a:ext cx="0" cy="5175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62E4BDA-8577-4810-8A37-DC6E77FB2344}"/>
              </a:ext>
            </a:extLst>
          </p:cNvPr>
          <p:cNvCxnSpPr/>
          <p:nvPr/>
        </p:nvCxnSpPr>
        <p:spPr bwMode="auto">
          <a:xfrm flipV="1">
            <a:off x="7327900" y="3386138"/>
            <a:ext cx="0" cy="8667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6422" name="TextBox 73">
            <a:extLst>
              <a:ext uri="{FF2B5EF4-FFF2-40B4-BE49-F238E27FC236}">
                <a16:creationId xmlns:a16="http://schemas.microsoft.com/office/drawing/2014/main" id="{6C0111B7-687C-77DB-1318-EE5FDE28C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338" y="32623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0000CC"/>
                </a:solidFill>
                <a:latin typeface="Times New Roman" panose="02020603050405020304" pitchFamily="18" charset="0"/>
              </a:rPr>
              <a:t>y</a:t>
            </a:r>
            <a:endParaRPr lang="ko-KR" altLang="en-US" sz="240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8BD4653-9C32-44A7-9B89-17D35B33E524}"/>
              </a:ext>
            </a:extLst>
          </p:cNvPr>
          <p:cNvCxnSpPr/>
          <p:nvPr/>
        </p:nvCxnSpPr>
        <p:spPr bwMode="auto">
          <a:xfrm flipH="1">
            <a:off x="6477000" y="4252913"/>
            <a:ext cx="8509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B14524F-844A-49D9-81F7-510F7F51377C}"/>
              </a:ext>
            </a:extLst>
          </p:cNvPr>
          <p:cNvSpPr txBox="1"/>
          <p:nvPr/>
        </p:nvSpPr>
        <p:spPr>
          <a:xfrm>
            <a:off x="6484938" y="4160838"/>
            <a:ext cx="3206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endParaRPr lang="ko-KR" alt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2662AAA6-13AA-0D1C-AB12-EEF1870D6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Instance Transformation</a:t>
            </a:r>
            <a:endParaRPr lang="ko-KR" altLang="en-US"/>
          </a:p>
        </p:txBody>
      </p:sp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986539FE-8ABB-6A37-4B93-8C9F3F6826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Instances can be shared across space or time</a:t>
            </a:r>
          </a:p>
          <a:p>
            <a:r>
              <a:rPr lang="en-US" altLang="ko-KR" sz="2800"/>
              <a:t>Write a function that renders the object in “standard” configuration</a:t>
            </a:r>
          </a:p>
          <a:p>
            <a:r>
              <a:rPr lang="en-US" altLang="ko-KR" sz="2800"/>
              <a:t>Apply transformations to different instances</a:t>
            </a:r>
          </a:p>
          <a:p>
            <a:r>
              <a:rPr lang="en-US" altLang="ko-KR" sz="2800"/>
              <a:t>Typical order: </a:t>
            </a:r>
            <a:r>
              <a:rPr lang="en-US" altLang="ko-KR" sz="2800" i="1">
                <a:solidFill>
                  <a:srgbClr val="FF0000"/>
                </a:solidFill>
              </a:rPr>
              <a:t>scaling </a:t>
            </a:r>
            <a:r>
              <a:rPr lang="en-US" altLang="ko-KR" sz="2800" i="1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800" i="1">
                <a:solidFill>
                  <a:srgbClr val="FF0000"/>
                </a:solidFill>
              </a:rPr>
              <a:t>rotation </a:t>
            </a:r>
            <a:r>
              <a:rPr lang="en-US" altLang="ko-KR" sz="2800" i="1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800" i="1">
                <a:solidFill>
                  <a:srgbClr val="FF0000"/>
                </a:solidFill>
              </a:rPr>
              <a:t>translation</a:t>
            </a:r>
            <a:endParaRPr lang="ko-KR" altLang="en-US" sz="2800" i="1">
              <a:solidFill>
                <a:srgbClr val="FF0000"/>
              </a:solidFill>
            </a:endParaRPr>
          </a:p>
        </p:txBody>
      </p:sp>
      <p:sp>
        <p:nvSpPr>
          <p:cNvPr id="17412" name="슬라이드 번호 개체 틀 3">
            <a:extLst>
              <a:ext uri="{FF2B5EF4-FFF2-40B4-BE49-F238E27FC236}">
                <a16:creationId xmlns:a16="http://schemas.microsoft.com/office/drawing/2014/main" id="{7636B2BC-2E68-EF6F-ADDF-4813135532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31B0D38A-01D7-4D35-9487-15A05AB054A1}" type="slidenum">
              <a:rPr lang="es-ES" altLang="ko-KR" sz="1000"/>
              <a:pPr lvl="1">
                <a:spcBef>
                  <a:spcPct val="0"/>
                </a:spcBef>
                <a:buFontTx/>
                <a:buNone/>
              </a:pPr>
              <a:t>37</a:t>
            </a:fld>
            <a:endParaRPr lang="es-ES" altLang="ko-KR" sz="1000"/>
          </a:p>
        </p:txBody>
      </p:sp>
      <p:pic>
        <p:nvPicPr>
          <p:cNvPr id="17413" name="Picture 2">
            <a:extLst>
              <a:ext uri="{FF2B5EF4-FFF2-40B4-BE49-F238E27FC236}">
                <a16:creationId xmlns:a16="http://schemas.microsoft.com/office/drawing/2014/main" id="{E3E0CF80-EFDB-60B5-054E-3F5ED173E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343400"/>
            <a:ext cx="56197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AD156FF0-B7F9-66FA-77AF-C84DF476F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구체적인 계획</a:t>
            </a:r>
          </a:p>
        </p:txBody>
      </p:sp>
      <p:sp>
        <p:nvSpPr>
          <p:cNvPr id="18435" name="슬라이드 번호 개체 틀 3">
            <a:extLst>
              <a:ext uri="{FF2B5EF4-FFF2-40B4-BE49-F238E27FC236}">
                <a16:creationId xmlns:a16="http://schemas.microsoft.com/office/drawing/2014/main" id="{D2179DE8-7A76-4FDB-EAA6-02F001835C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ED03143B-7A5E-4CE7-B10C-2FD80850255F}" type="slidenum">
              <a:rPr lang="es-ES" altLang="ko-KR" sz="1000"/>
              <a:pPr lvl="1">
                <a:spcBef>
                  <a:spcPct val="0"/>
                </a:spcBef>
                <a:buFontTx/>
                <a:buNone/>
              </a:pPr>
              <a:t>38</a:t>
            </a:fld>
            <a:endParaRPr lang="es-ES" altLang="ko-KR" sz="100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8764C58-89B8-4221-8B23-2C872FB6EF5E}"/>
              </a:ext>
            </a:extLst>
          </p:cNvPr>
          <p:cNvSpPr/>
          <p:nvPr/>
        </p:nvSpPr>
        <p:spPr>
          <a:xfrm>
            <a:off x="1295400" y="2478088"/>
            <a:ext cx="2286000" cy="36433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B1ABFA-B5E9-4E53-87E7-AB0B28990C53}"/>
              </a:ext>
            </a:extLst>
          </p:cNvPr>
          <p:cNvSpPr/>
          <p:nvPr/>
        </p:nvSpPr>
        <p:spPr>
          <a:xfrm>
            <a:off x="2366963" y="1978025"/>
            <a:ext cx="142875" cy="142875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B635F4-F499-4C51-A47F-2CA62614FE82}"/>
              </a:ext>
            </a:extLst>
          </p:cNvPr>
          <p:cNvSpPr/>
          <p:nvPr/>
        </p:nvSpPr>
        <p:spPr>
          <a:xfrm>
            <a:off x="2366963" y="3478213"/>
            <a:ext cx="142875" cy="142875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A3FEC6-003D-4268-8EFD-3F386A18C15F}"/>
              </a:ext>
            </a:extLst>
          </p:cNvPr>
          <p:cNvSpPr/>
          <p:nvPr/>
        </p:nvSpPr>
        <p:spPr>
          <a:xfrm rot="16200000">
            <a:off x="1576388" y="2759075"/>
            <a:ext cx="152400" cy="142875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7F011C-D395-4C29-B7BF-974DF9901E8D}"/>
              </a:ext>
            </a:extLst>
          </p:cNvPr>
          <p:cNvSpPr/>
          <p:nvPr/>
        </p:nvSpPr>
        <p:spPr>
          <a:xfrm rot="16200000">
            <a:off x="3148013" y="2768600"/>
            <a:ext cx="152400" cy="142875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15F452-B77D-434C-866A-1858980D4E27}"/>
              </a:ext>
            </a:extLst>
          </p:cNvPr>
          <p:cNvSpPr/>
          <p:nvPr/>
        </p:nvSpPr>
        <p:spPr>
          <a:xfrm>
            <a:off x="2295525" y="3335338"/>
            <a:ext cx="2857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8442" name="직선 화살표 연결선 12">
            <a:extLst>
              <a:ext uri="{FF2B5EF4-FFF2-40B4-BE49-F238E27FC236}">
                <a16:creationId xmlns:a16="http://schemas.microsoft.com/office/drawing/2014/main" id="{331369FA-7755-FBBE-F415-E9D2982163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2478088"/>
            <a:ext cx="0" cy="364331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직선 화살표 연결선 14">
            <a:extLst>
              <a:ext uri="{FF2B5EF4-FFF2-40B4-BE49-F238E27FC236}">
                <a16:creationId xmlns:a16="http://schemas.microsoft.com/office/drawing/2014/main" id="{2183BFEA-9D71-58C1-9624-FAEA3B12DC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03338" y="6477000"/>
            <a:ext cx="22780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4" name="TextBox 17">
            <a:extLst>
              <a:ext uri="{FF2B5EF4-FFF2-40B4-BE49-F238E27FC236}">
                <a16:creationId xmlns:a16="http://schemas.microsoft.com/office/drawing/2014/main" id="{D83EE3E5-5E9B-B3D1-9265-0221DDF12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400800"/>
            <a:ext cx="569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0.5</a:t>
            </a: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8445" name="TextBox 18">
            <a:extLst>
              <a:ext uri="{FF2B5EF4-FFF2-40B4-BE49-F238E27FC236}">
                <a16:creationId xmlns:a16="http://schemas.microsoft.com/office/drawing/2014/main" id="{24639DA9-F2A1-BEB8-A29F-8927811B2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738" y="40227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1</a:t>
            </a:r>
            <a:endParaRPr lang="ko-KR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8446" name="직선 화살표 연결선 20">
            <a:extLst>
              <a:ext uri="{FF2B5EF4-FFF2-40B4-BE49-F238E27FC236}">
                <a16:creationId xmlns:a16="http://schemas.microsoft.com/office/drawing/2014/main" id="{53D7E767-0A00-62F0-D614-CCBF677BF9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38213" y="1600200"/>
            <a:ext cx="3000375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7" name="TextBox 22">
            <a:extLst>
              <a:ext uri="{FF2B5EF4-FFF2-40B4-BE49-F238E27FC236}">
                <a16:creationId xmlns:a16="http://schemas.microsoft.com/office/drawing/2014/main" id="{0CF9CC9C-EEDB-3604-6B8D-052F8AAFD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214438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0.8</a:t>
            </a:r>
            <a:endParaRPr lang="ko-KR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8448" name="직선 연결선 24">
            <a:extLst>
              <a:ext uri="{FF2B5EF4-FFF2-40B4-BE49-F238E27FC236}">
                <a16:creationId xmlns:a16="http://schemas.microsoft.com/office/drawing/2014/main" id="{BCF02EAE-D078-3C9C-AAD6-6405FA32161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38213" y="1446213"/>
            <a:ext cx="0" cy="18891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직선 연결선 26">
            <a:extLst>
              <a:ext uri="{FF2B5EF4-FFF2-40B4-BE49-F238E27FC236}">
                <a16:creationId xmlns:a16="http://schemas.microsoft.com/office/drawing/2014/main" id="{FAFD552C-CB0A-AF27-8BAB-D7FB2F1BDF7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40175" y="1446213"/>
            <a:ext cx="0" cy="18891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직선 연결선 27">
            <a:extLst>
              <a:ext uri="{FF2B5EF4-FFF2-40B4-BE49-F238E27FC236}">
                <a16:creationId xmlns:a16="http://schemas.microsoft.com/office/drawing/2014/main" id="{055EF6FD-C385-0A09-CF87-1BED8F63FA9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81400" y="6172200"/>
            <a:ext cx="0" cy="5175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직선 연결선 29">
            <a:extLst>
              <a:ext uri="{FF2B5EF4-FFF2-40B4-BE49-F238E27FC236}">
                <a16:creationId xmlns:a16="http://schemas.microsoft.com/office/drawing/2014/main" id="{26E769B8-9C1F-5010-A846-5DD030EA981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03338" y="6142038"/>
            <a:ext cx="0" cy="5175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직선 연결선 32">
            <a:extLst>
              <a:ext uri="{FF2B5EF4-FFF2-40B4-BE49-F238E27FC236}">
                <a16:creationId xmlns:a16="http://schemas.microsoft.com/office/drawing/2014/main" id="{2366D92B-D0FE-46F5-5840-6664AB669F7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09838" y="2478088"/>
            <a:ext cx="2214562" cy="222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직선 연결선 35">
            <a:extLst>
              <a:ext uri="{FF2B5EF4-FFF2-40B4-BE49-F238E27FC236}">
                <a16:creationId xmlns:a16="http://schemas.microsoft.com/office/drawing/2014/main" id="{7F64A786-D0FD-21D6-C004-7570036B03D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17913" y="6097588"/>
            <a:ext cx="1106487" cy="23812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454" name="그룹 45">
            <a:extLst>
              <a:ext uri="{FF2B5EF4-FFF2-40B4-BE49-F238E27FC236}">
                <a16:creationId xmlns:a16="http://schemas.microsoft.com/office/drawing/2014/main" id="{ACCFFD30-0624-7C66-85CD-977F90F29AA8}"/>
              </a:ext>
            </a:extLst>
          </p:cNvPr>
          <p:cNvGrpSpPr>
            <a:grpSpLocks/>
          </p:cNvGrpSpPr>
          <p:nvPr/>
        </p:nvGrpSpPr>
        <p:grpSpPr bwMode="auto">
          <a:xfrm>
            <a:off x="2430463" y="3400425"/>
            <a:ext cx="833437" cy="866775"/>
            <a:chOff x="2430779" y="3348990"/>
            <a:chExt cx="833438" cy="866774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F0298D6-2FD9-45D9-BDD9-F74EF9185CDB}"/>
                </a:ext>
              </a:extLst>
            </p:cNvPr>
            <p:cNvCxnSpPr/>
            <p:nvPr/>
          </p:nvCxnSpPr>
          <p:spPr bwMode="auto">
            <a:xfrm>
              <a:off x="2430779" y="4201477"/>
              <a:ext cx="833438" cy="47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DA37BD0-7587-4D78-ABB0-6E2574D236EE}"/>
                </a:ext>
              </a:extLst>
            </p:cNvPr>
            <p:cNvCxnSpPr/>
            <p:nvPr/>
          </p:nvCxnSpPr>
          <p:spPr bwMode="auto">
            <a:xfrm flipV="1">
              <a:off x="2443479" y="3348990"/>
              <a:ext cx="0" cy="86677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8380579-C810-476B-B267-CE626CB9BD97}"/>
              </a:ext>
            </a:extLst>
          </p:cNvPr>
          <p:cNvSpPr txBox="1"/>
          <p:nvPr/>
        </p:nvSpPr>
        <p:spPr>
          <a:xfrm>
            <a:off x="3268663" y="4068763"/>
            <a:ext cx="3397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667509-4C12-40A2-9C67-B6758D23C88D}"/>
              </a:ext>
            </a:extLst>
          </p:cNvPr>
          <p:cNvSpPr txBox="1"/>
          <p:nvPr/>
        </p:nvSpPr>
        <p:spPr>
          <a:xfrm>
            <a:off x="2133600" y="3276600"/>
            <a:ext cx="3381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ko-KR" altLang="en-US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457" name="직선 화살표 연결선 49">
            <a:extLst>
              <a:ext uri="{FF2B5EF4-FFF2-40B4-BE49-F238E27FC236}">
                <a16:creationId xmlns:a16="http://schemas.microsoft.com/office/drawing/2014/main" id="{CF078192-A92F-9909-6378-79EA0F51846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52588" y="3505200"/>
            <a:ext cx="0" cy="7508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8" name="직선 연결선 52">
            <a:extLst>
              <a:ext uri="{FF2B5EF4-FFF2-40B4-BE49-F238E27FC236}">
                <a16:creationId xmlns:a16="http://schemas.microsoft.com/office/drawing/2014/main" id="{5DF829A1-4CB6-F874-AFE0-C6C7C15B246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600200" y="3482975"/>
            <a:ext cx="830263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직선 연결선 55">
            <a:extLst>
              <a:ext uri="{FF2B5EF4-FFF2-40B4-BE49-F238E27FC236}">
                <a16:creationId xmlns:a16="http://schemas.microsoft.com/office/drawing/2014/main" id="{8AF4382B-58D9-7942-EC4D-1BAEC760C18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595438" y="4230688"/>
            <a:ext cx="830262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0" name="TextBox 56">
            <a:extLst>
              <a:ext uri="{FF2B5EF4-FFF2-40B4-BE49-F238E27FC236}">
                <a16:creationId xmlns:a16="http://schemas.microsoft.com/office/drawing/2014/main" id="{E14A8D0A-F54E-1DC3-46DA-F7E01D162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3665538"/>
            <a:ext cx="722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0.25</a:t>
            </a: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8461" name="직사각형 57">
            <a:extLst>
              <a:ext uri="{FF2B5EF4-FFF2-40B4-BE49-F238E27FC236}">
                <a16:creationId xmlns:a16="http://schemas.microsoft.com/office/drawing/2014/main" id="{7465B980-6582-7167-0826-C23092FC6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478088"/>
            <a:ext cx="1828800" cy="36195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D4AE63D-6F77-4959-A2C9-5F0BF12F809A}"/>
              </a:ext>
            </a:extLst>
          </p:cNvPr>
          <p:cNvSpPr/>
          <p:nvPr/>
        </p:nvSpPr>
        <p:spPr>
          <a:xfrm>
            <a:off x="6161088" y="1982788"/>
            <a:ext cx="142875" cy="142875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A5028B9-3A00-4F73-96E8-35982ECE7E2B}"/>
              </a:ext>
            </a:extLst>
          </p:cNvPr>
          <p:cNvSpPr/>
          <p:nvPr/>
        </p:nvSpPr>
        <p:spPr>
          <a:xfrm>
            <a:off x="6164263" y="3448050"/>
            <a:ext cx="142875" cy="142875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397298-169C-4E1B-896A-B5E1E179942B}"/>
              </a:ext>
            </a:extLst>
          </p:cNvPr>
          <p:cNvSpPr/>
          <p:nvPr/>
        </p:nvSpPr>
        <p:spPr>
          <a:xfrm>
            <a:off x="6100763" y="3297238"/>
            <a:ext cx="2857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8465" name="직선 화살표 연결선 64">
            <a:extLst>
              <a:ext uri="{FF2B5EF4-FFF2-40B4-BE49-F238E27FC236}">
                <a16:creationId xmlns:a16="http://schemas.microsoft.com/office/drawing/2014/main" id="{0965D441-B82D-1A81-2997-B2D33E53C4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8738" y="6450013"/>
            <a:ext cx="18288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6" name="TextBox 65">
            <a:extLst>
              <a:ext uri="{FF2B5EF4-FFF2-40B4-BE49-F238E27FC236}">
                <a16:creationId xmlns:a16="http://schemas.microsoft.com/office/drawing/2014/main" id="{808109CD-5139-BB6B-FBD8-CB3A80F44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373813"/>
            <a:ext cx="569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0.4</a:t>
            </a:r>
            <a:endParaRPr lang="ko-KR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8467" name="직선 연결선 66">
            <a:extLst>
              <a:ext uri="{FF2B5EF4-FFF2-40B4-BE49-F238E27FC236}">
                <a16:creationId xmlns:a16="http://schemas.microsoft.com/office/drawing/2014/main" id="{F6053129-152D-8F12-6ED9-94DD22D1929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229600" y="6142038"/>
            <a:ext cx="0" cy="5175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8" name="직선 연결선 67">
            <a:extLst>
              <a:ext uri="{FF2B5EF4-FFF2-40B4-BE49-F238E27FC236}">
                <a16:creationId xmlns:a16="http://schemas.microsoft.com/office/drawing/2014/main" id="{46F8E228-EF6A-07C2-0D3B-69DACA448E7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00800" y="6115050"/>
            <a:ext cx="0" cy="5175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A64B916-EF71-4C0A-9322-1E7AE1DE5A5A}"/>
              </a:ext>
            </a:extLst>
          </p:cNvPr>
          <p:cNvCxnSpPr/>
          <p:nvPr/>
        </p:nvCxnSpPr>
        <p:spPr bwMode="auto">
          <a:xfrm flipV="1">
            <a:off x="7327900" y="3386138"/>
            <a:ext cx="0" cy="8667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8470" name="TextBox 73">
            <a:extLst>
              <a:ext uri="{FF2B5EF4-FFF2-40B4-BE49-F238E27FC236}">
                <a16:creationId xmlns:a16="http://schemas.microsoft.com/office/drawing/2014/main" id="{71E53A16-375C-7552-70F2-EF6C728C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338" y="32623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0000CC"/>
                </a:solidFill>
                <a:latin typeface="Times New Roman" panose="02020603050405020304" pitchFamily="18" charset="0"/>
              </a:rPr>
              <a:t>y</a:t>
            </a:r>
            <a:endParaRPr lang="ko-KR" altLang="en-US" sz="240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9184589-4BA3-4DD1-9729-0C5D7BA0D7B2}"/>
              </a:ext>
            </a:extLst>
          </p:cNvPr>
          <p:cNvCxnSpPr/>
          <p:nvPr/>
        </p:nvCxnSpPr>
        <p:spPr bwMode="auto">
          <a:xfrm flipH="1">
            <a:off x="6477000" y="4252913"/>
            <a:ext cx="8509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9C5F424-1909-43BD-815C-C6D719F4F9E1}"/>
              </a:ext>
            </a:extLst>
          </p:cNvPr>
          <p:cNvSpPr txBox="1"/>
          <p:nvPr/>
        </p:nvSpPr>
        <p:spPr>
          <a:xfrm>
            <a:off x="6484938" y="4160838"/>
            <a:ext cx="3206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endParaRPr lang="ko-KR" alt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EF5E5598-9D76-46A3-8832-4E9981A59DA3}"/>
              </a:ext>
            </a:extLst>
          </p:cNvPr>
          <p:cNvSpPr/>
          <p:nvPr/>
        </p:nvSpPr>
        <p:spPr>
          <a:xfrm>
            <a:off x="5572125" y="5429250"/>
            <a:ext cx="1571625" cy="7143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459" name="제목 1">
            <a:extLst>
              <a:ext uri="{FF2B5EF4-FFF2-40B4-BE49-F238E27FC236}">
                <a16:creationId xmlns:a16="http://schemas.microsoft.com/office/drawing/2014/main" id="{19613A0F-1E06-DEE1-52BC-321A33CD2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로보트  팔 만들기</a:t>
            </a:r>
          </a:p>
        </p:txBody>
      </p:sp>
      <p:sp>
        <p:nvSpPr>
          <p:cNvPr id="19460" name="내용 개체 틀 2">
            <a:extLst>
              <a:ext uri="{FF2B5EF4-FFF2-40B4-BE49-F238E27FC236}">
                <a16:creationId xmlns:a16="http://schemas.microsoft.com/office/drawing/2014/main" id="{7D0AF2D0-ED3B-F87A-5978-56EA85F826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276F39C-7B8D-44B8-9F91-2D4F45D4A458}"/>
              </a:ext>
            </a:extLst>
          </p:cNvPr>
          <p:cNvSpPr/>
          <p:nvPr/>
        </p:nvSpPr>
        <p:spPr>
          <a:xfrm>
            <a:off x="904875" y="5429250"/>
            <a:ext cx="1571625" cy="7143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8036FE-B384-46A3-A6B7-4C09F6CF7903}"/>
              </a:ext>
            </a:extLst>
          </p:cNvPr>
          <p:cNvSpPr/>
          <p:nvPr/>
        </p:nvSpPr>
        <p:spPr>
          <a:xfrm>
            <a:off x="1428750" y="3857625"/>
            <a:ext cx="500063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7581FD-970B-4A0F-A663-1301CAF43551}"/>
              </a:ext>
            </a:extLst>
          </p:cNvPr>
          <p:cNvSpPr/>
          <p:nvPr/>
        </p:nvSpPr>
        <p:spPr>
          <a:xfrm>
            <a:off x="1428750" y="2357438"/>
            <a:ext cx="500063" cy="178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2CB5CE-4F33-4808-A730-B18D11EC33E8}"/>
              </a:ext>
            </a:extLst>
          </p:cNvPr>
          <p:cNvSpPr/>
          <p:nvPr/>
        </p:nvSpPr>
        <p:spPr>
          <a:xfrm>
            <a:off x="1143000" y="1785938"/>
            <a:ext cx="1071563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527B23F-6AB2-41DC-A4D6-9E88CC33C7B7}"/>
              </a:ext>
            </a:extLst>
          </p:cNvPr>
          <p:cNvSpPr/>
          <p:nvPr/>
        </p:nvSpPr>
        <p:spPr>
          <a:xfrm>
            <a:off x="1627188" y="3913188"/>
            <a:ext cx="142875" cy="14287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719456E-4DA8-443A-9F3C-86893A95968F}"/>
              </a:ext>
            </a:extLst>
          </p:cNvPr>
          <p:cNvSpPr/>
          <p:nvPr/>
        </p:nvSpPr>
        <p:spPr>
          <a:xfrm>
            <a:off x="1609725" y="2127250"/>
            <a:ext cx="176213" cy="1746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6630D76-A6C1-46F9-AA17-A6E7ACE64853}"/>
              </a:ext>
            </a:extLst>
          </p:cNvPr>
          <p:cNvSpPr/>
          <p:nvPr/>
        </p:nvSpPr>
        <p:spPr>
          <a:xfrm>
            <a:off x="1609725" y="5643563"/>
            <a:ext cx="142875" cy="14287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오른쪽 화살표 16">
            <a:extLst>
              <a:ext uri="{FF2B5EF4-FFF2-40B4-BE49-F238E27FC236}">
                <a16:creationId xmlns:a16="http://schemas.microsoft.com/office/drawing/2014/main" id="{EC089A8D-694C-4097-8C77-0368A2891671}"/>
              </a:ext>
            </a:extLst>
          </p:cNvPr>
          <p:cNvSpPr/>
          <p:nvPr/>
        </p:nvSpPr>
        <p:spPr>
          <a:xfrm>
            <a:off x="3643313" y="3714750"/>
            <a:ext cx="1000125" cy="5715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469" name="그룹 26">
            <a:extLst>
              <a:ext uri="{FF2B5EF4-FFF2-40B4-BE49-F238E27FC236}">
                <a16:creationId xmlns:a16="http://schemas.microsoft.com/office/drawing/2014/main" id="{2FCD959F-8BCE-E8F3-08D8-3F0425918659}"/>
              </a:ext>
            </a:extLst>
          </p:cNvPr>
          <p:cNvGrpSpPr>
            <a:grpSpLocks/>
          </p:cNvGrpSpPr>
          <p:nvPr/>
        </p:nvGrpSpPr>
        <p:grpSpPr bwMode="auto">
          <a:xfrm rot="2226502">
            <a:off x="6662738" y="3910013"/>
            <a:ext cx="500062" cy="2000250"/>
            <a:chOff x="6096690" y="3857628"/>
            <a:chExt cx="500066" cy="200026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1909623-7694-413A-BAB0-01B149B79E8E}"/>
                </a:ext>
              </a:extLst>
            </p:cNvPr>
            <p:cNvSpPr/>
            <p:nvPr/>
          </p:nvSpPr>
          <p:spPr>
            <a:xfrm>
              <a:off x="6096690" y="3857628"/>
              <a:ext cx="500066" cy="2000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964CC03-4BC7-47EF-A4BA-42F58B7D5233}"/>
                </a:ext>
              </a:extLst>
            </p:cNvPr>
            <p:cNvSpPr/>
            <p:nvPr/>
          </p:nvSpPr>
          <p:spPr>
            <a:xfrm>
              <a:off x="6274080" y="5641209"/>
              <a:ext cx="142876" cy="14287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70" name="그룹 24">
            <a:extLst>
              <a:ext uri="{FF2B5EF4-FFF2-40B4-BE49-F238E27FC236}">
                <a16:creationId xmlns:a16="http://schemas.microsoft.com/office/drawing/2014/main" id="{36656942-4694-EDE4-1D72-1D7C0CBBDE6A}"/>
              </a:ext>
            </a:extLst>
          </p:cNvPr>
          <p:cNvGrpSpPr>
            <a:grpSpLocks/>
          </p:cNvGrpSpPr>
          <p:nvPr/>
        </p:nvGrpSpPr>
        <p:grpSpPr bwMode="auto">
          <a:xfrm rot="-2165307">
            <a:off x="6692900" y="2809875"/>
            <a:ext cx="500063" cy="1785938"/>
            <a:chOff x="6096690" y="2357430"/>
            <a:chExt cx="500066" cy="178595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033039F-7817-4511-AC3C-4C1049E67C78}"/>
                </a:ext>
              </a:extLst>
            </p:cNvPr>
            <p:cNvSpPr/>
            <p:nvPr/>
          </p:nvSpPr>
          <p:spPr>
            <a:xfrm>
              <a:off x="6096690" y="2357430"/>
              <a:ext cx="500066" cy="1785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EE640C4-3788-4D06-A040-7D8EFAE78990}"/>
                </a:ext>
              </a:extLst>
            </p:cNvPr>
            <p:cNvSpPr/>
            <p:nvPr/>
          </p:nvSpPr>
          <p:spPr>
            <a:xfrm>
              <a:off x="6289855" y="3909567"/>
              <a:ext cx="142876" cy="14287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71" name="그룹 25">
            <a:extLst>
              <a:ext uri="{FF2B5EF4-FFF2-40B4-BE49-F238E27FC236}">
                <a16:creationId xmlns:a16="http://schemas.microsoft.com/office/drawing/2014/main" id="{43E4FA1B-BD8F-ED15-8D02-84EDCDC69C55}"/>
              </a:ext>
            </a:extLst>
          </p:cNvPr>
          <p:cNvGrpSpPr>
            <a:grpSpLocks/>
          </p:cNvGrpSpPr>
          <p:nvPr/>
        </p:nvGrpSpPr>
        <p:grpSpPr bwMode="auto">
          <a:xfrm rot="-4937715">
            <a:off x="5789612" y="2747963"/>
            <a:ext cx="1071563" cy="642938"/>
            <a:chOff x="5810938" y="1785926"/>
            <a:chExt cx="1071570" cy="64294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E9C2423-6298-43B9-B1E4-7F977F4C7B90}"/>
                </a:ext>
              </a:extLst>
            </p:cNvPr>
            <p:cNvSpPr/>
            <p:nvPr/>
          </p:nvSpPr>
          <p:spPr>
            <a:xfrm>
              <a:off x="5810938" y="1785926"/>
              <a:ext cx="1071570" cy="642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CD0D0AB-A4F3-44FC-9ECB-ED3E7795A15E}"/>
                </a:ext>
              </a:extLst>
            </p:cNvPr>
            <p:cNvSpPr/>
            <p:nvPr/>
          </p:nvSpPr>
          <p:spPr>
            <a:xfrm>
              <a:off x="6277916" y="2127209"/>
              <a:ext cx="176213" cy="17462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원호 27">
            <a:extLst>
              <a:ext uri="{FF2B5EF4-FFF2-40B4-BE49-F238E27FC236}">
                <a16:creationId xmlns:a16="http://schemas.microsoft.com/office/drawing/2014/main" id="{3B44F1EC-192F-4B9A-AA36-9E6D348ED1A4}"/>
              </a:ext>
            </a:extLst>
          </p:cNvPr>
          <p:cNvSpPr/>
          <p:nvPr/>
        </p:nvSpPr>
        <p:spPr>
          <a:xfrm>
            <a:off x="1335088" y="5372100"/>
            <a:ext cx="714375" cy="714375"/>
          </a:xfrm>
          <a:prstGeom prst="arc">
            <a:avLst>
              <a:gd name="adj1" fmla="val 6876507"/>
              <a:gd name="adj2" fmla="val 3954458"/>
            </a:avLst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A9A5309C-1DB9-413B-B0A2-2A272A8565D2}"/>
              </a:ext>
            </a:extLst>
          </p:cNvPr>
          <p:cNvSpPr/>
          <p:nvPr/>
        </p:nvSpPr>
        <p:spPr>
          <a:xfrm>
            <a:off x="1349375" y="3643313"/>
            <a:ext cx="714375" cy="714375"/>
          </a:xfrm>
          <a:prstGeom prst="arc">
            <a:avLst>
              <a:gd name="adj1" fmla="val 6757630"/>
              <a:gd name="adj2" fmla="val 4235884"/>
            </a:avLst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75FBB290-07AB-49C9-9839-230A4A28515F}"/>
              </a:ext>
            </a:extLst>
          </p:cNvPr>
          <p:cNvSpPr/>
          <p:nvPr/>
        </p:nvSpPr>
        <p:spPr>
          <a:xfrm>
            <a:off x="1343025" y="1881188"/>
            <a:ext cx="714375" cy="714375"/>
          </a:xfrm>
          <a:prstGeom prst="arc">
            <a:avLst>
              <a:gd name="adj1" fmla="val 6197082"/>
              <a:gd name="adj2" fmla="val 4351788"/>
            </a:avLst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8A05B398-B6B2-2450-810E-18FA91DF4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734E080D-5223-4CBF-A0BE-F29C74CA33B7}" type="slidenum">
              <a:rPr lang="es-ES" altLang="ko-KR" sz="1000"/>
              <a:pPr lvl="1">
                <a:spcBef>
                  <a:spcPct val="0"/>
                </a:spcBef>
                <a:buFontTx/>
                <a:buNone/>
              </a:pPr>
              <a:t>4</a:t>
            </a:fld>
            <a:endParaRPr lang="es-ES" altLang="ko-KR" sz="10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4BC0285-942F-3126-C089-B72500DAD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229600" cy="1066800"/>
          </a:xfrm>
        </p:spPr>
        <p:txBody>
          <a:bodyPr/>
          <a:lstStyle/>
          <a:p>
            <a:r>
              <a:rPr lang="en-US" altLang="ko-KR"/>
              <a:t>3D Rotation about </a:t>
            </a:r>
            <a:r>
              <a:rPr lang="en-US" altLang="ko-KR">
                <a:latin typeface="Times New Roman" panose="02020603050405020304" pitchFamily="18" charset="0"/>
              </a:rPr>
              <a:t>x</a:t>
            </a:r>
            <a:r>
              <a:rPr lang="en-US" altLang="ko-KR"/>
              <a:t> and </a:t>
            </a:r>
            <a:r>
              <a:rPr lang="en-US" altLang="ko-KR">
                <a:latin typeface="Times New Roman" panose="02020603050405020304" pitchFamily="18" charset="0"/>
              </a:rPr>
              <a:t>y</a:t>
            </a:r>
            <a:r>
              <a:rPr lang="en-US" altLang="ko-KR"/>
              <a:t> axes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59244E7-D784-B641-CB3E-68A2CE097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700"/>
              <a:t>Same argument as for rotation about </a:t>
            </a:r>
            <a:r>
              <a:rPr lang="en-US" altLang="ko-KR" sz="2700" i="1"/>
              <a:t>z</a:t>
            </a:r>
            <a:r>
              <a:rPr lang="en-US" altLang="ko-KR" sz="2700"/>
              <a:t> axis</a:t>
            </a:r>
          </a:p>
          <a:p>
            <a:pPr lvl="1"/>
            <a:r>
              <a:rPr lang="en-US" altLang="ko-KR" sz="2200"/>
              <a:t>For rotation about </a:t>
            </a:r>
            <a:r>
              <a:rPr lang="en-US" altLang="ko-KR" sz="2200" i="1">
                <a:latin typeface="Times New Roman" panose="02020603050405020304" pitchFamily="18" charset="0"/>
              </a:rPr>
              <a:t>x</a:t>
            </a:r>
            <a:r>
              <a:rPr lang="en-US" altLang="ko-KR" sz="2200"/>
              <a:t> axis, </a:t>
            </a:r>
            <a:r>
              <a:rPr lang="en-US" altLang="ko-KR" sz="2200" i="1">
                <a:latin typeface="Times New Roman" panose="02020603050405020304" pitchFamily="18" charset="0"/>
              </a:rPr>
              <a:t>x</a:t>
            </a:r>
            <a:r>
              <a:rPr lang="en-US" altLang="ko-KR" sz="2200"/>
              <a:t> is unchanged</a:t>
            </a:r>
          </a:p>
          <a:p>
            <a:pPr lvl="1"/>
            <a:r>
              <a:rPr lang="en-US" altLang="ko-KR" sz="2200"/>
              <a:t>For rotation about </a:t>
            </a:r>
            <a:r>
              <a:rPr lang="en-US" altLang="ko-KR" sz="2200" i="1">
                <a:latin typeface="Times New Roman" panose="02020603050405020304" pitchFamily="18" charset="0"/>
              </a:rPr>
              <a:t>y</a:t>
            </a:r>
            <a:r>
              <a:rPr lang="en-US" altLang="ko-KR" sz="2200"/>
              <a:t> axis, </a:t>
            </a:r>
            <a:r>
              <a:rPr lang="en-US" altLang="ko-KR" sz="2200" i="1">
                <a:latin typeface="Times New Roman" panose="02020603050405020304" pitchFamily="18" charset="0"/>
              </a:rPr>
              <a:t>y</a:t>
            </a:r>
            <a:r>
              <a:rPr lang="en-US" altLang="ko-KR" sz="2200"/>
              <a:t> is unchanged</a:t>
            </a: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38928846-B4C0-7090-0988-3BF2D1501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505200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 b="1">
                <a:latin typeface="Times New Roman" panose="02020603050405020304" pitchFamily="18" charset="0"/>
              </a:rPr>
              <a:t>R</a:t>
            </a:r>
            <a:r>
              <a:rPr lang="en-US" altLang="ko-KR" sz="2400">
                <a:latin typeface="Times New Roman" panose="02020603050405020304" pitchFamily="18" charset="0"/>
              </a:rPr>
              <a:t> = </a:t>
            </a:r>
            <a:r>
              <a:rPr lang="en-US" altLang="ko-KR" sz="2400" b="1">
                <a:latin typeface="Times New Roman" panose="02020603050405020304" pitchFamily="18" charset="0"/>
              </a:rPr>
              <a:t>R</a:t>
            </a:r>
            <a:r>
              <a:rPr lang="en-US" altLang="ko-KR" sz="3200" baseline="-25000">
                <a:latin typeface="Times New Roman" panose="02020603050405020304" pitchFamily="18" charset="0"/>
              </a:rPr>
              <a:t>x</a:t>
            </a:r>
            <a:r>
              <a:rPr lang="en-US" altLang="ko-KR" sz="2400">
                <a:latin typeface="Times New Roman" panose="02020603050405020304" pitchFamily="18" charset="0"/>
              </a:rPr>
              <a:t>(</a:t>
            </a:r>
            <a:r>
              <a:rPr lang="en-US" altLang="ko-KR" sz="2400">
                <a:latin typeface="Symbol" panose="05050102010706020507" pitchFamily="18" charset="2"/>
              </a:rPr>
              <a:t>q</a:t>
            </a:r>
            <a:r>
              <a:rPr lang="en-US" altLang="ko-KR" sz="2400">
                <a:latin typeface="Times New Roman" panose="02020603050405020304" pitchFamily="18" charset="0"/>
              </a:rPr>
              <a:t>) =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7745A401-BC1C-A735-4D10-8E89D1339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81600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 b="1">
                <a:latin typeface="Times New Roman" panose="02020603050405020304" pitchFamily="18" charset="0"/>
              </a:rPr>
              <a:t>R</a:t>
            </a:r>
            <a:r>
              <a:rPr lang="en-US" altLang="ko-KR" sz="2400">
                <a:latin typeface="Times New Roman" panose="02020603050405020304" pitchFamily="18" charset="0"/>
              </a:rPr>
              <a:t> = </a:t>
            </a:r>
            <a:r>
              <a:rPr lang="en-US" altLang="ko-KR" sz="2400" b="1">
                <a:latin typeface="Times New Roman" panose="02020603050405020304" pitchFamily="18" charset="0"/>
              </a:rPr>
              <a:t>R</a:t>
            </a:r>
            <a:r>
              <a:rPr lang="en-US" altLang="ko-KR" sz="3200" baseline="-25000">
                <a:latin typeface="Times New Roman" panose="02020603050405020304" pitchFamily="18" charset="0"/>
              </a:rPr>
              <a:t>y</a:t>
            </a:r>
            <a:r>
              <a:rPr lang="en-US" altLang="ko-KR" sz="2400">
                <a:latin typeface="Times New Roman" panose="02020603050405020304" pitchFamily="18" charset="0"/>
              </a:rPr>
              <a:t>(</a:t>
            </a:r>
            <a:r>
              <a:rPr lang="en-US" altLang="ko-KR" sz="2400">
                <a:latin typeface="Symbol" panose="05050102010706020507" pitchFamily="18" charset="2"/>
              </a:rPr>
              <a:t>q</a:t>
            </a:r>
            <a:r>
              <a:rPr lang="en-US" altLang="ko-KR" sz="2400">
                <a:latin typeface="Times New Roman" panose="02020603050405020304" pitchFamily="18" charset="0"/>
              </a:rPr>
              <a:t>) =</a:t>
            </a:r>
          </a:p>
        </p:txBody>
      </p:sp>
      <p:graphicFrame>
        <p:nvGraphicFramePr>
          <p:cNvPr id="31751" name="Object 2">
            <a:extLst>
              <a:ext uri="{FF2B5EF4-FFF2-40B4-BE49-F238E27FC236}">
                <a16:creationId xmlns:a16="http://schemas.microsoft.com/office/drawing/2014/main" id="{539430C4-A637-EE7B-01D3-3811857C39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8025" y="2819400"/>
          <a:ext cx="2619375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700" imgH="914400" progId="Equation.3">
                  <p:embed/>
                </p:oleObj>
              </mc:Choice>
              <mc:Fallback>
                <p:oleObj name="Equation" r:id="rId2" imgW="14097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2819400"/>
                        <a:ext cx="2619375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3">
            <a:extLst>
              <a:ext uri="{FF2B5EF4-FFF2-40B4-BE49-F238E27FC236}">
                <a16:creationId xmlns:a16="http://schemas.microsoft.com/office/drawing/2014/main" id="{174BE3FA-CEF3-9533-7E84-4AAE2E4888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8" y="4724400"/>
          <a:ext cx="2620962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700" imgH="914400" progId="Equation.3">
                  <p:embed/>
                </p:oleObj>
              </mc:Choice>
              <mc:Fallback>
                <p:oleObj name="Equation" r:id="rId4" imgW="14097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4724400"/>
                        <a:ext cx="2620962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4304E827-AC31-3E2E-9400-F83FD55D0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로보트  팔 만들기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A237375D-C4AA-CB42-9E0F-8B5FEAA90D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FE999BB5-C786-4190-8D89-2B21B5CA210B}"/>
              </a:ext>
            </a:extLst>
          </p:cNvPr>
          <p:cNvSpPr/>
          <p:nvPr/>
        </p:nvSpPr>
        <p:spPr>
          <a:xfrm>
            <a:off x="3762375" y="5429250"/>
            <a:ext cx="1571625" cy="7143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750298-0FF2-433D-9566-F55BCB4BE0BA}"/>
              </a:ext>
            </a:extLst>
          </p:cNvPr>
          <p:cNvSpPr/>
          <p:nvPr/>
        </p:nvSpPr>
        <p:spPr>
          <a:xfrm>
            <a:off x="4286250" y="3857625"/>
            <a:ext cx="500063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0486" name="그룹 25">
            <a:extLst>
              <a:ext uri="{FF2B5EF4-FFF2-40B4-BE49-F238E27FC236}">
                <a16:creationId xmlns:a16="http://schemas.microsoft.com/office/drawing/2014/main" id="{0F6D4C07-B183-61CE-5D29-1AB2A6416EB0}"/>
              </a:ext>
            </a:extLst>
          </p:cNvPr>
          <p:cNvGrpSpPr>
            <a:grpSpLocks/>
          </p:cNvGrpSpPr>
          <p:nvPr/>
        </p:nvGrpSpPr>
        <p:grpSpPr bwMode="auto">
          <a:xfrm>
            <a:off x="3357563" y="3786188"/>
            <a:ext cx="2357437" cy="428625"/>
            <a:chOff x="500051" y="2000252"/>
            <a:chExt cx="2357462" cy="42862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19C740A-FB07-46DF-B272-A57F49ACF0EB}"/>
                </a:ext>
              </a:extLst>
            </p:cNvPr>
            <p:cNvSpPr/>
            <p:nvPr/>
          </p:nvSpPr>
          <p:spPr>
            <a:xfrm>
              <a:off x="500051" y="2000252"/>
              <a:ext cx="2357462" cy="4286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00AE394-3187-4363-B7DB-2FBB2FD1278B}"/>
                </a:ext>
              </a:extLst>
            </p:cNvPr>
            <p:cNvSpPr/>
            <p:nvPr/>
          </p:nvSpPr>
          <p:spPr>
            <a:xfrm>
              <a:off x="1609725" y="2127251"/>
              <a:ext cx="176215" cy="17462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41CD1B0A-FEE9-4527-BBE2-CF863FFB0681}"/>
              </a:ext>
            </a:extLst>
          </p:cNvPr>
          <p:cNvSpPr/>
          <p:nvPr/>
        </p:nvSpPr>
        <p:spPr>
          <a:xfrm>
            <a:off x="4467225" y="5643563"/>
            <a:ext cx="142875" cy="14287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0488" name="그룹 26">
            <a:extLst>
              <a:ext uri="{FF2B5EF4-FFF2-40B4-BE49-F238E27FC236}">
                <a16:creationId xmlns:a16="http://schemas.microsoft.com/office/drawing/2014/main" id="{A6964C5F-13BF-A402-E32C-C307B802831D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2357438"/>
            <a:ext cx="500062" cy="1785937"/>
            <a:chOff x="1428750" y="2357438"/>
            <a:chExt cx="500063" cy="178593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321C080-B3B9-4B95-B3EE-29421FF8B6A3}"/>
                </a:ext>
              </a:extLst>
            </p:cNvPr>
            <p:cNvSpPr/>
            <p:nvPr/>
          </p:nvSpPr>
          <p:spPr>
            <a:xfrm>
              <a:off x="1428750" y="2357438"/>
              <a:ext cx="500063" cy="1785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B3EC4D4-7C2E-4091-AB7C-8C5744B710C0}"/>
                </a:ext>
              </a:extLst>
            </p:cNvPr>
            <p:cNvSpPr/>
            <p:nvPr/>
          </p:nvSpPr>
          <p:spPr>
            <a:xfrm>
              <a:off x="1627187" y="3913188"/>
              <a:ext cx="142875" cy="14287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489" name="그룹 24">
            <a:extLst>
              <a:ext uri="{FF2B5EF4-FFF2-40B4-BE49-F238E27FC236}">
                <a16:creationId xmlns:a16="http://schemas.microsoft.com/office/drawing/2014/main" id="{926A3FDC-B01D-D356-5840-5E35163402D0}"/>
              </a:ext>
            </a:extLst>
          </p:cNvPr>
          <p:cNvGrpSpPr>
            <a:grpSpLocks/>
          </p:cNvGrpSpPr>
          <p:nvPr/>
        </p:nvGrpSpPr>
        <p:grpSpPr bwMode="auto">
          <a:xfrm>
            <a:off x="3357563" y="2357438"/>
            <a:ext cx="500062" cy="1785937"/>
            <a:chOff x="1428750" y="2357438"/>
            <a:chExt cx="500063" cy="178593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3AF7CF5-DD23-46F4-933F-9F1CEB3FD506}"/>
                </a:ext>
              </a:extLst>
            </p:cNvPr>
            <p:cNvSpPr/>
            <p:nvPr/>
          </p:nvSpPr>
          <p:spPr>
            <a:xfrm>
              <a:off x="1428750" y="2357438"/>
              <a:ext cx="500063" cy="1785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B2CA097-C077-4377-8C6E-A8FF9F95FDB7}"/>
                </a:ext>
              </a:extLst>
            </p:cNvPr>
            <p:cNvSpPr/>
            <p:nvPr/>
          </p:nvSpPr>
          <p:spPr>
            <a:xfrm>
              <a:off x="1627187" y="3913188"/>
              <a:ext cx="142875" cy="14287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0572C97-0A51-9FDC-5637-DA543AB57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Hierarchical Modeling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4C87038-C264-AEF1-B620-CEF9128CD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000"/>
              <a:t>A hierarchical model is created by nesting the descriptions of subparts into one another to form a tree organization</a:t>
            </a:r>
          </a:p>
        </p:txBody>
      </p:sp>
      <p:pic>
        <p:nvPicPr>
          <p:cNvPr id="21508" name="Picture 4" descr="AADGHMB0">
            <a:extLst>
              <a:ext uri="{FF2B5EF4-FFF2-40B4-BE49-F238E27FC236}">
                <a16:creationId xmlns:a16="http://schemas.microsoft.com/office/drawing/2014/main" id="{7AAA54B8-56C7-A294-CDA7-13DB96AF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1" t="15347" r="16867" b="32153"/>
          <a:stretch>
            <a:fillRect/>
          </a:stretch>
        </p:blipFill>
        <p:spPr bwMode="auto">
          <a:xfrm>
            <a:off x="0" y="2781300"/>
            <a:ext cx="5795963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14-4">
            <a:extLst>
              <a:ext uri="{FF2B5EF4-FFF2-40B4-BE49-F238E27FC236}">
                <a16:creationId xmlns:a16="http://schemas.microsoft.com/office/drawing/2014/main" id="{4F15748D-726F-D43C-000D-875C5558B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" t="3169" r="5801" b="5774"/>
          <a:stretch>
            <a:fillRect/>
          </a:stretch>
        </p:blipFill>
        <p:spPr bwMode="auto">
          <a:xfrm>
            <a:off x="5795963" y="2133600"/>
            <a:ext cx="33147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E5EB8BC-CD8F-39CC-2BA0-2F7313780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OpenGL Matrix Stacks</a:t>
            </a:r>
            <a:br>
              <a:rPr lang="en-US" altLang="ko-KR"/>
            </a:br>
            <a:r>
              <a:rPr lang="en-US" altLang="ko-KR"/>
              <a:t>(OLD)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3546996-61BE-596C-6B67-2630426D5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686800" cy="4784725"/>
          </a:xfrm>
        </p:spPr>
        <p:txBody>
          <a:bodyPr/>
          <a:lstStyle/>
          <a:p>
            <a:pPr lvl="1" eaLnBrk="1" hangingPunct="1"/>
            <a:endParaRPr lang="en-US" altLang="ko-KR" b="1">
              <a:latin typeface="Courier"/>
            </a:endParaRPr>
          </a:p>
          <a:p>
            <a:pPr eaLnBrk="1" hangingPunct="1"/>
            <a:r>
              <a:rPr lang="en-US" altLang="ko-KR"/>
              <a:t>Stack processing</a:t>
            </a:r>
          </a:p>
          <a:p>
            <a:pPr lvl="1" eaLnBrk="1" hangingPunct="1"/>
            <a:r>
              <a:rPr lang="en-US" altLang="ko-KR"/>
              <a:t>The top of the stack is the “current” matrix</a:t>
            </a:r>
          </a:p>
          <a:p>
            <a:pPr lvl="1" eaLnBrk="1" hangingPunct="1"/>
            <a:r>
              <a:rPr lang="en-US" altLang="ko-KR" b="1">
                <a:solidFill>
                  <a:srgbClr val="FF0000"/>
                </a:solidFill>
                <a:latin typeface="Courier"/>
              </a:rPr>
              <a:t>glPushMatrix</a:t>
            </a:r>
            <a:r>
              <a:rPr lang="en-US" altLang="ko-KR" b="1">
                <a:latin typeface="Courier"/>
              </a:rPr>
              <a:t>(); </a:t>
            </a:r>
            <a:r>
              <a:rPr lang="en-US" altLang="ko-KR" sz="2000" b="1"/>
              <a:t>// </a:t>
            </a:r>
            <a:r>
              <a:rPr lang="en-US" altLang="ko-KR" sz="2000"/>
              <a:t>Duplicate the current matrix at the top</a:t>
            </a:r>
            <a:endParaRPr lang="en-US" altLang="ko-KR" sz="2000">
              <a:latin typeface="Courier"/>
            </a:endParaRPr>
          </a:p>
          <a:p>
            <a:pPr lvl="1" eaLnBrk="1" hangingPunct="1"/>
            <a:r>
              <a:rPr lang="en-US" altLang="ko-KR" b="1">
                <a:solidFill>
                  <a:srgbClr val="FF0000"/>
                </a:solidFill>
                <a:latin typeface="Courier"/>
              </a:rPr>
              <a:t>glPopMatrix</a:t>
            </a:r>
            <a:r>
              <a:rPr lang="en-US" altLang="ko-KR" b="1">
                <a:latin typeface="Courier"/>
              </a:rPr>
              <a:t>();  </a:t>
            </a:r>
            <a:r>
              <a:rPr lang="en-US" altLang="ko-KR" sz="2000" b="1"/>
              <a:t>// </a:t>
            </a:r>
            <a:r>
              <a:rPr lang="en-US" altLang="ko-KR" sz="2000"/>
              <a:t>Remove the matrix at the top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DEAD6629-D636-3BCA-FE74-F22ED43C0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Matrix Stacks by your own</a:t>
            </a:r>
            <a:endParaRPr lang="ko-KR" altLang="en-US"/>
          </a:p>
        </p:txBody>
      </p:sp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BFE58707-40B9-D0FB-3A0C-86456D1A54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 emulate Matrix Stacks by using:</a:t>
            </a:r>
          </a:p>
          <a:p>
            <a:pPr lvl="1"/>
            <a:r>
              <a:rPr lang="en-US" altLang="ko-KR"/>
              <a:t>Linked List such as </a:t>
            </a:r>
            <a:r>
              <a:rPr lang="en-US" altLang="ko-KR" b="1" i="1">
                <a:solidFill>
                  <a:srgbClr val="FF0000"/>
                </a:solidFill>
              </a:rPr>
              <a:t>std::list </a:t>
            </a:r>
            <a:r>
              <a:rPr lang="en-US" altLang="ko-KR"/>
              <a:t>or</a:t>
            </a:r>
            <a:r>
              <a:rPr lang="en-US" altLang="ko-KR" b="1" i="1">
                <a:solidFill>
                  <a:srgbClr val="FF0000"/>
                </a:solidFill>
              </a:rPr>
              <a:t> std::deque</a:t>
            </a:r>
          </a:p>
          <a:p>
            <a:pPr lvl="1"/>
            <a:r>
              <a:rPr lang="en-US" altLang="ko-KR"/>
              <a:t>Or a tree structure for more generality. </a:t>
            </a:r>
            <a:endParaRPr lang="ko-KR" altLang="en-US" b="1" i="1">
              <a:solidFill>
                <a:srgbClr val="FF0000"/>
              </a:solidFill>
            </a:endParaRPr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EA563C34-663A-4DCA-DD0F-84C123280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644B6BCD-76F7-4EC3-A82B-1F904CC57B2C}" type="slidenum">
              <a:rPr lang="es-ES" altLang="ko-KR" sz="1000"/>
              <a:pPr lvl="1">
                <a:spcBef>
                  <a:spcPct val="0"/>
                </a:spcBef>
                <a:buFontTx/>
                <a:buNone/>
              </a:pPr>
              <a:t>43</a:t>
            </a:fld>
            <a:endParaRPr lang="es-ES" altLang="ko-KR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4208B28-55DE-E0B5-B0C2-3368F576E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2D Pivot-Point Rotation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2B6A044-5026-B296-0470-779F2EC9A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65225"/>
            <a:ext cx="8229600" cy="4784725"/>
          </a:xfrm>
        </p:spPr>
        <p:txBody>
          <a:bodyPr/>
          <a:lstStyle/>
          <a:p>
            <a:pPr eaLnBrk="1" hangingPunct="1"/>
            <a:r>
              <a:rPr lang="en-US" altLang="ko-KR"/>
              <a:t>Rotation with respect to a pivot point (x,y)</a:t>
            </a:r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8660A3E5-2D3D-679B-FF4E-0C49267DA2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735138"/>
          <a:ext cx="5400675" cy="298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59100" imgH="1638300" progId="Equation.3">
                  <p:embed/>
                </p:oleObj>
              </mc:Choice>
              <mc:Fallback>
                <p:oleObj name="Equation" r:id="rId3" imgW="2959100" imgH="163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35138"/>
                        <a:ext cx="5400675" cy="298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3" name="Picture 5" descr="AADGHBG0">
            <a:extLst>
              <a:ext uri="{FF2B5EF4-FFF2-40B4-BE49-F238E27FC236}">
                <a16:creationId xmlns:a16="http://schemas.microsoft.com/office/drawing/2014/main" id="{86A4A259-6E12-03A2-510B-FBFBFD6E9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5" b="52107"/>
          <a:stretch>
            <a:fillRect/>
          </a:stretch>
        </p:blipFill>
        <p:spPr bwMode="auto">
          <a:xfrm>
            <a:off x="14288" y="4841875"/>
            <a:ext cx="912971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AED84A4-DD38-6CE3-092C-1CFF7DEDD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2D Fixed-Point Scaling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EBE6035-578E-71FD-1554-DAD8DB8CA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784725"/>
          </a:xfrm>
        </p:spPr>
        <p:txBody>
          <a:bodyPr/>
          <a:lstStyle/>
          <a:p>
            <a:pPr eaLnBrk="1" hangingPunct="1"/>
            <a:r>
              <a:rPr lang="en-US" altLang="ko-KR"/>
              <a:t>Scaling with respect to a fixed point (x,y)</a:t>
            </a:r>
          </a:p>
          <a:p>
            <a:pPr eaLnBrk="1" hangingPunct="1"/>
            <a:endParaRPr lang="en-US" altLang="ko-KR"/>
          </a:p>
        </p:txBody>
      </p:sp>
      <p:graphicFrame>
        <p:nvGraphicFramePr>
          <p:cNvPr id="34820" name="Object 5">
            <a:extLst>
              <a:ext uri="{FF2B5EF4-FFF2-40B4-BE49-F238E27FC236}">
                <a16:creationId xmlns:a16="http://schemas.microsoft.com/office/drawing/2014/main" id="{AB1EB351-16FF-9748-B29C-2971963473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725613"/>
          <a:ext cx="4895850" cy="32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14600" imgH="1663700" progId="Equation.3">
                  <p:embed/>
                </p:oleObj>
              </mc:Choice>
              <mc:Fallback>
                <p:oleObj name="Equation" r:id="rId3" imgW="2514600" imgH="166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25613"/>
                        <a:ext cx="4895850" cy="323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1" name="Picture 7" descr="AADGHBH0">
            <a:extLst>
              <a:ext uri="{FF2B5EF4-FFF2-40B4-BE49-F238E27FC236}">
                <a16:creationId xmlns:a16="http://schemas.microsoft.com/office/drawing/2014/main" id="{B482B331-524A-B72D-CE38-35D2ED85F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2" b="50000"/>
          <a:stretch>
            <a:fillRect/>
          </a:stretch>
        </p:blipFill>
        <p:spPr bwMode="auto">
          <a:xfrm>
            <a:off x="0" y="4841875"/>
            <a:ext cx="91440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C4A4B5E-FBFF-9A00-68B0-A7124FBC0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Scaling Direction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B996473-140A-8114-E611-037556881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Scaling along an arbitrary axis</a:t>
            </a:r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EAF14095-1133-D077-7D23-456AEEA94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060575"/>
          <a:ext cx="314801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09088" imgH="253890" progId="Equation.3">
                  <p:embed/>
                </p:oleObj>
              </mc:Choice>
              <mc:Fallback>
                <p:oleObj name="Equation" r:id="rId3" imgW="1409088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060575"/>
                        <a:ext cx="3148012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Line 5">
            <a:extLst>
              <a:ext uri="{FF2B5EF4-FFF2-40B4-BE49-F238E27FC236}">
                <a16:creationId xmlns:a16="http://schemas.microsoft.com/office/drawing/2014/main" id="{93FB9FAD-1274-45CE-13A9-1BC64B262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4149725"/>
            <a:ext cx="19446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C6493696-5B1B-DBB9-3922-773FFB059E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7450" y="2924175"/>
            <a:ext cx="1588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71" name="Rectangle 9">
            <a:extLst>
              <a:ext uri="{FF2B5EF4-FFF2-40B4-BE49-F238E27FC236}">
                <a16:creationId xmlns:a16="http://schemas.microsoft.com/office/drawing/2014/main" id="{85BD39EB-69C4-A615-2D8F-29E168552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716338"/>
            <a:ext cx="431800" cy="4333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ko-KR" altLang="en-US" sz="2400">
              <a:ea typeface="굴림" panose="020B0600000101010101" pitchFamily="50" charset="-127"/>
            </a:endParaRPr>
          </a:p>
        </p:txBody>
      </p:sp>
      <p:sp>
        <p:nvSpPr>
          <p:cNvPr id="36872" name="Line 10">
            <a:extLst>
              <a:ext uri="{FF2B5EF4-FFF2-40B4-BE49-F238E27FC236}">
                <a16:creationId xmlns:a16="http://schemas.microsoft.com/office/drawing/2014/main" id="{96D800AB-17D2-66D4-D74E-59FC50E0D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4149725"/>
            <a:ext cx="19446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73" name="Line 11">
            <a:extLst>
              <a:ext uri="{FF2B5EF4-FFF2-40B4-BE49-F238E27FC236}">
                <a16:creationId xmlns:a16="http://schemas.microsoft.com/office/drawing/2014/main" id="{A0077273-1431-B4B1-B5EA-58045F927B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2500" y="2924175"/>
            <a:ext cx="1588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74" name="Rectangle 12">
            <a:extLst>
              <a:ext uri="{FF2B5EF4-FFF2-40B4-BE49-F238E27FC236}">
                <a16:creationId xmlns:a16="http://schemas.microsoft.com/office/drawing/2014/main" id="{44315724-19C9-10BA-05C0-487A07E66F7D}"/>
              </a:ext>
            </a:extLst>
          </p:cNvPr>
          <p:cNvSpPr>
            <a:spLocks noChangeArrowheads="1"/>
          </p:cNvSpPr>
          <p:nvPr/>
        </p:nvSpPr>
        <p:spPr bwMode="auto">
          <a:xfrm rot="-2639363">
            <a:off x="3276600" y="3640138"/>
            <a:ext cx="431800" cy="4333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ko-KR" altLang="en-US" sz="2400">
              <a:ea typeface="굴림" panose="020B0600000101010101" pitchFamily="50" charset="-127"/>
            </a:endParaRPr>
          </a:p>
        </p:txBody>
      </p:sp>
      <p:sp>
        <p:nvSpPr>
          <p:cNvPr id="36875" name="Line 13">
            <a:extLst>
              <a:ext uri="{FF2B5EF4-FFF2-40B4-BE49-F238E27FC236}">
                <a16:creationId xmlns:a16="http://schemas.microsoft.com/office/drawing/2014/main" id="{DD0A0B67-A81A-ADCA-B4BC-81A6509D9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4149725"/>
            <a:ext cx="19446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76" name="Line 14">
            <a:extLst>
              <a:ext uri="{FF2B5EF4-FFF2-40B4-BE49-F238E27FC236}">
                <a16:creationId xmlns:a16="http://schemas.microsoft.com/office/drawing/2014/main" id="{CF7C7DB7-0E2E-B967-0B16-F1EB2DA866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1500" y="2924175"/>
            <a:ext cx="1588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77" name="Line 16">
            <a:extLst>
              <a:ext uri="{FF2B5EF4-FFF2-40B4-BE49-F238E27FC236}">
                <a16:creationId xmlns:a16="http://schemas.microsoft.com/office/drawing/2014/main" id="{D40722C8-21A5-DDC7-651B-58AA9F60A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4149725"/>
            <a:ext cx="19446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78" name="Line 17">
            <a:extLst>
              <a:ext uri="{FF2B5EF4-FFF2-40B4-BE49-F238E27FC236}">
                <a16:creationId xmlns:a16="http://schemas.microsoft.com/office/drawing/2014/main" id="{3EDD185D-0D7A-5E0C-CE1E-A983EB56A7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83525" y="2924175"/>
            <a:ext cx="1588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79" name="Freeform 22">
            <a:extLst>
              <a:ext uri="{FF2B5EF4-FFF2-40B4-BE49-F238E27FC236}">
                <a16:creationId xmlns:a16="http://schemas.microsoft.com/office/drawing/2014/main" id="{29FD7AF5-30F0-0EE3-B54D-AA84CFF5C8A9}"/>
              </a:ext>
            </a:extLst>
          </p:cNvPr>
          <p:cNvSpPr>
            <a:spLocks/>
          </p:cNvSpPr>
          <p:nvPr/>
        </p:nvSpPr>
        <p:spPr bwMode="auto">
          <a:xfrm>
            <a:off x="7877175" y="3429000"/>
            <a:ext cx="727075" cy="720725"/>
          </a:xfrm>
          <a:custGeom>
            <a:avLst/>
            <a:gdLst>
              <a:gd name="T0" fmla="*/ 2147483646 w 458"/>
              <a:gd name="T1" fmla="*/ 2147483646 h 454"/>
              <a:gd name="T2" fmla="*/ 2147483646 w 458"/>
              <a:gd name="T3" fmla="*/ 2147483646 h 454"/>
              <a:gd name="T4" fmla="*/ 2147483646 w 458"/>
              <a:gd name="T5" fmla="*/ 0 h 454"/>
              <a:gd name="T6" fmla="*/ 2147483646 w 458"/>
              <a:gd name="T7" fmla="*/ 2147483646 h 454"/>
              <a:gd name="T8" fmla="*/ 0 w 458"/>
              <a:gd name="T9" fmla="*/ 2147483646 h 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8"/>
              <a:gd name="T16" fmla="*/ 0 h 454"/>
              <a:gd name="T17" fmla="*/ 458 w 458"/>
              <a:gd name="T18" fmla="*/ 454 h 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8" h="454">
                <a:moveTo>
                  <a:pt x="5" y="454"/>
                </a:moveTo>
                <a:lnTo>
                  <a:pt x="95" y="91"/>
                </a:lnTo>
                <a:lnTo>
                  <a:pt x="458" y="0"/>
                </a:lnTo>
                <a:lnTo>
                  <a:pt x="367" y="363"/>
                </a:lnTo>
                <a:lnTo>
                  <a:pt x="0" y="45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80" name="Freeform 23">
            <a:extLst>
              <a:ext uri="{FF2B5EF4-FFF2-40B4-BE49-F238E27FC236}">
                <a16:creationId xmlns:a16="http://schemas.microsoft.com/office/drawing/2014/main" id="{17E0C66B-6954-46AB-90B5-56DECE860112}"/>
              </a:ext>
            </a:extLst>
          </p:cNvPr>
          <p:cNvSpPr>
            <a:spLocks/>
          </p:cNvSpPr>
          <p:nvPr/>
        </p:nvSpPr>
        <p:spPr bwMode="auto">
          <a:xfrm rot="-2695494">
            <a:off x="5291138" y="3287713"/>
            <a:ext cx="727075" cy="720725"/>
          </a:xfrm>
          <a:custGeom>
            <a:avLst/>
            <a:gdLst>
              <a:gd name="T0" fmla="*/ 2147483646 w 458"/>
              <a:gd name="T1" fmla="*/ 2147483646 h 454"/>
              <a:gd name="T2" fmla="*/ 2147483646 w 458"/>
              <a:gd name="T3" fmla="*/ 2147483646 h 454"/>
              <a:gd name="T4" fmla="*/ 2147483646 w 458"/>
              <a:gd name="T5" fmla="*/ 0 h 454"/>
              <a:gd name="T6" fmla="*/ 2147483646 w 458"/>
              <a:gd name="T7" fmla="*/ 2147483646 h 454"/>
              <a:gd name="T8" fmla="*/ 0 w 458"/>
              <a:gd name="T9" fmla="*/ 2147483646 h 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8"/>
              <a:gd name="T16" fmla="*/ 0 h 454"/>
              <a:gd name="T17" fmla="*/ 458 w 458"/>
              <a:gd name="T18" fmla="*/ 454 h 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8" h="454">
                <a:moveTo>
                  <a:pt x="5" y="454"/>
                </a:moveTo>
                <a:lnTo>
                  <a:pt x="95" y="91"/>
                </a:lnTo>
                <a:lnTo>
                  <a:pt x="458" y="0"/>
                </a:lnTo>
                <a:lnTo>
                  <a:pt x="367" y="363"/>
                </a:lnTo>
                <a:lnTo>
                  <a:pt x="0" y="45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81" name="AutoShape 24">
            <a:extLst>
              <a:ext uri="{FF2B5EF4-FFF2-40B4-BE49-F238E27FC236}">
                <a16:creationId xmlns:a16="http://schemas.microsoft.com/office/drawing/2014/main" id="{5D57384C-0936-29D8-C28F-508A0D669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652963"/>
            <a:ext cx="1657350" cy="360362"/>
          </a:xfrm>
          <a:prstGeom prst="curvedUpArrow">
            <a:avLst>
              <a:gd name="adj1" fmla="val 45225"/>
              <a:gd name="adj2" fmla="val 183965"/>
              <a:gd name="adj3" fmla="val 33333"/>
            </a:avLst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ko-KR" altLang="en-US" sz="2400">
              <a:ea typeface="굴림" panose="020B0600000101010101" pitchFamily="50" charset="-127"/>
            </a:endParaRPr>
          </a:p>
        </p:txBody>
      </p:sp>
      <p:sp>
        <p:nvSpPr>
          <p:cNvPr id="36882" name="AutoShape 25">
            <a:extLst>
              <a:ext uri="{FF2B5EF4-FFF2-40B4-BE49-F238E27FC236}">
                <a16:creationId xmlns:a16="http://schemas.microsoft.com/office/drawing/2014/main" id="{F297E613-38AB-6BAC-0570-9AF3FC65E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3" y="4652963"/>
            <a:ext cx="1657350" cy="360362"/>
          </a:xfrm>
          <a:prstGeom prst="curvedUpArrow">
            <a:avLst>
              <a:gd name="adj1" fmla="val 45225"/>
              <a:gd name="adj2" fmla="val 183965"/>
              <a:gd name="adj3" fmla="val 33333"/>
            </a:avLst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ko-KR" altLang="en-US" sz="2400">
              <a:ea typeface="굴림" panose="020B0600000101010101" pitchFamily="50" charset="-127"/>
            </a:endParaRPr>
          </a:p>
        </p:txBody>
      </p:sp>
      <p:sp>
        <p:nvSpPr>
          <p:cNvPr id="36883" name="AutoShape 26">
            <a:extLst>
              <a:ext uri="{FF2B5EF4-FFF2-40B4-BE49-F238E27FC236}">
                <a16:creationId xmlns:a16="http://schemas.microsoft.com/office/drawing/2014/main" id="{B7800E39-89D9-E44D-E6A3-738F18215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4652963"/>
            <a:ext cx="1657350" cy="360362"/>
          </a:xfrm>
          <a:prstGeom prst="curvedUpArrow">
            <a:avLst>
              <a:gd name="adj1" fmla="val 45225"/>
              <a:gd name="adj2" fmla="val 183965"/>
              <a:gd name="adj3" fmla="val 33333"/>
            </a:avLst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ko-KR" altLang="en-US" sz="2400">
              <a:ea typeface="굴림" panose="020B0600000101010101" pitchFamily="50" charset="-127"/>
            </a:endParaRPr>
          </a:p>
        </p:txBody>
      </p:sp>
      <p:graphicFrame>
        <p:nvGraphicFramePr>
          <p:cNvPr id="36884" name="Object 27">
            <a:extLst>
              <a:ext uri="{FF2B5EF4-FFF2-40B4-BE49-F238E27FC236}">
                <a16:creationId xmlns:a16="http://schemas.microsoft.com/office/drawing/2014/main" id="{E79B18B6-7D4C-CDB9-3552-F471806FF0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5084763"/>
          <a:ext cx="10207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200" imgH="228600" progId="Equation.3">
                  <p:embed/>
                </p:oleObj>
              </mc:Choice>
              <mc:Fallback>
                <p:oleObj name="Equation" r:id="rId5" imgW="4572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084763"/>
                        <a:ext cx="10207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28">
            <a:extLst>
              <a:ext uri="{FF2B5EF4-FFF2-40B4-BE49-F238E27FC236}">
                <a16:creationId xmlns:a16="http://schemas.microsoft.com/office/drawing/2014/main" id="{C18AFBCC-59CD-4026-67C7-F1E0B1C803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5157788"/>
          <a:ext cx="12477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58558" imgH="241195" progId="Equation.3">
                  <p:embed/>
                </p:oleObj>
              </mc:Choice>
              <mc:Fallback>
                <p:oleObj name="Equation" r:id="rId7" imgW="558558" imgH="24119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157788"/>
                        <a:ext cx="12477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9">
            <a:extLst>
              <a:ext uri="{FF2B5EF4-FFF2-40B4-BE49-F238E27FC236}">
                <a16:creationId xmlns:a16="http://schemas.microsoft.com/office/drawing/2014/main" id="{6CF153F7-C0E6-62AE-3EDA-60DC5DD6F9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157788"/>
          <a:ext cx="7651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2751" imgH="203112" progId="Equation.3">
                  <p:embed/>
                </p:oleObj>
              </mc:Choice>
              <mc:Fallback>
                <p:oleObj name="Equation" r:id="rId9" imgW="342751" imgH="203112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157788"/>
                        <a:ext cx="7651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B9E6473-9E70-1A2C-FD65-5173CD541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Properties of Affine Transformations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ACD0B1C-AEEF-ACF5-6AFD-915414585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362950" cy="5111750"/>
          </a:xfrm>
        </p:spPr>
        <p:txBody>
          <a:bodyPr/>
          <a:lstStyle/>
          <a:p>
            <a:pPr eaLnBrk="1" hangingPunct="1"/>
            <a:r>
              <a:rPr lang="en-US" altLang="ko-KR" sz="2400"/>
              <a:t>Any </a:t>
            </a:r>
            <a:r>
              <a:rPr lang="en-US" altLang="ko-KR" sz="2400" b="1" i="1">
                <a:solidFill>
                  <a:schemeClr val="accent2"/>
                </a:solidFill>
              </a:rPr>
              <a:t>affine transformation</a:t>
            </a:r>
            <a:r>
              <a:rPr lang="en-US" altLang="ko-KR" sz="2400"/>
              <a:t> between 3D spaces can be represented as a combination of a </a:t>
            </a:r>
            <a:r>
              <a:rPr lang="en-US" altLang="ko-KR" sz="2400" b="1" i="1">
                <a:solidFill>
                  <a:schemeClr val="accent2"/>
                </a:solidFill>
              </a:rPr>
              <a:t>linear transformation</a:t>
            </a:r>
            <a:r>
              <a:rPr lang="en-US" altLang="ko-KR" sz="2400"/>
              <a:t> followed by </a:t>
            </a:r>
            <a:r>
              <a:rPr lang="en-US" altLang="ko-KR" sz="2400" b="1" i="1">
                <a:solidFill>
                  <a:schemeClr val="accent2"/>
                </a:solidFill>
              </a:rPr>
              <a:t>translation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An affine transf. maps </a:t>
            </a:r>
            <a:r>
              <a:rPr lang="en-US" altLang="ko-KR" sz="2400" b="1" i="1">
                <a:solidFill>
                  <a:schemeClr val="accent2"/>
                </a:solidFill>
              </a:rPr>
              <a:t>lines</a:t>
            </a:r>
            <a:r>
              <a:rPr lang="en-US" altLang="ko-KR" sz="2400"/>
              <a:t> to </a:t>
            </a:r>
            <a:r>
              <a:rPr lang="en-US" altLang="ko-KR" sz="2400" b="1" i="1">
                <a:solidFill>
                  <a:schemeClr val="accent2"/>
                </a:solidFill>
              </a:rPr>
              <a:t>lines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An affine transf. maps </a:t>
            </a:r>
            <a:r>
              <a:rPr lang="en-US" altLang="ko-KR" sz="2400" b="1" i="1">
                <a:solidFill>
                  <a:schemeClr val="accent2"/>
                </a:solidFill>
              </a:rPr>
              <a:t>parallel lines</a:t>
            </a:r>
            <a:r>
              <a:rPr lang="en-US" altLang="ko-KR" sz="2400"/>
              <a:t> to </a:t>
            </a:r>
            <a:r>
              <a:rPr lang="en-US" altLang="ko-KR" sz="2400" b="1" i="1">
                <a:solidFill>
                  <a:schemeClr val="accent2"/>
                </a:solidFill>
              </a:rPr>
              <a:t>parallel lines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An affine transf. preserves </a:t>
            </a:r>
            <a:r>
              <a:rPr lang="en-US" altLang="ko-KR" sz="2400" b="1" i="1">
                <a:solidFill>
                  <a:schemeClr val="accent2"/>
                </a:solidFill>
              </a:rPr>
              <a:t>ratios of distance</a:t>
            </a:r>
            <a:r>
              <a:rPr lang="en-US" altLang="ko-KR" sz="2400"/>
              <a:t> along a line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An affine transf. does not preserve absolute distances and angles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871A392-53CD-549D-27E5-C8B1B275E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Rigid Transformations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F7BFD83-2B4B-6A5D-BD8B-0EE33AA6E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18488" cy="4525962"/>
          </a:xfrm>
        </p:spPr>
        <p:txBody>
          <a:bodyPr/>
          <a:lstStyle/>
          <a:p>
            <a:pPr eaLnBrk="1" hangingPunct="1"/>
            <a:r>
              <a:rPr lang="en-US" altLang="ko-KR"/>
              <a:t>A </a:t>
            </a:r>
            <a:r>
              <a:rPr lang="en-US" altLang="ko-KR" b="1" i="1">
                <a:solidFill>
                  <a:schemeClr val="accent2"/>
                </a:solidFill>
              </a:rPr>
              <a:t>rigid transformation</a:t>
            </a:r>
            <a:r>
              <a:rPr lang="en-US" altLang="ko-KR"/>
              <a:t> </a:t>
            </a:r>
            <a:r>
              <a:rPr lang="en-US" altLang="ko-KR" i="1">
                <a:latin typeface="Times New Roman" panose="02020603050405020304" pitchFamily="18" charset="0"/>
              </a:rPr>
              <a:t>T</a:t>
            </a:r>
            <a:r>
              <a:rPr lang="en-US" altLang="ko-KR"/>
              <a:t> is a mapping between affine spaces</a:t>
            </a:r>
          </a:p>
          <a:p>
            <a:pPr lvl="1" eaLnBrk="1" hangingPunct="1"/>
            <a:r>
              <a:rPr lang="en-US" altLang="ko-KR" i="1">
                <a:latin typeface="Times New Roman" panose="02020603050405020304" pitchFamily="18" charset="0"/>
              </a:rPr>
              <a:t>T</a:t>
            </a:r>
            <a:r>
              <a:rPr lang="en-US" altLang="ko-KR"/>
              <a:t> maps vectors to vectors, and points to points</a:t>
            </a:r>
          </a:p>
          <a:p>
            <a:pPr lvl="1" eaLnBrk="1" hangingPunct="1"/>
            <a:r>
              <a:rPr lang="en-US" altLang="ko-KR" i="1">
                <a:latin typeface="Times New Roman" panose="02020603050405020304" pitchFamily="18" charset="0"/>
              </a:rPr>
              <a:t>T</a:t>
            </a:r>
            <a:r>
              <a:rPr lang="en-US" altLang="ko-KR"/>
              <a:t> preserves distances between all points</a:t>
            </a:r>
          </a:p>
          <a:p>
            <a:pPr lvl="1" eaLnBrk="1" hangingPunct="1"/>
            <a:r>
              <a:rPr lang="en-US" altLang="ko-KR" i="1">
                <a:latin typeface="Times New Roman" panose="02020603050405020304" pitchFamily="18" charset="0"/>
              </a:rPr>
              <a:t>T</a:t>
            </a:r>
            <a:r>
              <a:rPr lang="en-US" altLang="ko-KR"/>
              <a:t> preserves cross product for all vectors (to avoid reflection)</a:t>
            </a:r>
          </a:p>
          <a:p>
            <a:pPr eaLnBrk="1" hangingPunct="1"/>
            <a:r>
              <a:rPr lang="en-US" altLang="ko-KR"/>
              <a:t>In 3-spaces, T can be represented as</a:t>
            </a:r>
          </a:p>
          <a:p>
            <a:pPr lvl="1" eaLnBrk="1" hangingPunct="1"/>
            <a:endParaRPr lang="en-US" altLang="ko-KR"/>
          </a:p>
        </p:txBody>
      </p:sp>
      <p:graphicFrame>
        <p:nvGraphicFramePr>
          <p:cNvPr id="40964" name="Object 5">
            <a:extLst>
              <a:ext uri="{FF2B5EF4-FFF2-40B4-BE49-F238E27FC236}">
                <a16:creationId xmlns:a16="http://schemas.microsoft.com/office/drawing/2014/main" id="{9F23ED09-3D90-6CDF-F6BE-3E49A0487F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797425"/>
          <a:ext cx="503872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24132" imgH="304761" progId="Equation.3">
                  <p:embed/>
                </p:oleObj>
              </mc:Choice>
              <mc:Fallback>
                <p:oleObj name="Equation" r:id="rId3" imgW="1924132" imgH="30476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797425"/>
                        <a:ext cx="5038725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9206</TotalTime>
  <Words>1256</Words>
  <Application>Microsoft Office PowerPoint</Application>
  <PresentationFormat>화면 슬라이드 쇼(4:3)</PresentationFormat>
  <Paragraphs>259</Paragraphs>
  <Slides>43</Slides>
  <Notes>24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55" baseType="lpstr">
      <vt:lpstr>Times New Roman</vt:lpstr>
      <vt:lpstr>ＭＳ Ｐゴシック</vt:lpstr>
      <vt:lpstr>Arial</vt:lpstr>
      <vt:lpstr>Tahoma</vt:lpstr>
      <vt:lpstr>Times</vt:lpstr>
      <vt:lpstr>Symbol</vt:lpstr>
      <vt:lpstr>굴림</vt:lpstr>
      <vt:lpstr>Wingdings</vt:lpstr>
      <vt:lpstr>맑은 고딕</vt:lpstr>
      <vt:lpstr>ULA1</vt:lpstr>
      <vt:lpstr>Microsoft Equation 3.0</vt:lpstr>
      <vt:lpstr>Equation</vt:lpstr>
      <vt:lpstr>Chapter 3: Geometric Transformations -Rotation- </vt:lpstr>
      <vt:lpstr>Examples of Affine Transformations</vt:lpstr>
      <vt:lpstr>3D Rotation Matrix about Z Axis</vt:lpstr>
      <vt:lpstr>3D Rotation about x and y axes</vt:lpstr>
      <vt:lpstr>2D Pivot-Point Rotation</vt:lpstr>
      <vt:lpstr>2D Fixed-Point Scaling</vt:lpstr>
      <vt:lpstr>Scaling Direction</vt:lpstr>
      <vt:lpstr>Properties of Affine Transformations</vt:lpstr>
      <vt:lpstr>Rigid Transformations</vt:lpstr>
      <vt:lpstr>Rigid Body Rotation</vt:lpstr>
      <vt:lpstr>Rigid Body Rotation</vt:lpstr>
      <vt:lpstr>3D Rotation About Arbitrary Axis</vt:lpstr>
      <vt:lpstr>3D Rotation About Arbitrary Axis</vt:lpstr>
      <vt:lpstr>3D Rotation About Arbitrary Axis</vt:lpstr>
      <vt:lpstr>3D Rotation About Arbitrary Axis</vt:lpstr>
      <vt:lpstr>Gimble</vt:lpstr>
      <vt:lpstr>Euler Angles</vt:lpstr>
      <vt:lpstr>Euler angles</vt:lpstr>
      <vt:lpstr>Euler Angles</vt:lpstr>
      <vt:lpstr>Smooth Rotation</vt:lpstr>
      <vt:lpstr>Quaternions</vt:lpstr>
      <vt:lpstr>Taxonomy of Transformations</vt:lpstr>
      <vt:lpstr>Composite Transformations</vt:lpstr>
      <vt:lpstr>Composite Transformations</vt:lpstr>
      <vt:lpstr>Composite Transformations</vt:lpstr>
      <vt:lpstr>OpenGL Geometric Transformations</vt:lpstr>
      <vt:lpstr>OpenGL Geometric Transformations</vt:lpstr>
      <vt:lpstr>OLD OpenGL Matrices</vt:lpstr>
      <vt:lpstr>Current Transform Matrix (CTM)  in OLD OpenGL</vt:lpstr>
      <vt:lpstr>OLD OpenGL Geometric Transformations</vt:lpstr>
      <vt:lpstr>Model Transformation</vt:lpstr>
      <vt:lpstr>연습: 바람개비(풍차)만들기</vt:lpstr>
      <vt:lpstr>Instance Transformation</vt:lpstr>
      <vt:lpstr>Instance Transformation</vt:lpstr>
      <vt:lpstr>Sample Instance Transformation (old style)</vt:lpstr>
      <vt:lpstr>구체적인 계획</vt:lpstr>
      <vt:lpstr>Instance Transformation</vt:lpstr>
      <vt:lpstr>구체적인 계획</vt:lpstr>
      <vt:lpstr>로보트  팔 만들기</vt:lpstr>
      <vt:lpstr>로보트  팔 만들기2</vt:lpstr>
      <vt:lpstr>Hierarchical Modeling</vt:lpstr>
      <vt:lpstr>OpenGL Matrix Stacks (OLD)</vt:lpstr>
      <vt:lpstr>Matrix Stacks by your 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SANG IL PARK</cp:lastModifiedBy>
  <cp:revision>138</cp:revision>
  <dcterms:created xsi:type="dcterms:W3CDTF">2011-03-01T21:39:54Z</dcterms:created>
  <dcterms:modified xsi:type="dcterms:W3CDTF">2023-10-16T08:42:40Z</dcterms:modified>
</cp:coreProperties>
</file>