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6" r:id="rId2"/>
    <p:sldId id="394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19" r:id="rId18"/>
    <p:sldId id="520" r:id="rId19"/>
    <p:sldId id="521" r:id="rId20"/>
    <p:sldId id="507" r:id="rId21"/>
    <p:sldId id="515" r:id="rId22"/>
    <p:sldId id="516" r:id="rId23"/>
    <p:sldId id="510" r:id="rId24"/>
    <p:sldId id="511" r:id="rId25"/>
    <p:sldId id="512" r:id="rId26"/>
    <p:sldId id="513" r:id="rId27"/>
    <p:sldId id="486" r:id="rId28"/>
    <p:sldId id="487" r:id="rId29"/>
    <p:sldId id="488" r:id="rId30"/>
    <p:sldId id="489" r:id="rId31"/>
    <p:sldId id="479" r:id="rId32"/>
    <p:sldId id="480" r:id="rId33"/>
    <p:sldId id="490" r:id="rId34"/>
    <p:sldId id="481" r:id="rId35"/>
    <p:sldId id="440" r:id="rId36"/>
    <p:sldId id="442" r:id="rId37"/>
    <p:sldId id="482" r:id="rId38"/>
    <p:sldId id="483" r:id="rId39"/>
    <p:sldId id="484" r:id="rId40"/>
    <p:sldId id="485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173" autoAdjust="0"/>
    <p:restoredTop sz="96925" autoAdjust="0"/>
  </p:normalViewPr>
  <p:slideViewPr>
    <p:cSldViewPr>
      <p:cViewPr varScale="1">
        <p:scale>
          <a:sx n="122" d="100"/>
          <a:sy n="122" d="100"/>
        </p:scale>
        <p:origin x="84" y="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002D7E-E051-59C8-2205-6863A36426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92705-B1A8-F774-58A5-E9EE8AF5F9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BBF6F6B-88E4-4467-A649-5F1E86D05D41}" type="datetime1">
              <a:rPr lang="en-US" altLang="ko-KR"/>
              <a:pPr>
                <a:defRPr/>
              </a:pPr>
              <a:t>10/15/2023</a:t>
            </a:fld>
            <a:endParaRPr lang="en-US" altLang="ko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BF5B3-7712-A3F0-6716-2B96FF591F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B6444-2F88-51BA-66E6-F031C3A88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F12E62-710B-4C7E-8AA5-67B3FFC1A4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FEA3B7A-CE38-7204-6D8E-9D59114AA1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1269891-57D4-A3B4-ADBB-0D198FEC4E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437214-ABB5-2959-4401-AE34070BDD0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67D3E0E-05B9-54FC-2AFB-0323B6C728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31F09F36-EE1C-50EF-BEB0-9132D084CC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51C6A185-47C3-6A71-CB88-6CFEB6AEAE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61963F-5696-4F4E-8F70-AA39EA0B17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B9CB521-FB3D-FBA3-220C-0AC7B42E1A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A7E5FE9-44FC-4DFA-8709-5EF8A730CB9A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1569F01-0140-B685-D3B7-44FF94D37E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4691FD3-3C16-1ECF-A9AA-CBC8AC8D9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9997B94-35C3-24D0-C6F0-0F88C712F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ADBA2CF-EAEC-445C-9006-668A39D27BA5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20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13E501B-00DB-F985-F996-3F82A80C1AB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CC4FC35-7C2F-05DE-BBC8-857047275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33C209C-E231-3B00-ED60-7143CCCFF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58BA955-28DE-4F58-BEF6-A2C758D1153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21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2EDF8A8-9C9B-694D-E119-8FC5371228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9EF6CD1-808C-953D-D897-E48725DAE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4C0ED3C-83A0-F797-27FA-A099E76EE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9A30BC0-8CF5-45BC-84C7-50E08D1A33E5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6938D27-354C-1A8B-15A6-FDC534C0C5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A9C40A6-9B34-1D50-DD14-AEB0AD709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1B64735C-5098-C870-D432-4A711E6A4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D4F8C24-735F-40A2-BBF9-075894831B5A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EFA942C-1574-6F25-AD86-07B381B182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21046FC-6300-9791-46D1-9405062EF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551CBC2-E201-232E-9434-D093F2A5D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78A54A0-8692-4527-92B6-755371143C0C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24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35E3E0F-DE3A-F4BB-E9F0-C28F79BD23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ED7AA7C-15F9-C9A3-730C-59846BBD7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C89A331-9761-9E6B-1887-1305940D40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A5C5220-F8D3-43D0-A2AB-1260C51CAD2D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25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9BE3DE9-EE47-FC0F-7AE2-0D8EDEAE59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48F6941-4E72-1281-F5FB-F79EE26F2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E0BF8854-8196-B587-187C-6000ECAB23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76DCB26-E680-49BE-9B09-EA2CC6AA3349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26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4E2EAE8-5340-6A77-08C7-C23761CA05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C7460F8-B44B-6A9E-6340-210143F12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16B1C03-644D-60A7-A01E-FE613DAAC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4E66628-ED7D-4BB1-B9D7-8B93FE2C086F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27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D48D9C8-0A03-03D9-057A-322BC58590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831C2DC-6B6C-8C93-89C8-6E9C457C3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47F2C68-473F-DB0B-CEC2-B573ED481F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907B4AF-D5C6-4CBC-8101-B6F032E58C19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28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CECD544-1207-7A6B-FA67-7C4699D6D0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FDF8307-F9D1-DFC6-C828-DD6DD2C28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ADC81908-1860-C8CE-4D4E-00EE0A3CA3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6DBC647-BFF3-4C97-9E7D-D65CA2107A6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29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06242CA-CF5B-6571-F334-68A0B3FF69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D8DCBE4-8E20-A5FD-C5F6-93C2DE286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CA6F1B2-E351-0DCA-F0E9-A979383192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0062D89-8F41-4210-8FEB-08DF6EC0E470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10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1CDC0D8-6399-5DBA-654C-CD8F82E95A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739CBDA-01BB-2347-A719-49D7EF61C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58699E06-961E-D226-2D1E-79F8B2FFF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5BA86F2-952C-4F79-9E68-4AD662C8A537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30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4A6E946-B8B6-4866-D8FC-FBFE40B4A3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2166BAB-FEF6-4BBC-A37C-C621E2AB0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FBEF5BE-6C4C-AD32-B3D0-267FD895C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2DC3171-E543-43AA-AF5B-94F583C94C56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31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0941C66-D307-7493-4C74-CB7F24E06B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4F2CFF8-BC85-DD01-1A28-D435EDBDB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BE7D05C2-1020-5FBF-95A9-FF7118E2C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C5720A4-7BE5-4874-A1B4-F71F5053883F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32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5772C4B-D52E-FCDF-E33E-C068FF064F8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26167F6-084C-A154-90FF-6BBA5CEC8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4540E2B-128E-7AF4-C22D-7EE5D6422D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BF3BCDF-F108-4A46-8BD0-3B5B7E204F4A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33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9B0FC8E-0F23-1874-D517-EE6C7C41E64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5C32C487-DDA7-A40C-6284-FA18503E2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EA09867-20BB-14B6-03D2-9C25911B1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2AE6BD8-0F87-4B91-8B2C-C464925C1E72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34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00C5C2D-2425-CB66-8716-1E8AE6F518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5580FB7-C04E-CA3F-6F11-86FFB39BB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EE3872A-2408-1AD9-1304-B48180EBE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460F469-384B-4697-A636-5058063A0ED0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37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2C912F0-3F1C-4874-13F8-D7CBAA8A96B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7B445E7-F5DE-6A99-7DB4-4331BF9C3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D70C9F2-7F8C-2C15-69BB-0F54349F73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C654DB6-83C9-4047-A979-CC6A0820E19C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38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4913C1C-50E3-8E96-3033-D2AE6EBC7E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D4C20C4-880F-5AAA-3C8E-D7815DFBF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19879877-9F52-667A-5028-F8185AEC9C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DCEB3D1-C0FF-4C5C-9E47-AEAAD843CB38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39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498FF80-CBB7-F246-E9AF-4F456EBE3E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9779800-EA0F-764D-AA53-3EB451E2D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8EE248D-7522-510F-D091-49DBCF372C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9711B6D-246F-415A-9C3C-91A5F0E9EDF9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40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9C3606E-187B-9069-EC8A-DFA3D18D1A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08AA4EE-5BCE-C448-D049-C5BE2E384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C8234AA-8442-1BF5-4423-D013BA0B68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BE6669A-00EE-4260-B528-0FAE5E0B11BE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11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4CE1C7B-EAD6-74F6-56B4-EC8E333630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02ED559-683F-AF2D-AE5D-67F981CC2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EE5833C-493B-C4BB-D9F0-05378429E2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E878666-74F9-4337-BA47-8C8B053E3CD9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9C303E6-BBAC-B1D0-2025-031F019EED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5F2EE69-DA63-0C5E-013E-2EAF240E9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034976C-63AC-CFC6-86EC-5C119E0AA3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358C919-660A-4463-AC18-12362DC65DD8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B7CBE15-9131-B4AA-792C-91E9541A579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69E20B1-3140-D039-9615-CE255F6FC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D46B6F5-2879-20F5-E05E-14EBAB34CF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38E0BCE-0BE2-4382-BBF7-7CFD1E2759DA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14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AB5CAE0-51C4-9103-EFE9-177FA82BAC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216E8B7-6963-070D-7C57-012039CDD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DA3D145-9757-7213-B3F9-C757308690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3884223-208A-4437-82F0-5EDBB7D1B682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15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CE6F0DE-1B78-E8E1-0340-97E66440102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AFE50B4-82DA-3FBB-3195-3E417AA43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B967963-7A38-CE60-AE30-D498777E6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B0C2FAC-E5A2-4034-9A46-38347B78ADCF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16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53D7E4A-FE72-2C8F-8BCD-D742EDBC6E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1D75E9D-62DD-CAD4-B3B3-2737E8DAC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9455BE6-AEDA-4085-7DAD-421F1865A1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89AFEFC-E14F-4C04-8CC5-F8D910062C76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17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343DA8A-14C4-C09F-7FA5-666F9641B9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B5DCB16-422D-E4EC-B7C6-CA7A69C45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453455-8B20-5EE7-662F-304A4DAF48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7593C74-2801-4073-B6AC-51DB22BC7F31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0455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0E4542-FC22-F8C8-9D72-F19064CA2D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282D47-5F4B-40B9-B744-E7F5D77805B3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679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40A8A4-6CA2-71B6-DA75-014A2288D1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741A660-74D7-4C93-97DA-DB00D8B45191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12912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176FEC-C93D-95A7-B5BC-96CB11C8AD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CCFF769-1216-4D39-8BC3-97C19019652F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9971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7CD57D-947A-C549-7650-E99AC383A0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2CE73C7-D7D7-4654-9321-1C2B820FBBC6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95931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9A3460-0432-36D6-75D2-69C4871E29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AB90D3-8D8C-4229-A4FD-88D66A717516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11238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FC4F28-9AC7-A504-861C-3E05A20991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F291BBE-CAA5-44F8-8CC2-961837A776D2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72414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125E359-132B-05A3-BD94-4ACB41966E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B037C11-64F5-45DD-AE02-270CFBD2E2EC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1984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FBD4825-ABD4-12F7-39F5-2A45F26D83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9EBB2F-8BB6-45EF-B269-D343ECFF6063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55254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2E364-DA5E-3BD5-8A06-202964C415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CD612B-44D9-47C4-A582-5AA4DA25E410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49676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8CC496-2CBC-5D78-3DE3-C8043D9698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2B381EF-E0B5-40AC-8E2F-E9937F1A34FA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99792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83C403F-EEB1-2E20-D8FD-B2C7AD972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899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ko-K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609CD29-7E4E-B4CB-3126-B494485C8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Click to Edit Master Text Styles</a:t>
            </a:r>
          </a:p>
          <a:p>
            <a:pPr lvl="1"/>
            <a:r>
              <a:rPr lang="es-ES" altLang="ko-KR"/>
              <a:t>SECOND LEVEL</a:t>
            </a:r>
          </a:p>
          <a:p>
            <a:pPr lvl="2"/>
            <a:r>
              <a:rPr lang="es-ES" altLang="ko-KR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A66CE4B-BD5C-18CF-B773-20E01F6909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>
              <a:defRPr/>
            </a:pPr>
            <a:fld id="{85CDFBB7-13A4-4FBA-95BA-583466FE19DA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C8F99D21-45E6-6B79-96D1-97DFC9A6323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1430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MS PGothic" pitchFamily="34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2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F2B5B9CE-9394-FC4C-DA25-B1495DCA5F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B201FFF8-E51F-4000-B5C1-D68CDE4402E0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</a:t>
            </a:fld>
            <a:endParaRPr lang="es-ES" altLang="ko-KR" sz="10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48191867-EACE-E417-586D-02B5ED312D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ko-KR"/>
              <a:t>Chapter 3:</a:t>
            </a:r>
            <a:br>
              <a:rPr lang="en-US" altLang="ko-KR"/>
            </a:br>
            <a:r>
              <a:rPr lang="en-US" altLang="ko-KR">
                <a:latin typeface="Tahoma" panose="020B0604030504040204" pitchFamily="34" charset="0"/>
              </a:rPr>
              <a:t>Geometric Transformations</a:t>
            </a:r>
            <a:br>
              <a:rPr lang="en-US" altLang="ko-KR"/>
            </a:br>
            <a:endParaRPr lang="en-US" altLang="ko-KR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1A85308-CFDD-FF47-550F-9FFF11D183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4114800"/>
            <a:ext cx="8229600" cy="1752600"/>
          </a:xfrm>
        </p:spPr>
        <p:txBody>
          <a:bodyPr/>
          <a:lstStyle/>
          <a:p>
            <a:r>
              <a:rPr lang="en-US" altLang="ko-KR"/>
              <a:t>Sang Il Park</a:t>
            </a:r>
          </a:p>
          <a:p>
            <a:r>
              <a:rPr lang="en-US" altLang="ko-KR"/>
              <a:t>Dept. of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486404B-BB19-D73A-5696-60F09C6704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Tahoma" panose="020B0604030504040204" pitchFamily="34" charset="0"/>
              </a:rPr>
              <a:t>Geometric Transformations</a:t>
            </a:r>
          </a:p>
        </p:txBody>
      </p:sp>
      <p:sp>
        <p:nvSpPr>
          <p:cNvPr id="5123" name="부제목 6">
            <a:extLst>
              <a:ext uri="{FF2B5EF4-FFF2-40B4-BE49-F238E27FC236}">
                <a16:creationId xmlns:a16="http://schemas.microsoft.com/office/drawing/2014/main" id="{990EF7DF-ABF0-4F03-36F5-1414CC177C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E427925-05BB-8592-77BB-8ED40B269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Transformations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0AA32D3-C08A-3511-3154-911F0E54D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/>
              <a:t>Linear transformations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/>
          </a:p>
          <a:p>
            <a:pPr eaLnBrk="1" hangingPunct="1">
              <a:lnSpc>
                <a:spcPct val="90000"/>
              </a:lnSpc>
            </a:pPr>
            <a:r>
              <a:rPr lang="en-US" altLang="ko-KR" sz="2400"/>
              <a:t>Rigid transformations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/>
          </a:p>
          <a:p>
            <a:pPr eaLnBrk="1" hangingPunct="1">
              <a:lnSpc>
                <a:spcPct val="90000"/>
              </a:lnSpc>
            </a:pPr>
            <a:r>
              <a:rPr lang="en-US" altLang="ko-KR" sz="2400"/>
              <a:t>Affine transformations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/>
          </a:p>
          <a:p>
            <a:pPr eaLnBrk="1" hangingPunct="1">
              <a:lnSpc>
                <a:spcPct val="90000"/>
              </a:lnSpc>
            </a:pPr>
            <a:r>
              <a:rPr lang="en-US" altLang="ko-KR" sz="2400"/>
              <a:t>Projective transformations</a:t>
            </a:r>
          </a:p>
        </p:txBody>
      </p:sp>
      <p:sp>
        <p:nvSpPr>
          <p:cNvPr id="7172" name="Line 5">
            <a:extLst>
              <a:ext uri="{FF2B5EF4-FFF2-40B4-BE49-F238E27FC236}">
                <a16:creationId xmlns:a16="http://schemas.microsoft.com/office/drawing/2014/main" id="{8BA088C3-FE95-8B85-B23E-EFA62D265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4724400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" name="Line 6">
            <a:extLst>
              <a:ext uri="{FF2B5EF4-FFF2-40B4-BE49-F238E27FC236}">
                <a16:creationId xmlns:a16="http://schemas.microsoft.com/office/drawing/2014/main" id="{1D5F4671-12B7-C2C6-D2B1-815F4C8034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3789363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4" name="Freeform 9">
            <a:extLst>
              <a:ext uri="{FF2B5EF4-FFF2-40B4-BE49-F238E27FC236}">
                <a16:creationId xmlns:a16="http://schemas.microsoft.com/office/drawing/2014/main" id="{C320611C-7133-8133-2FE3-040A29CA6CCA}"/>
              </a:ext>
            </a:extLst>
          </p:cNvPr>
          <p:cNvSpPr>
            <a:spLocks/>
          </p:cNvSpPr>
          <p:nvPr/>
        </p:nvSpPr>
        <p:spPr bwMode="auto">
          <a:xfrm>
            <a:off x="5208588" y="4113213"/>
            <a:ext cx="1282700" cy="1103312"/>
          </a:xfrm>
          <a:custGeom>
            <a:avLst/>
            <a:gdLst>
              <a:gd name="T0" fmla="*/ 2147483646 w 808"/>
              <a:gd name="T1" fmla="*/ 2147483646 h 695"/>
              <a:gd name="T2" fmla="*/ 2147483646 w 808"/>
              <a:gd name="T3" fmla="*/ 2147483646 h 695"/>
              <a:gd name="T4" fmla="*/ 2147483646 w 808"/>
              <a:gd name="T5" fmla="*/ 2147483646 h 695"/>
              <a:gd name="T6" fmla="*/ 2147483646 w 808"/>
              <a:gd name="T7" fmla="*/ 2147483646 h 695"/>
              <a:gd name="T8" fmla="*/ 2147483646 w 808"/>
              <a:gd name="T9" fmla="*/ 2147483646 h 695"/>
              <a:gd name="T10" fmla="*/ 2147483646 w 808"/>
              <a:gd name="T11" fmla="*/ 2147483646 h 6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08"/>
              <a:gd name="T19" fmla="*/ 0 h 695"/>
              <a:gd name="T20" fmla="*/ 808 w 808"/>
              <a:gd name="T21" fmla="*/ 695 h 6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08" h="695">
                <a:moveTo>
                  <a:pt x="143" y="567"/>
                </a:moveTo>
                <a:cubicBezTo>
                  <a:pt x="45" y="484"/>
                  <a:pt x="0" y="173"/>
                  <a:pt x="53" y="113"/>
                </a:cubicBezTo>
                <a:cubicBezTo>
                  <a:pt x="106" y="53"/>
                  <a:pt x="340" y="211"/>
                  <a:pt x="461" y="204"/>
                </a:cubicBezTo>
                <a:cubicBezTo>
                  <a:pt x="582" y="197"/>
                  <a:pt x="748" y="0"/>
                  <a:pt x="778" y="68"/>
                </a:cubicBezTo>
                <a:cubicBezTo>
                  <a:pt x="808" y="136"/>
                  <a:pt x="748" y="529"/>
                  <a:pt x="642" y="612"/>
                </a:cubicBezTo>
                <a:cubicBezTo>
                  <a:pt x="536" y="695"/>
                  <a:pt x="241" y="650"/>
                  <a:pt x="143" y="56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5" name="Freeform 12">
            <a:extLst>
              <a:ext uri="{FF2B5EF4-FFF2-40B4-BE49-F238E27FC236}">
                <a16:creationId xmlns:a16="http://schemas.microsoft.com/office/drawing/2014/main" id="{300D58C3-7E79-9C69-D466-8016BA5981AB}"/>
              </a:ext>
            </a:extLst>
          </p:cNvPr>
          <p:cNvSpPr>
            <a:spLocks/>
          </p:cNvSpPr>
          <p:nvPr/>
        </p:nvSpPr>
        <p:spPr bwMode="auto">
          <a:xfrm rot="2911879">
            <a:off x="7019132" y="1989931"/>
            <a:ext cx="1282700" cy="1103313"/>
          </a:xfrm>
          <a:custGeom>
            <a:avLst/>
            <a:gdLst>
              <a:gd name="T0" fmla="*/ 2147483646 w 808"/>
              <a:gd name="T1" fmla="*/ 2147483646 h 695"/>
              <a:gd name="T2" fmla="*/ 2147483646 w 808"/>
              <a:gd name="T3" fmla="*/ 2147483646 h 695"/>
              <a:gd name="T4" fmla="*/ 2147483646 w 808"/>
              <a:gd name="T5" fmla="*/ 2147483646 h 695"/>
              <a:gd name="T6" fmla="*/ 2147483646 w 808"/>
              <a:gd name="T7" fmla="*/ 2147483646 h 695"/>
              <a:gd name="T8" fmla="*/ 2147483646 w 808"/>
              <a:gd name="T9" fmla="*/ 2147483646 h 695"/>
              <a:gd name="T10" fmla="*/ 2147483646 w 808"/>
              <a:gd name="T11" fmla="*/ 2147483646 h 6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08"/>
              <a:gd name="T19" fmla="*/ 0 h 695"/>
              <a:gd name="T20" fmla="*/ 808 w 808"/>
              <a:gd name="T21" fmla="*/ 695 h 6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08" h="695">
                <a:moveTo>
                  <a:pt x="143" y="567"/>
                </a:moveTo>
                <a:cubicBezTo>
                  <a:pt x="45" y="484"/>
                  <a:pt x="0" y="173"/>
                  <a:pt x="53" y="113"/>
                </a:cubicBezTo>
                <a:cubicBezTo>
                  <a:pt x="106" y="53"/>
                  <a:pt x="340" y="211"/>
                  <a:pt x="461" y="204"/>
                </a:cubicBezTo>
                <a:cubicBezTo>
                  <a:pt x="582" y="197"/>
                  <a:pt x="748" y="0"/>
                  <a:pt x="778" y="68"/>
                </a:cubicBezTo>
                <a:cubicBezTo>
                  <a:pt x="808" y="136"/>
                  <a:pt x="748" y="529"/>
                  <a:pt x="642" y="612"/>
                </a:cubicBezTo>
                <a:cubicBezTo>
                  <a:pt x="536" y="695"/>
                  <a:pt x="241" y="650"/>
                  <a:pt x="143" y="56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76" name="Freeform 13">
            <a:extLst>
              <a:ext uri="{FF2B5EF4-FFF2-40B4-BE49-F238E27FC236}">
                <a16:creationId xmlns:a16="http://schemas.microsoft.com/office/drawing/2014/main" id="{5D2CE438-655F-8C2F-C465-C9E99EB34F19}"/>
              </a:ext>
            </a:extLst>
          </p:cNvPr>
          <p:cNvSpPr>
            <a:spLocks/>
          </p:cNvSpPr>
          <p:nvPr/>
        </p:nvSpPr>
        <p:spPr bwMode="auto">
          <a:xfrm>
            <a:off x="5867400" y="2492375"/>
            <a:ext cx="865188" cy="936625"/>
          </a:xfrm>
          <a:custGeom>
            <a:avLst/>
            <a:gdLst>
              <a:gd name="T0" fmla="*/ 0 w 545"/>
              <a:gd name="T1" fmla="*/ 2147483646 h 590"/>
              <a:gd name="T2" fmla="*/ 2147483646 w 545"/>
              <a:gd name="T3" fmla="*/ 2147483646 h 590"/>
              <a:gd name="T4" fmla="*/ 2147483646 w 545"/>
              <a:gd name="T5" fmla="*/ 0 h 590"/>
              <a:gd name="T6" fmla="*/ 0 60000 65536"/>
              <a:gd name="T7" fmla="*/ 0 60000 65536"/>
              <a:gd name="T8" fmla="*/ 0 60000 65536"/>
              <a:gd name="T9" fmla="*/ 0 w 545"/>
              <a:gd name="T10" fmla="*/ 0 h 590"/>
              <a:gd name="T11" fmla="*/ 545 w 545"/>
              <a:gd name="T12" fmla="*/ 590 h 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590">
                <a:moveTo>
                  <a:pt x="0" y="590"/>
                </a:moveTo>
                <a:cubicBezTo>
                  <a:pt x="0" y="412"/>
                  <a:pt x="0" y="234"/>
                  <a:pt x="91" y="136"/>
                </a:cubicBezTo>
                <a:cubicBezTo>
                  <a:pt x="182" y="38"/>
                  <a:pt x="363" y="19"/>
                  <a:pt x="54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7" name="Text Box 14">
            <a:extLst>
              <a:ext uri="{FF2B5EF4-FFF2-40B4-BE49-F238E27FC236}">
                <a16:creationId xmlns:a16="http://schemas.microsoft.com/office/drawing/2014/main" id="{1A8D9402-3331-E31D-5024-675645041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3495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ko-KR" sz="2400"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7178" name="Text Box 15">
            <a:extLst>
              <a:ext uri="{FF2B5EF4-FFF2-40B4-BE49-F238E27FC236}">
                <a16:creationId xmlns:a16="http://schemas.microsoft.com/office/drawing/2014/main" id="{58EA802A-886B-37F8-5DE5-465E446F7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229225"/>
            <a:ext cx="266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ko-KR" sz="2400">
                <a:ea typeface="굴림" panose="020B0600000101010101" pitchFamily="50" charset="-127"/>
              </a:rPr>
              <a:t>Global reference frame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41DB9DF-7DF0-C58C-3B50-074A9E116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Homogeneous Coordinates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AB0146F-4FFF-5C12-12B7-0B8566934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Any affine transformation between 3D spaces can be represented by a 4x4 matrix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Affine transformation is </a:t>
            </a:r>
            <a:r>
              <a:rPr lang="en-US" altLang="ko-KR" i="1"/>
              <a:t>linear</a:t>
            </a:r>
            <a:r>
              <a:rPr lang="en-US" altLang="ko-KR"/>
              <a:t> in homogeneous coordinates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77A0203B-57FB-96C1-B47C-920F3531F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276600"/>
          <a:ext cx="40735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3154" imgH="342900" progId="Equation.3">
                  <p:embed/>
                </p:oleObj>
              </mc:Choice>
              <mc:Fallback>
                <p:oleObj name="Equation" r:id="rId3" imgW="1543154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76600"/>
                        <a:ext cx="40735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635E427-D55E-175C-BCBC-DA1E1D39F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Projective Spaces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1487C2A-BBD2-CA37-491E-EAF922CEC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Homogeneous coordinates</a:t>
            </a:r>
          </a:p>
          <a:p>
            <a:pPr lvl="1" eaLnBrk="1" hangingPunct="1"/>
            <a:r>
              <a:rPr lang="en-US" altLang="ko-KR"/>
              <a:t>(x, y, z, w) = (x/w, y/w, z/w, 1)</a:t>
            </a:r>
          </a:p>
          <a:p>
            <a:pPr lvl="1" eaLnBrk="1" hangingPunct="1"/>
            <a:r>
              <a:rPr lang="en-US" altLang="ko-KR"/>
              <a:t>Useful for handling perspective projection</a:t>
            </a:r>
          </a:p>
          <a:p>
            <a:pPr lvl="1" eaLnBrk="1" hangingPunct="1"/>
            <a:endParaRPr lang="en-US" altLang="ko-KR"/>
          </a:p>
          <a:p>
            <a:pPr eaLnBrk="1" hangingPunct="1"/>
            <a:r>
              <a:rPr lang="en-US" altLang="ko-KR"/>
              <a:t>But, it is algebraically inconsistent !!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44F6EADA-F94A-497C-FC5F-2AAAA25E3A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933825"/>
          <a:ext cx="6048375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1376" imgH="920582" progId="Equation.3">
                  <p:embed/>
                </p:oleObj>
              </mc:Choice>
              <mc:Fallback>
                <p:oleObj name="Equation" r:id="rId3" imgW="2381376" imgH="92058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33825"/>
                        <a:ext cx="6048375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Line 5">
            <a:extLst>
              <a:ext uri="{FF2B5EF4-FFF2-40B4-BE49-F238E27FC236}">
                <a16:creationId xmlns:a16="http://schemas.microsoft.com/office/drawing/2014/main" id="{553FB184-D9C2-7122-9AC5-4DEF89BF0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5013325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673D9331-008B-FFDC-9A6D-5E5C33DE6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5013325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E19EBF0F-3381-C686-0F62-59F346D2F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5084763"/>
            <a:ext cx="43180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F4EFBE6E-72FD-67B7-B246-9610A6B37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013325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F837FFDC-531B-64C3-803D-655125D83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5013325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0049873A-575A-5CEA-10C9-1F9ADFB4A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5013325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6F528538-26B3-76EF-83E2-AD3AB8F15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5013325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DFA4604-2CB8-87DD-ACD8-5E98F6C74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Examples of Affine Transformations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EB08D5B-0015-3213-CF52-6EA9EE390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ko-KR"/>
              <a:t>2D rotation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2D scaling</a:t>
            </a: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A134D98B-785A-4F79-6632-49CE52E94A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1989138"/>
          <a:ext cx="3863975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898" imgH="590628" progId="Equation.3">
                  <p:embed/>
                </p:oleObj>
              </mc:Choice>
              <mc:Fallback>
                <p:oleObj name="Equation" r:id="rId3" imgW="1777898" imgH="59062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989138"/>
                        <a:ext cx="3863975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Line 5">
            <a:extLst>
              <a:ext uri="{FF2B5EF4-FFF2-40B4-BE49-F238E27FC236}">
                <a16:creationId xmlns:a16="http://schemas.microsoft.com/office/drawing/2014/main" id="{0102B2E0-E29E-71B3-35F9-8044B3C5E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2925763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F02BC664-39AA-705E-98F9-335605CBE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050" y="1989138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9" name="Freeform 7">
            <a:extLst>
              <a:ext uri="{FF2B5EF4-FFF2-40B4-BE49-F238E27FC236}">
                <a16:creationId xmlns:a16="http://schemas.microsoft.com/office/drawing/2014/main" id="{136AAED2-33E2-F5D2-8281-E099DA2214BA}"/>
              </a:ext>
            </a:extLst>
          </p:cNvPr>
          <p:cNvSpPr>
            <a:spLocks/>
          </p:cNvSpPr>
          <p:nvPr/>
        </p:nvSpPr>
        <p:spPr bwMode="auto">
          <a:xfrm>
            <a:off x="2051050" y="2278063"/>
            <a:ext cx="431800" cy="647700"/>
          </a:xfrm>
          <a:custGeom>
            <a:avLst/>
            <a:gdLst>
              <a:gd name="T0" fmla="*/ 0 w 272"/>
              <a:gd name="T1" fmla="*/ 2147483646 h 408"/>
              <a:gd name="T2" fmla="*/ 2147483646 w 272"/>
              <a:gd name="T3" fmla="*/ 2147483646 h 408"/>
              <a:gd name="T4" fmla="*/ 2147483646 w 272"/>
              <a:gd name="T5" fmla="*/ 2147483646 h 408"/>
              <a:gd name="T6" fmla="*/ 2147483646 w 272"/>
              <a:gd name="T7" fmla="*/ 0 h 408"/>
              <a:gd name="T8" fmla="*/ 0 w 272"/>
              <a:gd name="T9" fmla="*/ 2147483646 h 408"/>
              <a:gd name="T10" fmla="*/ 0 w 272"/>
              <a:gd name="T11" fmla="*/ 2147483646 h 4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408"/>
              <a:gd name="T20" fmla="*/ 272 w 272"/>
              <a:gd name="T21" fmla="*/ 408 h 4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408">
                <a:moveTo>
                  <a:pt x="0" y="408"/>
                </a:moveTo>
                <a:lnTo>
                  <a:pt x="272" y="408"/>
                </a:lnTo>
                <a:lnTo>
                  <a:pt x="272" y="136"/>
                </a:lnTo>
                <a:lnTo>
                  <a:pt x="136" y="0"/>
                </a:lnTo>
                <a:lnTo>
                  <a:pt x="0" y="136"/>
                </a:lnTo>
                <a:lnTo>
                  <a:pt x="0" y="40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0" name="Freeform 8">
            <a:extLst>
              <a:ext uri="{FF2B5EF4-FFF2-40B4-BE49-F238E27FC236}">
                <a16:creationId xmlns:a16="http://schemas.microsoft.com/office/drawing/2014/main" id="{5E96A737-E520-F36F-FD6E-B08E94CC40D6}"/>
              </a:ext>
            </a:extLst>
          </p:cNvPr>
          <p:cNvSpPr>
            <a:spLocks/>
          </p:cNvSpPr>
          <p:nvPr/>
        </p:nvSpPr>
        <p:spPr bwMode="auto">
          <a:xfrm rot="-2612153">
            <a:off x="1763713" y="2205038"/>
            <a:ext cx="431800" cy="647700"/>
          </a:xfrm>
          <a:custGeom>
            <a:avLst/>
            <a:gdLst>
              <a:gd name="T0" fmla="*/ 0 w 272"/>
              <a:gd name="T1" fmla="*/ 2147483646 h 408"/>
              <a:gd name="T2" fmla="*/ 2147483646 w 272"/>
              <a:gd name="T3" fmla="*/ 2147483646 h 408"/>
              <a:gd name="T4" fmla="*/ 2147483646 w 272"/>
              <a:gd name="T5" fmla="*/ 2147483646 h 408"/>
              <a:gd name="T6" fmla="*/ 2147483646 w 272"/>
              <a:gd name="T7" fmla="*/ 0 h 408"/>
              <a:gd name="T8" fmla="*/ 0 w 272"/>
              <a:gd name="T9" fmla="*/ 2147483646 h 408"/>
              <a:gd name="T10" fmla="*/ 0 w 272"/>
              <a:gd name="T11" fmla="*/ 2147483646 h 4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408"/>
              <a:gd name="T20" fmla="*/ 272 w 272"/>
              <a:gd name="T21" fmla="*/ 408 h 4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408">
                <a:moveTo>
                  <a:pt x="0" y="408"/>
                </a:moveTo>
                <a:lnTo>
                  <a:pt x="272" y="408"/>
                </a:lnTo>
                <a:lnTo>
                  <a:pt x="272" y="136"/>
                </a:lnTo>
                <a:lnTo>
                  <a:pt x="136" y="0"/>
                </a:lnTo>
                <a:lnTo>
                  <a:pt x="0" y="136"/>
                </a:lnTo>
                <a:lnTo>
                  <a:pt x="0" y="40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1" name="Line 10">
            <a:extLst>
              <a:ext uri="{FF2B5EF4-FFF2-40B4-BE49-F238E27FC236}">
                <a16:creationId xmlns:a16="http://schemas.microsoft.com/office/drawing/2014/main" id="{6AC8A4A7-04B9-D525-DE3F-5F59D8E34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5518150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2" name="Line 11">
            <a:extLst>
              <a:ext uri="{FF2B5EF4-FFF2-40B4-BE49-F238E27FC236}">
                <a16:creationId xmlns:a16="http://schemas.microsoft.com/office/drawing/2014/main" id="{B71D8D52-D70D-C9D0-74EE-2EC9996B8A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050" y="4581525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3" name="Freeform 12">
            <a:extLst>
              <a:ext uri="{FF2B5EF4-FFF2-40B4-BE49-F238E27FC236}">
                <a16:creationId xmlns:a16="http://schemas.microsoft.com/office/drawing/2014/main" id="{271BA388-A5F5-D058-EDD2-9281E41AC60F}"/>
              </a:ext>
            </a:extLst>
          </p:cNvPr>
          <p:cNvSpPr>
            <a:spLocks/>
          </p:cNvSpPr>
          <p:nvPr/>
        </p:nvSpPr>
        <p:spPr bwMode="auto">
          <a:xfrm>
            <a:off x="2051050" y="4870450"/>
            <a:ext cx="431800" cy="647700"/>
          </a:xfrm>
          <a:custGeom>
            <a:avLst/>
            <a:gdLst>
              <a:gd name="T0" fmla="*/ 0 w 272"/>
              <a:gd name="T1" fmla="*/ 2147483646 h 408"/>
              <a:gd name="T2" fmla="*/ 2147483646 w 272"/>
              <a:gd name="T3" fmla="*/ 2147483646 h 408"/>
              <a:gd name="T4" fmla="*/ 2147483646 w 272"/>
              <a:gd name="T5" fmla="*/ 2147483646 h 408"/>
              <a:gd name="T6" fmla="*/ 2147483646 w 272"/>
              <a:gd name="T7" fmla="*/ 0 h 408"/>
              <a:gd name="T8" fmla="*/ 0 w 272"/>
              <a:gd name="T9" fmla="*/ 2147483646 h 408"/>
              <a:gd name="T10" fmla="*/ 0 w 272"/>
              <a:gd name="T11" fmla="*/ 2147483646 h 4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408"/>
              <a:gd name="T20" fmla="*/ 272 w 272"/>
              <a:gd name="T21" fmla="*/ 408 h 4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408">
                <a:moveTo>
                  <a:pt x="0" y="408"/>
                </a:moveTo>
                <a:lnTo>
                  <a:pt x="272" y="408"/>
                </a:lnTo>
                <a:lnTo>
                  <a:pt x="272" y="136"/>
                </a:lnTo>
                <a:lnTo>
                  <a:pt x="136" y="0"/>
                </a:lnTo>
                <a:lnTo>
                  <a:pt x="0" y="136"/>
                </a:lnTo>
                <a:lnTo>
                  <a:pt x="0" y="40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4" name="Freeform 13">
            <a:extLst>
              <a:ext uri="{FF2B5EF4-FFF2-40B4-BE49-F238E27FC236}">
                <a16:creationId xmlns:a16="http://schemas.microsoft.com/office/drawing/2014/main" id="{49F76C0B-681F-AF8B-4374-3E6429A50C54}"/>
              </a:ext>
            </a:extLst>
          </p:cNvPr>
          <p:cNvSpPr>
            <a:spLocks/>
          </p:cNvSpPr>
          <p:nvPr/>
        </p:nvSpPr>
        <p:spPr bwMode="auto">
          <a:xfrm>
            <a:off x="2051050" y="4581525"/>
            <a:ext cx="720725" cy="935038"/>
          </a:xfrm>
          <a:custGeom>
            <a:avLst/>
            <a:gdLst>
              <a:gd name="T0" fmla="*/ 0 w 272"/>
              <a:gd name="T1" fmla="*/ 2147483646 h 408"/>
              <a:gd name="T2" fmla="*/ 2147483646 w 272"/>
              <a:gd name="T3" fmla="*/ 2147483646 h 408"/>
              <a:gd name="T4" fmla="*/ 2147483646 w 272"/>
              <a:gd name="T5" fmla="*/ 2147483646 h 408"/>
              <a:gd name="T6" fmla="*/ 2147483646 w 272"/>
              <a:gd name="T7" fmla="*/ 0 h 408"/>
              <a:gd name="T8" fmla="*/ 0 w 272"/>
              <a:gd name="T9" fmla="*/ 2147483646 h 408"/>
              <a:gd name="T10" fmla="*/ 0 w 272"/>
              <a:gd name="T11" fmla="*/ 2147483646 h 4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408"/>
              <a:gd name="T20" fmla="*/ 272 w 272"/>
              <a:gd name="T21" fmla="*/ 408 h 4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408">
                <a:moveTo>
                  <a:pt x="0" y="408"/>
                </a:moveTo>
                <a:lnTo>
                  <a:pt x="272" y="408"/>
                </a:lnTo>
                <a:lnTo>
                  <a:pt x="272" y="136"/>
                </a:lnTo>
                <a:lnTo>
                  <a:pt x="136" y="0"/>
                </a:lnTo>
                <a:lnTo>
                  <a:pt x="0" y="136"/>
                </a:lnTo>
                <a:lnTo>
                  <a:pt x="0" y="40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5" name="Oval 14">
            <a:extLst>
              <a:ext uri="{FF2B5EF4-FFF2-40B4-BE49-F238E27FC236}">
                <a16:creationId xmlns:a16="http://schemas.microsoft.com/office/drawing/2014/main" id="{39CDBDC7-C611-9570-CAD7-EF639E577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254250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ko-KR" altLang="en-US" sz="2400">
              <a:ea typeface="굴림" panose="020B0600000101010101" pitchFamily="50" charset="-127"/>
            </a:endParaRPr>
          </a:p>
        </p:txBody>
      </p:sp>
      <p:graphicFrame>
        <p:nvGraphicFramePr>
          <p:cNvPr id="13326" name="Object 15">
            <a:extLst>
              <a:ext uri="{FF2B5EF4-FFF2-40B4-BE49-F238E27FC236}">
                <a16:creationId xmlns:a16="http://schemas.microsoft.com/office/drawing/2014/main" id="{BB0C760E-5E8A-2DDD-31E8-E424D75B8F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6638" y="1889125"/>
          <a:ext cx="7794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5094" imgH="95172" progId="Equation.3">
                  <p:embed/>
                </p:oleObj>
              </mc:Choice>
              <mc:Fallback>
                <p:oleObj name="Equation" r:id="rId5" imgW="235094" imgH="9517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889125"/>
                        <a:ext cx="7794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6">
            <a:extLst>
              <a:ext uri="{FF2B5EF4-FFF2-40B4-BE49-F238E27FC236}">
                <a16:creationId xmlns:a16="http://schemas.microsoft.com/office/drawing/2014/main" id="{5518F4B9-60A7-1DEC-00DC-1DDAA1CC1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700" y="1989138"/>
          <a:ext cx="896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2118" imgH="95172" progId="Equation.3">
                  <p:embed/>
                </p:oleObj>
              </mc:Choice>
              <mc:Fallback>
                <p:oleObj name="Equation" r:id="rId7" imgW="292118" imgH="9517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989138"/>
                        <a:ext cx="8969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Oval 17">
            <a:extLst>
              <a:ext uri="{FF2B5EF4-FFF2-40B4-BE49-F238E27FC236}">
                <a16:creationId xmlns:a16="http://schemas.microsoft.com/office/drawing/2014/main" id="{84F61BC8-AEC4-455B-AE12-E37EC07EE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3" y="2238375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ko-KR" altLang="en-US" sz="2400">
              <a:ea typeface="굴림" panose="020B0600000101010101" pitchFamily="50" charset="-127"/>
            </a:endParaRPr>
          </a:p>
        </p:txBody>
      </p:sp>
      <p:graphicFrame>
        <p:nvGraphicFramePr>
          <p:cNvPr id="13329" name="Object 18">
            <a:extLst>
              <a:ext uri="{FF2B5EF4-FFF2-40B4-BE49-F238E27FC236}">
                <a16:creationId xmlns:a16="http://schemas.microsoft.com/office/drawing/2014/main" id="{027AE6AA-0FA2-0FEA-3F58-228D73FAC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5113" y="4365625"/>
          <a:ext cx="399415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47866" imgH="590628" progId="Equation.3">
                  <p:embed/>
                </p:oleObj>
              </mc:Choice>
              <mc:Fallback>
                <p:oleObj name="Equation" r:id="rId9" imgW="1847866" imgH="59062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4365625"/>
                        <a:ext cx="3994150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E590F2C-185E-063D-74AC-E546EFA57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Examples of Affine Transformations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F6D093E-4E99-5958-D836-9EED0CBEE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ko-KR"/>
              <a:t>2D shear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2D reflection</a:t>
            </a:r>
          </a:p>
        </p:txBody>
      </p:sp>
      <p:sp>
        <p:nvSpPr>
          <p:cNvPr id="15364" name="Line 5">
            <a:extLst>
              <a:ext uri="{FF2B5EF4-FFF2-40B4-BE49-F238E27FC236}">
                <a16:creationId xmlns:a16="http://schemas.microsoft.com/office/drawing/2014/main" id="{86B567B8-9036-B535-C016-FAC667DDA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2925763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5" name="Line 6">
            <a:extLst>
              <a:ext uri="{FF2B5EF4-FFF2-40B4-BE49-F238E27FC236}">
                <a16:creationId xmlns:a16="http://schemas.microsoft.com/office/drawing/2014/main" id="{AD229836-0E57-B98D-739E-4B4632B79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050" y="1989138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6" name="Freeform 7">
            <a:extLst>
              <a:ext uri="{FF2B5EF4-FFF2-40B4-BE49-F238E27FC236}">
                <a16:creationId xmlns:a16="http://schemas.microsoft.com/office/drawing/2014/main" id="{9F8BA23E-97B1-250F-3CDF-FCD0020BE1B0}"/>
              </a:ext>
            </a:extLst>
          </p:cNvPr>
          <p:cNvSpPr>
            <a:spLocks/>
          </p:cNvSpPr>
          <p:nvPr/>
        </p:nvSpPr>
        <p:spPr bwMode="auto">
          <a:xfrm>
            <a:off x="2051050" y="2278063"/>
            <a:ext cx="431800" cy="647700"/>
          </a:xfrm>
          <a:custGeom>
            <a:avLst/>
            <a:gdLst>
              <a:gd name="T0" fmla="*/ 0 w 272"/>
              <a:gd name="T1" fmla="*/ 2147483646 h 408"/>
              <a:gd name="T2" fmla="*/ 2147483646 w 272"/>
              <a:gd name="T3" fmla="*/ 2147483646 h 408"/>
              <a:gd name="T4" fmla="*/ 2147483646 w 272"/>
              <a:gd name="T5" fmla="*/ 2147483646 h 408"/>
              <a:gd name="T6" fmla="*/ 2147483646 w 272"/>
              <a:gd name="T7" fmla="*/ 0 h 408"/>
              <a:gd name="T8" fmla="*/ 0 w 272"/>
              <a:gd name="T9" fmla="*/ 2147483646 h 408"/>
              <a:gd name="T10" fmla="*/ 0 w 272"/>
              <a:gd name="T11" fmla="*/ 2147483646 h 4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408"/>
              <a:gd name="T20" fmla="*/ 272 w 272"/>
              <a:gd name="T21" fmla="*/ 408 h 4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408">
                <a:moveTo>
                  <a:pt x="0" y="408"/>
                </a:moveTo>
                <a:lnTo>
                  <a:pt x="272" y="408"/>
                </a:lnTo>
                <a:lnTo>
                  <a:pt x="272" y="136"/>
                </a:lnTo>
                <a:lnTo>
                  <a:pt x="136" y="0"/>
                </a:lnTo>
                <a:lnTo>
                  <a:pt x="0" y="136"/>
                </a:lnTo>
                <a:lnTo>
                  <a:pt x="0" y="40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7" name="Freeform 8">
            <a:extLst>
              <a:ext uri="{FF2B5EF4-FFF2-40B4-BE49-F238E27FC236}">
                <a16:creationId xmlns:a16="http://schemas.microsoft.com/office/drawing/2014/main" id="{14554430-7A7D-B61C-1F04-F530986EC348}"/>
              </a:ext>
            </a:extLst>
          </p:cNvPr>
          <p:cNvSpPr>
            <a:spLocks/>
          </p:cNvSpPr>
          <p:nvPr/>
        </p:nvSpPr>
        <p:spPr bwMode="auto">
          <a:xfrm>
            <a:off x="2051050" y="2276475"/>
            <a:ext cx="576263" cy="647700"/>
          </a:xfrm>
          <a:custGeom>
            <a:avLst/>
            <a:gdLst>
              <a:gd name="T0" fmla="*/ 0 w 363"/>
              <a:gd name="T1" fmla="*/ 2147483646 h 408"/>
              <a:gd name="T2" fmla="*/ 2147483646 w 363"/>
              <a:gd name="T3" fmla="*/ 2147483646 h 408"/>
              <a:gd name="T4" fmla="*/ 2147483646 w 363"/>
              <a:gd name="T5" fmla="*/ 0 h 408"/>
              <a:gd name="T6" fmla="*/ 2147483646 w 363"/>
              <a:gd name="T7" fmla="*/ 2147483646 h 408"/>
              <a:gd name="T8" fmla="*/ 2147483646 w 363"/>
              <a:gd name="T9" fmla="*/ 2147483646 h 408"/>
              <a:gd name="T10" fmla="*/ 0 w 363"/>
              <a:gd name="T11" fmla="*/ 2147483646 h 4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3"/>
              <a:gd name="T19" fmla="*/ 0 h 408"/>
              <a:gd name="T20" fmla="*/ 363 w 363"/>
              <a:gd name="T21" fmla="*/ 408 h 4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3" h="408">
                <a:moveTo>
                  <a:pt x="0" y="408"/>
                </a:moveTo>
                <a:lnTo>
                  <a:pt x="91" y="136"/>
                </a:lnTo>
                <a:lnTo>
                  <a:pt x="273" y="0"/>
                </a:lnTo>
                <a:lnTo>
                  <a:pt x="363" y="136"/>
                </a:lnTo>
                <a:lnTo>
                  <a:pt x="273" y="408"/>
                </a:lnTo>
                <a:lnTo>
                  <a:pt x="0" y="40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368" name="Object 9">
            <a:extLst>
              <a:ext uri="{FF2B5EF4-FFF2-40B4-BE49-F238E27FC236}">
                <a16:creationId xmlns:a16="http://schemas.microsoft.com/office/drawing/2014/main" id="{6C8FD4A9-E0F9-28CA-B2B4-D2FBB72FF7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4175" y="1989138"/>
          <a:ext cx="4122738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1188" imgH="590628" progId="Equation.3">
                  <p:embed/>
                </p:oleObj>
              </mc:Choice>
              <mc:Fallback>
                <p:oleObj name="Equation" r:id="rId3" imgW="1911188" imgH="59062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1989138"/>
                        <a:ext cx="4122738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Line 17">
            <a:extLst>
              <a:ext uri="{FF2B5EF4-FFF2-40B4-BE49-F238E27FC236}">
                <a16:creationId xmlns:a16="http://schemas.microsoft.com/office/drawing/2014/main" id="{9580CB6E-534C-66AC-EE9B-3362C72C1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5445125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0" name="Line 18">
            <a:extLst>
              <a:ext uri="{FF2B5EF4-FFF2-40B4-BE49-F238E27FC236}">
                <a16:creationId xmlns:a16="http://schemas.microsoft.com/office/drawing/2014/main" id="{8693841D-A9F2-D1C7-323E-BCF9691CC9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050" y="4508500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1" name="Freeform 19">
            <a:extLst>
              <a:ext uri="{FF2B5EF4-FFF2-40B4-BE49-F238E27FC236}">
                <a16:creationId xmlns:a16="http://schemas.microsoft.com/office/drawing/2014/main" id="{22C7A4AA-5D4A-42C0-74BD-31C966FDB89E}"/>
              </a:ext>
            </a:extLst>
          </p:cNvPr>
          <p:cNvSpPr>
            <a:spLocks/>
          </p:cNvSpPr>
          <p:nvPr/>
        </p:nvSpPr>
        <p:spPr bwMode="auto">
          <a:xfrm>
            <a:off x="2124075" y="4724400"/>
            <a:ext cx="431800" cy="647700"/>
          </a:xfrm>
          <a:custGeom>
            <a:avLst/>
            <a:gdLst>
              <a:gd name="T0" fmla="*/ 0 w 272"/>
              <a:gd name="T1" fmla="*/ 2147483646 h 408"/>
              <a:gd name="T2" fmla="*/ 2147483646 w 272"/>
              <a:gd name="T3" fmla="*/ 2147483646 h 408"/>
              <a:gd name="T4" fmla="*/ 2147483646 w 272"/>
              <a:gd name="T5" fmla="*/ 2147483646 h 408"/>
              <a:gd name="T6" fmla="*/ 2147483646 w 272"/>
              <a:gd name="T7" fmla="*/ 0 h 408"/>
              <a:gd name="T8" fmla="*/ 0 w 272"/>
              <a:gd name="T9" fmla="*/ 2147483646 h 408"/>
              <a:gd name="T10" fmla="*/ 0 w 272"/>
              <a:gd name="T11" fmla="*/ 2147483646 h 4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408"/>
              <a:gd name="T20" fmla="*/ 272 w 272"/>
              <a:gd name="T21" fmla="*/ 408 h 4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408">
                <a:moveTo>
                  <a:pt x="0" y="408"/>
                </a:moveTo>
                <a:lnTo>
                  <a:pt x="272" y="408"/>
                </a:lnTo>
                <a:lnTo>
                  <a:pt x="272" y="136"/>
                </a:lnTo>
                <a:lnTo>
                  <a:pt x="136" y="0"/>
                </a:lnTo>
                <a:lnTo>
                  <a:pt x="0" y="136"/>
                </a:lnTo>
                <a:lnTo>
                  <a:pt x="0" y="40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2" name="Freeform 20">
            <a:extLst>
              <a:ext uri="{FF2B5EF4-FFF2-40B4-BE49-F238E27FC236}">
                <a16:creationId xmlns:a16="http://schemas.microsoft.com/office/drawing/2014/main" id="{70BC3964-E4F1-A658-1645-E5E72D1773AA}"/>
              </a:ext>
            </a:extLst>
          </p:cNvPr>
          <p:cNvSpPr>
            <a:spLocks/>
          </p:cNvSpPr>
          <p:nvPr/>
        </p:nvSpPr>
        <p:spPr bwMode="auto">
          <a:xfrm flipV="1">
            <a:off x="2124075" y="5518150"/>
            <a:ext cx="431800" cy="647700"/>
          </a:xfrm>
          <a:custGeom>
            <a:avLst/>
            <a:gdLst>
              <a:gd name="T0" fmla="*/ 0 w 272"/>
              <a:gd name="T1" fmla="*/ 2147483646 h 408"/>
              <a:gd name="T2" fmla="*/ 2147483646 w 272"/>
              <a:gd name="T3" fmla="*/ 2147483646 h 408"/>
              <a:gd name="T4" fmla="*/ 2147483646 w 272"/>
              <a:gd name="T5" fmla="*/ 2147483646 h 408"/>
              <a:gd name="T6" fmla="*/ 2147483646 w 272"/>
              <a:gd name="T7" fmla="*/ 0 h 408"/>
              <a:gd name="T8" fmla="*/ 0 w 272"/>
              <a:gd name="T9" fmla="*/ 2147483646 h 408"/>
              <a:gd name="T10" fmla="*/ 0 w 272"/>
              <a:gd name="T11" fmla="*/ 2147483646 h 4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408"/>
              <a:gd name="T20" fmla="*/ 272 w 272"/>
              <a:gd name="T21" fmla="*/ 408 h 4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408">
                <a:moveTo>
                  <a:pt x="0" y="408"/>
                </a:moveTo>
                <a:lnTo>
                  <a:pt x="272" y="408"/>
                </a:lnTo>
                <a:lnTo>
                  <a:pt x="272" y="136"/>
                </a:lnTo>
                <a:lnTo>
                  <a:pt x="136" y="0"/>
                </a:lnTo>
                <a:lnTo>
                  <a:pt x="0" y="136"/>
                </a:lnTo>
                <a:lnTo>
                  <a:pt x="0" y="40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373" name="Object 21">
            <a:extLst>
              <a:ext uri="{FF2B5EF4-FFF2-40B4-BE49-F238E27FC236}">
                <a16:creationId xmlns:a16="http://schemas.microsoft.com/office/drawing/2014/main" id="{467BA8F9-98C4-F08B-4EB3-444AC603A6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3063" y="4522788"/>
          <a:ext cx="3890962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97139" imgH="590628" progId="Equation.3">
                  <p:embed/>
                </p:oleObj>
              </mc:Choice>
              <mc:Fallback>
                <p:oleObj name="Equation" r:id="rId5" imgW="1797139" imgH="59062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3" y="4522788"/>
                        <a:ext cx="3890962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758E566-4F01-BAA5-9C5F-723036F8C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Examples of Affine Transformations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677D8DC-7ECB-1D9F-1CFC-0BF672F59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2D translation</a:t>
            </a:r>
          </a:p>
          <a:p>
            <a:pPr eaLnBrk="1" hangingPunct="1"/>
            <a:endParaRPr lang="en-US" altLang="ko-KR"/>
          </a:p>
        </p:txBody>
      </p:sp>
      <p:sp>
        <p:nvSpPr>
          <p:cNvPr id="17412" name="Line 9">
            <a:extLst>
              <a:ext uri="{FF2B5EF4-FFF2-40B4-BE49-F238E27FC236}">
                <a16:creationId xmlns:a16="http://schemas.microsoft.com/office/drawing/2014/main" id="{D289CF8F-0C99-73D3-2C30-55C4D504B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286125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3" name="Line 10">
            <a:extLst>
              <a:ext uri="{FF2B5EF4-FFF2-40B4-BE49-F238E27FC236}">
                <a16:creationId xmlns:a16="http://schemas.microsoft.com/office/drawing/2014/main" id="{E90BD067-F86A-F821-4EAF-5B30F8BBB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050" y="2349500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4" name="Freeform 11">
            <a:extLst>
              <a:ext uri="{FF2B5EF4-FFF2-40B4-BE49-F238E27FC236}">
                <a16:creationId xmlns:a16="http://schemas.microsoft.com/office/drawing/2014/main" id="{D3DD7CC9-FCC9-FF5B-413D-4C2DE824E0B2}"/>
              </a:ext>
            </a:extLst>
          </p:cNvPr>
          <p:cNvSpPr>
            <a:spLocks/>
          </p:cNvSpPr>
          <p:nvPr/>
        </p:nvSpPr>
        <p:spPr bwMode="auto">
          <a:xfrm>
            <a:off x="2051050" y="2638425"/>
            <a:ext cx="431800" cy="647700"/>
          </a:xfrm>
          <a:custGeom>
            <a:avLst/>
            <a:gdLst>
              <a:gd name="T0" fmla="*/ 0 w 272"/>
              <a:gd name="T1" fmla="*/ 2147483646 h 408"/>
              <a:gd name="T2" fmla="*/ 2147483646 w 272"/>
              <a:gd name="T3" fmla="*/ 2147483646 h 408"/>
              <a:gd name="T4" fmla="*/ 2147483646 w 272"/>
              <a:gd name="T5" fmla="*/ 2147483646 h 408"/>
              <a:gd name="T6" fmla="*/ 2147483646 w 272"/>
              <a:gd name="T7" fmla="*/ 0 h 408"/>
              <a:gd name="T8" fmla="*/ 0 w 272"/>
              <a:gd name="T9" fmla="*/ 2147483646 h 408"/>
              <a:gd name="T10" fmla="*/ 0 w 272"/>
              <a:gd name="T11" fmla="*/ 2147483646 h 4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408"/>
              <a:gd name="T20" fmla="*/ 272 w 272"/>
              <a:gd name="T21" fmla="*/ 408 h 4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408">
                <a:moveTo>
                  <a:pt x="0" y="408"/>
                </a:moveTo>
                <a:lnTo>
                  <a:pt x="272" y="408"/>
                </a:lnTo>
                <a:lnTo>
                  <a:pt x="272" y="136"/>
                </a:lnTo>
                <a:lnTo>
                  <a:pt x="136" y="0"/>
                </a:lnTo>
                <a:lnTo>
                  <a:pt x="0" y="136"/>
                </a:lnTo>
                <a:lnTo>
                  <a:pt x="0" y="40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5" name="Freeform 12">
            <a:extLst>
              <a:ext uri="{FF2B5EF4-FFF2-40B4-BE49-F238E27FC236}">
                <a16:creationId xmlns:a16="http://schemas.microsoft.com/office/drawing/2014/main" id="{7FDF7AE3-6954-36EF-9D3F-51E0230E76E2}"/>
              </a:ext>
            </a:extLst>
          </p:cNvPr>
          <p:cNvSpPr>
            <a:spLocks/>
          </p:cNvSpPr>
          <p:nvPr/>
        </p:nvSpPr>
        <p:spPr bwMode="auto">
          <a:xfrm>
            <a:off x="2627313" y="2349500"/>
            <a:ext cx="431800" cy="647700"/>
          </a:xfrm>
          <a:custGeom>
            <a:avLst/>
            <a:gdLst>
              <a:gd name="T0" fmla="*/ 0 w 272"/>
              <a:gd name="T1" fmla="*/ 2147483646 h 408"/>
              <a:gd name="T2" fmla="*/ 2147483646 w 272"/>
              <a:gd name="T3" fmla="*/ 2147483646 h 408"/>
              <a:gd name="T4" fmla="*/ 2147483646 w 272"/>
              <a:gd name="T5" fmla="*/ 2147483646 h 408"/>
              <a:gd name="T6" fmla="*/ 2147483646 w 272"/>
              <a:gd name="T7" fmla="*/ 0 h 408"/>
              <a:gd name="T8" fmla="*/ 0 w 272"/>
              <a:gd name="T9" fmla="*/ 2147483646 h 408"/>
              <a:gd name="T10" fmla="*/ 0 w 272"/>
              <a:gd name="T11" fmla="*/ 2147483646 h 4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408"/>
              <a:gd name="T20" fmla="*/ 272 w 272"/>
              <a:gd name="T21" fmla="*/ 408 h 4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408">
                <a:moveTo>
                  <a:pt x="0" y="408"/>
                </a:moveTo>
                <a:lnTo>
                  <a:pt x="272" y="408"/>
                </a:lnTo>
                <a:lnTo>
                  <a:pt x="272" y="136"/>
                </a:lnTo>
                <a:lnTo>
                  <a:pt x="136" y="0"/>
                </a:lnTo>
                <a:lnTo>
                  <a:pt x="0" y="136"/>
                </a:lnTo>
                <a:lnTo>
                  <a:pt x="0" y="40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7416" name="Object 13">
            <a:extLst>
              <a:ext uri="{FF2B5EF4-FFF2-40B4-BE49-F238E27FC236}">
                <a16:creationId xmlns:a16="http://schemas.microsoft.com/office/drawing/2014/main" id="{638670AD-B01D-868A-85A3-2FD1EEAFE1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2362200"/>
          <a:ext cx="4097337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296" imgH="590628" progId="Equation.3">
                  <p:embed/>
                </p:oleObj>
              </mc:Choice>
              <mc:Fallback>
                <p:oleObj name="Equation" r:id="rId3" imgW="1892296" imgH="59062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362200"/>
                        <a:ext cx="4097337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 descr="AADGHLJ0">
            <a:extLst>
              <a:ext uri="{FF2B5EF4-FFF2-40B4-BE49-F238E27FC236}">
                <a16:creationId xmlns:a16="http://schemas.microsoft.com/office/drawing/2014/main" id="{2A1285D6-7DB1-98C1-615E-8DE6883E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t="22708" r="9772" b="40556"/>
          <a:stretch>
            <a:fillRect/>
          </a:stretch>
        </p:blipFill>
        <p:spPr bwMode="auto">
          <a:xfrm>
            <a:off x="250825" y="3357563"/>
            <a:ext cx="8316913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>
            <a:extLst>
              <a:ext uri="{FF2B5EF4-FFF2-40B4-BE49-F238E27FC236}">
                <a16:creationId xmlns:a16="http://schemas.microsoft.com/office/drawing/2014/main" id="{E88F3951-2250-A6A3-6814-4A8B99F0F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Examples of Affine Transformations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E4E919F-14BC-D5C2-CA9A-2EDD42D7B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3D rotation</a:t>
            </a:r>
          </a:p>
        </p:txBody>
      </p:sp>
      <p:graphicFrame>
        <p:nvGraphicFramePr>
          <p:cNvPr id="19461" name="Object 4">
            <a:extLst>
              <a:ext uri="{FF2B5EF4-FFF2-40B4-BE49-F238E27FC236}">
                <a16:creationId xmlns:a16="http://schemas.microsoft.com/office/drawing/2014/main" id="{E9188DA1-D37A-F1FC-0A0A-D4C779F7E0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925763"/>
          <a:ext cx="2808288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0398" imgH="800217" progId="Equation.3">
                  <p:embed/>
                </p:oleObj>
              </mc:Choice>
              <mc:Fallback>
                <p:oleObj name="Equation" r:id="rId4" imgW="2000398" imgH="8002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25763"/>
                        <a:ext cx="2808288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7">
            <a:extLst>
              <a:ext uri="{FF2B5EF4-FFF2-40B4-BE49-F238E27FC236}">
                <a16:creationId xmlns:a16="http://schemas.microsoft.com/office/drawing/2014/main" id="{98A687F4-3A93-A295-C0E5-DF19D65C2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76475"/>
          <a:ext cx="284321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00398" imgH="800217" progId="Equation.3">
                  <p:embed/>
                </p:oleObj>
              </mc:Choice>
              <mc:Fallback>
                <p:oleObj name="Equation" r:id="rId6" imgW="2000398" imgH="8002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76475"/>
                        <a:ext cx="2843213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8">
            <a:extLst>
              <a:ext uri="{FF2B5EF4-FFF2-40B4-BE49-F238E27FC236}">
                <a16:creationId xmlns:a16="http://schemas.microsoft.com/office/drawing/2014/main" id="{D0898F9B-46A5-1604-6E95-50D66B85D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2213" y="1976438"/>
          <a:ext cx="28829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8" imgW="2031883" imgH="819111" progId="Equation.3">
                  <p:embed/>
                </p:oleObj>
              </mc:Choice>
              <mc:Fallback>
                <p:oleObj name="수식" r:id="rId8" imgW="2031883" imgH="81911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213" y="1976438"/>
                        <a:ext cx="28829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36332CFC-1A02-76CF-BA09-BAF76321F5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07363" y="5943600"/>
            <a:ext cx="381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FC71B594-A5A9-497F-A11B-FECD463895CE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18</a:t>
            </a:fld>
            <a:endParaRPr lang="es-ES" altLang="ko-KR" sz="10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6565ACA-6BC5-E957-735F-9EC202B66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3D Rotation Matrix about Z Axis</a:t>
            </a:r>
          </a:p>
        </p:txBody>
      </p:sp>
      <p:graphicFrame>
        <p:nvGraphicFramePr>
          <p:cNvPr id="21508" name="Object 2">
            <a:extLst>
              <a:ext uri="{FF2B5EF4-FFF2-40B4-BE49-F238E27FC236}">
                <a16:creationId xmlns:a16="http://schemas.microsoft.com/office/drawing/2014/main" id="{DDBE428D-A9C8-A517-AFDC-88702DC6E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447800"/>
          <a:ext cx="344805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914400" progId="Equation.3">
                  <p:embed/>
                </p:oleObj>
              </mc:Choice>
              <mc:Fallback>
                <p:oleObj name="Equation" r:id="rId2" imgW="14605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47800"/>
                        <a:ext cx="344805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6">
            <a:extLst>
              <a:ext uri="{FF2B5EF4-FFF2-40B4-BE49-F238E27FC236}">
                <a16:creationId xmlns:a16="http://schemas.microsoft.com/office/drawing/2014/main" id="{CBB87DD0-C633-DB45-79A3-7BCFD8FBD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24025" y="2057400"/>
            <a:ext cx="1752600" cy="685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>
                <a:latin typeface="Times New Roman" panose="02020603050405020304" pitchFamily="18" charset="0"/>
              </a:rPr>
              <a:t>R</a:t>
            </a:r>
            <a:r>
              <a:rPr lang="en-US" altLang="ko-KR" sz="2400">
                <a:latin typeface="Times New Roman" panose="02020603050405020304" pitchFamily="18" charset="0"/>
              </a:rPr>
              <a:t> = </a:t>
            </a:r>
            <a:r>
              <a:rPr lang="en-US" altLang="ko-KR" sz="2400" b="1">
                <a:latin typeface="Times New Roman" panose="02020603050405020304" pitchFamily="18" charset="0"/>
              </a:rPr>
              <a:t>R</a:t>
            </a:r>
            <a:r>
              <a:rPr lang="en-US" altLang="ko-KR" sz="3200" baseline="-25000">
                <a:latin typeface="Times New Roman" panose="02020603050405020304" pitchFamily="18" charset="0"/>
              </a:rPr>
              <a:t>z</a:t>
            </a:r>
            <a:r>
              <a:rPr lang="en-US" altLang="ko-KR" sz="2400">
                <a:latin typeface="Times New Roman" panose="02020603050405020304" pitchFamily="18" charset="0"/>
              </a:rPr>
              <a:t>(</a:t>
            </a:r>
            <a:r>
              <a:rPr lang="en-US" altLang="ko-KR" sz="2400">
                <a:latin typeface="Symbol" panose="05050102010706020507" pitchFamily="18" charset="2"/>
              </a:rPr>
              <a:t>q</a:t>
            </a:r>
            <a:r>
              <a:rPr lang="en-US" altLang="ko-KR" sz="2400">
                <a:latin typeface="Times New Roman" panose="02020603050405020304" pitchFamily="18" charset="0"/>
              </a:rPr>
              <a:t>) =</a:t>
            </a:r>
          </a:p>
        </p:txBody>
      </p:sp>
      <p:pic>
        <p:nvPicPr>
          <p:cNvPr id="21510" name="Picture 2" descr="D:\My Courses\2013\Computer Graphics 2\book figures\CHAPTER03 JPEG\AN03f47.jpg">
            <a:extLst>
              <a:ext uri="{FF2B5EF4-FFF2-40B4-BE49-F238E27FC236}">
                <a16:creationId xmlns:a16="http://schemas.microsoft.com/office/drawing/2014/main" id="{6E1EB573-984E-5422-C9DC-40F2D0CD8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3810000"/>
            <a:ext cx="43434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31867EC5-062F-C008-8195-F81D599493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87B509DC-8ABC-45C1-BB15-242A939480C2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19</a:t>
            </a:fld>
            <a:endParaRPr lang="es-ES" altLang="ko-KR" sz="10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30C4A6F-8367-590A-0AC0-BF65FA416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229600" cy="1066800"/>
          </a:xfrm>
        </p:spPr>
        <p:txBody>
          <a:bodyPr/>
          <a:lstStyle/>
          <a:p>
            <a:r>
              <a:rPr lang="en-US" altLang="ko-KR"/>
              <a:t>3D Rotation about </a:t>
            </a:r>
            <a:r>
              <a:rPr lang="en-US" altLang="ko-KR">
                <a:latin typeface="Times New Roman" panose="02020603050405020304" pitchFamily="18" charset="0"/>
              </a:rPr>
              <a:t>x</a:t>
            </a:r>
            <a:r>
              <a:rPr lang="en-US" altLang="ko-KR"/>
              <a:t> and </a:t>
            </a:r>
            <a:r>
              <a:rPr lang="en-US" altLang="ko-KR">
                <a:latin typeface="Times New Roman" panose="02020603050405020304" pitchFamily="18" charset="0"/>
              </a:rPr>
              <a:t>y</a:t>
            </a:r>
            <a:r>
              <a:rPr lang="en-US" altLang="ko-KR"/>
              <a:t> axes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572F069-08C8-2A65-B2E6-388AD5422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700"/>
              <a:t>Same argument as for rotation about </a:t>
            </a:r>
            <a:r>
              <a:rPr lang="en-US" altLang="ko-KR" sz="2700" i="1"/>
              <a:t>z</a:t>
            </a:r>
            <a:r>
              <a:rPr lang="en-US" altLang="ko-KR" sz="2700"/>
              <a:t> axis</a:t>
            </a:r>
          </a:p>
          <a:p>
            <a:pPr lvl="1"/>
            <a:r>
              <a:rPr lang="en-US" altLang="ko-KR" sz="2200"/>
              <a:t>For rotation about </a:t>
            </a:r>
            <a:r>
              <a:rPr lang="en-US" altLang="ko-KR" sz="2200" i="1">
                <a:latin typeface="Times New Roman" panose="02020603050405020304" pitchFamily="18" charset="0"/>
              </a:rPr>
              <a:t>x</a:t>
            </a:r>
            <a:r>
              <a:rPr lang="en-US" altLang="ko-KR" sz="2200"/>
              <a:t> axis, </a:t>
            </a:r>
            <a:r>
              <a:rPr lang="en-US" altLang="ko-KR" sz="2200" i="1">
                <a:latin typeface="Times New Roman" panose="02020603050405020304" pitchFamily="18" charset="0"/>
              </a:rPr>
              <a:t>x</a:t>
            </a:r>
            <a:r>
              <a:rPr lang="en-US" altLang="ko-KR" sz="2200"/>
              <a:t> is unchanged</a:t>
            </a:r>
          </a:p>
          <a:p>
            <a:pPr lvl="1"/>
            <a:r>
              <a:rPr lang="en-US" altLang="ko-KR" sz="2200"/>
              <a:t>For rotation about </a:t>
            </a:r>
            <a:r>
              <a:rPr lang="en-US" altLang="ko-KR" sz="2200" i="1">
                <a:latin typeface="Times New Roman" panose="02020603050405020304" pitchFamily="18" charset="0"/>
              </a:rPr>
              <a:t>y</a:t>
            </a:r>
            <a:r>
              <a:rPr lang="en-US" altLang="ko-KR" sz="2200"/>
              <a:t> axis, </a:t>
            </a:r>
            <a:r>
              <a:rPr lang="en-US" altLang="ko-KR" sz="2200" i="1">
                <a:latin typeface="Times New Roman" panose="02020603050405020304" pitchFamily="18" charset="0"/>
              </a:rPr>
              <a:t>y</a:t>
            </a:r>
            <a:r>
              <a:rPr lang="en-US" altLang="ko-KR" sz="2200"/>
              <a:t> is unchanged</a:t>
            </a:r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60AADB6F-26EB-DA20-A7EA-5B64637C6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05200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>
                <a:latin typeface="Times New Roman" panose="02020603050405020304" pitchFamily="18" charset="0"/>
              </a:rPr>
              <a:t>R</a:t>
            </a:r>
            <a:r>
              <a:rPr lang="en-US" altLang="ko-KR" sz="2400">
                <a:latin typeface="Times New Roman" panose="02020603050405020304" pitchFamily="18" charset="0"/>
              </a:rPr>
              <a:t> = </a:t>
            </a:r>
            <a:r>
              <a:rPr lang="en-US" altLang="ko-KR" sz="2400" b="1">
                <a:latin typeface="Times New Roman" panose="02020603050405020304" pitchFamily="18" charset="0"/>
              </a:rPr>
              <a:t>R</a:t>
            </a:r>
            <a:r>
              <a:rPr lang="en-US" altLang="ko-KR" sz="3200" baseline="-25000">
                <a:latin typeface="Times New Roman" panose="02020603050405020304" pitchFamily="18" charset="0"/>
              </a:rPr>
              <a:t>x</a:t>
            </a:r>
            <a:r>
              <a:rPr lang="en-US" altLang="ko-KR" sz="2400">
                <a:latin typeface="Times New Roman" panose="02020603050405020304" pitchFamily="18" charset="0"/>
              </a:rPr>
              <a:t>(</a:t>
            </a:r>
            <a:r>
              <a:rPr lang="en-US" altLang="ko-KR" sz="2400">
                <a:latin typeface="Symbol" panose="05050102010706020507" pitchFamily="18" charset="2"/>
              </a:rPr>
              <a:t>q</a:t>
            </a:r>
            <a:r>
              <a:rPr lang="en-US" altLang="ko-KR" sz="2400">
                <a:latin typeface="Times New Roman" panose="02020603050405020304" pitchFamily="18" charset="0"/>
              </a:rPr>
              <a:t>) =</a:t>
            </a: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A5B4A0B9-3FAC-C114-BF70-2693E4FBC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81600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>
                <a:latin typeface="Times New Roman" panose="02020603050405020304" pitchFamily="18" charset="0"/>
              </a:rPr>
              <a:t>R</a:t>
            </a:r>
            <a:r>
              <a:rPr lang="en-US" altLang="ko-KR" sz="2400">
                <a:latin typeface="Times New Roman" panose="02020603050405020304" pitchFamily="18" charset="0"/>
              </a:rPr>
              <a:t> = </a:t>
            </a:r>
            <a:r>
              <a:rPr lang="en-US" altLang="ko-KR" sz="2400" b="1">
                <a:latin typeface="Times New Roman" panose="02020603050405020304" pitchFamily="18" charset="0"/>
              </a:rPr>
              <a:t>R</a:t>
            </a:r>
            <a:r>
              <a:rPr lang="en-US" altLang="ko-KR" sz="3200" baseline="-25000">
                <a:latin typeface="Times New Roman" panose="02020603050405020304" pitchFamily="18" charset="0"/>
              </a:rPr>
              <a:t>y</a:t>
            </a:r>
            <a:r>
              <a:rPr lang="en-US" altLang="ko-KR" sz="2400">
                <a:latin typeface="Times New Roman" panose="02020603050405020304" pitchFamily="18" charset="0"/>
              </a:rPr>
              <a:t>(</a:t>
            </a:r>
            <a:r>
              <a:rPr lang="en-US" altLang="ko-KR" sz="2400">
                <a:latin typeface="Symbol" panose="05050102010706020507" pitchFamily="18" charset="2"/>
              </a:rPr>
              <a:t>q</a:t>
            </a:r>
            <a:r>
              <a:rPr lang="en-US" altLang="ko-KR" sz="2400">
                <a:latin typeface="Times New Roman" panose="02020603050405020304" pitchFamily="18" charset="0"/>
              </a:rPr>
              <a:t>) =</a:t>
            </a:r>
          </a:p>
        </p:txBody>
      </p:sp>
      <p:graphicFrame>
        <p:nvGraphicFramePr>
          <p:cNvPr id="22535" name="Object 2">
            <a:extLst>
              <a:ext uri="{FF2B5EF4-FFF2-40B4-BE49-F238E27FC236}">
                <a16:creationId xmlns:a16="http://schemas.microsoft.com/office/drawing/2014/main" id="{09BA2996-0AD4-ACEB-EE7C-CF5DF4EA7D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8025" y="2819400"/>
          <a:ext cx="261937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914400" progId="Equation.3">
                  <p:embed/>
                </p:oleObj>
              </mc:Choice>
              <mc:Fallback>
                <p:oleObj name="Equation" r:id="rId2" imgW="14097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2819400"/>
                        <a:ext cx="2619375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3">
            <a:extLst>
              <a:ext uri="{FF2B5EF4-FFF2-40B4-BE49-F238E27FC236}">
                <a16:creationId xmlns:a16="http://schemas.microsoft.com/office/drawing/2014/main" id="{186E0358-712F-9CEF-640B-A1FE10A8B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4724400"/>
          <a:ext cx="262096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700" imgH="914400" progId="Equation.3">
                  <p:embed/>
                </p:oleObj>
              </mc:Choice>
              <mc:Fallback>
                <p:oleObj name="Equation" r:id="rId4" imgW="14097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4724400"/>
                        <a:ext cx="2620962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8BE5524-A5B2-8B64-38AD-89B885A18B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Tahoma" panose="020B0604030504040204" pitchFamily="34" charset="0"/>
              </a:rPr>
              <a:t>Geometric objects and Its representations</a:t>
            </a:r>
          </a:p>
        </p:txBody>
      </p:sp>
      <p:sp>
        <p:nvSpPr>
          <p:cNvPr id="7171" name="부제목 2">
            <a:extLst>
              <a:ext uri="{FF2B5EF4-FFF2-40B4-BE49-F238E27FC236}">
                <a16:creationId xmlns:a16="http://schemas.microsoft.com/office/drawing/2014/main" id="{843B34A5-5B3B-E70D-5FFA-8E823247EC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6C55504-B022-62A4-7922-6A10E341D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2D Pivot-Point Rotation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9D725D0-31FD-6FCE-1ACC-249D215F2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229600" cy="4784725"/>
          </a:xfrm>
        </p:spPr>
        <p:txBody>
          <a:bodyPr/>
          <a:lstStyle/>
          <a:p>
            <a:pPr eaLnBrk="1" hangingPunct="1"/>
            <a:r>
              <a:rPr lang="en-US" altLang="ko-KR"/>
              <a:t>Rotation with respect to a pivot point (x,y)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787DE33A-574E-CE94-D652-254DB4732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735138"/>
          <a:ext cx="5400675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59100" imgH="1638300" progId="Equation.3">
                  <p:embed/>
                </p:oleObj>
              </mc:Choice>
              <mc:Fallback>
                <p:oleObj name="Equation" r:id="rId3" imgW="2959100" imgH="163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35138"/>
                        <a:ext cx="5400675" cy="298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7" name="Picture 5" descr="AADGHBG0">
            <a:extLst>
              <a:ext uri="{FF2B5EF4-FFF2-40B4-BE49-F238E27FC236}">
                <a16:creationId xmlns:a16="http://schemas.microsoft.com/office/drawing/2014/main" id="{0194D02A-DB7C-0DFA-6ADD-D5B9AC35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5" b="52107"/>
          <a:stretch>
            <a:fillRect/>
          </a:stretch>
        </p:blipFill>
        <p:spPr bwMode="auto">
          <a:xfrm>
            <a:off x="14288" y="4841875"/>
            <a:ext cx="912971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8B3BEEF-379D-350D-BD1C-BEF057011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2D Fixed-Point Scaling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0675862-7888-5EFD-73B7-7026ED685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784725"/>
          </a:xfrm>
        </p:spPr>
        <p:txBody>
          <a:bodyPr/>
          <a:lstStyle/>
          <a:p>
            <a:pPr eaLnBrk="1" hangingPunct="1"/>
            <a:r>
              <a:rPr lang="en-US" altLang="ko-KR"/>
              <a:t>Scaling with respect to a fixed point (x,y)</a:t>
            </a:r>
          </a:p>
          <a:p>
            <a:pPr eaLnBrk="1" hangingPunct="1"/>
            <a:endParaRPr lang="en-US" altLang="ko-KR"/>
          </a:p>
        </p:txBody>
      </p:sp>
      <p:graphicFrame>
        <p:nvGraphicFramePr>
          <p:cNvPr id="25604" name="Object 5">
            <a:extLst>
              <a:ext uri="{FF2B5EF4-FFF2-40B4-BE49-F238E27FC236}">
                <a16:creationId xmlns:a16="http://schemas.microsoft.com/office/drawing/2014/main" id="{8371C410-25C3-9FB0-7CD4-89C823851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725613"/>
          <a:ext cx="4895850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14600" imgH="1663700" progId="Equation.3">
                  <p:embed/>
                </p:oleObj>
              </mc:Choice>
              <mc:Fallback>
                <p:oleObj name="Equation" r:id="rId3" imgW="2514600" imgH="166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25613"/>
                        <a:ext cx="4895850" cy="323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5" name="Picture 7" descr="AADGHBH0">
            <a:extLst>
              <a:ext uri="{FF2B5EF4-FFF2-40B4-BE49-F238E27FC236}">
                <a16:creationId xmlns:a16="http://schemas.microsoft.com/office/drawing/2014/main" id="{9723ED90-F3D2-9ED7-A5A0-B967E0508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2" b="50000"/>
          <a:stretch>
            <a:fillRect/>
          </a:stretch>
        </p:blipFill>
        <p:spPr bwMode="auto">
          <a:xfrm>
            <a:off x="0" y="4841875"/>
            <a:ext cx="91440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1C38EFD-4C01-DF38-8D03-9286994CA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Scaling Direction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9E7DAB1-51E6-547A-78F7-381859225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Scaling along an arbitrary axis</a:t>
            </a: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0C4DEEBB-6896-E574-1B58-4C8BB2619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060575"/>
          <a:ext cx="314801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09088" imgH="253890" progId="Equation.3">
                  <p:embed/>
                </p:oleObj>
              </mc:Choice>
              <mc:Fallback>
                <p:oleObj name="Equation" r:id="rId3" imgW="1409088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060575"/>
                        <a:ext cx="3148012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Line 5">
            <a:extLst>
              <a:ext uri="{FF2B5EF4-FFF2-40B4-BE49-F238E27FC236}">
                <a16:creationId xmlns:a16="http://schemas.microsoft.com/office/drawing/2014/main" id="{F6FA1794-759F-39FB-3FB4-D3F4A8C96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4149725"/>
            <a:ext cx="19446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EC965D34-3D87-A03C-0785-70DAD25492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7450" y="2924175"/>
            <a:ext cx="1588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5" name="Rectangle 9">
            <a:extLst>
              <a:ext uri="{FF2B5EF4-FFF2-40B4-BE49-F238E27FC236}">
                <a16:creationId xmlns:a16="http://schemas.microsoft.com/office/drawing/2014/main" id="{622B2AA0-4B85-B1D8-2D9D-46D116BC7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716338"/>
            <a:ext cx="431800" cy="4333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ko-KR" altLang="en-US" sz="2400">
              <a:ea typeface="굴림" panose="020B0600000101010101" pitchFamily="50" charset="-127"/>
            </a:endParaRPr>
          </a:p>
        </p:txBody>
      </p:sp>
      <p:sp>
        <p:nvSpPr>
          <p:cNvPr id="27656" name="Line 10">
            <a:extLst>
              <a:ext uri="{FF2B5EF4-FFF2-40B4-BE49-F238E27FC236}">
                <a16:creationId xmlns:a16="http://schemas.microsoft.com/office/drawing/2014/main" id="{06135C37-4A2F-F697-12F2-FC132663F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149725"/>
            <a:ext cx="19446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7" name="Line 11">
            <a:extLst>
              <a:ext uri="{FF2B5EF4-FFF2-40B4-BE49-F238E27FC236}">
                <a16:creationId xmlns:a16="http://schemas.microsoft.com/office/drawing/2014/main" id="{5574A0AE-8DC9-8AD1-09F8-2986CB9C71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2924175"/>
            <a:ext cx="1588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8" name="Rectangle 12">
            <a:extLst>
              <a:ext uri="{FF2B5EF4-FFF2-40B4-BE49-F238E27FC236}">
                <a16:creationId xmlns:a16="http://schemas.microsoft.com/office/drawing/2014/main" id="{3C8A7EBC-993B-9F48-79DB-D5CCA5F602AC}"/>
              </a:ext>
            </a:extLst>
          </p:cNvPr>
          <p:cNvSpPr>
            <a:spLocks noChangeArrowheads="1"/>
          </p:cNvSpPr>
          <p:nvPr/>
        </p:nvSpPr>
        <p:spPr bwMode="auto">
          <a:xfrm rot="-2639363">
            <a:off x="3276600" y="3640138"/>
            <a:ext cx="431800" cy="4333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ko-KR" altLang="en-US" sz="2400">
              <a:ea typeface="굴림" panose="020B0600000101010101" pitchFamily="50" charset="-127"/>
            </a:endParaRPr>
          </a:p>
        </p:txBody>
      </p:sp>
      <p:sp>
        <p:nvSpPr>
          <p:cNvPr id="27659" name="Line 13">
            <a:extLst>
              <a:ext uri="{FF2B5EF4-FFF2-40B4-BE49-F238E27FC236}">
                <a16:creationId xmlns:a16="http://schemas.microsoft.com/office/drawing/2014/main" id="{4F3D2CB7-D62F-03F7-BDDD-F52CAA476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149725"/>
            <a:ext cx="19446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0" name="Line 14">
            <a:extLst>
              <a:ext uri="{FF2B5EF4-FFF2-40B4-BE49-F238E27FC236}">
                <a16:creationId xmlns:a16="http://schemas.microsoft.com/office/drawing/2014/main" id="{B4794784-7D24-4E9B-F746-F5A2903CCA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1500" y="2924175"/>
            <a:ext cx="1588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1" name="Line 16">
            <a:extLst>
              <a:ext uri="{FF2B5EF4-FFF2-40B4-BE49-F238E27FC236}">
                <a16:creationId xmlns:a16="http://schemas.microsoft.com/office/drawing/2014/main" id="{77E0FA44-0D8A-D2DC-BBAC-70D3763DC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4149725"/>
            <a:ext cx="19446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2" name="Line 17">
            <a:extLst>
              <a:ext uri="{FF2B5EF4-FFF2-40B4-BE49-F238E27FC236}">
                <a16:creationId xmlns:a16="http://schemas.microsoft.com/office/drawing/2014/main" id="{556BAF6C-063C-A5F5-477B-99B8793FC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3525" y="2924175"/>
            <a:ext cx="1588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3" name="Freeform 22">
            <a:extLst>
              <a:ext uri="{FF2B5EF4-FFF2-40B4-BE49-F238E27FC236}">
                <a16:creationId xmlns:a16="http://schemas.microsoft.com/office/drawing/2014/main" id="{A7E14408-9C50-7E48-4625-E4339EFF8697}"/>
              </a:ext>
            </a:extLst>
          </p:cNvPr>
          <p:cNvSpPr>
            <a:spLocks/>
          </p:cNvSpPr>
          <p:nvPr/>
        </p:nvSpPr>
        <p:spPr bwMode="auto">
          <a:xfrm>
            <a:off x="7877175" y="3429000"/>
            <a:ext cx="727075" cy="720725"/>
          </a:xfrm>
          <a:custGeom>
            <a:avLst/>
            <a:gdLst>
              <a:gd name="T0" fmla="*/ 2147483646 w 458"/>
              <a:gd name="T1" fmla="*/ 2147483646 h 454"/>
              <a:gd name="T2" fmla="*/ 2147483646 w 458"/>
              <a:gd name="T3" fmla="*/ 2147483646 h 454"/>
              <a:gd name="T4" fmla="*/ 2147483646 w 458"/>
              <a:gd name="T5" fmla="*/ 0 h 454"/>
              <a:gd name="T6" fmla="*/ 2147483646 w 458"/>
              <a:gd name="T7" fmla="*/ 2147483646 h 454"/>
              <a:gd name="T8" fmla="*/ 0 w 458"/>
              <a:gd name="T9" fmla="*/ 2147483646 h 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8"/>
              <a:gd name="T16" fmla="*/ 0 h 454"/>
              <a:gd name="T17" fmla="*/ 458 w 458"/>
              <a:gd name="T18" fmla="*/ 454 h 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8" h="454">
                <a:moveTo>
                  <a:pt x="5" y="454"/>
                </a:moveTo>
                <a:lnTo>
                  <a:pt x="95" y="91"/>
                </a:lnTo>
                <a:lnTo>
                  <a:pt x="458" y="0"/>
                </a:lnTo>
                <a:lnTo>
                  <a:pt x="367" y="363"/>
                </a:lnTo>
                <a:lnTo>
                  <a:pt x="0" y="45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4" name="Freeform 23">
            <a:extLst>
              <a:ext uri="{FF2B5EF4-FFF2-40B4-BE49-F238E27FC236}">
                <a16:creationId xmlns:a16="http://schemas.microsoft.com/office/drawing/2014/main" id="{47AB19D2-0476-AD6A-9132-95B85CF24DA1}"/>
              </a:ext>
            </a:extLst>
          </p:cNvPr>
          <p:cNvSpPr>
            <a:spLocks/>
          </p:cNvSpPr>
          <p:nvPr/>
        </p:nvSpPr>
        <p:spPr bwMode="auto">
          <a:xfrm rot="-2695494">
            <a:off x="5291138" y="3287713"/>
            <a:ext cx="727075" cy="720725"/>
          </a:xfrm>
          <a:custGeom>
            <a:avLst/>
            <a:gdLst>
              <a:gd name="T0" fmla="*/ 2147483646 w 458"/>
              <a:gd name="T1" fmla="*/ 2147483646 h 454"/>
              <a:gd name="T2" fmla="*/ 2147483646 w 458"/>
              <a:gd name="T3" fmla="*/ 2147483646 h 454"/>
              <a:gd name="T4" fmla="*/ 2147483646 w 458"/>
              <a:gd name="T5" fmla="*/ 0 h 454"/>
              <a:gd name="T6" fmla="*/ 2147483646 w 458"/>
              <a:gd name="T7" fmla="*/ 2147483646 h 454"/>
              <a:gd name="T8" fmla="*/ 0 w 458"/>
              <a:gd name="T9" fmla="*/ 2147483646 h 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8"/>
              <a:gd name="T16" fmla="*/ 0 h 454"/>
              <a:gd name="T17" fmla="*/ 458 w 458"/>
              <a:gd name="T18" fmla="*/ 454 h 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8" h="454">
                <a:moveTo>
                  <a:pt x="5" y="454"/>
                </a:moveTo>
                <a:lnTo>
                  <a:pt x="95" y="91"/>
                </a:lnTo>
                <a:lnTo>
                  <a:pt x="458" y="0"/>
                </a:lnTo>
                <a:lnTo>
                  <a:pt x="367" y="363"/>
                </a:lnTo>
                <a:lnTo>
                  <a:pt x="0" y="45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5" name="AutoShape 24">
            <a:extLst>
              <a:ext uri="{FF2B5EF4-FFF2-40B4-BE49-F238E27FC236}">
                <a16:creationId xmlns:a16="http://schemas.microsoft.com/office/drawing/2014/main" id="{69618B08-A9D7-73AB-5C99-9B0354FC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652963"/>
            <a:ext cx="1657350" cy="360362"/>
          </a:xfrm>
          <a:prstGeom prst="curvedUpArrow">
            <a:avLst>
              <a:gd name="adj1" fmla="val 45225"/>
              <a:gd name="adj2" fmla="val 183965"/>
              <a:gd name="adj3" fmla="val 33333"/>
            </a:avLst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ko-KR" altLang="en-US" sz="2400">
              <a:ea typeface="굴림" panose="020B0600000101010101" pitchFamily="50" charset="-127"/>
            </a:endParaRPr>
          </a:p>
        </p:txBody>
      </p:sp>
      <p:sp>
        <p:nvSpPr>
          <p:cNvPr id="27666" name="AutoShape 25">
            <a:extLst>
              <a:ext uri="{FF2B5EF4-FFF2-40B4-BE49-F238E27FC236}">
                <a16:creationId xmlns:a16="http://schemas.microsoft.com/office/drawing/2014/main" id="{A3D1F19C-1B9D-A148-0B1E-232722FCD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4652963"/>
            <a:ext cx="1657350" cy="360362"/>
          </a:xfrm>
          <a:prstGeom prst="curvedUpArrow">
            <a:avLst>
              <a:gd name="adj1" fmla="val 45225"/>
              <a:gd name="adj2" fmla="val 183965"/>
              <a:gd name="adj3" fmla="val 33333"/>
            </a:avLst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ko-KR" altLang="en-US" sz="2400">
              <a:ea typeface="굴림" panose="020B0600000101010101" pitchFamily="50" charset="-127"/>
            </a:endParaRPr>
          </a:p>
        </p:txBody>
      </p:sp>
      <p:sp>
        <p:nvSpPr>
          <p:cNvPr id="27667" name="AutoShape 26">
            <a:extLst>
              <a:ext uri="{FF2B5EF4-FFF2-40B4-BE49-F238E27FC236}">
                <a16:creationId xmlns:a16="http://schemas.microsoft.com/office/drawing/2014/main" id="{D0D1F29C-9230-37EC-7DF2-9409A1C78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4652963"/>
            <a:ext cx="1657350" cy="360362"/>
          </a:xfrm>
          <a:prstGeom prst="curvedUpArrow">
            <a:avLst>
              <a:gd name="adj1" fmla="val 45225"/>
              <a:gd name="adj2" fmla="val 183965"/>
              <a:gd name="adj3" fmla="val 33333"/>
            </a:avLst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ko-KR" altLang="en-US" sz="2400">
              <a:ea typeface="굴림" panose="020B0600000101010101" pitchFamily="50" charset="-127"/>
            </a:endParaRPr>
          </a:p>
        </p:txBody>
      </p:sp>
      <p:graphicFrame>
        <p:nvGraphicFramePr>
          <p:cNvPr id="27668" name="Object 27">
            <a:extLst>
              <a:ext uri="{FF2B5EF4-FFF2-40B4-BE49-F238E27FC236}">
                <a16:creationId xmlns:a16="http://schemas.microsoft.com/office/drawing/2014/main" id="{A0D0F26F-F075-AEE3-D05C-D653FDC63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5084763"/>
          <a:ext cx="10207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" imgH="228600" progId="Equation.3">
                  <p:embed/>
                </p:oleObj>
              </mc:Choice>
              <mc:Fallback>
                <p:oleObj name="Equation" r:id="rId5" imgW="4572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084763"/>
                        <a:ext cx="10207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8">
            <a:extLst>
              <a:ext uri="{FF2B5EF4-FFF2-40B4-BE49-F238E27FC236}">
                <a16:creationId xmlns:a16="http://schemas.microsoft.com/office/drawing/2014/main" id="{0F261475-4CF8-7BDA-67DA-DF271352A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5157788"/>
          <a:ext cx="12477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58558" imgH="241195" progId="Equation.3">
                  <p:embed/>
                </p:oleObj>
              </mc:Choice>
              <mc:Fallback>
                <p:oleObj name="Equation" r:id="rId7" imgW="558558" imgH="24119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157788"/>
                        <a:ext cx="12477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29">
            <a:extLst>
              <a:ext uri="{FF2B5EF4-FFF2-40B4-BE49-F238E27FC236}">
                <a16:creationId xmlns:a16="http://schemas.microsoft.com/office/drawing/2014/main" id="{D234F951-D85E-B5F0-493D-7AF762A17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157788"/>
          <a:ext cx="7651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2751" imgH="203112" progId="Equation.3">
                  <p:embed/>
                </p:oleObj>
              </mc:Choice>
              <mc:Fallback>
                <p:oleObj name="Equation" r:id="rId9" imgW="342751" imgH="20311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157788"/>
                        <a:ext cx="7651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540AD69-2FB7-94AC-6A36-ED5B017E7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Properties of Affine Transformations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4B9DA8B-ECF7-511B-5EF8-FED949A85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362950" cy="5111750"/>
          </a:xfrm>
        </p:spPr>
        <p:txBody>
          <a:bodyPr/>
          <a:lstStyle/>
          <a:p>
            <a:pPr eaLnBrk="1" hangingPunct="1"/>
            <a:r>
              <a:rPr lang="en-US" altLang="ko-KR" sz="2400"/>
              <a:t>Any </a:t>
            </a:r>
            <a:r>
              <a:rPr lang="en-US" altLang="ko-KR" sz="2400" b="1" i="1">
                <a:solidFill>
                  <a:schemeClr val="accent2"/>
                </a:solidFill>
              </a:rPr>
              <a:t>affine transformation</a:t>
            </a:r>
            <a:r>
              <a:rPr lang="en-US" altLang="ko-KR" sz="2400"/>
              <a:t> between 3D spaces can be represented as a combination of a </a:t>
            </a:r>
            <a:r>
              <a:rPr lang="en-US" altLang="ko-KR" sz="2400" b="1" i="1">
                <a:solidFill>
                  <a:schemeClr val="accent2"/>
                </a:solidFill>
              </a:rPr>
              <a:t>linear transformation</a:t>
            </a:r>
            <a:r>
              <a:rPr lang="en-US" altLang="ko-KR" sz="2400"/>
              <a:t> followed by </a:t>
            </a:r>
            <a:r>
              <a:rPr lang="en-US" altLang="ko-KR" sz="2400" b="1" i="1">
                <a:solidFill>
                  <a:schemeClr val="accent2"/>
                </a:solidFill>
              </a:rPr>
              <a:t>translation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An affine transf. maps </a:t>
            </a:r>
            <a:r>
              <a:rPr lang="en-US" altLang="ko-KR" sz="2400" b="1" i="1">
                <a:solidFill>
                  <a:schemeClr val="accent2"/>
                </a:solidFill>
              </a:rPr>
              <a:t>lines</a:t>
            </a:r>
            <a:r>
              <a:rPr lang="en-US" altLang="ko-KR" sz="2400"/>
              <a:t> to </a:t>
            </a:r>
            <a:r>
              <a:rPr lang="en-US" altLang="ko-KR" sz="2400" b="1" i="1">
                <a:solidFill>
                  <a:schemeClr val="accent2"/>
                </a:solidFill>
              </a:rPr>
              <a:t>lines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An affine transf. maps </a:t>
            </a:r>
            <a:r>
              <a:rPr lang="en-US" altLang="ko-KR" sz="2400" b="1" i="1">
                <a:solidFill>
                  <a:schemeClr val="accent2"/>
                </a:solidFill>
              </a:rPr>
              <a:t>parallel lines</a:t>
            </a:r>
            <a:r>
              <a:rPr lang="en-US" altLang="ko-KR" sz="2400"/>
              <a:t> to </a:t>
            </a:r>
            <a:r>
              <a:rPr lang="en-US" altLang="ko-KR" sz="2400" b="1" i="1">
                <a:solidFill>
                  <a:schemeClr val="accent2"/>
                </a:solidFill>
              </a:rPr>
              <a:t>parallel lines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An affine transf. preserves </a:t>
            </a:r>
            <a:r>
              <a:rPr lang="en-US" altLang="ko-KR" sz="2400" b="1" i="1">
                <a:solidFill>
                  <a:schemeClr val="accent2"/>
                </a:solidFill>
              </a:rPr>
              <a:t>ratios of distance</a:t>
            </a:r>
            <a:r>
              <a:rPr lang="en-US" altLang="ko-KR" sz="2400"/>
              <a:t> along a line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An affine transf. does not preserve absolute distances and angles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7ADE648-FFEC-C5E0-1EAD-71893D0EC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Rigid Transformations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C0CA20F-6B3F-3D75-5667-25F53A445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18488" cy="4525962"/>
          </a:xfrm>
        </p:spPr>
        <p:txBody>
          <a:bodyPr/>
          <a:lstStyle/>
          <a:p>
            <a:pPr eaLnBrk="1" hangingPunct="1"/>
            <a:r>
              <a:rPr lang="en-US" altLang="ko-KR"/>
              <a:t>A </a:t>
            </a:r>
            <a:r>
              <a:rPr lang="en-US" altLang="ko-KR" b="1" i="1">
                <a:solidFill>
                  <a:schemeClr val="accent2"/>
                </a:solidFill>
              </a:rPr>
              <a:t>rigid transformation</a:t>
            </a:r>
            <a:r>
              <a:rPr lang="en-US" altLang="ko-KR"/>
              <a:t> </a:t>
            </a:r>
            <a:r>
              <a:rPr lang="en-US" altLang="ko-KR" i="1">
                <a:latin typeface="Times New Roman" panose="02020603050405020304" pitchFamily="18" charset="0"/>
              </a:rPr>
              <a:t>T</a:t>
            </a:r>
            <a:r>
              <a:rPr lang="en-US" altLang="ko-KR"/>
              <a:t> is a mapping between affine spaces</a:t>
            </a:r>
          </a:p>
          <a:p>
            <a:pPr lvl="1" eaLnBrk="1" hangingPunct="1"/>
            <a:r>
              <a:rPr lang="en-US" altLang="ko-KR" i="1">
                <a:latin typeface="Times New Roman" panose="02020603050405020304" pitchFamily="18" charset="0"/>
              </a:rPr>
              <a:t>T</a:t>
            </a:r>
            <a:r>
              <a:rPr lang="en-US" altLang="ko-KR"/>
              <a:t> maps vectors to vectors, and points to points</a:t>
            </a:r>
          </a:p>
          <a:p>
            <a:pPr lvl="1" eaLnBrk="1" hangingPunct="1"/>
            <a:r>
              <a:rPr lang="en-US" altLang="ko-KR" i="1">
                <a:latin typeface="Times New Roman" panose="02020603050405020304" pitchFamily="18" charset="0"/>
              </a:rPr>
              <a:t>T</a:t>
            </a:r>
            <a:r>
              <a:rPr lang="en-US" altLang="ko-KR"/>
              <a:t> preserves distances between all points</a:t>
            </a:r>
          </a:p>
          <a:p>
            <a:pPr lvl="1" eaLnBrk="1" hangingPunct="1"/>
            <a:r>
              <a:rPr lang="en-US" altLang="ko-KR" i="1">
                <a:latin typeface="Times New Roman" panose="02020603050405020304" pitchFamily="18" charset="0"/>
              </a:rPr>
              <a:t>T</a:t>
            </a:r>
            <a:r>
              <a:rPr lang="en-US" altLang="ko-KR"/>
              <a:t> preserves cross product for all vectors (to avoid reflection)</a:t>
            </a:r>
          </a:p>
          <a:p>
            <a:pPr eaLnBrk="1" hangingPunct="1"/>
            <a:r>
              <a:rPr lang="en-US" altLang="ko-KR"/>
              <a:t>In 3-spaces, T can be represented as</a:t>
            </a:r>
          </a:p>
          <a:p>
            <a:pPr lvl="1" eaLnBrk="1" hangingPunct="1"/>
            <a:endParaRPr lang="en-US" altLang="ko-KR"/>
          </a:p>
        </p:txBody>
      </p:sp>
      <p:graphicFrame>
        <p:nvGraphicFramePr>
          <p:cNvPr id="31748" name="Object 5">
            <a:extLst>
              <a:ext uri="{FF2B5EF4-FFF2-40B4-BE49-F238E27FC236}">
                <a16:creationId xmlns:a16="http://schemas.microsoft.com/office/drawing/2014/main" id="{D59D51D1-8848-F914-EC1E-A2C8F79CF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797425"/>
          <a:ext cx="503872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30429" imgH="311059" progId="Equation.3">
                  <p:embed/>
                </p:oleObj>
              </mc:Choice>
              <mc:Fallback>
                <p:oleObj name="Equation" r:id="rId3" imgW="1930429" imgH="31105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797425"/>
                        <a:ext cx="503872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5BF2443-FA45-4C78-5C85-0B055607F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Rigid Body Rotation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B3FF238-0900-D10C-E796-4A4DC23FF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Rigid body transformations allow only </a:t>
            </a:r>
            <a:r>
              <a:rPr lang="en-US" altLang="ko-KR">
                <a:solidFill>
                  <a:srgbClr val="FF0000"/>
                </a:solidFill>
              </a:rPr>
              <a:t>rotation</a:t>
            </a:r>
            <a:r>
              <a:rPr lang="en-US" altLang="ko-KR"/>
              <a:t> and </a:t>
            </a:r>
            <a:r>
              <a:rPr lang="en-US" altLang="ko-KR">
                <a:solidFill>
                  <a:srgbClr val="FF0000"/>
                </a:solidFill>
              </a:rPr>
              <a:t>translation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Rotation matrices form SO(3)</a:t>
            </a:r>
          </a:p>
          <a:p>
            <a:pPr lvl="1" eaLnBrk="1" hangingPunct="1"/>
            <a:r>
              <a:rPr lang="en-US" altLang="ko-KR"/>
              <a:t>Special orthogonal group</a:t>
            </a:r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0784BD5D-52CB-F4F7-1137-241868953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0" y="4486275"/>
          <a:ext cx="24876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95246" imgH="76278" progId="Equation.3">
                  <p:embed/>
                </p:oleObj>
              </mc:Choice>
              <mc:Fallback>
                <p:oleObj name="Equation" r:id="rId3" imgW="895246" imgH="7627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486275"/>
                        <a:ext cx="24876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749DA1E8-A239-CE0B-BF91-27E6E3536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4175" y="5207000"/>
          <a:ext cx="1400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44" imgH="57033" progId="Equation.3">
                  <p:embed/>
                </p:oleObj>
              </mc:Choice>
              <mc:Fallback>
                <p:oleObj name="Equation" r:id="rId5" imgW="457244" imgH="5703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5207000"/>
                        <a:ext cx="14001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Line 6">
            <a:extLst>
              <a:ext uri="{FF2B5EF4-FFF2-40B4-BE49-F238E27FC236}">
                <a16:creationId xmlns:a16="http://schemas.microsoft.com/office/drawing/2014/main" id="{2B557AA8-8D21-58B5-7BDD-8D993C1A1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300" y="4125913"/>
            <a:ext cx="0" cy="6492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D98CC0C9-76D3-9BBA-5AC1-0F8CEBF79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300" y="4775200"/>
            <a:ext cx="7921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49F01D14-68E4-6004-B9AC-19A954808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422900"/>
            <a:ext cx="18716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1" name="Line 9">
            <a:extLst>
              <a:ext uri="{FF2B5EF4-FFF2-40B4-BE49-F238E27FC236}">
                <a16:creationId xmlns:a16="http://schemas.microsoft.com/office/drawing/2014/main" id="{D416DE60-FE96-12E6-CC33-34A60FE64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25913"/>
            <a:ext cx="0" cy="12969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1DEA7194-E18A-634C-04BA-CD1B1187E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4559300"/>
            <a:ext cx="2449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(Distance preserving)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DF22B71E-3C87-BDFC-B15D-3FA324CB0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5200650"/>
            <a:ext cx="2233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(No reflection)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8EB26B1-240C-EB19-DABA-969952292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Rigid Body Rotation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453CB9B-13EB-A2C9-28E9-E9448C313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R is normalized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The squares of the elements in any row or column sum to 1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R is orthogonal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The dot product of any pair of rows or any pair columns is 0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The rows (columns) of R correspond to the vectors of the principle axes of the rotated coordinate frame</a:t>
            </a:r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E5C10C76-0A9D-629E-2E1C-4D55E134E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895600"/>
          <a:ext cx="24876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95246" imgH="76278" progId="Equation.3">
                  <p:embed/>
                </p:oleObj>
              </mc:Choice>
              <mc:Fallback>
                <p:oleObj name="Equation" r:id="rId3" imgW="895246" imgH="7627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895600"/>
                        <a:ext cx="248761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112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153569D-3D58-EBF5-C24E-DA0EFC621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3D Rotation About Arbitrary Axis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67950F3-9DEE-C2FF-047A-AD0E4ACBA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ＭＳ Ｐゴシック" pitchFamily="34" charset="-128"/>
              </a:rPr>
              <a:t>How to rotate around </a:t>
            </a:r>
            <a:r>
              <a:rPr lang="en-US" altLang="ko-KR" b="1" dirty="0">
                <a:ea typeface="ＭＳ Ｐゴシック" pitchFamily="34" charset="-128"/>
              </a:rPr>
              <a:t>u</a:t>
            </a:r>
            <a:r>
              <a:rPr lang="en-US" altLang="ko-KR" dirty="0">
                <a:ea typeface="ＭＳ Ｐゴシック" pitchFamily="34" charset="-128"/>
              </a:rPr>
              <a:t> vector </a:t>
            </a:r>
            <a:br>
              <a:rPr lang="en-US" altLang="ko-KR" dirty="0">
                <a:ea typeface="ＭＳ Ｐゴシック" pitchFamily="34" charset="-128"/>
              </a:rPr>
            </a:br>
            <a:r>
              <a:rPr lang="en-US" altLang="ko-KR" dirty="0">
                <a:ea typeface="ＭＳ Ｐゴシック" pitchFamily="34" charset="-128"/>
              </a:rPr>
              <a:t>(</a:t>
            </a:r>
            <a:r>
              <a:rPr lang="en-US" altLang="ko-KR" b="1" dirty="0">
                <a:ea typeface="ＭＳ Ｐゴシック" pitchFamily="34" charset="-128"/>
              </a:rPr>
              <a:t>u</a:t>
            </a:r>
            <a:r>
              <a:rPr lang="en-US" altLang="ko-KR" dirty="0">
                <a:ea typeface="ＭＳ Ｐゴシック" pitchFamily="34" charset="-128"/>
              </a:rPr>
              <a:t> = given rotation axis)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ko-KR" dirty="0">
                <a:ea typeface="ＭＳ Ｐゴシック" pitchFamily="34" charset="-128"/>
                <a:sym typeface="Wingdings" panose="05000000000000000000" pitchFamily="2" charset="2"/>
              </a:rPr>
              <a:t> </a:t>
            </a:r>
            <a:r>
              <a:rPr lang="en-US" altLang="ko-KR" dirty="0">
                <a:ea typeface="ＭＳ Ｐゴシック" pitchFamily="34" charset="-128"/>
              </a:rPr>
              <a:t>Rotate about x and y axes to make </a:t>
            </a:r>
            <a:r>
              <a:rPr lang="en-US" altLang="ko-KR" b="1" dirty="0">
                <a:ea typeface="ＭＳ Ｐゴシック" pitchFamily="34" charset="-128"/>
              </a:rPr>
              <a:t>u</a:t>
            </a:r>
            <a:r>
              <a:rPr lang="en-US" altLang="ko-KR" dirty="0">
                <a:ea typeface="ＭＳ Ｐゴシック" pitchFamily="34" charset="-128"/>
              </a:rPr>
              <a:t> align with the </a:t>
            </a:r>
            <a:r>
              <a:rPr lang="en-US" altLang="ko-KR" i="1" dirty="0">
                <a:ea typeface="ＭＳ Ｐゴシック" pitchFamily="34" charset="-128"/>
              </a:rPr>
              <a:t>z</a:t>
            </a:r>
            <a:r>
              <a:rPr lang="en-US" altLang="ko-KR" dirty="0">
                <a:ea typeface="ＭＳ Ｐゴシック" pitchFamily="34" charset="-128"/>
              </a:rPr>
              <a:t>-axis</a:t>
            </a:r>
          </a:p>
        </p:txBody>
      </p:sp>
      <p:pic>
        <p:nvPicPr>
          <p:cNvPr id="37892" name="Picture 4" descr="01">
            <a:extLst>
              <a:ext uri="{FF2B5EF4-FFF2-40B4-BE49-F238E27FC236}">
                <a16:creationId xmlns:a16="http://schemas.microsoft.com/office/drawing/2014/main" id="{20B4102F-BB17-05D1-D8EC-2E8900E19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" t="11031" r="8168" b="6505"/>
          <a:stretch>
            <a:fillRect/>
          </a:stretch>
        </p:blipFill>
        <p:spPr bwMode="auto">
          <a:xfrm>
            <a:off x="2133600" y="3505200"/>
            <a:ext cx="5545138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D82D1CD-A19A-8E8B-A2F3-40F6F73A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3D Rotation About Arbitrary Axis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B98517A-E52B-12F8-D47E-5A994C739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784725"/>
          </a:xfrm>
        </p:spPr>
        <p:txBody>
          <a:bodyPr/>
          <a:lstStyle/>
          <a:p>
            <a:pPr eaLnBrk="1" hangingPunct="1"/>
            <a:r>
              <a:rPr lang="en-US" altLang="ko-KR" sz="2800"/>
              <a:t>Rotate </a:t>
            </a:r>
            <a:r>
              <a:rPr lang="en-US" altLang="ko-KR" sz="2800" b="1"/>
              <a:t>u</a:t>
            </a:r>
            <a:r>
              <a:rPr lang="en-US" altLang="ko-KR" sz="2800"/>
              <a:t> onto the z-axis</a:t>
            </a:r>
          </a:p>
          <a:p>
            <a:pPr lvl="1" eaLnBrk="1" hangingPunct="1"/>
            <a:r>
              <a:rPr lang="en-US" altLang="ko-KR" sz="2400" b="1"/>
              <a:t>u’</a:t>
            </a:r>
            <a:r>
              <a:rPr lang="en-US" altLang="ko-KR" sz="2400"/>
              <a:t>: Project </a:t>
            </a:r>
            <a:r>
              <a:rPr lang="en-US" altLang="ko-KR" sz="2400" b="1"/>
              <a:t>u</a:t>
            </a:r>
            <a:r>
              <a:rPr lang="en-US" altLang="ko-KR" sz="2400"/>
              <a:t> onto the yz-plane to compute angle </a:t>
            </a:r>
            <a:r>
              <a:rPr lang="en-US" altLang="ko-KR" sz="2400">
                <a:latin typeface="Symbol" panose="05050102010706020507" pitchFamily="18" charset="2"/>
              </a:rPr>
              <a:t>a</a:t>
            </a:r>
            <a:endParaRPr lang="en-US" altLang="ko-KR" sz="2400" b="1">
              <a:latin typeface="Symbol" panose="05050102010706020507" pitchFamily="18" charset="2"/>
            </a:endParaRPr>
          </a:p>
          <a:p>
            <a:pPr lvl="1" eaLnBrk="1" hangingPunct="1"/>
            <a:r>
              <a:rPr lang="en-US" altLang="ko-KR" sz="2400" b="1"/>
              <a:t>u’’</a:t>
            </a:r>
            <a:r>
              <a:rPr lang="en-US" altLang="ko-KR" sz="2400"/>
              <a:t>: Rotate </a:t>
            </a:r>
            <a:r>
              <a:rPr lang="en-US" altLang="ko-KR" sz="2400" b="1"/>
              <a:t>u </a:t>
            </a:r>
            <a:r>
              <a:rPr lang="en-US" altLang="ko-KR" sz="2400"/>
              <a:t>about the x-axis by angle </a:t>
            </a:r>
            <a:r>
              <a:rPr lang="en-US" altLang="ko-KR" sz="2400">
                <a:latin typeface="Symbol" panose="05050102010706020507" pitchFamily="18" charset="2"/>
              </a:rPr>
              <a:t>a</a:t>
            </a:r>
            <a:endParaRPr lang="en-US" altLang="ko-KR" sz="2400"/>
          </a:p>
          <a:p>
            <a:pPr lvl="1" eaLnBrk="1" hangingPunct="1"/>
            <a:r>
              <a:rPr lang="en-US" altLang="ko-KR" sz="2400"/>
              <a:t>Rotate </a:t>
            </a:r>
            <a:r>
              <a:rPr lang="en-US" altLang="ko-KR" sz="2400" b="1"/>
              <a:t>u’’</a:t>
            </a:r>
            <a:r>
              <a:rPr lang="en-US" altLang="ko-KR" sz="2400"/>
              <a:t> onto the z-asis</a:t>
            </a:r>
          </a:p>
        </p:txBody>
      </p:sp>
      <p:pic>
        <p:nvPicPr>
          <p:cNvPr id="39940" name="Picture 5" descr="02">
            <a:extLst>
              <a:ext uri="{FF2B5EF4-FFF2-40B4-BE49-F238E27FC236}">
                <a16:creationId xmlns:a16="http://schemas.microsoft.com/office/drawing/2014/main" id="{4EBAD937-DBC5-2A17-6027-A4360A211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7" t="3424" r="9790" b="6812"/>
          <a:stretch>
            <a:fillRect/>
          </a:stretch>
        </p:blipFill>
        <p:spPr bwMode="auto">
          <a:xfrm>
            <a:off x="971550" y="2924175"/>
            <a:ext cx="3095625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6" descr="03">
            <a:extLst>
              <a:ext uri="{FF2B5EF4-FFF2-40B4-BE49-F238E27FC236}">
                <a16:creationId xmlns:a16="http://schemas.microsoft.com/office/drawing/2014/main" id="{DA12F604-C636-09BE-62AF-96DFFE3C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t="13040" r="4510" b="4742"/>
          <a:stretch>
            <a:fillRect/>
          </a:stretch>
        </p:blipFill>
        <p:spPr bwMode="auto">
          <a:xfrm>
            <a:off x="5148263" y="2998788"/>
            <a:ext cx="31686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CB694D2-63A6-FBF2-F7B5-90041ED8B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3D Rotation About Arbitrary Axis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F5F60DA-40C7-B68C-FB32-35BD028A4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Rotate </a:t>
            </a:r>
            <a:r>
              <a:rPr lang="en-US" altLang="ko-KR" b="1"/>
              <a:t>u’</a:t>
            </a:r>
            <a:r>
              <a:rPr lang="en-US" altLang="ko-KR"/>
              <a:t> about the x-axis onto the </a:t>
            </a:r>
            <a:r>
              <a:rPr lang="en-US" altLang="ko-KR" i="1"/>
              <a:t>z</a:t>
            </a:r>
            <a:r>
              <a:rPr lang="en-US" altLang="ko-KR"/>
              <a:t>-axis</a:t>
            </a:r>
          </a:p>
          <a:p>
            <a:pPr lvl="1" eaLnBrk="1" hangingPunct="1"/>
            <a:r>
              <a:rPr lang="en-US" altLang="ko-KR"/>
              <a:t>Let </a:t>
            </a:r>
            <a:r>
              <a:rPr lang="en-US" altLang="ko-KR" b="1"/>
              <a:t>u</a:t>
            </a:r>
            <a:r>
              <a:rPr lang="en-US" altLang="ko-KR"/>
              <a:t>=(a,b,c) and thus </a:t>
            </a:r>
            <a:r>
              <a:rPr lang="en-US" altLang="ko-KR" b="1"/>
              <a:t>u’</a:t>
            </a:r>
            <a:r>
              <a:rPr lang="en-US" altLang="ko-KR"/>
              <a:t>=(0,b,c)</a:t>
            </a:r>
          </a:p>
          <a:p>
            <a:pPr lvl="1" eaLnBrk="1" hangingPunct="1"/>
            <a:r>
              <a:rPr lang="en-US" altLang="ko-KR"/>
              <a:t>Let </a:t>
            </a:r>
            <a:r>
              <a:rPr lang="en-US" altLang="ko-KR" b="1"/>
              <a:t>u</a:t>
            </a:r>
            <a:r>
              <a:rPr lang="en-US" altLang="ko-KR" sz="1200"/>
              <a:t>z</a:t>
            </a:r>
            <a:r>
              <a:rPr lang="en-US" altLang="ko-KR"/>
              <a:t>=(0,0,1) </a:t>
            </a:r>
          </a:p>
        </p:txBody>
      </p:sp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726B4AFD-333D-5253-964A-3BA52CA58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2924175"/>
          <a:ext cx="41402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4500" imgH="444500" progId="Equation.3">
                  <p:embed/>
                </p:oleObj>
              </mc:Choice>
              <mc:Fallback>
                <p:oleObj name="Equation" r:id="rId3" imgW="17145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924175"/>
                        <a:ext cx="41402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09781C35-1C3C-5F00-C641-44AAF4B80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652963"/>
          <a:ext cx="367982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4000" imgH="482600" progId="Equation.3">
                  <p:embed/>
                </p:oleObj>
              </mc:Choice>
              <mc:Fallback>
                <p:oleObj name="Equation" r:id="rId5" imgW="15240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652963"/>
                        <a:ext cx="3679825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>
            <a:extLst>
              <a:ext uri="{FF2B5EF4-FFF2-40B4-BE49-F238E27FC236}">
                <a16:creationId xmlns:a16="http://schemas.microsoft.com/office/drawing/2014/main" id="{5F618DFA-450D-DD57-5EDE-029BBDA61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508500"/>
          <a:ext cx="40798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88367" imgH="444307" progId="Equation.3">
                  <p:embed/>
                </p:oleObj>
              </mc:Choice>
              <mc:Fallback>
                <p:oleObj name="Equation" r:id="rId7" imgW="1688367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508500"/>
                        <a:ext cx="407987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AutoShape 7">
            <a:extLst>
              <a:ext uri="{FF2B5EF4-FFF2-40B4-BE49-F238E27FC236}">
                <a16:creationId xmlns:a16="http://schemas.microsoft.com/office/drawing/2014/main" id="{B98270BD-7FF2-DF75-F331-78AB50686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941888"/>
            <a:ext cx="576262" cy="360362"/>
          </a:xfrm>
          <a:prstGeom prst="rightArrow">
            <a:avLst>
              <a:gd name="adj1" fmla="val 50000"/>
              <a:gd name="adj2" fmla="val 39978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ko-KR" altLang="en-US" sz="24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E49F4F73-BF0C-9614-06D0-13C2C7C85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Scalars</a:t>
            </a:r>
            <a:endParaRPr lang="ko-KR" altLang="en-US"/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EDE3BD67-C43F-FEC3-E3A2-706ADDA7A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Scalars </a:t>
            </a:r>
            <a:r>
              <a:rPr lang="en-US" altLang="ko-KR">
                <a:latin typeface="Times" panose="02020603050405020304" pitchFamily="18" charset="0"/>
              </a:rPr>
              <a:t>α, β, γ </a:t>
            </a:r>
            <a:r>
              <a:rPr lang="en-US" altLang="ko-KR"/>
              <a:t>from a </a:t>
            </a:r>
            <a:r>
              <a:rPr lang="en-US" altLang="ko-KR" i="1">
                <a:solidFill>
                  <a:srgbClr val="FF0000"/>
                </a:solidFill>
              </a:rPr>
              <a:t>scalar field</a:t>
            </a:r>
          </a:p>
          <a:p>
            <a:r>
              <a:rPr lang="en-US" altLang="ko-KR"/>
              <a:t>Operations </a:t>
            </a:r>
            <a:r>
              <a:rPr lang="el-GR" altLang="ko-KR">
                <a:latin typeface="Times" panose="02020603050405020304" pitchFamily="18" charset="0"/>
              </a:rPr>
              <a:t>α+β, α∙β, 0, 1, -α, ( </a:t>
            </a:r>
            <a:r>
              <a:rPr lang="en-US" altLang="ko-KR">
                <a:latin typeface="Times" panose="02020603050405020304" pitchFamily="18" charset="0"/>
              </a:rPr>
              <a:t>)</a:t>
            </a:r>
            <a:r>
              <a:rPr lang="en-US" altLang="ko-KR" baseline="30000">
                <a:latin typeface="Times" panose="02020603050405020304" pitchFamily="18" charset="0"/>
              </a:rPr>
              <a:t>-1</a:t>
            </a:r>
            <a:endParaRPr lang="el-GR" altLang="ko-KR">
              <a:latin typeface="Times" panose="02020603050405020304" pitchFamily="18" charset="0"/>
            </a:endParaRPr>
          </a:p>
          <a:p>
            <a:r>
              <a:rPr lang="en-US" altLang="ko-KR"/>
              <a:t>“Expected” laws apply</a:t>
            </a:r>
          </a:p>
          <a:p>
            <a:r>
              <a:rPr lang="en-US" altLang="ko-KR"/>
              <a:t>Examples: rationals or reals with addition and multiplication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AE227C81-781F-DA3C-E565-7269A95C2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DF0516D8-208F-47BF-9C4E-B1FCFFEA7D73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3</a:t>
            </a:fld>
            <a:endParaRPr lang="es-ES" altLang="ko-KR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373DFFA-B409-3C5D-0922-19409BA4C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3D Rotation About Arbitrary Axis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5FC45E8-6A90-D5EB-6662-8C82C8AF7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Rotate </a:t>
            </a:r>
            <a:r>
              <a:rPr lang="en-US" altLang="ko-KR" b="1"/>
              <a:t>u’</a:t>
            </a:r>
            <a:r>
              <a:rPr lang="en-US" altLang="ko-KR"/>
              <a:t> about the x-axis onto the </a:t>
            </a:r>
            <a:r>
              <a:rPr lang="en-US" altLang="ko-KR" i="1"/>
              <a:t>z</a:t>
            </a:r>
            <a:r>
              <a:rPr lang="en-US" altLang="ko-KR"/>
              <a:t>-axis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Since we know both cos </a:t>
            </a:r>
            <a:r>
              <a:rPr lang="en-US" altLang="ko-KR">
                <a:latin typeface="Symbol" panose="05050102010706020507" pitchFamily="18" charset="2"/>
              </a:rPr>
              <a:t>a</a:t>
            </a:r>
            <a:r>
              <a:rPr lang="en-US" altLang="ko-KR"/>
              <a:t> and sin </a:t>
            </a:r>
            <a:r>
              <a:rPr lang="en-US" altLang="ko-KR">
                <a:latin typeface="Symbol" panose="05050102010706020507" pitchFamily="18" charset="2"/>
              </a:rPr>
              <a:t>a</a:t>
            </a:r>
            <a:r>
              <a:rPr lang="en-US" altLang="ko-KR"/>
              <a:t>, the rotation matrix can be obtained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Or, we can compute the signed angle </a:t>
            </a:r>
            <a:r>
              <a:rPr lang="en-US" altLang="ko-KR">
                <a:latin typeface="Symbol" panose="05050102010706020507" pitchFamily="18" charset="2"/>
              </a:rPr>
              <a:t>a</a:t>
            </a:r>
            <a:r>
              <a:rPr lang="en-US" altLang="ko-KR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Do not use acos() since its domain is limited to </a:t>
            </a:r>
            <a:br>
              <a:rPr lang="en-US" altLang="ko-KR"/>
            </a:br>
            <a:r>
              <a:rPr lang="en-US" altLang="ko-KR"/>
              <a:t>[-1,1]</a:t>
            </a:r>
          </a:p>
        </p:txBody>
      </p:sp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B0E1F67B-55A4-60F8-DB7D-6F2EBCC0B5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2420938"/>
          <a:ext cx="3887787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5700" imgH="1193800" progId="Equation.3">
                  <p:embed/>
                </p:oleObj>
              </mc:Choice>
              <mc:Fallback>
                <p:oleObj name="Equation" r:id="rId3" imgW="2425700" imgH="119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20938"/>
                        <a:ext cx="3887787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8263FE4C-0997-A55A-7F28-27874955A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178425"/>
          <a:ext cx="26670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700" imgH="431800" progId="Equation.3">
                  <p:embed/>
                </p:oleObj>
              </mc:Choice>
              <mc:Fallback>
                <p:oleObj name="Equation" r:id="rId5" imgW="16637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178425"/>
                        <a:ext cx="26670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0BDBFAF-B3CF-B790-523D-6360F2B0E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Gimble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84FEA5C-17A7-97D6-5D85-24A8F89EA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ko-KR"/>
              <a:t>Hardware implementation of Euler angles</a:t>
            </a:r>
          </a:p>
          <a:p>
            <a:pPr eaLnBrk="1" hangingPunct="1"/>
            <a:r>
              <a:rPr lang="en-US" altLang="ko-KR"/>
              <a:t>Aircraft, Camera</a:t>
            </a:r>
          </a:p>
        </p:txBody>
      </p:sp>
      <p:pic>
        <p:nvPicPr>
          <p:cNvPr id="46084" name="Picture 4" descr="lm_imu">
            <a:extLst>
              <a:ext uri="{FF2B5EF4-FFF2-40B4-BE49-F238E27FC236}">
                <a16:creationId xmlns:a16="http://schemas.microsoft.com/office/drawing/2014/main" id="{74675726-A478-FB64-3F37-24E5A6C8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20938"/>
            <a:ext cx="532765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 descr="gimbal-clock">
            <a:extLst>
              <a:ext uri="{FF2B5EF4-FFF2-40B4-BE49-F238E27FC236}">
                <a16:creationId xmlns:a16="http://schemas.microsoft.com/office/drawing/2014/main" id="{ACFD3A46-40CC-F8AD-F4B3-89D09821B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060575"/>
            <a:ext cx="360045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D544958-8262-5A85-620D-8290BB52A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Euler Angles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55C4857-AAE0-29E3-1460-046E244DE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463" y="1452563"/>
            <a:ext cx="3995737" cy="4784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/>
              <a:t>Rotation about three orthogonal axes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/>
              <a:t>12 combinations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/>
              <a:t>XYZ, XYX, XZY, XZX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/>
              <a:t>YZX, YZY, YXZ, YXY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/>
              <a:t>ZXY, ZXZ, ZYX, ZYZ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/>
          </a:p>
          <a:p>
            <a:pPr eaLnBrk="1" hangingPunct="1">
              <a:lnSpc>
                <a:spcPct val="90000"/>
              </a:lnSpc>
            </a:pPr>
            <a:r>
              <a:rPr lang="en-US" altLang="ko-KR" sz="2000" b="1" i="1">
                <a:solidFill>
                  <a:schemeClr val="accent2"/>
                </a:solidFill>
              </a:rPr>
              <a:t>Gimble 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/>
              <a:t>Coincidence of inner most and outmost gimbles’ rotation axes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/>
              <a:t>Loss of degree of freedom</a:t>
            </a:r>
          </a:p>
        </p:txBody>
      </p:sp>
      <p:pic>
        <p:nvPicPr>
          <p:cNvPr id="48132" name="Picture 4" descr="gimbal2">
            <a:extLst>
              <a:ext uri="{FF2B5EF4-FFF2-40B4-BE49-F238E27FC236}">
                <a16:creationId xmlns:a16="http://schemas.microsoft.com/office/drawing/2014/main" id="{17C673FF-4E79-8170-6FA3-89773DC6C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412875"/>
            <a:ext cx="4968875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0A480C2-4D95-9FB4-A8E4-009D55724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5613" cy="706437"/>
          </a:xfrm>
        </p:spPr>
        <p:txBody>
          <a:bodyPr/>
          <a:lstStyle/>
          <a:p>
            <a:pPr eaLnBrk="1" hangingPunct="1"/>
            <a:r>
              <a:rPr lang="en-US" altLang="ko-KR"/>
              <a:t>Euler angles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639E2FD-D10B-77E7-272E-B903E9D53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18488" cy="532765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00"/>
                </a:solidFill>
              </a:rPr>
              <a:t>Arbitrary rotation can be represented by </a:t>
            </a:r>
            <a:r>
              <a:rPr lang="en-US" altLang="ko-KR"/>
              <a:t>three rotation along x,y,z axis</a:t>
            </a:r>
            <a:endParaRPr lang="en-US" altLang="ko-KR" b="1" i="1">
              <a:solidFill>
                <a:schemeClr val="accent2"/>
              </a:solidFill>
            </a:endParaRPr>
          </a:p>
        </p:txBody>
      </p:sp>
      <p:graphicFrame>
        <p:nvGraphicFramePr>
          <p:cNvPr id="50180" name="Object 5">
            <a:extLst>
              <a:ext uri="{FF2B5EF4-FFF2-40B4-BE49-F238E27FC236}">
                <a16:creationId xmlns:a16="http://schemas.microsoft.com/office/drawing/2014/main" id="{D474344A-E849-16D9-A995-3500B2923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565400"/>
          <a:ext cx="590550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2160" imgH="1034998" progId="Equation.3">
                  <p:embed/>
                </p:oleObj>
              </mc:Choice>
              <mc:Fallback>
                <p:oleObj name="Equation" r:id="rId3" imgW="3302160" imgH="103499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1476375" y="2565400"/>
                        <a:ext cx="5905500" cy="200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5724357-2541-CCFD-4218-F7347B2EA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Euler Angles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B46428C-8CD4-3A5A-48BD-2504008E9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Euler angles are ambiguous</a:t>
            </a:r>
          </a:p>
          <a:p>
            <a:pPr lvl="1" eaLnBrk="1" hangingPunct="1"/>
            <a:r>
              <a:rPr lang="en-US" altLang="ko-KR"/>
              <a:t>Two different Euler angles can represent the same orientation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</a:rPr>
              <a:t>This ambiguity brings unexpected results of animation where frames are generated by interpolation.</a:t>
            </a:r>
          </a:p>
        </p:txBody>
      </p:sp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7DD55DF0-5EF1-DA68-FEDB-15726E972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708275"/>
          <a:ext cx="60737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393700" progId="Equation.3">
                  <p:embed/>
                </p:oleObj>
              </mc:Choice>
              <mc:Fallback>
                <p:oleObj name="Equation" r:id="rId3" imgW="28829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08275"/>
                        <a:ext cx="60737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38144634-8201-BB08-6DED-6338ADCE6D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FF73DB2B-56E6-4A27-9EEF-E623D73AE97C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35</a:t>
            </a:fld>
            <a:endParaRPr lang="es-ES" altLang="ko-KR" sz="10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C4A5691-927D-FB05-C96B-ACD91AD58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Smooth Rotation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7B2CE86-882E-4E5A-F58E-C428053CC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/>
              <a:t>Create transformations from </a:t>
            </a:r>
            <a:r>
              <a:rPr lang="en-US" altLang="ko-KR" sz="2800" b="1">
                <a:latin typeface="Times New Roman" panose="02020603050405020304" pitchFamily="18" charset="0"/>
              </a:rPr>
              <a:t>M</a:t>
            </a:r>
            <a:r>
              <a:rPr lang="en-US" altLang="ko-KR" sz="2800" b="1" baseline="-25000">
                <a:latin typeface="Times New Roman" panose="02020603050405020304" pitchFamily="18" charset="0"/>
              </a:rPr>
              <a:t>0 </a:t>
            </a:r>
            <a:r>
              <a:rPr lang="en-US" altLang="ko-KR" sz="2800"/>
              <a:t>to </a:t>
            </a:r>
            <a:r>
              <a:rPr lang="en-US" altLang="ko-KR" sz="2800" b="1">
                <a:latin typeface="Times New Roman" panose="02020603050405020304" pitchFamily="18" charset="0"/>
              </a:rPr>
              <a:t>M</a:t>
            </a:r>
            <a:r>
              <a:rPr lang="en-US" altLang="ko-KR" sz="2800" b="1" baseline="-25000">
                <a:latin typeface="Times New Roman" panose="02020603050405020304" pitchFamily="18" charset="0"/>
              </a:rPr>
              <a:t>n  </a:t>
            </a:r>
            <a:r>
              <a:rPr lang="en-US" altLang="ko-KR" sz="2800" b="1" i="1">
                <a:solidFill>
                  <a:srgbClr val="FF0000"/>
                </a:solidFill>
              </a:rPr>
              <a:t>smoothly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Problem: find a sequence of model-view matrices </a:t>
            </a:r>
            <a:r>
              <a:rPr lang="en-US" altLang="ko-KR" b="1">
                <a:latin typeface="Times New Roman" panose="02020603050405020304" pitchFamily="18" charset="0"/>
              </a:rPr>
              <a:t>M</a:t>
            </a:r>
            <a:r>
              <a:rPr lang="en-US" altLang="ko-KR" b="1" baseline="-25000">
                <a:latin typeface="Times New Roman" panose="02020603050405020304" pitchFamily="18" charset="0"/>
              </a:rPr>
              <a:t>0</a:t>
            </a:r>
            <a:r>
              <a:rPr lang="en-US" altLang="ko-KR">
                <a:latin typeface="Times New Roman" panose="02020603050405020304" pitchFamily="18" charset="0"/>
              </a:rPr>
              <a:t>,</a:t>
            </a:r>
            <a:r>
              <a:rPr lang="en-US" altLang="ko-KR" b="1">
                <a:latin typeface="Times New Roman" panose="02020603050405020304" pitchFamily="18" charset="0"/>
              </a:rPr>
              <a:t>M</a:t>
            </a:r>
            <a:r>
              <a:rPr lang="en-US" altLang="ko-KR" b="1" baseline="-25000">
                <a:latin typeface="Times New Roman" panose="02020603050405020304" pitchFamily="18" charset="0"/>
              </a:rPr>
              <a:t>1</a:t>
            </a:r>
            <a:r>
              <a:rPr lang="en-US" altLang="ko-KR">
                <a:latin typeface="Times New Roman" panose="02020603050405020304" pitchFamily="18" charset="0"/>
              </a:rPr>
              <a:t>,…..,</a:t>
            </a:r>
            <a:r>
              <a:rPr lang="en-US" altLang="ko-KR" b="1">
                <a:latin typeface="Times New Roman" panose="02020603050405020304" pitchFamily="18" charset="0"/>
              </a:rPr>
              <a:t>M</a:t>
            </a:r>
            <a:r>
              <a:rPr lang="en-US" altLang="ko-KR" b="1" baseline="-25000">
                <a:latin typeface="Times New Roman" panose="02020603050405020304" pitchFamily="18" charset="0"/>
              </a:rPr>
              <a:t>n</a:t>
            </a:r>
            <a:r>
              <a:rPr lang="en-US" altLang="ko-KR"/>
              <a:t> for each frame </a:t>
            </a:r>
            <a:br>
              <a:rPr lang="en-US" altLang="ko-KR"/>
            </a:br>
            <a:r>
              <a:rPr lang="en-US" altLang="ko-KR"/>
              <a:t>to see a smooth transition</a:t>
            </a:r>
          </a:p>
          <a:p>
            <a:pPr lvl="1">
              <a:lnSpc>
                <a:spcPct val="90000"/>
              </a:lnSpc>
            </a:pPr>
            <a:endParaRPr lang="en-US" altLang="ko-KR"/>
          </a:p>
          <a:p>
            <a:r>
              <a:rPr lang="en-US" altLang="ko-KR"/>
              <a:t>One solution for rotation (using Euler angles):</a:t>
            </a:r>
          </a:p>
          <a:p>
            <a:pPr lvl="1"/>
            <a:r>
              <a:rPr lang="en-US" altLang="ko-KR"/>
              <a:t>Find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0</a:t>
            </a:r>
            <a:r>
              <a:rPr lang="en-US" altLang="ko-KR" b="1">
                <a:latin typeface="Times New Roman" panose="02020603050405020304" pitchFamily="18" charset="0"/>
              </a:rPr>
              <a:t>= R</a:t>
            </a:r>
            <a:r>
              <a:rPr lang="en-US" altLang="ko-KR" b="1" baseline="-25000">
                <a:latin typeface="Times New Roman" panose="02020603050405020304" pitchFamily="18" charset="0"/>
              </a:rPr>
              <a:t>0z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0y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0x </a:t>
            </a:r>
            <a:r>
              <a:rPr lang="en-US" altLang="ko-KR" sz="2800"/>
              <a:t>and 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n</a:t>
            </a:r>
            <a:r>
              <a:rPr lang="en-US" altLang="ko-KR" b="1">
                <a:latin typeface="Times New Roman" panose="02020603050405020304" pitchFamily="18" charset="0"/>
              </a:rPr>
              <a:t>= R</a:t>
            </a:r>
            <a:r>
              <a:rPr lang="en-US" altLang="ko-KR" b="1" baseline="-25000">
                <a:latin typeface="Times New Roman" panose="02020603050405020304" pitchFamily="18" charset="0"/>
              </a:rPr>
              <a:t>nz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ny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nx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Then, Create a sequence of rotation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0</a:t>
            </a:r>
            <a:r>
              <a:rPr lang="en-US" altLang="ko-KR">
                <a:latin typeface="Times New Roman" panose="02020603050405020304" pitchFamily="18" charset="0"/>
              </a:rPr>
              <a:t>,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1</a:t>
            </a:r>
            <a:r>
              <a:rPr lang="en-US" altLang="ko-KR">
                <a:latin typeface="Times New Roman" panose="02020603050405020304" pitchFamily="18" charset="0"/>
              </a:rPr>
              <a:t>,…..,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n </a:t>
            </a:r>
            <a:r>
              <a:rPr lang="en-US" altLang="ko-KR"/>
              <a:t>: </a:t>
            </a:r>
            <a:br>
              <a:rPr lang="en-US" altLang="ko-KR"/>
            </a:b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i</a:t>
            </a:r>
            <a:r>
              <a:rPr lang="en-US" altLang="ko-KR" b="1">
                <a:latin typeface="Times New Roman" panose="02020603050405020304" pitchFamily="18" charset="0"/>
              </a:rPr>
              <a:t>= R</a:t>
            </a:r>
            <a:r>
              <a:rPr lang="en-US" altLang="ko-KR" b="1" baseline="-25000">
                <a:latin typeface="Times New Roman" panose="02020603050405020304" pitchFamily="18" charset="0"/>
              </a:rPr>
              <a:t>iz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iy </a:t>
            </a:r>
            <a:r>
              <a:rPr lang="en-US" altLang="ko-KR" b="1">
                <a:latin typeface="Times New Roman" panose="02020603050405020304" pitchFamily="18" charset="0"/>
              </a:rPr>
              <a:t>R</a:t>
            </a:r>
            <a:r>
              <a:rPr lang="en-US" altLang="ko-KR" b="1" baseline="-25000">
                <a:latin typeface="Times New Roman" panose="02020603050405020304" pitchFamily="18" charset="0"/>
              </a:rPr>
              <a:t>ix   </a:t>
            </a:r>
            <a:r>
              <a:rPr lang="en-US" altLang="ko-KR">
                <a:sym typeface="Wingdings" panose="05000000000000000000" pitchFamily="2" charset="2"/>
              </a:rPr>
              <a:t>(where, ix, iy, iz is the interpolated angles from the beginning and the end)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sym typeface="Wingdings" panose="05000000000000000000" pitchFamily="2" charset="2"/>
              </a:rPr>
              <a:t>Not very effective!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sym typeface="Wingdings" panose="05000000000000000000" pitchFamily="2" charset="2"/>
              </a:rPr>
              <a:t>Quaternions can do it better!</a:t>
            </a:r>
            <a:endParaRPr lang="en-US" altLang="ko-KR"/>
          </a:p>
          <a:p>
            <a:pPr>
              <a:lnSpc>
                <a:spcPct val="90000"/>
              </a:lnSpc>
            </a:pPr>
            <a:endParaRPr lang="en-US" altLang="ko-KR"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0162EFA5-303A-E3FF-F04E-FD3F39108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4AC0CE44-14CF-45FB-95AE-43F55977A832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36</a:t>
            </a:fld>
            <a:endParaRPr lang="es-ES" altLang="ko-KR" sz="1000"/>
          </a:p>
        </p:txBody>
      </p:sp>
      <p:sp>
        <p:nvSpPr>
          <p:cNvPr id="55299" name="Rectangle 1026">
            <a:extLst>
              <a:ext uri="{FF2B5EF4-FFF2-40B4-BE49-F238E27FC236}">
                <a16:creationId xmlns:a16="http://schemas.microsoft.com/office/drawing/2014/main" id="{8E60C80B-E018-77E9-014B-6DDC22E08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Quaternions</a:t>
            </a:r>
          </a:p>
        </p:txBody>
      </p:sp>
      <p:sp>
        <p:nvSpPr>
          <p:cNvPr id="55300" name="Rectangle 1027">
            <a:extLst>
              <a:ext uri="{FF2B5EF4-FFF2-40B4-BE49-F238E27FC236}">
                <a16:creationId xmlns:a16="http://schemas.microsoft.com/office/drawing/2014/main" id="{E6A5D800-CBD0-1BEF-722A-2DBEDEC94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700"/>
              <a:t>Extension of imaginary numbers from two to three dimensions</a:t>
            </a:r>
          </a:p>
          <a:p>
            <a:pPr>
              <a:lnSpc>
                <a:spcPct val="90000"/>
              </a:lnSpc>
            </a:pPr>
            <a:r>
              <a:rPr lang="en-US" altLang="ko-KR" sz="2700"/>
              <a:t>Requires one real and three imaginary components </a:t>
            </a:r>
            <a:r>
              <a:rPr lang="en-US" altLang="ko-KR" sz="2700" b="1">
                <a:latin typeface="Times New Roman" panose="02020603050405020304" pitchFamily="18" charset="0"/>
              </a:rPr>
              <a:t>i</a:t>
            </a:r>
            <a:r>
              <a:rPr lang="en-US" altLang="ko-KR" sz="2700" i="1">
                <a:latin typeface="Times New Roman" panose="02020603050405020304" pitchFamily="18" charset="0"/>
              </a:rPr>
              <a:t>,</a:t>
            </a:r>
            <a:r>
              <a:rPr lang="en-US" altLang="ko-KR" sz="2700" b="1" i="1">
                <a:latin typeface="Times New Roman" panose="02020603050405020304" pitchFamily="18" charset="0"/>
              </a:rPr>
              <a:t> </a:t>
            </a:r>
            <a:r>
              <a:rPr lang="en-US" altLang="ko-KR" sz="2700" b="1">
                <a:latin typeface="Times New Roman" panose="02020603050405020304" pitchFamily="18" charset="0"/>
              </a:rPr>
              <a:t>j</a:t>
            </a:r>
            <a:r>
              <a:rPr lang="en-US" altLang="ko-KR" sz="2700" i="1">
                <a:latin typeface="Times New Roman" panose="02020603050405020304" pitchFamily="18" charset="0"/>
              </a:rPr>
              <a:t>, </a:t>
            </a:r>
            <a:r>
              <a:rPr lang="en-US" altLang="ko-KR" sz="2700" b="1">
                <a:latin typeface="Times New Roman" panose="02020603050405020304" pitchFamily="18" charset="0"/>
              </a:rPr>
              <a:t>k</a:t>
            </a:r>
            <a:endParaRPr lang="en-US" altLang="ko-KR" sz="2700"/>
          </a:p>
          <a:p>
            <a:pPr>
              <a:lnSpc>
                <a:spcPct val="90000"/>
              </a:lnSpc>
            </a:pPr>
            <a:endParaRPr lang="en-US" altLang="ko-KR" sz="2700" i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ko-KR" sz="2700" i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700"/>
              <a:t>Quaternions can express rotations on sphere smoothly and efficiently. </a:t>
            </a:r>
            <a:r>
              <a:rPr lang="en-US" altLang="ko-KR" sz="2800"/>
              <a:t>Process: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Model-view matrix </a:t>
            </a:r>
            <a:r>
              <a:rPr lang="en-US" altLang="ko-KR" sz="2200">
                <a:sym typeface="Symbol" panose="05050102010706020507" pitchFamily="18" charset="2"/>
              </a:rPr>
              <a:t> </a:t>
            </a:r>
            <a:r>
              <a:rPr lang="en-US" altLang="ko-KR" sz="2200"/>
              <a:t>quaternion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Carry out operations with quaternions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Quaternion </a:t>
            </a:r>
            <a:r>
              <a:rPr lang="en-US" altLang="ko-KR" sz="2200">
                <a:sym typeface="Symbol" panose="05050102010706020507" pitchFamily="18" charset="2"/>
              </a:rPr>
              <a:t></a:t>
            </a:r>
            <a:r>
              <a:rPr lang="en-US" altLang="ko-KR" sz="2200"/>
              <a:t> Model-view matrix</a:t>
            </a:r>
          </a:p>
        </p:txBody>
      </p:sp>
      <p:sp>
        <p:nvSpPr>
          <p:cNvPr id="55301" name="Text Box 1028">
            <a:extLst>
              <a:ext uri="{FF2B5EF4-FFF2-40B4-BE49-F238E27FC236}">
                <a16:creationId xmlns:a16="http://schemas.microsoft.com/office/drawing/2014/main" id="{B93C74A8-F974-29B4-F95C-59DE41E8A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76600"/>
            <a:ext cx="282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ko-KR" sz="2700" i="1">
                <a:latin typeface="Times New Roman" panose="02020603050405020304" pitchFamily="18" charset="0"/>
              </a:rPr>
              <a:t>q=q</a:t>
            </a:r>
            <a:r>
              <a:rPr lang="en-US" altLang="ko-KR" sz="2700" baseline="-25000">
                <a:latin typeface="Times New Roman" panose="02020603050405020304" pitchFamily="18" charset="0"/>
              </a:rPr>
              <a:t>0</a:t>
            </a:r>
            <a:r>
              <a:rPr lang="en-US" altLang="ko-KR" sz="2700" i="1">
                <a:latin typeface="Times New Roman" panose="02020603050405020304" pitchFamily="18" charset="0"/>
              </a:rPr>
              <a:t>+q</a:t>
            </a:r>
            <a:r>
              <a:rPr lang="en-US" altLang="ko-KR" sz="2700" baseline="-25000">
                <a:latin typeface="Times New Roman" panose="02020603050405020304" pitchFamily="18" charset="0"/>
              </a:rPr>
              <a:t>1</a:t>
            </a:r>
            <a:r>
              <a:rPr lang="en-US" altLang="ko-KR" sz="2700" b="1">
                <a:latin typeface="Times New Roman" panose="02020603050405020304" pitchFamily="18" charset="0"/>
              </a:rPr>
              <a:t>i</a:t>
            </a:r>
            <a:r>
              <a:rPr lang="en-US" altLang="ko-KR" sz="2700" i="1">
                <a:latin typeface="Times New Roman" panose="02020603050405020304" pitchFamily="18" charset="0"/>
              </a:rPr>
              <a:t>+q</a:t>
            </a:r>
            <a:r>
              <a:rPr lang="en-US" altLang="ko-KR" sz="2700" baseline="-25000">
                <a:latin typeface="Times New Roman" panose="02020603050405020304" pitchFamily="18" charset="0"/>
              </a:rPr>
              <a:t>2</a:t>
            </a:r>
            <a:r>
              <a:rPr lang="en-US" altLang="ko-KR" sz="2700" b="1">
                <a:latin typeface="Times New Roman" panose="02020603050405020304" pitchFamily="18" charset="0"/>
              </a:rPr>
              <a:t>j</a:t>
            </a:r>
            <a:r>
              <a:rPr lang="en-US" altLang="ko-KR" sz="2700" i="1">
                <a:latin typeface="Times New Roman" panose="02020603050405020304" pitchFamily="18" charset="0"/>
              </a:rPr>
              <a:t>+q</a:t>
            </a:r>
            <a:r>
              <a:rPr lang="en-US" altLang="ko-KR" sz="2700" baseline="-25000">
                <a:latin typeface="Times New Roman" panose="02020603050405020304" pitchFamily="18" charset="0"/>
              </a:rPr>
              <a:t>3</a:t>
            </a:r>
            <a:r>
              <a:rPr lang="en-US" altLang="ko-KR" sz="2700" b="1">
                <a:latin typeface="Times New Roman" panose="02020603050405020304" pitchFamily="18" charset="0"/>
              </a:rPr>
              <a:t>k</a:t>
            </a: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B6AE8-45CB-C5CE-CF62-6672A6408BED}"/>
              </a:ext>
            </a:extLst>
          </p:cNvPr>
          <p:cNvSpPr txBox="1"/>
          <p:nvPr/>
        </p:nvSpPr>
        <p:spPr>
          <a:xfrm>
            <a:off x="152400" y="6019800"/>
            <a:ext cx="8862683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Computer Animation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수업에서 다룹니다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2DEF6EA-0F54-BAB6-4556-E38E07B50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Taxonomy of Transformations</a:t>
            </a:r>
          </a:p>
        </p:txBody>
      </p:sp>
      <p:sp>
        <p:nvSpPr>
          <p:cNvPr id="56323" name="Text Box 4">
            <a:extLst>
              <a:ext uri="{FF2B5EF4-FFF2-40B4-BE49-F238E27FC236}">
                <a16:creationId xmlns:a16="http://schemas.microsoft.com/office/drawing/2014/main" id="{E4133798-C4D1-2494-D9CB-AA478DB8F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978400"/>
            <a:ext cx="159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ko-KR" sz="2400">
                <a:latin typeface="Tahoma" panose="020B0604030504040204" pitchFamily="34" charset="0"/>
                <a:ea typeface="굴림" panose="020B0600000101010101" pitchFamily="50" charset="-127"/>
              </a:rPr>
              <a:t>Projective </a:t>
            </a:r>
          </a:p>
        </p:txBody>
      </p:sp>
      <p:cxnSp>
        <p:nvCxnSpPr>
          <p:cNvPr id="56324" name="AutoShape 5">
            <a:extLst>
              <a:ext uri="{FF2B5EF4-FFF2-40B4-BE49-F238E27FC236}">
                <a16:creationId xmlns:a16="http://schemas.microsoft.com/office/drawing/2014/main" id="{FC2F3697-1875-3561-948A-97D05AB93E32}"/>
              </a:ext>
            </a:extLst>
          </p:cNvPr>
          <p:cNvCxnSpPr>
            <a:cxnSpLocks noChangeShapeType="1"/>
            <a:endCxn id="56325" idx="0"/>
          </p:cNvCxnSpPr>
          <p:nvPr/>
        </p:nvCxnSpPr>
        <p:spPr bwMode="auto">
          <a:xfrm>
            <a:off x="3922713" y="4940300"/>
            <a:ext cx="0" cy="1133475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5" name="Line 6">
            <a:extLst>
              <a:ext uri="{FF2B5EF4-FFF2-40B4-BE49-F238E27FC236}">
                <a16:creationId xmlns:a16="http://schemas.microsoft.com/office/drawing/2014/main" id="{6D16D783-C136-E482-7FD0-F1D5B0DB5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6092825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6326" name="Line 7">
            <a:extLst>
              <a:ext uri="{FF2B5EF4-FFF2-40B4-BE49-F238E27FC236}">
                <a16:creationId xmlns:a16="http://schemas.microsoft.com/office/drawing/2014/main" id="{2C5BF84F-4819-49CB-D57E-C3D8A5E165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59338" y="4940300"/>
            <a:ext cx="17462" cy="11525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6327" name="Line 8">
            <a:extLst>
              <a:ext uri="{FF2B5EF4-FFF2-40B4-BE49-F238E27FC236}">
                <a16:creationId xmlns:a16="http://schemas.microsoft.com/office/drawing/2014/main" id="{92F99271-1190-847D-13B1-60DA34AB30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2713" y="4940300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56328" name="Group 9">
            <a:extLst>
              <a:ext uri="{FF2B5EF4-FFF2-40B4-BE49-F238E27FC236}">
                <a16:creationId xmlns:a16="http://schemas.microsoft.com/office/drawing/2014/main" id="{B2BAFE75-FC01-7BB2-0CAF-401604F0555C}"/>
              </a:ext>
            </a:extLst>
          </p:cNvPr>
          <p:cNvGrpSpPr>
            <a:grpSpLocks/>
          </p:cNvGrpSpPr>
          <p:nvPr/>
        </p:nvGrpSpPr>
        <p:grpSpPr bwMode="auto">
          <a:xfrm>
            <a:off x="5902325" y="4868863"/>
            <a:ext cx="1066800" cy="1219200"/>
            <a:chOff x="3552" y="1344"/>
            <a:chExt cx="336" cy="720"/>
          </a:xfrm>
        </p:grpSpPr>
        <p:cxnSp>
          <p:nvCxnSpPr>
            <p:cNvPr id="56352" name="AutoShape 10">
              <a:extLst>
                <a:ext uri="{FF2B5EF4-FFF2-40B4-BE49-F238E27FC236}">
                  <a16:creationId xmlns:a16="http://schemas.microsoft.com/office/drawing/2014/main" id="{060C927D-D32E-7237-4AE3-8EB545E459B3}"/>
                </a:ext>
              </a:extLst>
            </p:cNvPr>
            <p:cNvCxnSpPr>
              <a:cxnSpLocks noChangeShapeType="1"/>
              <a:stCxn id="56355" idx="1"/>
            </p:cNvCxnSpPr>
            <p:nvPr/>
          </p:nvCxnSpPr>
          <p:spPr bwMode="auto">
            <a:xfrm>
              <a:off x="3552" y="1631"/>
              <a:ext cx="6" cy="43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3" name="Line 11">
              <a:extLst>
                <a:ext uri="{FF2B5EF4-FFF2-40B4-BE49-F238E27FC236}">
                  <a16:creationId xmlns:a16="http://schemas.microsoft.com/office/drawing/2014/main" id="{E1F9E917-A8EA-8026-0CA3-CEE7C0BCD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8" y="1988"/>
              <a:ext cx="293" cy="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6354" name="Line 12">
              <a:extLst>
                <a:ext uri="{FF2B5EF4-FFF2-40B4-BE49-F238E27FC236}">
                  <a16:creationId xmlns:a16="http://schemas.microsoft.com/office/drawing/2014/main" id="{FC14078A-C213-EF40-EA7C-71D6C542E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1" y="1344"/>
              <a:ext cx="37" cy="6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6355" name="Line 13">
              <a:extLst>
                <a:ext uri="{FF2B5EF4-FFF2-40B4-BE49-F238E27FC236}">
                  <a16:creationId xmlns:a16="http://schemas.microsoft.com/office/drawing/2014/main" id="{A87CF5A5-82E1-C5E4-16C1-B2372EEB94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344"/>
              <a:ext cx="33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56329" name="Text Box 14">
            <a:extLst>
              <a:ext uri="{FF2B5EF4-FFF2-40B4-BE49-F238E27FC236}">
                <a16:creationId xmlns:a16="http://schemas.microsoft.com/office/drawing/2014/main" id="{01F5F8D3-1853-70FB-FF59-9D4D14E89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3554413"/>
            <a:ext cx="105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ko-KR" sz="2400">
                <a:latin typeface="Tahoma" panose="020B0604030504040204" pitchFamily="34" charset="0"/>
                <a:ea typeface="굴림" panose="020B0600000101010101" pitchFamily="50" charset="-127"/>
              </a:rPr>
              <a:t>Affine </a:t>
            </a:r>
          </a:p>
        </p:txBody>
      </p:sp>
      <p:grpSp>
        <p:nvGrpSpPr>
          <p:cNvPr id="56330" name="Group 15">
            <a:extLst>
              <a:ext uri="{FF2B5EF4-FFF2-40B4-BE49-F238E27FC236}">
                <a16:creationId xmlns:a16="http://schemas.microsoft.com/office/drawing/2014/main" id="{5E6753BA-1158-E6A5-E22A-904BA1F9C752}"/>
              </a:ext>
            </a:extLst>
          </p:cNvPr>
          <p:cNvGrpSpPr>
            <a:grpSpLocks/>
          </p:cNvGrpSpPr>
          <p:nvPr/>
        </p:nvGrpSpPr>
        <p:grpSpPr bwMode="auto">
          <a:xfrm>
            <a:off x="3817938" y="3597275"/>
            <a:ext cx="1066800" cy="838200"/>
            <a:chOff x="2160" y="2448"/>
            <a:chExt cx="576" cy="672"/>
          </a:xfrm>
        </p:grpSpPr>
        <p:cxnSp>
          <p:nvCxnSpPr>
            <p:cNvPr id="56348" name="AutoShape 16">
              <a:extLst>
                <a:ext uri="{FF2B5EF4-FFF2-40B4-BE49-F238E27FC236}">
                  <a16:creationId xmlns:a16="http://schemas.microsoft.com/office/drawing/2014/main" id="{9656570F-F782-C555-190F-D8918553AE4A}"/>
                </a:ext>
              </a:extLst>
            </p:cNvPr>
            <p:cNvCxnSpPr>
              <a:cxnSpLocks noChangeShapeType="1"/>
              <a:endCxn id="56349" idx="0"/>
            </p:cNvCxnSpPr>
            <p:nvPr/>
          </p:nvCxnSpPr>
          <p:spPr bwMode="auto">
            <a:xfrm>
              <a:off x="2160" y="2448"/>
              <a:ext cx="0" cy="6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9" name="Line 17">
              <a:extLst>
                <a:ext uri="{FF2B5EF4-FFF2-40B4-BE49-F238E27FC236}">
                  <a16:creationId xmlns:a16="http://schemas.microsoft.com/office/drawing/2014/main" id="{B3B42FF1-7EEF-66F3-87B4-70416F36B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2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6350" name="Line 18">
              <a:extLst>
                <a:ext uri="{FF2B5EF4-FFF2-40B4-BE49-F238E27FC236}">
                  <a16:creationId xmlns:a16="http://schemas.microsoft.com/office/drawing/2014/main" id="{AE9ACAAB-CA21-749F-A60D-48D8B617D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6351" name="Line 19">
              <a:extLst>
                <a:ext uri="{FF2B5EF4-FFF2-40B4-BE49-F238E27FC236}">
                  <a16:creationId xmlns:a16="http://schemas.microsoft.com/office/drawing/2014/main" id="{51746C02-63E5-9E24-C4E3-486982CEC9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44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56331" name="Group 20">
            <a:extLst>
              <a:ext uri="{FF2B5EF4-FFF2-40B4-BE49-F238E27FC236}">
                <a16:creationId xmlns:a16="http://schemas.microsoft.com/office/drawing/2014/main" id="{827232B7-B1BB-AEA9-B279-7998170452C6}"/>
              </a:ext>
            </a:extLst>
          </p:cNvPr>
          <p:cNvGrpSpPr>
            <a:grpSpLocks/>
          </p:cNvGrpSpPr>
          <p:nvPr/>
        </p:nvGrpSpPr>
        <p:grpSpPr bwMode="auto">
          <a:xfrm>
            <a:off x="5935663" y="3216275"/>
            <a:ext cx="914400" cy="1295400"/>
            <a:chOff x="3120" y="2304"/>
            <a:chExt cx="576" cy="816"/>
          </a:xfrm>
        </p:grpSpPr>
        <p:cxnSp>
          <p:nvCxnSpPr>
            <p:cNvPr id="56344" name="AutoShape 21">
              <a:extLst>
                <a:ext uri="{FF2B5EF4-FFF2-40B4-BE49-F238E27FC236}">
                  <a16:creationId xmlns:a16="http://schemas.microsoft.com/office/drawing/2014/main" id="{58C423E3-4CED-AA4A-DB54-D9EBCACAE561}"/>
                </a:ext>
              </a:extLst>
            </p:cNvPr>
            <p:cNvCxnSpPr>
              <a:cxnSpLocks noChangeShapeType="1"/>
              <a:endCxn id="56345" idx="0"/>
            </p:cNvCxnSpPr>
            <p:nvPr/>
          </p:nvCxnSpPr>
          <p:spPr bwMode="auto">
            <a:xfrm>
              <a:off x="3120" y="2448"/>
              <a:ext cx="0" cy="6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5" name="Line 22">
              <a:extLst>
                <a:ext uri="{FF2B5EF4-FFF2-40B4-BE49-F238E27FC236}">
                  <a16:creationId xmlns:a16="http://schemas.microsoft.com/office/drawing/2014/main" id="{909D257F-10C8-F491-7579-CA69432DF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976"/>
              <a:ext cx="57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6346" name="Line 23">
              <a:extLst>
                <a:ext uri="{FF2B5EF4-FFF2-40B4-BE49-F238E27FC236}">
                  <a16:creationId xmlns:a16="http://schemas.microsoft.com/office/drawing/2014/main" id="{2A5BEB64-1FCC-9A90-C6E1-AD95C1F57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30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6347" name="Line 24">
              <a:extLst>
                <a:ext uri="{FF2B5EF4-FFF2-40B4-BE49-F238E27FC236}">
                  <a16:creationId xmlns:a16="http://schemas.microsoft.com/office/drawing/2014/main" id="{4E5B217C-8546-7F32-4E6F-14B929C4D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304"/>
              <a:ext cx="57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56332" name="Group 25">
            <a:extLst>
              <a:ext uri="{FF2B5EF4-FFF2-40B4-BE49-F238E27FC236}">
                <a16:creationId xmlns:a16="http://schemas.microsoft.com/office/drawing/2014/main" id="{71687496-9AEB-1E96-E81D-90BF0766F7EC}"/>
              </a:ext>
            </a:extLst>
          </p:cNvPr>
          <p:cNvGrpSpPr>
            <a:grpSpLocks/>
          </p:cNvGrpSpPr>
          <p:nvPr/>
        </p:nvGrpSpPr>
        <p:grpSpPr bwMode="auto">
          <a:xfrm>
            <a:off x="1820863" y="1557338"/>
            <a:ext cx="5349875" cy="1295400"/>
            <a:chOff x="614" y="3312"/>
            <a:chExt cx="3370" cy="816"/>
          </a:xfrm>
        </p:grpSpPr>
        <p:sp>
          <p:nvSpPr>
            <p:cNvPr id="56333" name="Text Box 26">
              <a:extLst>
                <a:ext uri="{FF2B5EF4-FFF2-40B4-BE49-F238E27FC236}">
                  <a16:creationId xmlns:a16="http://schemas.microsoft.com/office/drawing/2014/main" id="{90BA2180-81C5-207E-5AA4-286AA6B6E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3381"/>
              <a:ext cx="5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2400">
                  <a:latin typeface="Tahoma" panose="020B0604030504040204" pitchFamily="34" charset="0"/>
                  <a:ea typeface="굴림" panose="020B0600000101010101" pitchFamily="50" charset="-127"/>
                </a:rPr>
                <a:t>Rigid </a:t>
              </a:r>
            </a:p>
          </p:txBody>
        </p:sp>
        <p:grpSp>
          <p:nvGrpSpPr>
            <p:cNvPr id="56334" name="Group 27">
              <a:extLst>
                <a:ext uri="{FF2B5EF4-FFF2-40B4-BE49-F238E27FC236}">
                  <a16:creationId xmlns:a16="http://schemas.microsoft.com/office/drawing/2014/main" id="{A364B501-D319-6A53-D6AE-A681744FB1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360"/>
              <a:ext cx="576" cy="672"/>
              <a:chOff x="2160" y="2448"/>
              <a:chExt cx="576" cy="672"/>
            </a:xfrm>
          </p:grpSpPr>
          <p:cxnSp>
            <p:nvCxnSpPr>
              <p:cNvPr id="56340" name="AutoShape 28">
                <a:extLst>
                  <a:ext uri="{FF2B5EF4-FFF2-40B4-BE49-F238E27FC236}">
                    <a16:creationId xmlns:a16="http://schemas.microsoft.com/office/drawing/2014/main" id="{78ED7F8E-A74B-1E2E-414C-47FEB11D700F}"/>
                  </a:ext>
                </a:extLst>
              </p:cNvPr>
              <p:cNvCxnSpPr>
                <a:cxnSpLocks noChangeShapeType="1"/>
                <a:endCxn id="56341" idx="0"/>
              </p:cNvCxnSpPr>
              <p:nvPr/>
            </p:nvCxnSpPr>
            <p:spPr bwMode="auto">
              <a:xfrm>
                <a:off x="2160" y="2448"/>
                <a:ext cx="0" cy="67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6341" name="Line 29">
                <a:extLst>
                  <a:ext uri="{FF2B5EF4-FFF2-40B4-BE49-F238E27FC236}">
                    <a16:creationId xmlns:a16="http://schemas.microsoft.com/office/drawing/2014/main" id="{CE598D97-C994-9183-5209-B887C4D0A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56342" name="Line 30">
                <a:extLst>
                  <a:ext uri="{FF2B5EF4-FFF2-40B4-BE49-F238E27FC236}">
                    <a16:creationId xmlns:a16="http://schemas.microsoft.com/office/drawing/2014/main" id="{CF0393A3-8ED6-C09C-A2D6-22BE5221E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2448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56343" name="Line 31">
                <a:extLst>
                  <a:ext uri="{FF2B5EF4-FFF2-40B4-BE49-F238E27FC236}">
                    <a16:creationId xmlns:a16="http://schemas.microsoft.com/office/drawing/2014/main" id="{9D31EF7A-ADD0-94A7-5640-CFB3B569C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244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56335" name="Group 32">
              <a:extLst>
                <a:ext uri="{FF2B5EF4-FFF2-40B4-BE49-F238E27FC236}">
                  <a16:creationId xmlns:a16="http://schemas.microsoft.com/office/drawing/2014/main" id="{6936F36D-FBA4-570D-D0D2-5E1B87E8F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3312"/>
              <a:ext cx="768" cy="816"/>
              <a:chOff x="3216" y="3312"/>
              <a:chExt cx="768" cy="816"/>
            </a:xfrm>
          </p:grpSpPr>
          <p:sp>
            <p:nvSpPr>
              <p:cNvPr id="56336" name="Line 33">
                <a:extLst>
                  <a:ext uri="{FF2B5EF4-FFF2-40B4-BE49-F238E27FC236}">
                    <a16:creationId xmlns:a16="http://schemas.microsoft.com/office/drawing/2014/main" id="{73123398-7677-5E7E-B72A-99CFED2C9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3936"/>
                <a:ext cx="52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56337" name="Line 34">
                <a:extLst>
                  <a:ext uri="{FF2B5EF4-FFF2-40B4-BE49-F238E27FC236}">
                    <a16:creationId xmlns:a16="http://schemas.microsoft.com/office/drawing/2014/main" id="{D3A2EDA6-AFE1-8BCF-A1B3-C645587DC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44" y="3312"/>
                <a:ext cx="24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56338" name="Line 35">
                <a:extLst>
                  <a:ext uri="{FF2B5EF4-FFF2-40B4-BE49-F238E27FC236}">
                    <a16:creationId xmlns:a16="http://schemas.microsoft.com/office/drawing/2014/main" id="{684DE6A3-35FB-1DCA-C5B1-9BF17728D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3312"/>
                <a:ext cx="52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56339" name="Line 36">
                <a:extLst>
                  <a:ext uri="{FF2B5EF4-FFF2-40B4-BE49-F238E27FC236}">
                    <a16:creationId xmlns:a16="http://schemas.microsoft.com/office/drawing/2014/main" id="{DC6FB178-7B29-AA6D-0958-71825CA2C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16" y="3504"/>
                <a:ext cx="24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B85F3AA-D4E7-62A7-3A78-4F6BA4F37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Composite Transformations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E10FE54-FE9B-1A98-685F-C907F26A3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Composite 2D Translation</a:t>
            </a:r>
          </a:p>
        </p:txBody>
      </p:sp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AB98382E-7A55-9E29-B2B1-0C791C1633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8925" y="2133600"/>
          <a:ext cx="34067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7950" imgH="482391" progId="Equation.3">
                  <p:embed/>
                </p:oleObj>
              </mc:Choice>
              <mc:Fallback>
                <p:oleObj name="Equation" r:id="rId3" imgW="1497950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133600"/>
                        <a:ext cx="3406775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>
            <a:extLst>
              <a:ext uri="{FF2B5EF4-FFF2-40B4-BE49-F238E27FC236}">
                <a16:creationId xmlns:a16="http://schemas.microsoft.com/office/drawing/2014/main" id="{A6CB8C10-2594-9AB5-BFCC-8DB7C6259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716338"/>
          <a:ext cx="626427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55900" imgH="711200" progId="Equation.3">
                  <p:embed/>
                </p:oleObj>
              </mc:Choice>
              <mc:Fallback>
                <p:oleObj name="Equation" r:id="rId5" imgW="27559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16338"/>
                        <a:ext cx="6264275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9D65256-FEBE-CB70-8D72-9B69AE686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Composite Transformations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65A7F99-8B62-3452-81B1-B8420231E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Composite 2D Scaling</a:t>
            </a:r>
          </a:p>
          <a:p>
            <a:pPr eaLnBrk="1" hangingPunct="1"/>
            <a:endParaRPr lang="en-US" altLang="ko-KR"/>
          </a:p>
        </p:txBody>
      </p:sp>
      <p:graphicFrame>
        <p:nvGraphicFramePr>
          <p:cNvPr id="60420" name="Object 4">
            <a:extLst>
              <a:ext uri="{FF2B5EF4-FFF2-40B4-BE49-F238E27FC236}">
                <a16:creationId xmlns:a16="http://schemas.microsoft.com/office/drawing/2014/main" id="{81C360C6-EB75-5D19-3F4C-6B70D794A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1613" y="2133600"/>
          <a:ext cx="35814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800" imgH="482600" progId="Equation.3">
                  <p:embed/>
                </p:oleObj>
              </mc:Choice>
              <mc:Fallback>
                <p:oleObj name="Equation" r:id="rId3" imgW="15748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2133600"/>
                        <a:ext cx="35814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503C5614-E675-C378-937A-F27BDBC14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3716338"/>
          <a:ext cx="750728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02000" imgH="711200" progId="Equation.3">
                  <p:embed/>
                </p:oleObj>
              </mc:Choice>
              <mc:Fallback>
                <p:oleObj name="Equation" r:id="rId5" imgW="33020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716338"/>
                        <a:ext cx="7507288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9C9492EF-CA0D-F090-2C81-8C99FF361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Vectors</a:t>
            </a:r>
            <a:endParaRPr lang="ko-KR" altLang="en-US"/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CE276257-463E-C2EE-0407-532A8E577F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Vectors </a:t>
            </a:r>
            <a:r>
              <a:rPr lang="en-US" altLang="ko-KR" i="1"/>
              <a:t>u, v, w </a:t>
            </a:r>
            <a:r>
              <a:rPr lang="en-US" altLang="ko-KR"/>
              <a:t>from a </a:t>
            </a:r>
            <a:r>
              <a:rPr lang="en-US" altLang="ko-KR" i="1">
                <a:solidFill>
                  <a:srgbClr val="FF0000"/>
                </a:solidFill>
              </a:rPr>
              <a:t>vector space</a:t>
            </a:r>
          </a:p>
          <a:p>
            <a:r>
              <a:rPr lang="en-US" altLang="ko-KR"/>
              <a:t>Vector addition </a:t>
            </a:r>
            <a:r>
              <a:rPr lang="en-US" altLang="ko-KR" i="1"/>
              <a:t>u + v </a:t>
            </a:r>
            <a:r>
              <a:rPr lang="en-US" altLang="ko-KR"/>
              <a:t>, subtraction </a:t>
            </a:r>
            <a:r>
              <a:rPr lang="en-US" altLang="ko-KR" i="1"/>
              <a:t>u - v</a:t>
            </a:r>
          </a:p>
          <a:p>
            <a:r>
              <a:rPr lang="en-US" altLang="ko-KR"/>
              <a:t>Zero vector </a:t>
            </a:r>
            <a:r>
              <a:rPr lang="en-US" altLang="ko-KR" b="1"/>
              <a:t>0</a:t>
            </a:r>
          </a:p>
          <a:p>
            <a:r>
              <a:rPr lang="en-US" altLang="ko-KR"/>
              <a:t>Scalar multiplication </a:t>
            </a:r>
            <a:r>
              <a:rPr lang="el-GR" altLang="ko-KR">
                <a:latin typeface="Times" panose="02020603050405020304" pitchFamily="18" charset="0"/>
              </a:rPr>
              <a:t>α</a:t>
            </a:r>
            <a:r>
              <a:rPr lang="el-GR" altLang="ko-KR"/>
              <a:t> </a:t>
            </a:r>
            <a:r>
              <a:rPr lang="en-US" altLang="ko-KR" i="1"/>
              <a:t>v</a:t>
            </a:r>
            <a:endParaRPr lang="ko-KR" altLang="en-US"/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41FAA307-8883-D59A-CA24-73A648E725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11EE65EA-35D8-4980-BA71-F5B9027CFD9D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4</a:t>
            </a:fld>
            <a:endParaRPr lang="es-ES" altLang="ko-KR" sz="1000"/>
          </a:p>
        </p:txBody>
      </p:sp>
      <p:pic>
        <p:nvPicPr>
          <p:cNvPr id="10245" name="Picture 2">
            <a:extLst>
              <a:ext uri="{FF2B5EF4-FFF2-40B4-BE49-F238E27FC236}">
                <a16:creationId xmlns:a16="http://schemas.microsoft.com/office/drawing/2014/main" id="{CE814F6B-D6BE-EF22-7864-EC3BC0454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830"/>
          <a:stretch>
            <a:fillRect/>
          </a:stretch>
        </p:blipFill>
        <p:spPr bwMode="auto">
          <a:xfrm>
            <a:off x="1185863" y="3962400"/>
            <a:ext cx="6716712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07852B3-7169-946B-009B-9F3412F09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Composite Transformations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2F21AFB-8CF6-DDAD-2F1C-039681EDB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Composite 2D Rotation</a:t>
            </a:r>
          </a:p>
          <a:p>
            <a:pPr eaLnBrk="1" hangingPunct="1"/>
            <a:endParaRPr lang="en-US" altLang="ko-KR"/>
          </a:p>
        </p:txBody>
      </p:sp>
      <p:graphicFrame>
        <p:nvGraphicFramePr>
          <p:cNvPr id="62468" name="Object 4">
            <a:extLst>
              <a:ext uri="{FF2B5EF4-FFF2-40B4-BE49-F238E27FC236}">
                <a16:creationId xmlns:a16="http://schemas.microsoft.com/office/drawing/2014/main" id="{17DA7E07-052D-3137-43D2-A06987526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9463" y="2162175"/>
          <a:ext cx="24272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66800" imgH="457200" progId="Equation.3">
                  <p:embed/>
                </p:oleObj>
              </mc:Choice>
              <mc:Fallback>
                <p:oleObj name="Equation" r:id="rId3" imgW="1066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2162175"/>
                        <a:ext cx="2427287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B74DD884-6871-DF5E-87F4-5A390DAF5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716338"/>
          <a:ext cx="83058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6000" imgH="711200" progId="Equation.3">
                  <p:embed/>
                </p:oleObj>
              </mc:Choice>
              <mc:Fallback>
                <p:oleObj name="Equation" r:id="rId5" imgW="48260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6338"/>
                        <a:ext cx="8305800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A3DF0D0F-5CB9-427C-AE6F-04A7DAB1D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Lines and line Segments</a:t>
            </a:r>
            <a:endParaRPr lang="ko-KR" altLang="en-US"/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FBB55319-F7D7-EAD2-F005-FA5A974AE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Parametric form of line: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Line segment between </a:t>
            </a:r>
            <a:r>
              <a:rPr lang="en-US" altLang="ko-KR" i="1"/>
              <a:t>Q </a:t>
            </a:r>
            <a:r>
              <a:rPr lang="en-US" altLang="ko-KR"/>
              <a:t>and </a:t>
            </a:r>
            <a:r>
              <a:rPr lang="en-US" altLang="ko-KR" i="1"/>
              <a:t>R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7D2ADF55-1449-FAA2-D5BA-830C958DF2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7F388878-70ED-4450-8FBC-FA893C1C4057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5</a:t>
            </a:fld>
            <a:endParaRPr lang="es-ES" altLang="ko-KR" sz="1000"/>
          </a:p>
        </p:txBody>
      </p:sp>
      <p:graphicFrame>
        <p:nvGraphicFramePr>
          <p:cNvPr id="11269" name="개체 4">
            <a:extLst>
              <a:ext uri="{FF2B5EF4-FFF2-40B4-BE49-F238E27FC236}">
                <a16:creationId xmlns:a16="http://schemas.microsoft.com/office/drawing/2014/main" id="{B4F655A7-7D50-6043-07BF-B444AF9DA0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7300" y="1577975"/>
          <a:ext cx="24447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990600" imgH="228600" progId="Equation.3">
                  <p:embed/>
                </p:oleObj>
              </mc:Choice>
              <mc:Fallback>
                <p:oleObj name="수식" r:id="rId2" imgW="990600" imgH="228600" progId="Equation.3">
                  <p:embed/>
                  <p:pic>
                    <p:nvPicPr>
                      <p:cNvPr id="11269" name="개체 4">
                        <a:extLst>
                          <a:ext uri="{FF2B5EF4-FFF2-40B4-BE49-F238E27FC236}">
                            <a16:creationId xmlns:a16="http://schemas.microsoft.com/office/drawing/2014/main" id="{B4F655A7-7D50-6043-07BF-B444AF9DA0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1577975"/>
                        <a:ext cx="24447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0" name="Picture 3">
            <a:extLst>
              <a:ext uri="{FF2B5EF4-FFF2-40B4-BE49-F238E27FC236}">
                <a16:creationId xmlns:a16="http://schemas.microsoft.com/office/drawing/2014/main" id="{8EA3ACF2-C1D1-DFEE-E66F-E97DE34ED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70125"/>
            <a:ext cx="30384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271" name="Picture 4">
            <a:extLst>
              <a:ext uri="{FF2B5EF4-FFF2-40B4-BE49-F238E27FC236}">
                <a16:creationId xmlns:a16="http://schemas.microsoft.com/office/drawing/2014/main" id="{86E166E6-1ACF-AB7B-A745-638CD1A2A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70125"/>
            <a:ext cx="30384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11272" name="개체 5">
            <a:extLst>
              <a:ext uri="{FF2B5EF4-FFF2-40B4-BE49-F238E27FC236}">
                <a16:creationId xmlns:a16="http://schemas.microsoft.com/office/drawing/2014/main" id="{4E6BAB2F-70D1-3E9F-D9CD-9E308A8F7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6019800"/>
          <a:ext cx="56721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6" imgW="2298700" imgH="203200" progId="Equation.3">
                  <p:embed/>
                </p:oleObj>
              </mc:Choice>
              <mc:Fallback>
                <p:oleObj name="수식" r:id="rId6" imgW="2298700" imgH="203200" progId="Equation.3">
                  <p:embed/>
                  <p:pic>
                    <p:nvPicPr>
                      <p:cNvPr id="11272" name="개체 5">
                        <a:extLst>
                          <a:ext uri="{FF2B5EF4-FFF2-40B4-BE49-F238E27FC236}">
                            <a16:creationId xmlns:a16="http://schemas.microsoft.com/office/drawing/2014/main" id="{4E6BAB2F-70D1-3E9F-D9CD-9E308A8F70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019800"/>
                        <a:ext cx="56721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6C3EFB50-F37A-323A-5837-59D049090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Dot Product (Projection)</a:t>
            </a:r>
            <a:endParaRPr lang="ko-KR" altLang="en-US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6BE8ECB3-6EAC-5B5A-E6E4-D9C48A10B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Dot product projects one vector onto another vector</a:t>
            </a:r>
            <a:endParaRPr lang="ko-KR" altLang="en-US"/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25805DBD-F8CF-41BD-8248-130C7FE44F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7B087103-D08B-4BA7-9DFC-4F4E5F36FB9E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6</a:t>
            </a:fld>
            <a:endParaRPr lang="es-ES" altLang="ko-KR" sz="1000"/>
          </a:p>
        </p:txBody>
      </p:sp>
      <p:graphicFrame>
        <p:nvGraphicFramePr>
          <p:cNvPr id="12293" name="개체 4">
            <a:extLst>
              <a:ext uri="{FF2B5EF4-FFF2-40B4-BE49-F238E27FC236}">
                <a16:creationId xmlns:a16="http://schemas.microsoft.com/office/drawing/2014/main" id="{5FED7133-913B-3D7C-44DF-4FB8C28B4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590800"/>
          <a:ext cx="58928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2387600" imgH="533400" progId="Equation.3">
                  <p:embed/>
                </p:oleObj>
              </mc:Choice>
              <mc:Fallback>
                <p:oleObj name="수식" r:id="rId2" imgW="2387600" imgH="533400" progId="Equation.3">
                  <p:embed/>
                  <p:pic>
                    <p:nvPicPr>
                      <p:cNvPr id="12293" name="개체 4">
                        <a:extLst>
                          <a:ext uri="{FF2B5EF4-FFF2-40B4-BE49-F238E27FC236}">
                            <a16:creationId xmlns:a16="http://schemas.microsoft.com/office/drawing/2014/main" id="{5FED7133-913B-3D7C-44DF-4FB8C28B4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58928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4" name="Picture 11" descr="D:\My Courses\2013\Computer Graphics 2\book figures\CHAPTER03 JPEG\an03f14.jpg">
            <a:extLst>
              <a:ext uri="{FF2B5EF4-FFF2-40B4-BE49-F238E27FC236}">
                <a16:creationId xmlns:a16="http://schemas.microsoft.com/office/drawing/2014/main" id="{7D591AC6-2D92-537D-9D96-612B3F4A2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3657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085F1FB-BBC7-5CB4-DF94-B059556E3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Cross Product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45778926-61A0-45D5-2836-28F9C7E03F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 </a:t>
            </a:r>
          </a:p>
          <a:p>
            <a:r>
              <a:rPr lang="en-US" altLang="ko-KR"/>
              <a:t>Cross product is</a:t>
            </a:r>
            <a:br>
              <a:rPr lang="en-US" altLang="ko-KR"/>
            </a:br>
            <a:r>
              <a:rPr lang="en-US" altLang="ko-KR"/>
              <a:t>perpendicular to both 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/>
              <a:t> and 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 altLang="ko-KR"/>
              <a:t>Right-hand rule</a:t>
            </a:r>
            <a:endParaRPr lang="ko-KR" altLang="en-US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2C70460A-2C9D-2B62-12F7-AB147B93D8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11884A37-B50B-4006-986C-56C9AEA75DF2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7</a:t>
            </a:fld>
            <a:endParaRPr lang="es-ES" altLang="ko-KR" sz="1000"/>
          </a:p>
        </p:txBody>
      </p:sp>
      <p:pic>
        <p:nvPicPr>
          <p:cNvPr id="13317" name="Picture 7">
            <a:extLst>
              <a:ext uri="{FF2B5EF4-FFF2-40B4-BE49-F238E27FC236}">
                <a16:creationId xmlns:a16="http://schemas.microsoft.com/office/drawing/2014/main" id="{181D4AC3-DECB-088D-21C0-10BED5D1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38213"/>
            <a:ext cx="17526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18" name="Picture 8">
            <a:extLst>
              <a:ext uri="{FF2B5EF4-FFF2-40B4-BE49-F238E27FC236}">
                <a16:creationId xmlns:a16="http://schemas.microsoft.com/office/drawing/2014/main" id="{FB8F46DE-62DA-FA59-0404-40C28B11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733800"/>
            <a:ext cx="2362200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13319" name="개체 4">
            <a:extLst>
              <a:ext uri="{FF2B5EF4-FFF2-40B4-BE49-F238E27FC236}">
                <a16:creationId xmlns:a16="http://schemas.microsoft.com/office/drawing/2014/main" id="{616EF1DF-D64C-3B8B-4F6B-F2A7FC6623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200400"/>
          <a:ext cx="29464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193800" imgH="254000" progId="Equation.3">
                  <p:embed/>
                </p:oleObj>
              </mc:Choice>
              <mc:Fallback>
                <p:oleObj name="수식" r:id="rId4" imgW="1193800" imgH="254000" progId="Equation.3">
                  <p:embed/>
                  <p:pic>
                    <p:nvPicPr>
                      <p:cNvPr id="13319" name="개체 4">
                        <a:extLst>
                          <a:ext uri="{FF2B5EF4-FFF2-40B4-BE49-F238E27FC236}">
                            <a16:creationId xmlns:a16="http://schemas.microsoft.com/office/drawing/2014/main" id="{616EF1DF-D64C-3B8B-4F6B-F2A7FC662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0400"/>
                        <a:ext cx="29464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0" name="Picture 12">
            <a:extLst>
              <a:ext uri="{FF2B5EF4-FFF2-40B4-BE49-F238E27FC236}">
                <a16:creationId xmlns:a16="http://schemas.microsoft.com/office/drawing/2014/main" id="{A98A27F2-5D21-5BBA-7E53-CB40BD324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63688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E523E453-9E50-BD8D-2E50-E1E117843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15662A75-2D40-4ECB-988C-D357DC971B42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8</a:t>
            </a:fld>
            <a:endParaRPr lang="es-ES" altLang="ko-KR" sz="10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C7F7134-C1EA-0457-5FD0-8D79DF7D2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Planes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B005235-D95D-8CD8-E1FA-50E6FF384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 plane can be defined by a point and two vectors or by three points</a:t>
            </a:r>
          </a:p>
        </p:txBody>
      </p:sp>
      <p:sp>
        <p:nvSpPr>
          <p:cNvPr id="14341" name="Text Box 6">
            <a:extLst>
              <a:ext uri="{FF2B5EF4-FFF2-40B4-BE49-F238E27FC236}">
                <a16:creationId xmlns:a16="http://schemas.microsoft.com/office/drawing/2014/main" id="{2646BB0D-2E9C-D1C6-D51B-355C6293B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86400"/>
            <a:ext cx="237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P(</a:t>
            </a:r>
            <a:r>
              <a:rPr lang="en-US" altLang="ko-KR" sz="2400">
                <a:latin typeface="Symbol" panose="05050102010706020507" pitchFamily="18" charset="2"/>
              </a:rPr>
              <a:t>a</a:t>
            </a:r>
            <a:r>
              <a:rPr lang="en-US" altLang="ko-KR" sz="2400">
                <a:latin typeface="Times New Roman" panose="02020603050405020304" pitchFamily="18" charset="0"/>
              </a:rPr>
              <a:t>,</a:t>
            </a:r>
            <a:r>
              <a:rPr lang="en-US" altLang="ko-KR" sz="2400">
                <a:latin typeface="Symbol" panose="05050102010706020507" pitchFamily="18" charset="2"/>
              </a:rPr>
              <a:t>b</a:t>
            </a:r>
            <a:r>
              <a:rPr lang="en-US" altLang="ko-KR" sz="2400">
                <a:latin typeface="Times New Roman" panose="02020603050405020304" pitchFamily="18" charset="0"/>
              </a:rPr>
              <a:t>)=R+</a:t>
            </a:r>
            <a:r>
              <a:rPr lang="en-US" altLang="ko-KR" sz="2400">
                <a:latin typeface="Symbol" panose="05050102010706020507" pitchFamily="18" charset="2"/>
              </a:rPr>
              <a:t>a</a:t>
            </a:r>
            <a:r>
              <a:rPr lang="en-US" altLang="ko-KR" sz="2400">
                <a:latin typeface="Times New Roman" panose="02020603050405020304" pitchFamily="18" charset="0"/>
              </a:rPr>
              <a:t>u+</a:t>
            </a:r>
            <a:r>
              <a:rPr lang="en-US" altLang="ko-KR" sz="2400">
                <a:latin typeface="Symbol" panose="05050102010706020507" pitchFamily="18" charset="2"/>
              </a:rPr>
              <a:t>b</a:t>
            </a:r>
            <a:r>
              <a:rPr lang="en-US" altLang="ko-KR" sz="24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4342" name="Text Box 7">
            <a:extLst>
              <a:ext uri="{FF2B5EF4-FFF2-40B4-BE49-F238E27FC236}">
                <a16:creationId xmlns:a16="http://schemas.microsoft.com/office/drawing/2014/main" id="{854A8950-FD18-BAD8-19E6-CF7A181FF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10200"/>
            <a:ext cx="349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P(</a:t>
            </a:r>
            <a:r>
              <a:rPr lang="en-US" altLang="ko-KR" sz="2400">
                <a:latin typeface="Symbol" panose="05050102010706020507" pitchFamily="18" charset="2"/>
              </a:rPr>
              <a:t>a</a:t>
            </a:r>
            <a:r>
              <a:rPr lang="en-US" altLang="ko-KR" sz="2400">
                <a:latin typeface="Times New Roman" panose="02020603050405020304" pitchFamily="18" charset="0"/>
              </a:rPr>
              <a:t>,</a:t>
            </a:r>
            <a:r>
              <a:rPr lang="en-US" altLang="ko-KR" sz="2400">
                <a:latin typeface="Symbol" panose="05050102010706020507" pitchFamily="18" charset="2"/>
              </a:rPr>
              <a:t>b</a:t>
            </a:r>
            <a:r>
              <a:rPr lang="en-US" altLang="ko-KR" sz="2400">
                <a:latin typeface="Times New Roman" panose="02020603050405020304" pitchFamily="18" charset="0"/>
              </a:rPr>
              <a:t>)=R+</a:t>
            </a:r>
            <a:r>
              <a:rPr lang="en-US" altLang="ko-KR" sz="2400">
                <a:latin typeface="Symbol" panose="05050102010706020507" pitchFamily="18" charset="2"/>
              </a:rPr>
              <a:t>a</a:t>
            </a:r>
            <a:r>
              <a:rPr lang="en-US" altLang="ko-KR" sz="2400">
                <a:latin typeface="Times New Roman" panose="02020603050405020304" pitchFamily="18" charset="0"/>
              </a:rPr>
              <a:t>(Q-R)+</a:t>
            </a:r>
            <a:r>
              <a:rPr lang="en-US" altLang="ko-KR" sz="2400">
                <a:latin typeface="Symbol" panose="05050102010706020507" pitchFamily="18" charset="2"/>
              </a:rPr>
              <a:t>b</a:t>
            </a:r>
            <a:r>
              <a:rPr lang="en-US" altLang="ko-KR" sz="2400">
                <a:latin typeface="Times New Roman" panose="02020603050405020304" pitchFamily="18" charset="0"/>
              </a:rPr>
              <a:t>(P-Q)</a:t>
            </a:r>
          </a:p>
        </p:txBody>
      </p:sp>
      <p:sp>
        <p:nvSpPr>
          <p:cNvPr id="14343" name="Line 8">
            <a:extLst>
              <a:ext uri="{FF2B5EF4-FFF2-40B4-BE49-F238E27FC236}">
                <a16:creationId xmlns:a16="http://schemas.microsoft.com/office/drawing/2014/main" id="{7D9B1880-1167-AFA4-C1B9-A007C21A59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819400"/>
            <a:ext cx="1828800" cy="2286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14344" name="Line 9">
            <a:extLst>
              <a:ext uri="{FF2B5EF4-FFF2-40B4-BE49-F238E27FC236}">
                <a16:creationId xmlns:a16="http://schemas.microsoft.com/office/drawing/2014/main" id="{7A4C1B68-A8FB-F0D4-B524-BD39F6C54E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495800"/>
            <a:ext cx="17526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14345" name="Line 10">
            <a:extLst>
              <a:ext uri="{FF2B5EF4-FFF2-40B4-BE49-F238E27FC236}">
                <a16:creationId xmlns:a16="http://schemas.microsoft.com/office/drawing/2014/main" id="{3C169EFB-08A3-8862-2841-ABB806C4CE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895600"/>
            <a:ext cx="762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14346" name="Text Box 11">
            <a:extLst>
              <a:ext uri="{FF2B5EF4-FFF2-40B4-BE49-F238E27FC236}">
                <a16:creationId xmlns:a16="http://schemas.microsoft.com/office/drawing/2014/main" id="{43AB17AA-F579-5DA1-A2EB-EA4B12AFE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841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4347" name="Text Box 12">
            <a:extLst>
              <a:ext uri="{FF2B5EF4-FFF2-40B4-BE49-F238E27FC236}">
                <a16:creationId xmlns:a16="http://schemas.microsoft.com/office/drawing/2014/main" id="{D88E493C-1B4B-344A-52E4-F20618D09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3241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4348" name="Text Box 14">
            <a:extLst>
              <a:ext uri="{FF2B5EF4-FFF2-40B4-BE49-F238E27FC236}">
                <a16:creationId xmlns:a16="http://schemas.microsoft.com/office/drawing/2014/main" id="{A451DA71-471A-A607-8E4E-269C6D127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4349" name="Line 15">
            <a:extLst>
              <a:ext uri="{FF2B5EF4-FFF2-40B4-BE49-F238E27FC236}">
                <a16:creationId xmlns:a16="http://schemas.microsoft.com/office/drawing/2014/main" id="{3EEF3EE6-DEFC-3146-8C33-2F2A92C952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2675" y="2701925"/>
            <a:ext cx="1828800" cy="2286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14350" name="Line 16">
            <a:extLst>
              <a:ext uri="{FF2B5EF4-FFF2-40B4-BE49-F238E27FC236}">
                <a16:creationId xmlns:a16="http://schemas.microsoft.com/office/drawing/2014/main" id="{ED54D73F-7D37-2174-D3D9-7B12FE8EF3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2675" y="4378325"/>
            <a:ext cx="17526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14351" name="Line 17">
            <a:extLst>
              <a:ext uri="{FF2B5EF4-FFF2-40B4-BE49-F238E27FC236}">
                <a16:creationId xmlns:a16="http://schemas.microsoft.com/office/drawing/2014/main" id="{C136A23F-9A5C-6C12-1FEA-DA1F459C67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5275" y="2778125"/>
            <a:ext cx="762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14352" name="Text Box 18">
            <a:extLst>
              <a:ext uri="{FF2B5EF4-FFF2-40B4-BE49-F238E27FC236}">
                <a16:creationId xmlns:a16="http://schemas.microsoft.com/office/drawing/2014/main" id="{94BE12FD-E424-17A9-6EA0-52DEAC116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286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4353" name="Oval 20">
            <a:extLst>
              <a:ext uri="{FF2B5EF4-FFF2-40B4-BE49-F238E27FC236}">
                <a16:creationId xmlns:a16="http://schemas.microsoft.com/office/drawing/2014/main" id="{D7D53C76-05A1-2772-6955-EEA72192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953000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ko-KR" sz="2400">
              <a:latin typeface="Times New Roman" panose="02020603050405020304" pitchFamily="18" charset="0"/>
            </a:endParaRPr>
          </a:p>
        </p:txBody>
      </p:sp>
      <p:sp>
        <p:nvSpPr>
          <p:cNvPr id="14354" name="Text Box 21">
            <a:extLst>
              <a:ext uri="{FF2B5EF4-FFF2-40B4-BE49-F238E27FC236}">
                <a16:creationId xmlns:a16="http://schemas.microsoft.com/office/drawing/2014/main" id="{27E66597-9837-5BEF-9BFB-BF1CBEC8D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724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4355" name="Text Box 22">
            <a:extLst>
              <a:ext uri="{FF2B5EF4-FFF2-40B4-BE49-F238E27FC236}">
                <a16:creationId xmlns:a16="http://schemas.microsoft.com/office/drawing/2014/main" id="{F76AFACE-D4ED-AFCF-FFEF-C240AFCF9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8" y="42322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4356" name="Oval 23">
            <a:extLst>
              <a:ext uri="{FF2B5EF4-FFF2-40B4-BE49-F238E27FC236}">
                <a16:creationId xmlns:a16="http://schemas.microsoft.com/office/drawing/2014/main" id="{62CE07C5-BC67-5609-812C-7DF484EB5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029200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ko-KR" sz="2400">
              <a:latin typeface="Times New Roman" panose="02020603050405020304" pitchFamily="18" charset="0"/>
            </a:endParaRPr>
          </a:p>
        </p:txBody>
      </p:sp>
      <p:sp>
        <p:nvSpPr>
          <p:cNvPr id="14357" name="Oval 24">
            <a:extLst>
              <a:ext uri="{FF2B5EF4-FFF2-40B4-BE49-F238E27FC236}">
                <a16:creationId xmlns:a16="http://schemas.microsoft.com/office/drawing/2014/main" id="{2A5B7D91-DA9A-AE79-7D13-ADE2F871A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343400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ko-KR" sz="2400">
              <a:latin typeface="Times New Roman" panose="02020603050405020304" pitchFamily="18" charset="0"/>
            </a:endParaRPr>
          </a:p>
        </p:txBody>
      </p:sp>
      <p:sp>
        <p:nvSpPr>
          <p:cNvPr id="14358" name="Oval 25">
            <a:extLst>
              <a:ext uri="{FF2B5EF4-FFF2-40B4-BE49-F238E27FC236}">
                <a16:creationId xmlns:a16="http://schemas.microsoft.com/office/drawing/2014/main" id="{463CF5F9-53B5-29FC-9A13-8BC552CC1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667000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ko-KR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FDF4F866-2D47-21F2-897F-0275A39C0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Planes and normal </a:t>
            </a:r>
            <a:endParaRPr lang="ko-KR" altLang="en-US"/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FCBD0886-1A87-49C2-A694-1BDC1E3EB7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Plane defined by point P</a:t>
            </a:r>
            <a:r>
              <a:rPr lang="en-US" altLang="ko-KR" sz="2800" baseline="-25000"/>
              <a:t>0</a:t>
            </a:r>
            <a:br>
              <a:rPr lang="en-US" altLang="ko-KR" sz="2800"/>
            </a:br>
            <a:r>
              <a:rPr lang="en-US" altLang="ko-KR" sz="2800"/>
              <a:t>and vectors u and v</a:t>
            </a:r>
          </a:p>
          <a:p>
            <a:endParaRPr lang="en-US" altLang="ko-KR" sz="1200"/>
          </a:p>
          <a:p>
            <a:r>
              <a:rPr lang="en-US" altLang="ko-KR" sz="2800"/>
              <a:t>u and v should not </a:t>
            </a:r>
            <a:br>
              <a:rPr lang="en-US" altLang="ko-KR" sz="2800"/>
            </a:br>
            <a:r>
              <a:rPr lang="en-US" altLang="ko-KR" sz="2800"/>
              <a:t>be parallel</a:t>
            </a:r>
          </a:p>
          <a:p>
            <a:endParaRPr lang="en-US" altLang="ko-KR" sz="1200"/>
          </a:p>
          <a:p>
            <a:r>
              <a:rPr lang="en-US" altLang="ko-KR" sz="2800"/>
              <a:t>Parametric form:</a:t>
            </a:r>
            <a:br>
              <a:rPr lang="en-US" altLang="ko-KR" sz="2800"/>
            </a:br>
            <a:r>
              <a:rPr lang="en-US" altLang="ko-KR" sz="2800"/>
              <a:t>T(</a:t>
            </a:r>
            <a:r>
              <a:rPr lang="el-GR" altLang="ko-KR" sz="2800"/>
              <a:t>α, β) = </a:t>
            </a:r>
            <a:r>
              <a:rPr lang="en-US" altLang="ko-KR" sz="2800"/>
              <a:t>P</a:t>
            </a:r>
            <a:r>
              <a:rPr lang="en-US" altLang="ko-KR" sz="2800" baseline="-25000"/>
              <a:t>0</a:t>
            </a:r>
            <a:r>
              <a:rPr lang="en-US" altLang="ko-KR" sz="2800"/>
              <a:t> + </a:t>
            </a:r>
            <a:r>
              <a:rPr lang="el-GR" altLang="ko-KR" sz="2800"/>
              <a:t>α </a:t>
            </a:r>
            <a:r>
              <a:rPr lang="en-US" altLang="ko-KR" sz="2800"/>
              <a:t>u + </a:t>
            </a:r>
            <a:r>
              <a:rPr lang="el-GR" altLang="ko-KR" sz="2800"/>
              <a:t>β </a:t>
            </a:r>
            <a:r>
              <a:rPr lang="en-US" altLang="ko-KR" sz="2800"/>
              <a:t>v</a:t>
            </a:r>
            <a:br>
              <a:rPr lang="en-US" altLang="ko-KR" sz="2800"/>
            </a:br>
            <a:r>
              <a:rPr lang="en-US" altLang="ko-KR" sz="2800"/>
              <a:t>(α and β are scalars)</a:t>
            </a:r>
          </a:p>
          <a:p>
            <a:endParaRPr lang="en-US" altLang="ko-KR" sz="1100"/>
          </a:p>
          <a:p>
            <a:r>
              <a:rPr lang="en-US" altLang="ko-KR" sz="2800"/>
              <a:t>n = u x v / |u x v| is the normal</a:t>
            </a:r>
          </a:p>
          <a:p>
            <a:endParaRPr lang="en-US" altLang="ko-KR" sz="1100"/>
          </a:p>
          <a:p>
            <a:r>
              <a:rPr lang="en-US" altLang="ko-KR" sz="2800"/>
              <a:t> n∙(P – P</a:t>
            </a:r>
            <a:r>
              <a:rPr lang="en-US" altLang="ko-KR" sz="2800" baseline="-25000"/>
              <a:t>0</a:t>
            </a:r>
            <a:r>
              <a:rPr lang="en-US" altLang="ko-KR" sz="2800"/>
              <a:t>) = 0 if and only if P lies in plane</a:t>
            </a:r>
            <a:endParaRPr lang="ko-KR" altLang="en-US" sz="280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4BBCD9A4-A9F0-C588-6868-DC06D8B1F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C68799C6-6BB5-4F3F-8E4D-914BAA0BAEFD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9</a:t>
            </a:fld>
            <a:endParaRPr lang="es-ES" altLang="ko-KR" sz="1000"/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D03FE7B2-64C2-ABC8-E9ED-3D10CC7BA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63750"/>
            <a:ext cx="3962400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9203</TotalTime>
  <Words>1149</Words>
  <Application>Microsoft Office PowerPoint</Application>
  <PresentationFormat>화면 슬라이드 쇼(4:3)</PresentationFormat>
  <Paragraphs>254</Paragraphs>
  <Slides>40</Slides>
  <Notes>28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Times New Roman</vt:lpstr>
      <vt:lpstr>MS PGothic</vt:lpstr>
      <vt:lpstr>Arial</vt:lpstr>
      <vt:lpstr>Tahoma</vt:lpstr>
      <vt:lpstr>굴림</vt:lpstr>
      <vt:lpstr>Symbol</vt:lpstr>
      <vt:lpstr>Wingdings</vt:lpstr>
      <vt:lpstr>맑은 고딕</vt:lpstr>
      <vt:lpstr>ULA1</vt:lpstr>
      <vt:lpstr>Microsoft Equation 3.0</vt:lpstr>
      <vt:lpstr>Equation</vt:lpstr>
      <vt:lpstr>Chapter 3: Geometric Transformations </vt:lpstr>
      <vt:lpstr>Geometric objects and Its representations</vt:lpstr>
      <vt:lpstr>Scalars</vt:lpstr>
      <vt:lpstr>Vectors</vt:lpstr>
      <vt:lpstr>Lines and line Segments</vt:lpstr>
      <vt:lpstr>Dot Product (Projection)</vt:lpstr>
      <vt:lpstr>Cross Product</vt:lpstr>
      <vt:lpstr>Planes</vt:lpstr>
      <vt:lpstr>Planes and normal </vt:lpstr>
      <vt:lpstr>Geometric Transformations</vt:lpstr>
      <vt:lpstr>Transformations</vt:lpstr>
      <vt:lpstr>Homogeneous Coordinates</vt:lpstr>
      <vt:lpstr>Projective Spaces</vt:lpstr>
      <vt:lpstr>Examples of Affine Transformations</vt:lpstr>
      <vt:lpstr>Examples of Affine Transformations</vt:lpstr>
      <vt:lpstr>Examples of Affine Transformations</vt:lpstr>
      <vt:lpstr>Examples of Affine Transformations</vt:lpstr>
      <vt:lpstr>3D Rotation Matrix about Z Axis</vt:lpstr>
      <vt:lpstr>3D Rotation about x and y axes</vt:lpstr>
      <vt:lpstr>2D Pivot-Point Rotation</vt:lpstr>
      <vt:lpstr>2D Fixed-Point Scaling</vt:lpstr>
      <vt:lpstr>Scaling Direction</vt:lpstr>
      <vt:lpstr>Properties of Affine Transformations</vt:lpstr>
      <vt:lpstr>Rigid Transformations</vt:lpstr>
      <vt:lpstr>Rigid Body Rotation</vt:lpstr>
      <vt:lpstr>Rigid Body Rotation</vt:lpstr>
      <vt:lpstr>3D Rotation About Arbitrary Axis</vt:lpstr>
      <vt:lpstr>3D Rotation About Arbitrary Axis</vt:lpstr>
      <vt:lpstr>3D Rotation About Arbitrary Axis</vt:lpstr>
      <vt:lpstr>3D Rotation About Arbitrary Axis</vt:lpstr>
      <vt:lpstr>Gimble</vt:lpstr>
      <vt:lpstr>Euler Angles</vt:lpstr>
      <vt:lpstr>Euler angles</vt:lpstr>
      <vt:lpstr>Euler Angles</vt:lpstr>
      <vt:lpstr>Smooth Rotation</vt:lpstr>
      <vt:lpstr>Quaternions</vt:lpstr>
      <vt:lpstr>Taxonomy of Transformations</vt:lpstr>
      <vt:lpstr>Composite Transformations</vt:lpstr>
      <vt:lpstr>Composite Transformations</vt:lpstr>
      <vt:lpstr>Composite Transformations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SANG IL PARK</cp:lastModifiedBy>
  <cp:revision>136</cp:revision>
  <dcterms:created xsi:type="dcterms:W3CDTF">2011-03-01T21:39:54Z</dcterms:created>
  <dcterms:modified xsi:type="dcterms:W3CDTF">2023-10-15T10:07:23Z</dcterms:modified>
</cp:coreProperties>
</file>