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473" r:id="rId2"/>
    <p:sldId id="555" r:id="rId3"/>
    <p:sldId id="558" r:id="rId4"/>
    <p:sldId id="559" r:id="rId5"/>
    <p:sldId id="556" r:id="rId6"/>
    <p:sldId id="557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19" r:id="rId24"/>
    <p:sldId id="553" r:id="rId25"/>
    <p:sldId id="550" r:id="rId26"/>
    <p:sldId id="551" r:id="rId27"/>
    <p:sldId id="552" r:id="rId28"/>
    <p:sldId id="509" r:id="rId29"/>
    <p:sldId id="510" r:id="rId30"/>
    <p:sldId id="511" r:id="rId31"/>
    <p:sldId id="529" r:id="rId32"/>
    <p:sldId id="528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44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FF00FF"/>
    <a:srgbClr val="00CC99"/>
    <a:srgbClr val="00FF00"/>
    <a:srgbClr val="0000CC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83279" autoAdjust="0"/>
  </p:normalViewPr>
  <p:slideViewPr>
    <p:cSldViewPr>
      <p:cViewPr varScale="1">
        <p:scale>
          <a:sx n="114" d="100"/>
          <a:sy n="114" d="100"/>
        </p:scale>
        <p:origin x="8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E277DA-EE6C-4C5B-BAF5-BCC7A7A4F1BD}" type="datetime1">
              <a:rPr lang="en-US" altLang="ko-KR"/>
              <a:pPr>
                <a:defRPr/>
              </a:pPr>
              <a:t>11/7/2023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EA0FE3-1AB2-49BC-9D78-E0850ED919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689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42DAF8-B97E-4726-B317-BBF7D09ED4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580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C9ABB8C-5978-4577-84BE-14FAF9424799}" type="slidenum">
              <a:rPr kumimoji="1" lang="en-US" altLang="ko-KR" smtClean="0"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kumimoji="1"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ED6C32F-0FCD-453B-B814-19423FC9A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EEC9934-4EDD-413A-8B1A-9ABBD7D87E19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2E7CB2E-0E20-4718-B38E-2B3F714D8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66B5D30-763F-46B9-A69F-7F026BAAB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5C01421-123F-48F2-A9B5-11DD27DA2A0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41395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433FACF-9C18-4C3D-83C5-AFD152DDBBDA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12051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B31B702-E3E3-4858-8DFE-FC541CB7D9E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556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18E68E5-55C4-422C-967B-558BEE9A3FD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3703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1534622-43F8-4112-BDE7-E28F2086F50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55483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8B28882-80CC-4B70-90C6-1A1C3AD82376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699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7B5E43C-4A81-4EA7-9B46-31A43A4236F2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9031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244287E-491C-4066-BA9F-B7C61C4C657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897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400958-4E40-4EF2-8738-66C29BA160BE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1260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7A30AFF-D0EC-4E11-9F7C-D4E798FDFA4F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97930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09494A6-1C22-4F87-AD8A-2AC1BF8C722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4730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899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Click to Edit Master Text Styles</a:t>
            </a:r>
          </a:p>
          <a:p>
            <a:pPr lvl="1"/>
            <a:r>
              <a:rPr lang="es-ES" altLang="ko-KR"/>
              <a:t>SECOND LEVEL</a:t>
            </a:r>
          </a:p>
          <a:p>
            <a:pPr lvl="2"/>
            <a:r>
              <a:rPr lang="es-ES" altLang="ko-KR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itchFamily="34" charset="0"/>
              </a:defRPr>
            </a:lvl2pPr>
          </a:lstStyle>
          <a:p>
            <a:pPr lvl="1">
              <a:defRPr/>
            </a:pPr>
            <a:fld id="{A52A77DD-699D-46AE-B8C3-07BF73BCE6F8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>
            <a:off x="0" y="11430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itchFamily="34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pitchFamily="34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/url?sa=i&amp;rct=j&amp;q=&amp;esrc=s&amp;frm=1&amp;source=images&amp;cd=&amp;cad=rja&amp;docid=UxpURDeWxUf0jM&amp;tbnid=VDHQkK29NiceOM:&amp;ved=0CAUQjRw&amp;url=http://www.automotiveillustrations.com/tutorials/isometric-drawing-orthographic-projection.html&amp;ei=_JxSUp_ABobmiAex7YDACg&amp;bvm=bv.53537100,d.aGc&amp;psig=AFQjCNFM4oD6ypTpoHDhli9EOYoFOnTLWg&amp;ust=138123216608819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//upload.wikimedia.org/wikipedia/commons/4/48/Axonometric_projection.sv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frm=1&amp;source=images&amp;cd=&amp;cad=rja&amp;docid=wCogEQEJPynfGM&amp;tbnid=0WCYNIi36ywrzM:&amp;ved=0CAUQjRw&amp;url=http://www.wired.com/magazine/2010/08/the-never-ending-stories-inceptions-penrose-staircase/&amp;ei=hKdPUoC6MoyziQfLnoAo&amp;bvm=bv.53537100,d.aGc&amp;psig=AFQjCNGoLm9RvhwSeccUwr7GcwR4hTNl6g&amp;ust=1381038297018614" TargetMode="External"/><Relationship Id="rId2" Type="http://schemas.openxmlformats.org/officeDocument/2006/relationships/hyperlink" Target="https://www.youtube.com/watch?v=QfICeBtVv8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google.com/url?sa=i&amp;rct=j&amp;q=&amp;esrc=s&amp;frm=1&amp;source=images&amp;cd=&amp;cad=rja&amp;docid=lk9YFOstnJe44M&amp;tbnid=FLAkUActyl_8kM:&amp;ved=0CAUQjRw&amp;url=http://www.semioticon.com/seo/P/perspective.html&amp;ei=WJxSUvOgPIm8iAex-4DwCQ&amp;bvm=bv.53537100,d.aGc&amp;psig=AFQjCNHQtMwnBbFWYizxpPNoZdFMa9kPpQ&amp;ust=1381232041075314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5.w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jpe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Tahoma" pitchFamily="34" charset="0"/>
              </a:rPr>
              <a:t>Perspective Matrix</a:t>
            </a:r>
            <a:br>
              <a:rPr lang="en-US" altLang="ko-KR" dirty="0">
                <a:latin typeface="Tahoma" pitchFamily="34" charset="0"/>
              </a:rPr>
            </a:br>
            <a:r>
              <a:rPr lang="en-US" altLang="ko-KR" dirty="0">
                <a:latin typeface="Tahoma" pitchFamily="34" charset="0"/>
              </a:rPr>
              <a:t>and its implementation</a:t>
            </a:r>
          </a:p>
        </p:txBody>
      </p:sp>
      <p:sp>
        <p:nvSpPr>
          <p:cNvPr id="2051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Sang Il Park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1415CFA6-5833-4649-AAE4-87372B301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Projection Matrices</a:t>
            </a:r>
            <a:endParaRPr lang="ko-KR" altLang="en-US"/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DF18FB0E-A061-496F-8CC4-019ADBD9E8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Recall geometric pipeline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Projection takes 3D to 2D</a:t>
            </a:r>
          </a:p>
          <a:p>
            <a:r>
              <a:rPr lang="en-US" altLang="ko-KR"/>
              <a:t>Projections are not invertible</a:t>
            </a:r>
          </a:p>
          <a:p>
            <a:r>
              <a:rPr lang="en-US" altLang="ko-KR"/>
              <a:t>Projections also described by 4x4 matrix</a:t>
            </a:r>
          </a:p>
          <a:p>
            <a:r>
              <a:rPr lang="en-US" altLang="ko-KR"/>
              <a:t>Homogenous coordinates crucial</a:t>
            </a:r>
          </a:p>
          <a:p>
            <a:r>
              <a:rPr lang="en-US" altLang="ko-KR">
                <a:solidFill>
                  <a:srgbClr val="FF0066"/>
                </a:solidFill>
              </a:rPr>
              <a:t>Parallel </a:t>
            </a:r>
            <a:r>
              <a:rPr lang="en-US" altLang="ko-KR"/>
              <a:t>and </a:t>
            </a:r>
            <a:r>
              <a:rPr lang="en-US" altLang="ko-KR">
                <a:solidFill>
                  <a:srgbClr val="FF0066"/>
                </a:solidFill>
              </a:rPr>
              <a:t>perspective</a:t>
            </a:r>
            <a:r>
              <a:rPr lang="en-US" altLang="ko-KR"/>
              <a:t> projections</a:t>
            </a:r>
            <a:endParaRPr lang="ko-KR" altLang="en-US"/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9B75B564-3700-4F2F-AD6E-17620F105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D31EC72B-2536-42E5-A73B-2A66F3227B6B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10</a:t>
            </a:fld>
            <a:endParaRPr lang="es-ES" altLang="ko-KR" sz="1000"/>
          </a:p>
        </p:txBody>
      </p:sp>
      <p:pic>
        <p:nvPicPr>
          <p:cNvPr id="54274" name="Picture 2" descr="D:\My Courses\2013\Computer Graphics 2\book figures\CHAPTER04 JPEG\AN04F11.jpg">
            <a:extLst>
              <a:ext uri="{FF2B5EF4-FFF2-40B4-BE49-F238E27FC236}">
                <a16:creationId xmlns:a16="http://schemas.microsoft.com/office/drawing/2014/main" id="{E9CD7D54-354A-4383-BC29-047139A25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6416675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91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4">
            <a:extLst>
              <a:ext uri="{FF2B5EF4-FFF2-40B4-BE49-F238E27FC236}">
                <a16:creationId xmlns:a16="http://schemas.microsoft.com/office/drawing/2014/main" id="{25004AAE-96D8-4208-869A-21EE73379E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altLang="ko-KR">
                <a:solidFill>
                  <a:srgbClr val="00B050"/>
                </a:solidFill>
              </a:rPr>
              <a:t>Simple Parallel Projection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0723" name="부제목 5">
            <a:extLst>
              <a:ext uri="{FF2B5EF4-FFF2-40B4-BE49-F238E27FC236}">
                <a16:creationId xmlns:a16="http://schemas.microsoft.com/office/drawing/2014/main" id="{6141A79B-B52C-4739-95CF-76DE27E805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4975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56DF8C65-58B0-407E-B8EE-1A43E797E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EF9CA51B-2C54-4D94-9798-349C462DAB6B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11</a:t>
            </a:fld>
            <a:endParaRPr lang="es-ES" altLang="ko-KR" sz="1000"/>
          </a:p>
        </p:txBody>
      </p:sp>
      <p:pic>
        <p:nvPicPr>
          <p:cNvPr id="30725" name="Picture 2" descr="http://www.automotiveillustrations.com/tutorials/tutorialimages/isometric-drawing-final-line-work.jpg">
            <a:hlinkClick r:id="rId2"/>
            <a:extLst>
              <a:ext uri="{FF2B5EF4-FFF2-40B4-BE49-F238E27FC236}">
                <a16:creationId xmlns:a16="http://schemas.microsoft.com/office/drawing/2014/main" id="{7763B731-4B06-4ED9-AC86-D9651EF7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"/>
          <a:stretch>
            <a:fillRect/>
          </a:stretch>
        </p:blipFill>
        <p:spPr bwMode="auto">
          <a:xfrm>
            <a:off x="2209800" y="2311400"/>
            <a:ext cx="44196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7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8C447056-18B1-4AD6-820F-458AFF882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Parallel Projection</a:t>
            </a:r>
            <a:endParaRPr lang="ko-KR" altLang="en-US"/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A15D38CC-1116-4457-936C-78911CC3D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Project 3D object to 2D via parallel lines</a:t>
            </a:r>
          </a:p>
          <a:p>
            <a:r>
              <a:rPr lang="en-US" altLang="ko-KR"/>
              <a:t>The lines are not necessarily orthogonal to projection plane</a:t>
            </a:r>
            <a:endParaRPr lang="ko-KR" altLang="en-US"/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FE3C053C-3DBC-4C3A-A98A-4F51BB54F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88AE6B80-F0E7-429B-8C53-7F928369A765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12</a:t>
            </a:fld>
            <a:endParaRPr lang="es-ES" altLang="ko-KR" sz="1000"/>
          </a:p>
        </p:txBody>
      </p:sp>
      <p:pic>
        <p:nvPicPr>
          <p:cNvPr id="31749" name="Picture 2" descr="File:Axonometric projection.svg">
            <a:hlinkClick r:id="rId2"/>
            <a:extLst>
              <a:ext uri="{FF2B5EF4-FFF2-40B4-BE49-F238E27FC236}">
                <a16:creationId xmlns:a16="http://schemas.microsoft.com/office/drawing/2014/main" id="{1C92001E-3F38-4686-A9F8-BCB15341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95600"/>
            <a:ext cx="4448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18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76713A9E-1B68-4CBE-BFEE-AA8A6AF6C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Parallel Projection</a:t>
            </a:r>
            <a:endParaRPr lang="ko-KR" altLang="en-US"/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3323D8A5-9C2F-4B07-AC6F-582F989B2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r>
              <a:rPr lang="en-US" altLang="ko-KR" sz="2800"/>
              <a:t>Problem: objects far away do not appear smaller</a:t>
            </a:r>
          </a:p>
          <a:p>
            <a:r>
              <a:rPr lang="en-US" altLang="ko-KR" sz="2800"/>
              <a:t>Can lead to “impossible objects” :</a:t>
            </a:r>
          </a:p>
          <a:p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r>
              <a:rPr lang="en-US" altLang="ko-KR" sz="2800"/>
              <a:t>Echochrome: </a:t>
            </a:r>
            <a:r>
              <a:rPr lang="en-US" altLang="ko-KR" sz="2000">
                <a:hlinkClick r:id="rId2"/>
              </a:rPr>
              <a:t>https://www.youtube.com/watch?v=QfICeBtVv8U</a:t>
            </a:r>
            <a:r>
              <a:rPr lang="en-US" altLang="ko-KR" sz="2000"/>
              <a:t> </a:t>
            </a:r>
            <a:endParaRPr lang="ko-KR" altLang="en-US" sz="2000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FBEABE11-5D9A-46F8-8CC7-48E57C1FC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CBB5F263-EAFC-432C-B1AC-72BCF178B1C7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13</a:t>
            </a:fld>
            <a:endParaRPr lang="es-ES" altLang="ko-KR" sz="1000"/>
          </a:p>
        </p:txBody>
      </p:sp>
      <p:pic>
        <p:nvPicPr>
          <p:cNvPr id="32773" name="Picture 2" descr="http://www.wired.com/images_blogs/magazine/2010/08/2000px-Impossible_staircase.svg_.png">
            <a:hlinkClick r:id="rId3"/>
            <a:extLst>
              <a:ext uri="{FF2B5EF4-FFF2-40B4-BE49-F238E27FC236}">
                <a16:creationId xmlns:a16="http://schemas.microsoft.com/office/drawing/2014/main" id="{F7DE6552-A9AB-4399-9CF0-A0F606E27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249488"/>
            <a:ext cx="53848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Box 4">
            <a:extLst>
              <a:ext uri="{FF2B5EF4-FFF2-40B4-BE49-F238E27FC236}">
                <a16:creationId xmlns:a16="http://schemas.microsoft.com/office/drawing/2014/main" id="{FE427579-738E-4162-96D7-488ADB41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86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Penrose stairs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6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37E1EAD8-F157-434F-986D-CFC66329C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Orthographic Projection</a:t>
            </a:r>
            <a:endParaRPr lang="ko-KR" altLang="en-US"/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0434F237-D70F-4F27-B9D8-94EE0DBE30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458200" cy="4724400"/>
          </a:xfrm>
        </p:spPr>
        <p:txBody>
          <a:bodyPr/>
          <a:lstStyle/>
          <a:p>
            <a:r>
              <a:rPr lang="en-US" altLang="ko-KR"/>
              <a:t>A special kind of parallel projection:</a:t>
            </a:r>
            <a:br>
              <a:rPr lang="en-US" altLang="ko-KR"/>
            </a:br>
            <a:r>
              <a:rPr lang="en-US" altLang="ko-KR"/>
              <a:t>  projectors perpendicular to projection plane</a:t>
            </a:r>
          </a:p>
          <a:p>
            <a:r>
              <a:rPr lang="en-US" altLang="ko-KR"/>
              <a:t>Simple, but not realistic</a:t>
            </a:r>
          </a:p>
          <a:p>
            <a:r>
              <a:rPr lang="en-US" altLang="ko-KR"/>
              <a:t>Used in blueprints (multiview projections)</a:t>
            </a:r>
            <a:endParaRPr lang="ko-KR" altLang="en-US"/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F41E8268-D31E-4CDA-9454-032C01F2B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1CFF95B8-D9FC-4275-A7C1-3097EAB5D04F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14</a:t>
            </a:fld>
            <a:endParaRPr lang="es-ES" altLang="ko-KR" sz="1000"/>
          </a:p>
        </p:txBody>
      </p:sp>
      <p:pic>
        <p:nvPicPr>
          <p:cNvPr id="70658" name="Picture 2" descr="D:\My Courses\2013\Computer Graphics 2\book figures\CHAPTER04 JPEG\AN04F04.jpg">
            <a:extLst>
              <a:ext uri="{FF2B5EF4-FFF2-40B4-BE49-F238E27FC236}">
                <a16:creationId xmlns:a16="http://schemas.microsoft.com/office/drawing/2014/main" id="{2A6E03D0-54A9-4113-82CF-28AE139C3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70325"/>
            <a:ext cx="3054350" cy="26368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9" name="Picture 3" descr="D:\My Courses\2013\Computer Graphics 2\book figures\CHAPTER04 JPEG\AN04F05.jpg">
            <a:extLst>
              <a:ext uri="{FF2B5EF4-FFF2-40B4-BE49-F238E27FC236}">
                <a16:creationId xmlns:a16="http://schemas.microsoft.com/office/drawing/2014/main" id="{945CD4DE-9106-41EB-A7BE-968D3A555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2640013" cy="26209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5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C6D56A41-82E7-4B85-83F8-94D9C1A76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Simple Orthographic Projection Matrix</a:t>
            </a:r>
            <a:endParaRPr lang="ko-KR" altLang="en-US"/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5DF87014-0931-4B0D-BA00-40338A298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Project onto z = 0</a:t>
            </a:r>
          </a:p>
          <a:p>
            <a:r>
              <a:rPr lang="es-ES" altLang="ko-KR"/>
              <a:t>x</a:t>
            </a:r>
            <a:r>
              <a:rPr lang="es-ES" altLang="ko-KR" baseline="-25000"/>
              <a:t>p</a:t>
            </a:r>
            <a:r>
              <a:rPr lang="es-ES" altLang="ko-KR"/>
              <a:t> = x, y</a:t>
            </a:r>
            <a:r>
              <a:rPr lang="es-ES" altLang="ko-KR" baseline="-25000"/>
              <a:t>p</a:t>
            </a:r>
            <a:r>
              <a:rPr lang="es-ES" altLang="ko-KR"/>
              <a:t> = y, z</a:t>
            </a:r>
            <a:r>
              <a:rPr lang="es-ES" altLang="ko-KR" baseline="-25000"/>
              <a:t>p</a:t>
            </a:r>
            <a:r>
              <a:rPr lang="es-ES" altLang="ko-KR"/>
              <a:t> = 0</a:t>
            </a:r>
          </a:p>
          <a:p>
            <a:r>
              <a:rPr lang="en-US" altLang="ko-KR"/>
              <a:t>In homogenous coordinates</a:t>
            </a:r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5938E9CB-C877-4435-A58F-91E17815A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CB307361-2D83-45B9-8E1E-C73FA983D807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15</a:t>
            </a:fld>
            <a:endParaRPr lang="es-ES" altLang="ko-KR" sz="1000"/>
          </a:p>
        </p:txBody>
      </p:sp>
      <p:pic>
        <p:nvPicPr>
          <p:cNvPr id="34821" name="Picture 2" descr="D:\My Courses\2013\Computer Graphics 2\book figures\CHAPTER04 JPEG\AN04F21.jpg">
            <a:extLst>
              <a:ext uri="{FF2B5EF4-FFF2-40B4-BE49-F238E27FC236}">
                <a16:creationId xmlns:a16="http://schemas.microsoft.com/office/drawing/2014/main" id="{E9FA8422-EF34-4A3D-8A33-0FCEF6CA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489325"/>
            <a:ext cx="35814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2" name="개체 4">
            <a:extLst>
              <a:ext uri="{FF2B5EF4-FFF2-40B4-BE49-F238E27FC236}">
                <a16:creationId xmlns:a16="http://schemas.microsoft.com/office/drawing/2014/main" id="{23807EA2-B8C0-45AC-86BA-BB2CE452D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657600"/>
          <a:ext cx="325755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2044440" imgH="1129320" progId="Equation.3">
                  <p:embed/>
                </p:oleObj>
              </mc:Choice>
              <mc:Fallback>
                <p:oleObj name="수식" r:id="rId3" imgW="2044440" imgH="1129320" progId="Equation.3">
                  <p:embed/>
                  <p:pic>
                    <p:nvPicPr>
                      <p:cNvPr id="34822" name="개체 4">
                        <a:extLst>
                          <a:ext uri="{FF2B5EF4-FFF2-40B4-BE49-F238E27FC236}">
                            <a16:creationId xmlns:a16="http://schemas.microsoft.com/office/drawing/2014/main" id="{23807EA2-B8C0-45AC-86BA-BB2CE452D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657600"/>
                        <a:ext cx="325755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68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3339AE2E-762A-4410-940E-9CE79F140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Orthographic Viewing in Old OpenGL</a:t>
            </a:r>
            <a:endParaRPr lang="ko-KR" altLang="en-US"/>
          </a:p>
        </p:txBody>
      </p:sp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7E24BCE4-89B4-4F0F-919B-8A955AD500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r>
              <a:rPr lang="en-US" altLang="ko-KR"/>
              <a:t>glOrtho(xmin, xmax, ymin, ymax, near, far)</a:t>
            </a:r>
            <a:endParaRPr lang="ko-KR" altLang="en-US"/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7F72D9B9-BC35-4681-B5ED-1D908CFA07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C7B3F01E-DEC7-4E7A-BC67-D07D17B156A2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16</a:t>
            </a:fld>
            <a:endParaRPr lang="es-ES" altLang="ko-KR" sz="1000"/>
          </a:p>
        </p:txBody>
      </p:sp>
      <p:pic>
        <p:nvPicPr>
          <p:cNvPr id="35845" name="Picture 2" descr="D:\My Courses\2013\Computer Graphics 2\book figures\CHAPTER04 JPEG\an04f22.jpg">
            <a:extLst>
              <a:ext uri="{FF2B5EF4-FFF2-40B4-BE49-F238E27FC236}">
                <a16:creationId xmlns:a16="http://schemas.microsoft.com/office/drawing/2014/main" id="{351C06D4-F045-48DC-A955-4207936A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48768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2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E5853BD0-FBBA-4F6A-A66A-7490F4021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Normalized view volume</a:t>
            </a:r>
            <a:endParaRPr lang="ko-KR" altLang="en-US"/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5EFCBF21-DB42-4348-8E2C-400855959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7772400" cy="4724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sz="2000"/>
              <a:t>How exactly do we take contents of an arbitrary view volume and project them to a 2D surface?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Arbitrary view volume is too complex…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Reduce it to a simpler problem! The </a:t>
            </a:r>
            <a:r>
              <a:rPr lang="en-US" altLang="ko-KR" sz="2000" b="1">
                <a:solidFill>
                  <a:srgbClr val="FF0000"/>
                </a:solidFill>
              </a:rPr>
              <a:t>Normalized view volume</a:t>
            </a:r>
            <a:r>
              <a:rPr lang="en-US" altLang="ko-KR" sz="2000" b="1"/>
              <a:t>!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Can also be called the </a:t>
            </a:r>
            <a:r>
              <a:rPr lang="en-US" altLang="ko-KR" sz="2000" i="1">
                <a:solidFill>
                  <a:srgbClr val="FF0000"/>
                </a:solidFill>
              </a:rPr>
              <a:t>standard</a:t>
            </a:r>
            <a:r>
              <a:rPr lang="en-US" altLang="ko-KR" sz="2000">
                <a:solidFill>
                  <a:srgbClr val="FF0000"/>
                </a:solidFill>
              </a:rPr>
              <a:t> </a:t>
            </a:r>
            <a:r>
              <a:rPr lang="en-US" altLang="ko-KR" sz="2000"/>
              <a:t>or </a:t>
            </a:r>
            <a:r>
              <a:rPr lang="en-US" altLang="ko-KR" sz="2000" i="1">
                <a:solidFill>
                  <a:srgbClr val="FF0000"/>
                </a:solidFill>
              </a:rPr>
              <a:t>unit</a:t>
            </a:r>
            <a:r>
              <a:rPr lang="en-US" altLang="ko-KR" sz="2000">
                <a:solidFill>
                  <a:srgbClr val="FF0000"/>
                </a:solidFill>
              </a:rPr>
              <a:t> </a:t>
            </a:r>
            <a:r>
              <a:rPr lang="en-US" altLang="ko-KR" sz="2000"/>
              <a:t>or </a:t>
            </a:r>
            <a:r>
              <a:rPr lang="en-US" altLang="ko-KR" sz="2000" i="1">
                <a:solidFill>
                  <a:srgbClr val="FF0000"/>
                </a:solidFill>
              </a:rPr>
              <a:t>canonical </a:t>
            </a:r>
            <a:r>
              <a:rPr lang="en-US" altLang="ko-KR" sz="2000"/>
              <a:t>view volume</a:t>
            </a:r>
          </a:p>
          <a:p>
            <a:endParaRPr lang="ko-KR" altLang="en-US" sz="2000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FB184002-4EC2-47A2-85DA-9A7D6C277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C386D5E0-1343-4D37-B3CD-5B97A6BAB40B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17</a:t>
            </a:fld>
            <a:endParaRPr lang="es-ES" altLang="ko-KR" sz="1000"/>
          </a:p>
        </p:txBody>
      </p:sp>
      <p:pic>
        <p:nvPicPr>
          <p:cNvPr id="5" name="Picture 2" descr="http://www.codeguru.com/dbfiles/get_image.php?id=10123&amp;lbl=3DPROJ02_GIF&amp;ds=20061023">
            <a:extLst>
              <a:ext uri="{FF2B5EF4-FFF2-40B4-BE49-F238E27FC236}">
                <a16:creationId xmlns:a16="http://schemas.microsoft.com/office/drawing/2014/main" id="{7109DE4B-EE2B-40FA-8A13-A74EC0DB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33800"/>
            <a:ext cx="32131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38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02FBD946-0A29-434E-BBF0-7037FC2CD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Clipping against </a:t>
            </a:r>
            <a:br>
              <a:rPr lang="en-US" altLang="ko-KR"/>
            </a:br>
            <a:r>
              <a:rPr lang="en-US" altLang="ko-KR"/>
              <a:t>the normalized view volume</a:t>
            </a:r>
            <a:endParaRPr lang="ko-KR" altLang="en-US"/>
          </a:p>
        </p:txBody>
      </p:sp>
      <p:sp>
        <p:nvSpPr>
          <p:cNvPr id="37891" name="슬라이드 번호 개체 틀 3">
            <a:extLst>
              <a:ext uri="{FF2B5EF4-FFF2-40B4-BE49-F238E27FC236}">
                <a16:creationId xmlns:a16="http://schemas.microsoft.com/office/drawing/2014/main" id="{D571A0AD-3FA4-491A-B7F2-F97925608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B610D803-BE61-4E39-804A-E0C86C8B7F3C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18</a:t>
            </a:fld>
            <a:endParaRPr lang="es-ES" altLang="ko-KR" sz="1000"/>
          </a:p>
        </p:txBody>
      </p:sp>
      <p:grpSp>
        <p:nvGrpSpPr>
          <p:cNvPr id="37892" name="그룹 11">
            <a:extLst>
              <a:ext uri="{FF2B5EF4-FFF2-40B4-BE49-F238E27FC236}">
                <a16:creationId xmlns:a16="http://schemas.microsoft.com/office/drawing/2014/main" id="{B1BD2912-CF64-471E-8148-4D8F4443574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505200"/>
            <a:ext cx="3814763" cy="2957513"/>
            <a:chOff x="2622034" y="3580954"/>
            <a:chExt cx="3814763" cy="2957513"/>
          </a:xfrm>
        </p:grpSpPr>
        <p:pic>
          <p:nvPicPr>
            <p:cNvPr id="37895" name="Picture 2">
              <a:extLst>
                <a:ext uri="{FF2B5EF4-FFF2-40B4-BE49-F238E27FC236}">
                  <a16:creationId xmlns:a16="http://schemas.microsoft.com/office/drawing/2014/main" id="{A66D4F1C-6FCA-41A6-A172-8FE03C181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2034" y="3580954"/>
              <a:ext cx="3814763" cy="2957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CFAAF7D6-197B-47EC-96DE-E2CB2C04F0D6}"/>
                </a:ext>
              </a:extLst>
            </p:cNvPr>
            <p:cNvSpPr/>
            <p:nvPr/>
          </p:nvSpPr>
          <p:spPr>
            <a:xfrm>
              <a:off x="3268147" y="4323904"/>
              <a:ext cx="381000" cy="37306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28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BED67EFB-D511-4C3F-8199-AB4DBE3F7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0497" y="5046217"/>
              <a:ext cx="411162" cy="411162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10">
              <a:extLst>
                <a:ext uri="{FF2B5EF4-FFF2-40B4-BE49-F238E27FC236}">
                  <a16:creationId xmlns:a16="http://schemas.microsoft.com/office/drawing/2014/main" id="{56DD2745-A436-48F7-AA83-DBB78194DAA9}"/>
                </a:ext>
              </a:extLst>
            </p:cNvPr>
            <p:cNvCxnSpPr/>
            <p:nvPr/>
          </p:nvCxnSpPr>
          <p:spPr>
            <a:xfrm>
              <a:off x="4363522" y="4660454"/>
              <a:ext cx="0" cy="159543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C6DCA9D0-8D24-46FC-BAB2-FB852F134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0634" y="4665217"/>
              <a:ext cx="423863" cy="4127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28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25E2C15-F37B-4F44-A947-AB1A5EF11D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1524000"/>
            <a:ext cx="7772400" cy="4724400"/>
          </a:xfrm>
          <a:blipFill rotWithShape="1">
            <a:blip r:embed="rId3"/>
            <a:stretch>
              <a:fillRect l="-706" t="-516" r="-1176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13" name="Picture 22" descr="009">
            <a:extLst>
              <a:ext uri="{FF2B5EF4-FFF2-40B4-BE49-F238E27FC236}">
                <a16:creationId xmlns:a16="http://schemas.microsoft.com/office/drawing/2014/main" id="{258ADA3D-AFB2-445E-97B1-C2F85D7A6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62400"/>
            <a:ext cx="4594225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29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AFEC9EBE-DDDB-4595-B277-4487FA59B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731066E3-7F90-41AF-8090-C206E7734555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19</a:t>
            </a:fld>
            <a:endParaRPr lang="es-ES" altLang="ko-KR" sz="10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459EB4B-222B-4491-825A-48D933505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066800"/>
          </a:xfrm>
        </p:spPr>
        <p:txBody>
          <a:bodyPr/>
          <a:lstStyle/>
          <a:p>
            <a:r>
              <a:rPr lang="en-US" altLang="ko-KR" sz="4100"/>
              <a:t>Orthogonal Normalization I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5AE7CF7-AAB3-4E0C-9F56-3F1AF0AFB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700" b="1">
                <a:latin typeface="Courier New" panose="02070309020205020404" pitchFamily="49" charset="0"/>
              </a:rPr>
              <a:t>Ortho(left,right,bottom,top,near,far)</a:t>
            </a:r>
          </a:p>
        </p:txBody>
      </p:sp>
      <p:pic>
        <p:nvPicPr>
          <p:cNvPr id="38917" name="Picture 5" descr="C:\BOOK\OpenGL\Paul Final\Art\jpeg\AN05F33.jpg">
            <a:extLst>
              <a:ext uri="{FF2B5EF4-FFF2-40B4-BE49-F238E27FC236}">
                <a16:creationId xmlns:a16="http://schemas.microsoft.com/office/drawing/2014/main" id="{2288C369-F0B2-410E-AAF9-172791AB4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632618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6">
            <a:extLst>
              <a:ext uri="{FF2B5EF4-FFF2-40B4-BE49-F238E27FC236}">
                <a16:creationId xmlns:a16="http://schemas.microsoft.com/office/drawing/2014/main" id="{0C0B9F02-F166-4BF6-B5F7-9794D329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640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/>
              <a:t>normalization</a:t>
            </a:r>
            <a:r>
              <a:rPr lang="en-US" altLang="ko-KR" sz="2400">
                <a:latin typeface="Times New Roman" panose="02020603050405020304" pitchFamily="18" charset="0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ko-KR" sz="2400"/>
              <a:t>find transformation to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/>
              <a:t>specified clipping volume to default</a:t>
            </a:r>
          </a:p>
        </p:txBody>
      </p:sp>
    </p:spTree>
    <p:extLst>
      <p:ext uri="{BB962C8B-B14F-4D97-AF65-F5344CB8AC3E}">
        <p14:creationId xmlns:p14="http://schemas.microsoft.com/office/powerpoint/2010/main" val="133815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550EAE45-5341-478A-936D-212244109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Review : Viewing in OpenGL</a:t>
            </a:r>
            <a:endParaRPr lang="ko-KR" altLang="en-US" dirty="0"/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566F5D75-249E-4EFF-9F89-DF7E4FD2A1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Remember: </a:t>
            </a:r>
            <a:br>
              <a:rPr lang="en-US" altLang="ko-KR" sz="2800"/>
            </a:br>
            <a:r>
              <a:rPr lang="en-US" altLang="ko-KR" sz="2800"/>
              <a:t>camera is pointing in the negative z direction</a:t>
            </a:r>
            <a:endParaRPr lang="ko-KR" altLang="en-US" sz="2800"/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23627C75-5EEF-4680-A7DA-BD43C424B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BC07ADCB-4588-4EB7-AF13-E4623DBB6838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</a:t>
            </a:fld>
            <a:endParaRPr lang="es-ES" altLang="ko-KR" sz="1000"/>
          </a:p>
        </p:txBody>
      </p:sp>
      <p:pic>
        <p:nvPicPr>
          <p:cNvPr id="19461" name="Picture 2" descr="D:\My Courses\2013\Computer Graphics 2\book figures\CHAPTER04 JPEG\AN04F12.jpg">
            <a:extLst>
              <a:ext uri="{FF2B5EF4-FFF2-40B4-BE49-F238E27FC236}">
                <a16:creationId xmlns:a16="http://schemas.microsoft.com/office/drawing/2014/main" id="{3F8D16A4-9D21-43A2-878E-15E9FDA9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19400"/>
            <a:ext cx="243840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488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A146C2BA-3B43-4716-AFFC-053FE176A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B0CC2F0B-653A-412C-A324-141E1C342263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20</a:t>
            </a:fld>
            <a:endParaRPr lang="es-ES" altLang="ko-KR" sz="1000"/>
          </a:p>
        </p:txBody>
      </p:sp>
      <p:sp>
        <p:nvSpPr>
          <p:cNvPr id="39939" name="Footer Placeholder 4">
            <a:extLst>
              <a:ext uri="{FF2B5EF4-FFF2-40B4-BE49-F238E27FC236}">
                <a16:creationId xmlns:a16="http://schemas.microsoft.com/office/drawing/2014/main" id="{6D396B48-9AD9-4994-87A3-9E37EA4AB75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7010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AF284B5F-D0F8-4DD4-BAA6-E3136D36C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Orthogonal Matrix I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D287A46E-2E5B-40F7-BA24-939E9A744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724400"/>
          </a:xfrm>
        </p:spPr>
        <p:txBody>
          <a:bodyPr/>
          <a:lstStyle/>
          <a:p>
            <a:r>
              <a:rPr lang="en-US" altLang="ko-KR" sz="2700"/>
              <a:t>Two steps</a:t>
            </a:r>
          </a:p>
          <a:p>
            <a:pPr lvl="1"/>
            <a:r>
              <a:rPr lang="en-US" altLang="ko-KR"/>
              <a:t>Move center to origin</a:t>
            </a:r>
          </a:p>
          <a:p>
            <a:pPr lvl="2"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T(-(left+right)/2, -(bottom+top)/2,  (near+far)/2)</a:t>
            </a:r>
          </a:p>
          <a:p>
            <a:pPr lvl="1"/>
            <a:r>
              <a:rPr lang="en-US" altLang="ko-KR"/>
              <a:t>Scale to have sides of length 2</a:t>
            </a:r>
          </a:p>
          <a:p>
            <a:pPr lvl="2"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S(2/(left-right),2/(top-bottom),2/(far-near))</a:t>
            </a:r>
          </a:p>
        </p:txBody>
      </p:sp>
      <p:graphicFrame>
        <p:nvGraphicFramePr>
          <p:cNvPr id="39942" name="Object 2">
            <a:extLst>
              <a:ext uri="{FF2B5EF4-FFF2-40B4-BE49-F238E27FC236}">
                <a16:creationId xmlns:a16="http://schemas.microsoft.com/office/drawing/2014/main" id="{C9FE55A2-81E7-41A3-9516-770272B73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962400"/>
          <a:ext cx="52578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3594100" imgH="1397000" progId="Equation.3">
                  <p:embed/>
                </p:oleObj>
              </mc:Choice>
              <mc:Fallback>
                <p:oleObj name="수식" r:id="rId2" imgW="3594100" imgH="1397000" progId="Equation.3">
                  <p:embed/>
                  <p:pic>
                    <p:nvPicPr>
                      <p:cNvPr id="39942" name="Object 2">
                        <a:extLst>
                          <a:ext uri="{FF2B5EF4-FFF2-40B4-BE49-F238E27FC236}">
                            <a16:creationId xmlns:a16="http://schemas.microsoft.com/office/drawing/2014/main" id="{C9FE55A2-81E7-41A3-9516-770272B73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62400"/>
                        <a:ext cx="52578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3">
            <a:extLst>
              <a:ext uri="{FF2B5EF4-FFF2-40B4-BE49-F238E27FC236}">
                <a16:creationId xmlns:a16="http://schemas.microsoft.com/office/drawing/2014/main" id="{93A4DC4A-F098-45D2-BCA3-A37FA380C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39943" name="Object 3">
                        <a:extLst>
                          <a:ext uri="{FF2B5EF4-FFF2-40B4-BE49-F238E27FC236}">
                            <a16:creationId xmlns:a16="http://schemas.microsoft.com/office/drawing/2014/main" id="{93A4DC4A-F098-45D2-BCA3-A37FA380C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8">
            <a:extLst>
              <a:ext uri="{FF2B5EF4-FFF2-40B4-BE49-F238E27FC236}">
                <a16:creationId xmlns:a16="http://schemas.microsoft.com/office/drawing/2014/main" id="{454144EA-3879-43C8-9162-390DB63C4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00600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panose="02020603050405020304" pitchFamily="18" charset="0"/>
              </a:rPr>
              <a:t>P</a:t>
            </a:r>
            <a:r>
              <a:rPr lang="en-US" altLang="ko-KR" sz="2400">
                <a:latin typeface="Times New Roman" panose="02020603050405020304" pitchFamily="18" charset="0"/>
              </a:rPr>
              <a:t> = </a:t>
            </a:r>
            <a:r>
              <a:rPr lang="en-US" altLang="ko-KR" sz="2400" b="1">
                <a:latin typeface="Times New Roman" panose="02020603050405020304" pitchFamily="18" charset="0"/>
              </a:rPr>
              <a:t>ST</a:t>
            </a:r>
            <a:r>
              <a:rPr lang="en-US" altLang="ko-KR" sz="2400">
                <a:latin typeface="Times New Roman" panose="02020603050405020304" pitchFamily="18" charset="0"/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46909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0CE38214-B862-476D-BF14-7CAD716D3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02C65098-2F9A-412A-A9B4-05E79E99E0F5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21</a:t>
            </a:fld>
            <a:endParaRPr lang="es-ES" altLang="ko-KR" sz="10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DACA0D2-A799-4856-A6D2-592783A69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066800"/>
          </a:xfrm>
        </p:spPr>
        <p:txBody>
          <a:bodyPr/>
          <a:lstStyle/>
          <a:p>
            <a:r>
              <a:rPr lang="en-US" altLang="ko-KR" sz="4100"/>
              <a:t> Orthogonal Normalization II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CC60A2B-0088-474F-8B81-2018E33DB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700" b="1">
                <a:latin typeface="Courier New" panose="02070309020205020404" pitchFamily="49" charset="0"/>
              </a:rPr>
              <a:t>Ortho(left,right,bottom,top,near,far)</a:t>
            </a:r>
          </a:p>
        </p:txBody>
      </p:sp>
      <p:pic>
        <p:nvPicPr>
          <p:cNvPr id="40965" name="Picture 5" descr="C:\BOOK\OpenGL\Paul Final\Art\jpeg\AN05F33.jpg">
            <a:extLst>
              <a:ext uri="{FF2B5EF4-FFF2-40B4-BE49-F238E27FC236}">
                <a16:creationId xmlns:a16="http://schemas.microsoft.com/office/drawing/2014/main" id="{72DCDA16-2B98-4E56-AD8F-065D91DDD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632618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6">
            <a:extLst>
              <a:ext uri="{FF2B5EF4-FFF2-40B4-BE49-F238E27FC236}">
                <a16:creationId xmlns:a16="http://schemas.microsoft.com/office/drawing/2014/main" id="{D5219895-798B-4C26-987A-9988AB28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640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/>
              <a:t>normalization</a:t>
            </a:r>
            <a:r>
              <a:rPr lang="en-US" altLang="ko-KR" sz="2400">
                <a:latin typeface="Times New Roman" panose="02020603050405020304" pitchFamily="18" charset="0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ko-KR" sz="2400"/>
              <a:t>find transformation to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/>
              <a:t>specified clipping volume to default</a:t>
            </a:r>
          </a:p>
        </p:txBody>
      </p:sp>
      <p:sp>
        <p:nvSpPr>
          <p:cNvPr id="40967" name="직사각형 1">
            <a:extLst>
              <a:ext uri="{FF2B5EF4-FFF2-40B4-BE49-F238E27FC236}">
                <a16:creationId xmlns:a16="http://schemas.microsoft.com/office/drawing/2014/main" id="{FF3948C7-6DCA-4589-92E9-18A8B245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5314950"/>
            <a:ext cx="152400" cy="26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0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40968" name="직선 연결선 3">
            <a:extLst>
              <a:ext uri="{FF2B5EF4-FFF2-40B4-BE49-F238E27FC236}">
                <a16:creationId xmlns:a16="http://schemas.microsoft.com/office/drawing/2014/main" id="{63B190B2-5C4F-4351-AD1E-D21DB1294F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57800" y="5699125"/>
            <a:ext cx="9144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46045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E4B96D4C-AC85-4D0E-8BE5-BEED6981B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11CB73A2-84EB-4E40-9278-22B244531BAA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22</a:t>
            </a:fld>
            <a:endParaRPr lang="es-ES" altLang="ko-KR" sz="10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415464C-2D7A-4A49-96A2-52327BC82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Orthogonal Matrix  II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1D60FBB-9C21-4C08-B22E-C888A327A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724400"/>
          </a:xfrm>
        </p:spPr>
        <p:txBody>
          <a:bodyPr/>
          <a:lstStyle/>
          <a:p>
            <a:r>
              <a:rPr lang="en-US" altLang="ko-KR" sz="2700"/>
              <a:t>Two steps</a:t>
            </a:r>
          </a:p>
          <a:p>
            <a:pPr lvl="1"/>
            <a:r>
              <a:rPr lang="en-US" altLang="ko-KR"/>
              <a:t>Move center to origin</a:t>
            </a:r>
          </a:p>
          <a:p>
            <a:pPr lvl="2"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Translate(-(left+right)/2, -(bottom+top)/2, near)</a:t>
            </a:r>
          </a:p>
          <a:p>
            <a:pPr lvl="1"/>
            <a:r>
              <a:rPr lang="en-US" altLang="ko-KR"/>
              <a:t>Scale to have sides of length 2 for x, y, </a:t>
            </a:r>
            <a:br>
              <a:rPr lang="en-US" altLang="ko-KR"/>
            </a:br>
            <a:r>
              <a:rPr lang="en-US" altLang="ko-KR"/>
              <a:t>and length 1 for z</a:t>
            </a:r>
          </a:p>
          <a:p>
            <a:pPr lvl="2"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Scale(2/(left-right),2/(top-bottom),1/(far-near))</a:t>
            </a:r>
          </a:p>
        </p:txBody>
      </p:sp>
      <p:graphicFrame>
        <p:nvGraphicFramePr>
          <p:cNvPr id="41989" name="Object 2">
            <a:extLst>
              <a:ext uri="{FF2B5EF4-FFF2-40B4-BE49-F238E27FC236}">
                <a16:creationId xmlns:a16="http://schemas.microsoft.com/office/drawing/2014/main" id="{756DA84B-2020-46BB-A670-D8B9183C9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433888"/>
          <a:ext cx="52578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3594100" imgH="1397000" progId="Equation.3">
                  <p:embed/>
                </p:oleObj>
              </mc:Choice>
              <mc:Fallback>
                <p:oleObj name="수식" r:id="rId2" imgW="3594100" imgH="1397000" progId="Equation.3">
                  <p:embed/>
                  <p:pic>
                    <p:nvPicPr>
                      <p:cNvPr id="41989" name="Object 2">
                        <a:extLst>
                          <a:ext uri="{FF2B5EF4-FFF2-40B4-BE49-F238E27FC236}">
                            <a16:creationId xmlns:a16="http://schemas.microsoft.com/office/drawing/2014/main" id="{756DA84B-2020-46BB-A670-D8B9183C9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33888"/>
                        <a:ext cx="52578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3">
            <a:extLst>
              <a:ext uri="{FF2B5EF4-FFF2-40B4-BE49-F238E27FC236}">
                <a16:creationId xmlns:a16="http://schemas.microsoft.com/office/drawing/2014/main" id="{568A3AD2-FC33-48CD-B79F-50536F41C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41990" name="Object 3">
                        <a:extLst>
                          <a:ext uri="{FF2B5EF4-FFF2-40B4-BE49-F238E27FC236}">
                            <a16:creationId xmlns:a16="http://schemas.microsoft.com/office/drawing/2014/main" id="{568A3AD2-FC33-48CD-B79F-50536F41C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8">
            <a:extLst>
              <a:ext uri="{FF2B5EF4-FFF2-40B4-BE49-F238E27FC236}">
                <a16:creationId xmlns:a16="http://schemas.microsoft.com/office/drawing/2014/main" id="{77440A27-B764-4319-A611-99A6D012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272088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panose="02020603050405020304" pitchFamily="18" charset="0"/>
              </a:rPr>
              <a:t>P</a:t>
            </a:r>
            <a:r>
              <a:rPr lang="en-US" altLang="ko-KR" sz="2400">
                <a:latin typeface="Times New Roman" panose="02020603050405020304" pitchFamily="18" charset="0"/>
              </a:rPr>
              <a:t> = </a:t>
            </a:r>
            <a:r>
              <a:rPr lang="en-US" altLang="ko-KR" sz="2400" b="1">
                <a:latin typeface="Times New Roman" panose="02020603050405020304" pitchFamily="18" charset="0"/>
              </a:rPr>
              <a:t>ST</a:t>
            </a:r>
            <a:r>
              <a:rPr lang="en-US" altLang="ko-KR" sz="2400">
                <a:latin typeface="Times New Roman" panose="02020603050405020304" pitchFamily="18" charset="0"/>
              </a:rPr>
              <a:t> =</a:t>
            </a:r>
          </a:p>
        </p:txBody>
      </p:sp>
      <p:cxnSp>
        <p:nvCxnSpPr>
          <p:cNvPr id="41992" name="직선 연결선 8">
            <a:extLst>
              <a:ext uri="{FF2B5EF4-FFF2-40B4-BE49-F238E27FC236}">
                <a16:creationId xmlns:a16="http://schemas.microsoft.com/office/drawing/2014/main" id="{0D6726F2-0080-4063-863F-18966D6B60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80138" y="2895600"/>
            <a:ext cx="6778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직선 연결선 9">
            <a:extLst>
              <a:ext uri="{FF2B5EF4-FFF2-40B4-BE49-F238E27FC236}">
                <a16:creationId xmlns:a16="http://schemas.microsoft.com/office/drawing/2014/main" id="{9E0CC947-12C7-4AFB-BFBC-68F696BE5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6275" y="5829300"/>
            <a:ext cx="4572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3699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4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altLang="ko-KR">
                <a:solidFill>
                  <a:srgbClr val="00B050"/>
                </a:solidFill>
              </a:rPr>
              <a:t>Perspective Projection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5843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FCF764A4-6BC0-496F-A1EF-1695565D0697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23</a:t>
            </a:fld>
            <a:endParaRPr lang="es-ES" altLang="ko-KR" sz="1000"/>
          </a:p>
        </p:txBody>
      </p:sp>
      <p:pic>
        <p:nvPicPr>
          <p:cNvPr id="35845" name="Picture 4" descr="http://www.semioticon.com/seo/P/images/perspective_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7000"/>
            <a:ext cx="36385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277B8DBE-273C-43EE-A299-C158509C8CF7}" type="slidenum">
              <a:rPr lang="es-ES" altLang="ko-KR" sz="1000" smtClean="0">
                <a:latin typeface="Arial" charset="0"/>
              </a:rPr>
              <a:pPr lvl="1"/>
              <a:t>24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6934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sz="1400"/>
              <a:t>E. Angel and D. Shreiner: Interactive Computer Graphics 6E © Addison-Wesley 2012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Simple Perspective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Center of projection at the origin</a:t>
            </a:r>
          </a:p>
          <a:p>
            <a:r>
              <a:rPr lang="en-US" altLang="ko-KR"/>
              <a:t>Projection plane </a:t>
            </a:r>
            <a:r>
              <a:rPr lang="en-US" altLang="ko-KR" i="1">
                <a:latin typeface="Times New Roman" pitchFamily="18" charset="0"/>
              </a:rPr>
              <a:t>z</a:t>
            </a:r>
            <a:r>
              <a:rPr lang="en-US" altLang="ko-KR">
                <a:latin typeface="Times New Roman" pitchFamily="18" charset="0"/>
              </a:rPr>
              <a:t> = </a:t>
            </a:r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, </a:t>
            </a:r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 &lt; 0</a:t>
            </a:r>
          </a:p>
        </p:txBody>
      </p:sp>
      <p:pic>
        <p:nvPicPr>
          <p:cNvPr id="46086" name="Picture 5" descr="C:\BOOK\OpenGL\Paul Final\Art\jpeg\AN05F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28" b="9807"/>
          <a:stretch>
            <a:fillRect/>
          </a:stretch>
        </p:blipFill>
        <p:spPr bwMode="auto">
          <a:xfrm>
            <a:off x="2362200" y="2743200"/>
            <a:ext cx="3886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8003B044-665C-41CB-890B-E77E4A549B1B}" type="slidenum">
              <a:rPr lang="es-ES" altLang="ko-KR" sz="1000" smtClean="0">
                <a:latin typeface="Arial" charset="0"/>
              </a:rPr>
              <a:pPr lvl="1"/>
              <a:t>25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6934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sz="1400"/>
              <a:t>E. Angel and D. Shreiner: Interactive Computer Graphics 6E © Addison-Wesley 2012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Perspective Equations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/>
              <a:t>Consider top and side views</a:t>
            </a:r>
          </a:p>
        </p:txBody>
      </p:sp>
      <p:pic>
        <p:nvPicPr>
          <p:cNvPr id="47110" name="Picture 5" descr="C:\BOOK\OpenGL\Paul Final\Art\jpeg\AN05F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b="10403"/>
          <a:stretch>
            <a:fillRect/>
          </a:stretch>
        </p:blipFill>
        <p:spPr bwMode="auto">
          <a:xfrm>
            <a:off x="533400" y="2133600"/>
            <a:ext cx="748665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962025" y="53752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x</a:t>
            </a:r>
            <a:r>
              <a:rPr lang="en-US" altLang="ko-KR" baseline="-25000"/>
              <a:t>p</a:t>
            </a:r>
            <a:r>
              <a:rPr lang="en-US" altLang="ko-KR"/>
              <a:t> =</a:t>
            </a:r>
          </a:p>
        </p:txBody>
      </p:sp>
      <p:graphicFrame>
        <p:nvGraphicFramePr>
          <p:cNvPr id="47112" name="Object 2"/>
          <p:cNvGraphicFramePr>
            <a:graphicFrameLocks noChangeAspect="1"/>
          </p:cNvGraphicFramePr>
          <p:nvPr/>
        </p:nvGraphicFramePr>
        <p:xfrm>
          <a:off x="4406900" y="323215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323215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3"/>
          <p:cNvGraphicFramePr>
            <a:graphicFrameLocks noChangeAspect="1"/>
          </p:cNvGraphicFramePr>
          <p:nvPr/>
        </p:nvGraphicFramePr>
        <p:xfrm>
          <a:off x="1676400" y="52578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3095625" y="53752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y</a:t>
            </a:r>
            <a:r>
              <a:rPr lang="en-US" altLang="ko-KR" baseline="-25000"/>
              <a:t>p</a:t>
            </a:r>
            <a:r>
              <a:rPr lang="en-US" altLang="ko-KR"/>
              <a:t> =</a:t>
            </a:r>
          </a:p>
        </p:txBody>
      </p:sp>
      <p:graphicFrame>
        <p:nvGraphicFramePr>
          <p:cNvPr id="47115" name="Object 4"/>
          <p:cNvGraphicFramePr>
            <a:graphicFrameLocks noChangeAspect="1"/>
          </p:cNvGraphicFramePr>
          <p:nvPr/>
        </p:nvGraphicFramePr>
        <p:xfrm>
          <a:off x="3810000" y="52578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393529" progId="Equation.3">
                  <p:embed/>
                </p:oleObj>
              </mc:Choice>
              <mc:Fallback>
                <p:oleObj name="Equation" r:id="rId6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578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Text Box 13"/>
          <p:cNvSpPr txBox="1">
            <a:spLocks noChangeArrowheads="1"/>
          </p:cNvSpPr>
          <p:nvPr/>
        </p:nvSpPr>
        <p:spPr bwMode="auto">
          <a:xfrm>
            <a:off x="5334000" y="5410200"/>
            <a:ext cx="88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z</a:t>
            </a:r>
            <a:r>
              <a:rPr lang="en-US" altLang="ko-KR" baseline="-25000"/>
              <a:t>p</a:t>
            </a:r>
            <a:r>
              <a:rPr lang="en-US" altLang="ko-KR"/>
              <a:t> = </a:t>
            </a:r>
            <a:r>
              <a:rPr lang="en-US" altLang="ko-KR" i="1"/>
              <a:t>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14E6540A-645C-41C8-9EFE-FADC01F8F596}" type="slidenum">
              <a:rPr lang="es-ES" altLang="ko-KR" sz="1000" smtClean="0">
                <a:latin typeface="Arial" charset="0"/>
              </a:rPr>
              <a:pPr lvl="1"/>
              <a:t>26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6934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sz="1400"/>
              <a:t>E. Angel and D. Shreiner: Interactive Computer Graphics 6E © Addison-Wesley 2012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Homogeneous Coordinate Form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114800" y="2133600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b="1"/>
              <a:t>M</a:t>
            </a:r>
            <a:r>
              <a:rPr lang="en-US" altLang="ko-KR"/>
              <a:t> = </a:t>
            </a:r>
          </a:p>
        </p:txBody>
      </p:sp>
      <p:graphicFrame>
        <p:nvGraphicFramePr>
          <p:cNvPr id="48134" name="Object 2"/>
          <p:cNvGraphicFramePr>
            <a:graphicFrameLocks noChangeAspect="1"/>
          </p:cNvGraphicFramePr>
          <p:nvPr/>
        </p:nvGraphicFramePr>
        <p:xfrm>
          <a:off x="4800600" y="1524000"/>
          <a:ext cx="25146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914400" progId="Equation.3">
                  <p:embed/>
                </p:oleObj>
              </mc:Choice>
              <mc:Fallback>
                <p:oleObj name="Equation" r:id="rId2" imgW="10541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251460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9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33528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2400"/>
              <a:t>consider</a:t>
            </a:r>
            <a:r>
              <a:rPr lang="en-US" altLang="ko-KR" sz="2400" b="1">
                <a:latin typeface="Times New Roman" pitchFamily="18" charset="0"/>
              </a:rPr>
              <a:t> q</a:t>
            </a:r>
            <a:r>
              <a:rPr lang="en-US" altLang="ko-KR" sz="2400">
                <a:latin typeface="Times New Roman" pitchFamily="18" charset="0"/>
              </a:rPr>
              <a:t> = </a:t>
            </a:r>
            <a:r>
              <a:rPr lang="en-US" altLang="ko-KR" sz="2400" b="1">
                <a:latin typeface="Times New Roman" pitchFamily="18" charset="0"/>
              </a:rPr>
              <a:t>Mp </a:t>
            </a:r>
            <a:r>
              <a:rPr lang="en-US" altLang="ko-KR" sz="2400"/>
              <a:t>where</a:t>
            </a:r>
          </a:p>
        </p:txBody>
      </p:sp>
      <p:graphicFrame>
        <p:nvGraphicFramePr>
          <p:cNvPr id="48136" name="Object 3"/>
          <p:cNvGraphicFramePr>
            <a:graphicFrameLocks noChangeAspect="1"/>
          </p:cNvGraphicFramePr>
          <p:nvPr/>
        </p:nvGraphicFramePr>
        <p:xfrm>
          <a:off x="2667000" y="3733800"/>
          <a:ext cx="7556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584" imgH="914003" progId="Equation.3">
                  <p:embed/>
                </p:oleObj>
              </mc:Choice>
              <mc:Fallback>
                <p:oleObj name="Equation" r:id="rId4" imgW="266584" imgH="91400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33800"/>
                        <a:ext cx="7556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4"/>
          <p:cNvGraphicFramePr>
            <a:graphicFrameLocks noChangeAspect="1"/>
          </p:cNvGraphicFramePr>
          <p:nvPr/>
        </p:nvGraphicFramePr>
        <p:xfrm>
          <a:off x="5181600" y="3733800"/>
          <a:ext cx="11525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914400" progId="Equation.3">
                  <p:embed/>
                </p:oleObj>
              </mc:Choice>
              <mc:Fallback>
                <p:oleObj name="Equation" r:id="rId6" imgW="431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33800"/>
                        <a:ext cx="11525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1905000" y="4724400"/>
            <a:ext cx="60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b="1"/>
              <a:t>p</a:t>
            </a:r>
            <a:r>
              <a:rPr lang="en-US" altLang="ko-KR"/>
              <a:t> =</a:t>
            </a:r>
          </a:p>
        </p:txBody>
      </p:sp>
      <p:sp>
        <p:nvSpPr>
          <p:cNvPr id="48139" name="Text Box 13"/>
          <p:cNvSpPr txBox="1">
            <a:spLocks noChangeArrowheads="1"/>
          </p:cNvSpPr>
          <p:nvPr/>
        </p:nvSpPr>
        <p:spPr bwMode="auto">
          <a:xfrm>
            <a:off x="3816350" y="4683125"/>
            <a:ext cx="137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b="1">
                <a:sym typeface="Symbol" pitchFamily="18" charset="2"/>
              </a:rPr>
              <a:t>     </a:t>
            </a:r>
            <a:r>
              <a:rPr lang="en-US" altLang="ko-KR" b="1"/>
              <a:t>q</a:t>
            </a:r>
            <a:r>
              <a:rPr lang="en-US" altLang="ko-KR"/>
              <a:t> =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0E6E1056-FC77-4245-A093-1DB2AD60BE1F}" type="slidenum">
              <a:rPr lang="es-ES" altLang="ko-KR" sz="1000" smtClean="0">
                <a:latin typeface="Arial" charset="0"/>
              </a:rPr>
              <a:pPr lvl="1"/>
              <a:t>27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6934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sz="1400"/>
              <a:t>E. Angel and D. Shreiner: Interactive Computer Graphics 6E © Addison-Wesley 2012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Perspective Division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r>
              <a:rPr lang="en-US" altLang="ko-KR"/>
              <a:t>However </a:t>
            </a:r>
            <a:r>
              <a:rPr lang="en-US" altLang="ko-KR" i="1">
                <a:latin typeface="Times New Roman" pitchFamily="18" charset="0"/>
              </a:rPr>
              <a:t>w</a:t>
            </a:r>
            <a:r>
              <a:rPr lang="en-US" altLang="ko-KR"/>
              <a:t> </a:t>
            </a:r>
            <a:r>
              <a:rPr lang="en-US" altLang="ko-KR">
                <a:sym typeface="Symbol" pitchFamily="18" charset="2"/>
              </a:rPr>
              <a:t> 1, so we must divide by </a:t>
            </a:r>
            <a:r>
              <a:rPr lang="en-US" altLang="ko-KR" i="1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ko-KR">
                <a:sym typeface="Symbol" pitchFamily="18" charset="2"/>
              </a:rPr>
              <a:t> to return from homogeneous coordinates</a:t>
            </a:r>
          </a:p>
          <a:p>
            <a:endParaRPr lang="en-US" altLang="ko-KR">
              <a:sym typeface="Symbol" pitchFamily="18" charset="2"/>
            </a:endParaRPr>
          </a:p>
          <a:p>
            <a:r>
              <a:rPr lang="en-US" altLang="ko-KR">
                <a:sym typeface="Symbol" pitchFamily="18" charset="2"/>
              </a:rPr>
              <a:t>This </a:t>
            </a:r>
            <a:r>
              <a:rPr lang="en-US" altLang="ko-KR" i="1">
                <a:sym typeface="Symbol" pitchFamily="18" charset="2"/>
              </a:rPr>
              <a:t>perspective division</a:t>
            </a:r>
            <a:r>
              <a:rPr lang="en-US" altLang="ko-KR">
                <a:sym typeface="Symbol" pitchFamily="18" charset="2"/>
              </a:rPr>
              <a:t> yields</a:t>
            </a:r>
          </a:p>
          <a:p>
            <a:endParaRPr lang="en-US" altLang="ko-KR">
              <a:sym typeface="Symbol" pitchFamily="18" charset="2"/>
            </a:endParaRPr>
          </a:p>
          <a:p>
            <a:endParaRPr lang="en-US" altLang="ko-KR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ko-KR">
                <a:sym typeface="Symbol" pitchFamily="18" charset="2"/>
              </a:rPr>
              <a:t>  the desired perspective equations 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1295400" y="40036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x</a:t>
            </a:r>
            <a:r>
              <a:rPr lang="en-US" altLang="ko-KR" baseline="-25000"/>
              <a:t>p</a:t>
            </a:r>
            <a:r>
              <a:rPr lang="en-US" altLang="ko-KR"/>
              <a:t> =</a:t>
            </a:r>
          </a:p>
        </p:txBody>
      </p:sp>
      <p:graphicFrame>
        <p:nvGraphicFramePr>
          <p:cNvPr id="49159" name="Object 2"/>
          <p:cNvGraphicFramePr>
            <a:graphicFrameLocks noChangeAspect="1"/>
          </p:cNvGraphicFramePr>
          <p:nvPr/>
        </p:nvGraphicFramePr>
        <p:xfrm>
          <a:off x="2009775" y="38862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38862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3429000" y="40036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y</a:t>
            </a:r>
            <a:r>
              <a:rPr lang="en-US" altLang="ko-KR" baseline="-25000"/>
              <a:t>p</a:t>
            </a:r>
            <a:r>
              <a:rPr lang="en-US" altLang="ko-KR"/>
              <a:t> =</a:t>
            </a:r>
          </a:p>
        </p:txBody>
      </p:sp>
      <p:graphicFrame>
        <p:nvGraphicFramePr>
          <p:cNvPr id="49161" name="Object 3"/>
          <p:cNvGraphicFramePr>
            <a:graphicFrameLocks noChangeAspect="1"/>
          </p:cNvGraphicFramePr>
          <p:nvPr/>
        </p:nvGraphicFramePr>
        <p:xfrm>
          <a:off x="4143375" y="38862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8862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8"/>
          <p:cNvSpPr txBox="1">
            <a:spLocks noChangeArrowheads="1"/>
          </p:cNvSpPr>
          <p:nvPr/>
        </p:nvSpPr>
        <p:spPr bwMode="auto">
          <a:xfrm>
            <a:off x="5667375" y="4038600"/>
            <a:ext cx="88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z</a:t>
            </a:r>
            <a:r>
              <a:rPr lang="en-US" altLang="ko-KR" baseline="-25000"/>
              <a:t>p</a:t>
            </a:r>
            <a:r>
              <a:rPr lang="en-US" altLang="ko-KR"/>
              <a:t> = </a:t>
            </a:r>
            <a:r>
              <a:rPr lang="en-US" altLang="ko-KR" i="1"/>
              <a:t>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Perspective Viewing in Old OpenGL</a:t>
            </a:r>
            <a:endParaRPr lang="ko-KR" altLang="en-US"/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724400"/>
          </a:xfrm>
        </p:spPr>
        <p:txBody>
          <a:bodyPr/>
          <a:lstStyle/>
          <a:p>
            <a:r>
              <a:rPr lang="en-US" altLang="ko-KR"/>
              <a:t>Two interfaces: glFrustum and gluPerspective</a:t>
            </a:r>
          </a:p>
          <a:p>
            <a:r>
              <a:rPr lang="en-US" altLang="ko-KR"/>
              <a:t>glFrustum(xmin, xmax, ymin, ymax, near, far);</a:t>
            </a:r>
            <a:endParaRPr lang="ko-KR" altLang="en-US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33EECC8D-1D82-4C1B-97FD-58B443C77953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28</a:t>
            </a:fld>
            <a:endParaRPr lang="es-ES" altLang="ko-KR" sz="1000"/>
          </a:p>
        </p:txBody>
      </p:sp>
      <p:pic>
        <p:nvPicPr>
          <p:cNvPr id="50181" name="Picture 2" descr="D:\My Courses\2013\Computer Graphics 2\book figures\CHAPTER04 JPEG\an04f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59658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Field of View Interface in Old OpenGL</a:t>
            </a:r>
            <a:endParaRPr lang="ko-KR" altLang="en-US"/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>
          <a:xfrm>
            <a:off x="685800" y="1524000"/>
            <a:ext cx="8305800" cy="4724400"/>
          </a:xfrm>
        </p:spPr>
        <p:txBody>
          <a:bodyPr/>
          <a:lstStyle/>
          <a:p>
            <a:r>
              <a:rPr lang="en-US" altLang="ko-KR"/>
              <a:t>gluPerspective(fovy, aspectRatio, near, far);</a:t>
            </a:r>
          </a:p>
          <a:p>
            <a:r>
              <a:rPr lang="en-US" altLang="ko-KR">
                <a:solidFill>
                  <a:srgbClr val="FF0066"/>
                </a:solidFill>
              </a:rPr>
              <a:t>aspectRatio</a:t>
            </a:r>
            <a:r>
              <a:rPr lang="en-US" altLang="ko-KR"/>
              <a:t> = w / h</a:t>
            </a:r>
          </a:p>
          <a:p>
            <a:r>
              <a:rPr lang="en-US" altLang="ko-KR">
                <a:solidFill>
                  <a:srgbClr val="FF0066"/>
                </a:solidFill>
              </a:rPr>
              <a:t>fovy</a:t>
            </a:r>
            <a:r>
              <a:rPr lang="en-US" altLang="ko-KR"/>
              <a:t> specifies field of view as height (y) angle</a:t>
            </a:r>
            <a:endParaRPr lang="ko-KR" altLang="en-US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83F6ECD2-B961-4CD9-ABFA-7BBB2AF4CD99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29</a:t>
            </a:fld>
            <a:endParaRPr lang="es-ES" altLang="ko-KR" sz="1000"/>
          </a:p>
        </p:txBody>
      </p:sp>
      <p:pic>
        <p:nvPicPr>
          <p:cNvPr id="51205" name="Picture 2" descr="D:\My Courses\2013\Computer Graphics 2\book figures\CHAPTER04 JPEG\AN04F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3856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그룹 10">
            <a:extLst>
              <a:ext uri="{FF2B5EF4-FFF2-40B4-BE49-F238E27FC236}">
                <a16:creationId xmlns:a16="http://schemas.microsoft.com/office/drawing/2014/main" id="{E9BC9380-91F4-4D7C-85D3-6904B913594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024438"/>
            <a:ext cx="1543050" cy="1300162"/>
            <a:chOff x="2640378" y="4523125"/>
            <a:chExt cx="1543098" cy="1299865"/>
          </a:xfrm>
        </p:grpSpPr>
        <p:cxnSp>
          <p:nvCxnSpPr>
            <p:cNvPr id="15403" name="직선 화살표 연결선 5">
              <a:extLst>
                <a:ext uri="{FF2B5EF4-FFF2-40B4-BE49-F238E27FC236}">
                  <a16:creationId xmlns:a16="http://schemas.microsoft.com/office/drawing/2014/main" id="{1C9D5990-E373-4FB7-86D6-0F9D7D8A77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378" y="4523125"/>
              <a:ext cx="1295400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4" name="직선 화살표 연결선 6">
              <a:extLst>
                <a:ext uri="{FF2B5EF4-FFF2-40B4-BE49-F238E27FC236}">
                  <a16:creationId xmlns:a16="http://schemas.microsoft.com/office/drawing/2014/main" id="{D30EAA0B-0532-4477-8F36-A859412CCB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378" y="4523125"/>
              <a:ext cx="0" cy="1143000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5" name="TextBox 8">
              <a:extLst>
                <a:ext uri="{FF2B5EF4-FFF2-40B4-BE49-F238E27FC236}">
                  <a16:creationId xmlns:a16="http://schemas.microsoft.com/office/drawing/2014/main" id="{C614349D-4E29-4A7F-A9D1-11A477F58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778" y="4617720"/>
              <a:ext cx="6286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Wx</a:t>
              </a:r>
              <a:endParaRPr lang="ko-KR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6" name="TextBox 9">
              <a:extLst>
                <a:ext uri="{FF2B5EF4-FFF2-40B4-BE49-F238E27FC236}">
                  <a16:creationId xmlns:a16="http://schemas.microsoft.com/office/drawing/2014/main" id="{689FD2C6-0909-4FC8-804B-0384B0820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578" y="5361325"/>
              <a:ext cx="6110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0000CC"/>
                  </a:solidFill>
                  <a:latin typeface="Times New Roman" panose="02020603050405020304" pitchFamily="18" charset="0"/>
                </a:rPr>
                <a:t>Wz</a:t>
              </a:r>
              <a:endParaRPr lang="ko-KR" altLang="en-US" sz="240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63" name="그룹 23">
            <a:extLst>
              <a:ext uri="{FF2B5EF4-FFF2-40B4-BE49-F238E27FC236}">
                <a16:creationId xmlns:a16="http://schemas.microsoft.com/office/drawing/2014/main" id="{04A4D8A4-7EB7-4C47-9177-6F3E1C7F9805}"/>
              </a:ext>
            </a:extLst>
          </p:cNvPr>
          <p:cNvGrpSpPr>
            <a:grpSpLocks/>
          </p:cNvGrpSpPr>
          <p:nvPr/>
        </p:nvGrpSpPr>
        <p:grpSpPr bwMode="auto">
          <a:xfrm>
            <a:off x="2913063" y="1141413"/>
            <a:ext cx="2636837" cy="2976562"/>
            <a:chOff x="2913233" y="1140648"/>
            <a:chExt cx="2637111" cy="297730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376987-A3C1-432C-BCAB-2D776FA7D083}"/>
                </a:ext>
              </a:extLst>
            </p:cNvPr>
            <p:cNvSpPr/>
            <p:nvPr/>
          </p:nvSpPr>
          <p:spPr bwMode="auto">
            <a:xfrm>
              <a:off x="2913233" y="3317655"/>
              <a:ext cx="687458" cy="6859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15389" name="그룹 12">
              <a:extLst>
                <a:ext uri="{FF2B5EF4-FFF2-40B4-BE49-F238E27FC236}">
                  <a16:creationId xmlns:a16="http://schemas.microsoft.com/office/drawing/2014/main" id="{832CF494-C05B-4CBF-93AF-B51E90307A0E}"/>
                </a:ext>
              </a:extLst>
            </p:cNvPr>
            <p:cNvGrpSpPr>
              <a:grpSpLocks/>
            </p:cNvGrpSpPr>
            <p:nvPr/>
          </p:nvGrpSpPr>
          <p:grpSpPr bwMode="auto">
            <a:xfrm rot="-7200000">
              <a:off x="4150103" y="1241025"/>
              <a:ext cx="1500618" cy="1299864"/>
              <a:chOff x="2640378" y="4523125"/>
              <a:chExt cx="1500618" cy="1299864"/>
            </a:xfrm>
          </p:grpSpPr>
          <p:cxnSp>
            <p:nvCxnSpPr>
              <p:cNvPr id="15399" name="직선 화살표 연결선 13">
                <a:extLst>
                  <a:ext uri="{FF2B5EF4-FFF2-40B4-BE49-F238E27FC236}">
                    <a16:creationId xmlns:a16="http://schemas.microsoft.com/office/drawing/2014/main" id="{698275D5-4D03-4ADA-A5F5-9B17183EDD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40378" y="4523125"/>
                <a:ext cx="1295400" cy="0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00" name="직선 화살표 연결선 14">
                <a:extLst>
                  <a:ext uri="{FF2B5EF4-FFF2-40B4-BE49-F238E27FC236}">
                    <a16:creationId xmlns:a16="http://schemas.microsoft.com/office/drawing/2014/main" id="{C671848C-3E30-4C1C-B41D-6B35CA9A56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40378" y="4523125"/>
                <a:ext cx="0" cy="1143000"/>
              </a:xfrm>
              <a:prstGeom prst="straightConnector1">
                <a:avLst/>
              </a:prstGeom>
              <a:noFill/>
              <a:ln w="38100" algn="ctr">
                <a:solidFill>
                  <a:srgbClr val="0000CC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401" name="TextBox 15">
                <a:extLst>
                  <a:ext uri="{FF2B5EF4-FFF2-40B4-BE49-F238E27FC236}">
                    <a16:creationId xmlns:a16="http://schemas.microsoft.com/office/drawing/2014/main" id="{06BF9118-057B-464B-8E85-7F0CAED1E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7257" y="461772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­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Cx</a:t>
                </a:r>
                <a:endParaRPr lang="ko-KR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02" name="TextBox 16">
                <a:extLst>
                  <a:ext uri="{FF2B5EF4-FFF2-40B4-BE49-F238E27FC236}">
                    <a16:creationId xmlns:a16="http://schemas.microsoft.com/office/drawing/2014/main" id="{437B9BB3-DA56-4103-865D-C09BB6BB3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9057" y="5361324"/>
                <a:ext cx="5261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­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Cz</a:t>
                </a:r>
                <a:endParaRPr lang="ko-KR" altLang="en-US" sz="240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1024A99-C45D-469F-9300-C0489AB69ED0}"/>
                </a:ext>
              </a:extLst>
            </p:cNvPr>
            <p:cNvCxnSpPr/>
            <p:nvPr/>
          </p:nvCxnSpPr>
          <p:spPr bwMode="auto">
            <a:xfrm flipH="1">
              <a:off x="3286334" y="2865105"/>
              <a:ext cx="1419372" cy="7955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E1B2445-3516-45A1-8AB9-45176192ECBE}"/>
                </a:ext>
              </a:extLst>
            </p:cNvPr>
            <p:cNvSpPr/>
            <p:nvPr/>
          </p:nvSpPr>
          <p:spPr bwMode="auto">
            <a:xfrm>
              <a:off x="4596479" y="2756465"/>
              <a:ext cx="218490" cy="21849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DE9494-378B-4691-BFF4-E51888989E66}"/>
                </a:ext>
              </a:extLst>
            </p:cNvPr>
            <p:cNvSpPr/>
            <p:nvPr/>
          </p:nvSpPr>
          <p:spPr bwMode="auto">
            <a:xfrm>
              <a:off x="3147620" y="3551510"/>
              <a:ext cx="218490" cy="21849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2A2F36-C15F-4793-825B-F3FD149CED80}"/>
                </a:ext>
              </a:extLst>
            </p:cNvPr>
            <p:cNvSpPr txBox="1"/>
            <p:nvPr/>
          </p:nvSpPr>
          <p:spPr>
            <a:xfrm>
              <a:off x="4564405" y="2817468"/>
              <a:ext cx="611251" cy="462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eye</a:t>
              </a:r>
              <a:endParaRPr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32B41E-3754-4DC3-A3F0-0BECAE6BFB24}"/>
                </a:ext>
              </a:extLst>
            </p:cNvPr>
            <p:cNvSpPr txBox="1"/>
            <p:nvPr/>
          </p:nvSpPr>
          <p:spPr>
            <a:xfrm>
              <a:off x="3245054" y="3655877"/>
              <a:ext cx="404855" cy="462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</a:t>
              </a:r>
              <a:endParaRPr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64" name="제목 1">
            <a:extLst>
              <a:ext uri="{FF2B5EF4-FFF2-40B4-BE49-F238E27FC236}">
                <a16:creationId xmlns:a16="http://schemas.microsoft.com/office/drawing/2014/main" id="{FD432B57-3800-49F1-A6F9-8759EB38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: Translate + Rotation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C33DC0-EFAC-483F-845A-9DBDEB77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1600200" cy="1493838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7DAB6A5-E526-4202-B6FD-027539294E5C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3292475"/>
            <a:ext cx="2636838" cy="2976563"/>
            <a:chOff x="2913233" y="1140648"/>
            <a:chExt cx="2637111" cy="297730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9E09A5C-7C43-4036-B04E-488D6EDEDF8F}"/>
                </a:ext>
              </a:extLst>
            </p:cNvPr>
            <p:cNvSpPr/>
            <p:nvPr/>
          </p:nvSpPr>
          <p:spPr bwMode="auto">
            <a:xfrm>
              <a:off x="2913233" y="3317655"/>
              <a:ext cx="687459" cy="68597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15374" name="그룹 27">
              <a:extLst>
                <a:ext uri="{FF2B5EF4-FFF2-40B4-BE49-F238E27FC236}">
                  <a16:creationId xmlns:a16="http://schemas.microsoft.com/office/drawing/2014/main" id="{55497584-4930-4C17-B9B1-EA2CAF9D98C0}"/>
                </a:ext>
              </a:extLst>
            </p:cNvPr>
            <p:cNvGrpSpPr>
              <a:grpSpLocks/>
            </p:cNvGrpSpPr>
            <p:nvPr/>
          </p:nvGrpSpPr>
          <p:grpSpPr bwMode="auto">
            <a:xfrm rot="-7200000">
              <a:off x="4150103" y="1241025"/>
              <a:ext cx="1500618" cy="1299864"/>
              <a:chOff x="2640378" y="4523125"/>
              <a:chExt cx="1500618" cy="1299864"/>
            </a:xfrm>
          </p:grpSpPr>
          <p:cxnSp>
            <p:nvCxnSpPr>
              <p:cNvPr id="15384" name="직선 화살표 연결선 33">
                <a:extLst>
                  <a:ext uri="{FF2B5EF4-FFF2-40B4-BE49-F238E27FC236}">
                    <a16:creationId xmlns:a16="http://schemas.microsoft.com/office/drawing/2014/main" id="{17F1B733-A886-4089-82DE-94E219D6AA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40378" y="4523125"/>
                <a:ext cx="1295400" cy="0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5" name="직선 화살표 연결선 34">
                <a:extLst>
                  <a:ext uri="{FF2B5EF4-FFF2-40B4-BE49-F238E27FC236}">
                    <a16:creationId xmlns:a16="http://schemas.microsoft.com/office/drawing/2014/main" id="{9366EB02-5C8D-40B7-AD20-9373E4F19A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40378" y="4523125"/>
                <a:ext cx="0" cy="1143000"/>
              </a:xfrm>
              <a:prstGeom prst="straightConnector1">
                <a:avLst/>
              </a:prstGeom>
              <a:noFill/>
              <a:ln w="38100" algn="ctr">
                <a:solidFill>
                  <a:srgbClr val="0000CC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386" name="TextBox 35">
                <a:extLst>
                  <a:ext uri="{FF2B5EF4-FFF2-40B4-BE49-F238E27FC236}">
                    <a16:creationId xmlns:a16="http://schemas.microsoft.com/office/drawing/2014/main" id="{A074E79C-F6B8-4DA1-9CD1-5B3690E6F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7257" y="461772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­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Cx</a:t>
                </a:r>
                <a:endParaRPr lang="ko-KR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7" name="TextBox 36">
                <a:extLst>
                  <a:ext uri="{FF2B5EF4-FFF2-40B4-BE49-F238E27FC236}">
                    <a16:creationId xmlns:a16="http://schemas.microsoft.com/office/drawing/2014/main" id="{FD04591A-AD05-4A1E-A0F5-14A1B2240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9057" y="5361324"/>
                <a:ext cx="5261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­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Cz</a:t>
                </a:r>
                <a:endParaRPr lang="ko-KR" altLang="en-US" sz="240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CDD9162-4F85-47A1-BA9C-DC1892FD617B}"/>
                </a:ext>
              </a:extLst>
            </p:cNvPr>
            <p:cNvCxnSpPr/>
            <p:nvPr/>
          </p:nvCxnSpPr>
          <p:spPr bwMode="auto">
            <a:xfrm flipH="1">
              <a:off x="3286335" y="2865104"/>
              <a:ext cx="1419372" cy="79553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69F85A7-C594-4C38-88B0-C69C08EC49BA}"/>
                </a:ext>
              </a:extLst>
            </p:cNvPr>
            <p:cNvSpPr/>
            <p:nvPr/>
          </p:nvSpPr>
          <p:spPr bwMode="auto">
            <a:xfrm>
              <a:off x="4596479" y="2756465"/>
              <a:ext cx="218490" cy="21849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B242C63-F647-4921-8EBD-49C34057CAFA}"/>
                </a:ext>
              </a:extLst>
            </p:cNvPr>
            <p:cNvSpPr/>
            <p:nvPr/>
          </p:nvSpPr>
          <p:spPr bwMode="auto">
            <a:xfrm>
              <a:off x="3147620" y="3551510"/>
              <a:ext cx="218490" cy="21849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0778F3-5AEA-4B86-A84F-C64D6D3BEF9C}"/>
                </a:ext>
              </a:extLst>
            </p:cNvPr>
            <p:cNvSpPr txBox="1"/>
            <p:nvPr/>
          </p:nvSpPr>
          <p:spPr>
            <a:xfrm>
              <a:off x="4564404" y="2817467"/>
              <a:ext cx="611251" cy="462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eye</a:t>
              </a:r>
              <a:endParaRPr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F9496C-684B-4D96-B0E1-87DE905E8388}"/>
                </a:ext>
              </a:extLst>
            </p:cNvPr>
            <p:cNvSpPr txBox="1"/>
            <p:nvPr/>
          </p:nvSpPr>
          <p:spPr>
            <a:xfrm>
              <a:off x="3245055" y="3655877"/>
              <a:ext cx="404854" cy="462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</a:t>
              </a:r>
              <a:endParaRPr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1239134-0B97-4136-B58C-50644B05DB6A}"/>
              </a:ext>
            </a:extLst>
          </p:cNvPr>
          <p:cNvGrpSpPr>
            <a:grpSpLocks/>
          </p:cNvGrpSpPr>
          <p:nvPr/>
        </p:nvGrpSpPr>
        <p:grpSpPr bwMode="auto">
          <a:xfrm>
            <a:off x="2628900" y="3406775"/>
            <a:ext cx="5181600" cy="1658938"/>
            <a:chOff x="2628900" y="3406140"/>
            <a:chExt cx="5182040" cy="1659791"/>
          </a:xfrm>
        </p:grpSpPr>
        <p:sp>
          <p:nvSpPr>
            <p:cNvPr id="15371" name="TextBox 4">
              <a:extLst>
                <a:ext uri="{FF2B5EF4-FFF2-40B4-BE49-F238E27FC236}">
                  <a16:creationId xmlns:a16="http://schemas.microsoft.com/office/drawing/2014/main" id="{138E3C16-38B9-4B4E-9197-FC0D88CE2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4419600"/>
              <a:ext cx="369614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3600" b="1">
                  <a:latin typeface="Times New Roman" panose="02020603050405020304" pitchFamily="18" charset="0"/>
                </a:rPr>
                <a:t>T</a:t>
              </a:r>
              <a:r>
                <a:rPr lang="en-US" altLang="ko-KR" sz="3600" b="1" baseline="-25000">
                  <a:latin typeface="Times New Roman" panose="02020603050405020304" pitchFamily="18" charset="0"/>
                </a:rPr>
                <a:t>c</a:t>
              </a:r>
              <a:r>
                <a:rPr lang="en-US" altLang="ko-KR" sz="3600" b="1">
                  <a:latin typeface="Times New Roman" panose="02020603050405020304" pitchFamily="18" charset="0"/>
                </a:rPr>
                <a:t>=translate(-eye)</a:t>
              </a:r>
              <a:endParaRPr lang="ko-KR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15372" name="자유형 3">
              <a:extLst>
                <a:ext uri="{FF2B5EF4-FFF2-40B4-BE49-F238E27FC236}">
                  <a16:creationId xmlns:a16="http://schemas.microsoft.com/office/drawing/2014/main" id="{5D15C639-D958-4596-9E41-BEE46509D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900" y="3406140"/>
              <a:ext cx="2148840" cy="1524000"/>
            </a:xfrm>
            <a:custGeom>
              <a:avLst/>
              <a:gdLst>
                <a:gd name="T0" fmla="*/ 2148840 w 2148840"/>
                <a:gd name="T1" fmla="*/ 0 h 1524000"/>
                <a:gd name="T2" fmla="*/ 1584960 w 2148840"/>
                <a:gd name="T3" fmla="*/ 1112520 h 1524000"/>
                <a:gd name="T4" fmla="*/ 0 w 2148840"/>
                <a:gd name="T5" fmla="*/ 1524000 h 1524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48840" h="1524000">
                  <a:moveTo>
                    <a:pt x="2148840" y="0"/>
                  </a:moveTo>
                  <a:cubicBezTo>
                    <a:pt x="2045970" y="429260"/>
                    <a:pt x="1943100" y="858520"/>
                    <a:pt x="1584960" y="1112520"/>
                  </a:cubicBezTo>
                  <a:cubicBezTo>
                    <a:pt x="1226820" y="1366520"/>
                    <a:pt x="613410" y="1445260"/>
                    <a:pt x="0" y="1524000"/>
                  </a:cubicBezTo>
                </a:path>
              </a:pathLst>
            </a:cu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3200071-D80C-4884-8882-5DCCF45B5B5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438650"/>
            <a:ext cx="1690688" cy="1060450"/>
            <a:chOff x="838200" y="4438111"/>
            <a:chExt cx="1690476" cy="1060720"/>
          </a:xfrm>
        </p:grpSpPr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825E1631-35F9-48E4-98A8-191528212D42}"/>
                </a:ext>
              </a:extLst>
            </p:cNvPr>
            <p:cNvSpPr/>
            <p:nvPr/>
          </p:nvSpPr>
          <p:spPr bwMode="auto">
            <a:xfrm rot="19800000">
              <a:off x="1428676" y="4438111"/>
              <a:ext cx="1100000" cy="1060720"/>
            </a:xfrm>
            <a:prstGeom prst="arc">
              <a:avLst>
                <a:gd name="adj1" fmla="val 7723424"/>
                <a:gd name="adj2" fmla="val 0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 anchorCtr="1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5370" name="TextBox 38">
              <a:extLst>
                <a:ext uri="{FF2B5EF4-FFF2-40B4-BE49-F238E27FC236}">
                  <a16:creationId xmlns:a16="http://schemas.microsoft.com/office/drawing/2014/main" id="{84BCB352-16AD-49A9-AF97-3F707D863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4452246"/>
              <a:ext cx="6543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3600" b="1">
                  <a:latin typeface="Times New Roman" panose="02020603050405020304" pitchFamily="18" charset="0"/>
                </a:rPr>
                <a:t>R</a:t>
              </a:r>
              <a:r>
                <a:rPr lang="en-US" altLang="ko-KR" sz="3600" b="1" baseline="-25000">
                  <a:latin typeface="Times New Roman" panose="02020603050405020304" pitchFamily="18" charset="0"/>
                </a:rPr>
                <a:t>c</a:t>
              </a:r>
              <a:endParaRPr lang="ko-KR" altLang="en-US" sz="3600" b="1" baseline="-25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5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Old OpenGL code</a:t>
            </a:r>
            <a:endParaRPr lang="ko-KR" altLang="en-US"/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4875D3EE-66D6-47EA-964B-4D7869179B38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30</a:t>
            </a:fld>
            <a:endParaRPr lang="es-ES" altLang="ko-KR" sz="1000"/>
          </a:p>
        </p:txBody>
      </p:sp>
      <p:sp>
        <p:nvSpPr>
          <p:cNvPr id="5" name="TextBox 4"/>
          <p:cNvSpPr txBox="1"/>
          <p:nvPr/>
        </p:nvSpPr>
        <p:spPr>
          <a:xfrm>
            <a:off x="204788" y="1828800"/>
            <a:ext cx="8753475" cy="2678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fr-F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void reshape(int x, int y)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glViewport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(0, 0, x, y);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glMatrixMode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(GL_PROJECTION);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glLoadIdentity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gluPerspective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(60.0, x/float(y), 0.01, 10.0);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Implementing your own Frustum Function</a:t>
            </a:r>
            <a:endParaRPr lang="ko-KR" altLang="en-US"/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>
          <a:xfrm>
            <a:off x="228600" y="1524000"/>
            <a:ext cx="9144000" cy="4724400"/>
          </a:xfrm>
        </p:spPr>
        <p:txBody>
          <a:bodyPr/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glFrustum(xmin,xmax, ymin,ymax, near,far);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gluPerspective(fovy,aspectRatio, near,far);</a:t>
            </a:r>
          </a:p>
          <a:p>
            <a:endParaRPr lang="ko-KR" altLang="en-US" sz="2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97D50A2B-2DFE-40CB-8445-A1A84C1671EA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31</a:t>
            </a:fld>
            <a:endParaRPr lang="es-ES" altLang="ko-KR" sz="1000"/>
          </a:p>
        </p:txBody>
      </p:sp>
      <p:pic>
        <p:nvPicPr>
          <p:cNvPr id="53253" name="Picture 2" descr="D:\My Courses\2013\Computer Graphics 2\book figures\CHAPTER04 JPEG\an04f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925763"/>
            <a:ext cx="5965825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Perspective View Volume</a:t>
            </a:r>
            <a:endParaRPr lang="ko-KR" altLang="en-US"/>
          </a:p>
        </p:txBody>
      </p:sp>
      <p:sp>
        <p:nvSpPr>
          <p:cNvPr id="542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Canonical view volume (frustum):</a:t>
            </a:r>
          </a:p>
          <a:p>
            <a:endParaRPr lang="ko-KR" altLang="en-US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2723C1B1-F947-4A57-85D1-2CE8530EE955}" type="slidenum">
              <a:rPr lang="es-ES" altLang="ko-KR" sz="1000" smtClean="0">
                <a:latin typeface="Arial" charset="0"/>
              </a:rPr>
              <a:pPr lvl="1"/>
              <a:t>32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644650" y="2590800"/>
            <a:ext cx="5137150" cy="2711450"/>
            <a:chOff x="2674826" y="1760297"/>
            <a:chExt cx="5136536" cy="2711544"/>
          </a:xfrm>
        </p:grpSpPr>
        <p:grpSp>
          <p:nvGrpSpPr>
            <p:cNvPr id="54278" name="Group 10"/>
            <p:cNvGrpSpPr>
              <a:grpSpLocks/>
            </p:cNvGrpSpPr>
            <p:nvPr/>
          </p:nvGrpSpPr>
          <p:grpSpPr bwMode="auto">
            <a:xfrm>
              <a:off x="2674826" y="1760297"/>
              <a:ext cx="5136536" cy="2690590"/>
              <a:chOff x="1905000" y="1793785"/>
              <a:chExt cx="5406880" cy="2832200"/>
            </a:xfrm>
          </p:grpSpPr>
          <p:grpSp>
            <p:nvGrpSpPr>
              <p:cNvPr id="54280" name="Group 107"/>
              <p:cNvGrpSpPr>
                <a:grpSpLocks/>
              </p:cNvGrpSpPr>
              <p:nvPr/>
            </p:nvGrpSpPr>
            <p:grpSpPr bwMode="auto">
              <a:xfrm>
                <a:off x="1905000" y="1793785"/>
                <a:ext cx="5406880" cy="2763798"/>
                <a:chOff x="2323383" y="1958374"/>
                <a:chExt cx="5406880" cy="2763798"/>
              </a:xfrm>
            </p:grpSpPr>
            <p:sp>
              <p:nvSpPr>
                <p:cNvPr id="54285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413295" y="3415786"/>
                  <a:ext cx="5316968" cy="7513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4286" name="Line 5"/>
                <p:cNvSpPr>
                  <a:spLocks noChangeShapeType="1"/>
                </p:cNvSpPr>
                <p:nvPr/>
              </p:nvSpPr>
              <p:spPr bwMode="auto">
                <a:xfrm flipH="1" flipV="1">
                  <a:off x="4114800" y="2327706"/>
                  <a:ext cx="0" cy="16002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4287" name="Line 5"/>
                <p:cNvSpPr>
                  <a:spLocks noChangeShapeType="1"/>
                </p:cNvSpPr>
                <p:nvPr/>
              </p:nvSpPr>
              <p:spPr bwMode="auto">
                <a:xfrm>
                  <a:off x="4114800" y="3927906"/>
                  <a:ext cx="1575095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cxnSp>
              <p:nvCxnSpPr>
                <p:cNvPr id="17" name="Straight Connector 63"/>
                <p:cNvCxnSpPr/>
                <p:nvPr/>
              </p:nvCxnSpPr>
              <p:spPr>
                <a:xfrm>
                  <a:off x="4729411" y="3960365"/>
                  <a:ext cx="549711" cy="20888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65"/>
                <p:cNvCxnSpPr/>
                <p:nvPr/>
              </p:nvCxnSpPr>
              <p:spPr>
                <a:xfrm>
                  <a:off x="4734424" y="3449005"/>
                  <a:ext cx="549710" cy="20888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68"/>
                <p:cNvCxnSpPr/>
                <p:nvPr/>
              </p:nvCxnSpPr>
              <p:spPr>
                <a:xfrm>
                  <a:off x="5279122" y="3656222"/>
                  <a:ext cx="0" cy="51303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71"/>
                <p:cNvCxnSpPr/>
                <p:nvPr/>
              </p:nvCxnSpPr>
              <p:spPr>
                <a:xfrm>
                  <a:off x="4736095" y="3450676"/>
                  <a:ext cx="0" cy="51470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73"/>
                <p:cNvCxnSpPr>
                  <a:endCxn id="54286" idx="0"/>
                </p:cNvCxnSpPr>
                <p:nvPr/>
              </p:nvCxnSpPr>
              <p:spPr>
                <a:xfrm flipH="1">
                  <a:off x="4114537" y="2808970"/>
                  <a:ext cx="1500426" cy="1119644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75"/>
                <p:cNvCxnSpPr/>
                <p:nvPr/>
              </p:nvCxnSpPr>
              <p:spPr>
                <a:xfrm flipH="1" flipV="1">
                  <a:off x="4114537" y="3935298"/>
                  <a:ext cx="1500426" cy="63502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78"/>
                <p:cNvCxnSpPr>
                  <a:endCxn id="54287" idx="0"/>
                </p:cNvCxnSpPr>
                <p:nvPr/>
              </p:nvCxnSpPr>
              <p:spPr>
                <a:xfrm flipH="1" flipV="1">
                  <a:off x="4114537" y="3928614"/>
                  <a:ext cx="2624910" cy="533084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81"/>
                <p:cNvCxnSpPr/>
                <p:nvPr/>
              </p:nvCxnSpPr>
              <p:spPr>
                <a:xfrm flipH="1">
                  <a:off x="4114537" y="3268525"/>
                  <a:ext cx="2624910" cy="67680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83"/>
                <p:cNvCxnSpPr/>
                <p:nvPr/>
              </p:nvCxnSpPr>
              <p:spPr>
                <a:xfrm>
                  <a:off x="5614963" y="2812312"/>
                  <a:ext cx="1142863" cy="45621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86"/>
                <p:cNvCxnSpPr/>
                <p:nvPr/>
              </p:nvCxnSpPr>
              <p:spPr>
                <a:xfrm flipV="1">
                  <a:off x="6739448" y="3253485"/>
                  <a:ext cx="0" cy="12082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91"/>
                <p:cNvCxnSpPr/>
                <p:nvPr/>
              </p:nvCxnSpPr>
              <p:spPr>
                <a:xfrm>
                  <a:off x="5614963" y="3998801"/>
                  <a:ext cx="1124485" cy="45788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92"/>
                <p:cNvCxnSpPr/>
                <p:nvPr/>
              </p:nvCxnSpPr>
              <p:spPr>
                <a:xfrm flipV="1">
                  <a:off x="5614963" y="2812312"/>
                  <a:ext cx="0" cy="12082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383" y="3699821"/>
                  <a:ext cx="35137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352" y="1958374"/>
                  <a:ext cx="37061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897" r="-8621" b="-465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181" y="4352840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3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276" y="3743240"/>
                  <a:ext cx="97578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307" r="-26797" b="-258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54304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5159784" y="2442174"/>
                  <a:ext cx="91082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/>
                    <a:t>(-1,1,-1)</a:t>
                  </a:r>
                </a:p>
              </p:txBody>
            </p:sp>
          </p:grpSp>
          <p:sp>
            <p:nvSpPr>
              <p:cNvPr id="54281" name="TextBox 9"/>
              <p:cNvSpPr txBox="1">
                <a:spLocks noChangeArrowheads="1"/>
              </p:cNvSpPr>
              <p:nvPr/>
            </p:nvSpPr>
            <p:spPr bwMode="auto">
              <a:xfrm>
                <a:off x="3357103" y="4348986"/>
                <a:ext cx="140775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 sz="1200"/>
                  <a:t>Near clipping plane</a:t>
                </a:r>
              </a:p>
            </p:txBody>
          </p:sp>
          <p:cxnSp>
            <p:nvCxnSpPr>
              <p:cNvPr id="11" name="Straight Arrow Connector 6"/>
              <p:cNvCxnSpPr/>
              <p:nvPr/>
            </p:nvCxnSpPr>
            <p:spPr>
              <a:xfrm flipV="1">
                <a:off x="4133918" y="3855935"/>
                <a:ext cx="350879" cy="5247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283" name="TextBox 11"/>
              <p:cNvSpPr txBox="1">
                <a:spLocks noChangeArrowheads="1"/>
              </p:cNvSpPr>
              <p:nvPr/>
            </p:nvSpPr>
            <p:spPr bwMode="auto">
              <a:xfrm>
                <a:off x="5668617" y="1839951"/>
                <a:ext cx="130035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 sz="1200"/>
                  <a:t>Far clipping plane</a:t>
                </a:r>
              </a:p>
            </p:txBody>
          </p:sp>
          <p:cxnSp>
            <p:nvCxnSpPr>
              <p:cNvPr id="13" name="Straight Arrow Connector 33"/>
              <p:cNvCxnSpPr/>
              <p:nvPr/>
            </p:nvCxnSpPr>
            <p:spPr>
              <a:xfrm flipH="1">
                <a:off x="5826492" y="2102941"/>
                <a:ext cx="449459" cy="772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279" name="TextBox 7"/>
            <p:cNvSpPr txBox="1">
              <a:spLocks noChangeArrowheads="1"/>
            </p:cNvSpPr>
            <p:nvPr/>
          </p:nvSpPr>
          <p:spPr bwMode="auto">
            <a:xfrm>
              <a:off x="6577579" y="4102509"/>
              <a:ext cx="9108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/>
                <a:t>(1,-1,-1)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9296400" cy="1066800"/>
          </a:xfrm>
        </p:spPr>
        <p:txBody>
          <a:bodyPr/>
          <a:lstStyle/>
          <a:p>
            <a:r>
              <a:rPr lang="en-US" altLang="ko-KR"/>
              <a:t>Properties of the canonical view volume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524000"/>
            <a:ext cx="7772400" cy="4724400"/>
          </a:xfrm>
          <a:blipFill rotWithShape="1">
            <a:blip r:embed="rId2"/>
            <a:stretch>
              <a:fillRect l="-235" t="-387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72F19B11-C7EE-452A-BEA1-383D7AAE11F5}" type="slidenum">
              <a:rPr lang="es-ES" altLang="ko-KR" sz="1000" smtClean="0">
                <a:latin typeface="Arial" charset="0"/>
              </a:rPr>
              <a:pPr lvl="1"/>
              <a:t>33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5301" name="Group 85"/>
          <p:cNvGrpSpPr>
            <a:grpSpLocks/>
          </p:cNvGrpSpPr>
          <p:nvPr/>
        </p:nvGrpSpPr>
        <p:grpSpPr bwMode="auto">
          <a:xfrm>
            <a:off x="4435475" y="1392238"/>
            <a:ext cx="4367213" cy="2301875"/>
            <a:chOff x="1905000" y="1776164"/>
            <a:chExt cx="5406880" cy="2850877"/>
          </a:xfrm>
        </p:grpSpPr>
        <p:grpSp>
          <p:nvGrpSpPr>
            <p:cNvPr id="55302" name="Group 88"/>
            <p:cNvGrpSpPr>
              <a:grpSpLocks/>
            </p:cNvGrpSpPr>
            <p:nvPr/>
          </p:nvGrpSpPr>
          <p:grpSpPr bwMode="auto">
            <a:xfrm>
              <a:off x="1905000" y="1793785"/>
              <a:ext cx="5406880" cy="2763798"/>
              <a:chOff x="2323383" y="1958374"/>
              <a:chExt cx="5406880" cy="2763798"/>
            </a:xfrm>
          </p:grpSpPr>
          <p:sp>
            <p:nvSpPr>
              <p:cNvPr id="55307" name="Line 5"/>
              <p:cNvSpPr>
                <a:spLocks noChangeShapeType="1"/>
              </p:cNvSpPr>
              <p:nvPr/>
            </p:nvSpPr>
            <p:spPr bwMode="auto">
              <a:xfrm flipH="1">
                <a:off x="2413295" y="3415786"/>
                <a:ext cx="5316968" cy="751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308" name="Line 5"/>
              <p:cNvSpPr>
                <a:spLocks noChangeShapeType="1"/>
              </p:cNvSpPr>
              <p:nvPr/>
            </p:nvSpPr>
            <p:spPr bwMode="auto">
              <a:xfrm flipH="1" flipV="1">
                <a:off x="4114800" y="2327706"/>
                <a:ext cx="0" cy="1600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309" name="Line 5"/>
              <p:cNvSpPr>
                <a:spLocks noChangeShapeType="1"/>
              </p:cNvSpPr>
              <p:nvPr/>
            </p:nvSpPr>
            <p:spPr bwMode="auto">
              <a:xfrm>
                <a:off x="4114800" y="3927906"/>
                <a:ext cx="1575095" cy="609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14" name="Straight Connector 96"/>
              <p:cNvCxnSpPr/>
              <p:nvPr/>
            </p:nvCxnSpPr>
            <p:spPr>
              <a:xfrm>
                <a:off x="4729061" y="3959959"/>
                <a:ext cx="550319" cy="2103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97"/>
              <p:cNvCxnSpPr/>
              <p:nvPr/>
            </p:nvCxnSpPr>
            <p:spPr>
              <a:xfrm>
                <a:off x="4732992" y="3448768"/>
                <a:ext cx="550319" cy="20840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98"/>
              <p:cNvCxnSpPr/>
              <p:nvPr/>
            </p:nvCxnSpPr>
            <p:spPr>
              <a:xfrm>
                <a:off x="5279380" y="3655211"/>
                <a:ext cx="0" cy="5151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99"/>
              <p:cNvCxnSpPr/>
              <p:nvPr/>
            </p:nvCxnSpPr>
            <p:spPr>
              <a:xfrm>
                <a:off x="4734958" y="3450734"/>
                <a:ext cx="0" cy="5151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00"/>
              <p:cNvCxnSpPr>
                <a:endCxn id="55308" idx="0"/>
              </p:cNvCxnSpPr>
              <p:nvPr/>
            </p:nvCxnSpPr>
            <p:spPr>
              <a:xfrm flipH="1">
                <a:off x="4113884" y="2809779"/>
                <a:ext cx="1501583" cy="1118723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01"/>
              <p:cNvCxnSpPr/>
              <p:nvPr/>
            </p:nvCxnSpPr>
            <p:spPr>
              <a:xfrm flipH="1" flipV="1">
                <a:off x="4113884" y="3934400"/>
                <a:ext cx="1501583" cy="6488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02"/>
              <p:cNvCxnSpPr>
                <a:endCxn id="55309" idx="0"/>
              </p:cNvCxnSpPr>
              <p:nvPr/>
            </p:nvCxnSpPr>
            <p:spPr>
              <a:xfrm flipH="1" flipV="1">
                <a:off x="4113884" y="3928501"/>
                <a:ext cx="2625805" cy="5328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03"/>
              <p:cNvCxnSpPr/>
              <p:nvPr/>
            </p:nvCxnSpPr>
            <p:spPr>
              <a:xfrm flipH="1">
                <a:off x="4113884" y="3269851"/>
                <a:ext cx="2625805" cy="67437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104"/>
              <p:cNvCxnSpPr/>
              <p:nvPr/>
            </p:nvCxnSpPr>
            <p:spPr>
              <a:xfrm>
                <a:off x="5615468" y="2811744"/>
                <a:ext cx="1141910" cy="45810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105"/>
              <p:cNvCxnSpPr/>
              <p:nvPr/>
            </p:nvCxnSpPr>
            <p:spPr>
              <a:xfrm flipV="1">
                <a:off x="6739690" y="3252155"/>
                <a:ext cx="0" cy="12091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06"/>
              <p:cNvCxnSpPr/>
              <p:nvPr/>
            </p:nvCxnSpPr>
            <p:spPr>
              <a:xfrm>
                <a:off x="5615468" y="3999282"/>
                <a:ext cx="1124222" cy="45810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07"/>
              <p:cNvCxnSpPr/>
              <p:nvPr/>
            </p:nvCxnSpPr>
            <p:spPr>
              <a:xfrm flipV="1">
                <a:off x="5615468" y="2811744"/>
                <a:ext cx="0" cy="12091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383" y="3699821"/>
                <a:ext cx="351378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7391" b="-38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352" y="1958374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122" r="-30612" b="-73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181" y="4352840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8367" b="-38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29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76" y="3743240"/>
                <a:ext cx="988919" cy="3811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55326" name="TextBox 29"/>
              <p:cNvSpPr txBox="1">
                <a:spLocks noChangeArrowheads="1"/>
              </p:cNvSpPr>
              <p:nvPr/>
            </p:nvSpPr>
            <p:spPr bwMode="auto">
              <a:xfrm>
                <a:off x="5159784" y="2442174"/>
                <a:ext cx="927459" cy="381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 sz="1400"/>
                  <a:t>(-1,1,-1)</a:t>
                </a:r>
              </a:p>
            </p:txBody>
          </p:sp>
        </p:grpSp>
        <p:sp>
          <p:nvSpPr>
            <p:cNvPr id="55303" name="TextBox 6"/>
            <p:cNvSpPr txBox="1">
              <a:spLocks noChangeArrowheads="1"/>
            </p:cNvSpPr>
            <p:nvPr/>
          </p:nvSpPr>
          <p:spPr bwMode="auto">
            <a:xfrm>
              <a:off x="3397576" y="4350041"/>
              <a:ext cx="1407758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sz="1200"/>
                <a:t>Near clipping plane</a:t>
              </a:r>
            </a:p>
          </p:txBody>
        </p:sp>
        <p:cxnSp>
          <p:nvCxnSpPr>
            <p:cNvPr id="8" name="Straight Arrow Connector 90"/>
            <p:cNvCxnSpPr/>
            <p:nvPr/>
          </p:nvCxnSpPr>
          <p:spPr>
            <a:xfrm flipV="1">
              <a:off x="4133790" y="3856321"/>
              <a:ext cx="312503" cy="524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05" name="TextBox 8"/>
            <p:cNvSpPr txBox="1">
              <a:spLocks noChangeArrowheads="1"/>
            </p:cNvSpPr>
            <p:nvPr/>
          </p:nvSpPr>
          <p:spPr bwMode="auto">
            <a:xfrm>
              <a:off x="5668617" y="1776164"/>
              <a:ext cx="13003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sz="1200"/>
                <a:t>Far clipping plane</a:t>
              </a:r>
            </a:p>
          </p:txBody>
        </p:sp>
        <p:cxnSp>
          <p:nvCxnSpPr>
            <p:cNvPr id="10" name="Straight Arrow Connector 92"/>
            <p:cNvCxnSpPr/>
            <p:nvPr/>
          </p:nvCxnSpPr>
          <p:spPr>
            <a:xfrm flipH="1">
              <a:off x="5875155" y="2102540"/>
              <a:ext cx="400946" cy="772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(1/4)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1524000"/>
            <a:ext cx="7772400" cy="4724400"/>
          </a:xfrm>
          <a:blipFill rotWithShape="1">
            <a:blip r:embed="rId2"/>
            <a:stretch>
              <a:fillRect l="-627" t="-5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ED437A20-1B1D-4D7C-8490-ACFBCF8D4A9C}" type="slidenum">
              <a:rPr lang="es-ES" altLang="ko-KR" sz="1000" smtClean="0">
                <a:latin typeface="Arial" charset="0"/>
              </a:rPr>
              <a:pPr lvl="1"/>
              <a:t>34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768975" y="533400"/>
            <a:ext cx="3222625" cy="2095500"/>
            <a:chOff x="5562600" y="133350"/>
            <a:chExt cx="3222656" cy="2095500"/>
          </a:xfrm>
        </p:grpSpPr>
        <p:pic>
          <p:nvPicPr>
            <p:cNvPr id="5632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33350"/>
              <a:ext cx="3143250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328" name="TextBox 6"/>
            <p:cNvSpPr txBox="1">
              <a:spLocks noChangeArrowheads="1"/>
            </p:cNvSpPr>
            <p:nvPr/>
          </p:nvSpPr>
          <p:spPr bwMode="auto">
            <a:xfrm>
              <a:off x="8480364" y="104215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i="1"/>
                <a:t>F</a:t>
              </a:r>
            </a:p>
          </p:txBody>
        </p:sp>
        <p:sp>
          <p:nvSpPr>
            <p:cNvPr id="56329" name="TextBox 7"/>
            <p:cNvSpPr txBox="1">
              <a:spLocks noChangeArrowheads="1"/>
            </p:cNvSpPr>
            <p:nvPr/>
          </p:nvSpPr>
          <p:spPr bwMode="auto">
            <a:xfrm>
              <a:off x="7711440" y="1015722"/>
              <a:ext cx="352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i="1"/>
                <a:t>F’</a:t>
              </a:r>
            </a:p>
          </p:txBody>
        </p:sp>
      </p:grp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4419600"/>
            <a:ext cx="31432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(2/4)	</a:t>
            </a:r>
            <a:endParaRPr lang="ko-KR" altLang="en-US"/>
          </a:p>
        </p:txBody>
      </p:sp>
      <p:sp>
        <p:nvSpPr>
          <p:cNvPr id="57347" name="내용 개체 틀 2"/>
          <p:cNvSpPr>
            <a:spLocks noGrp="1"/>
          </p:cNvSpPr>
          <p:nvPr>
            <p:ph idx="1"/>
          </p:nvPr>
        </p:nvSpPr>
        <p:spPr>
          <a:xfrm>
            <a:off x="228600" y="1524000"/>
            <a:ext cx="7772400" cy="4724400"/>
          </a:xfrm>
        </p:spPr>
        <p:txBody>
          <a:bodyPr/>
          <a:lstStyle/>
          <a:p>
            <a:r>
              <a:rPr lang="en-US" altLang="ko-KR" sz="2400"/>
              <a:t>Next, scale along X direction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Use the same trick: divide by size of volume along the X axis</a:t>
            </a:r>
          </a:p>
          <a:p>
            <a:pPr lvl="1"/>
            <a:endParaRPr lang="en-US" altLang="ko-KR" sz="2000"/>
          </a:p>
          <a:p>
            <a:r>
              <a:rPr lang="en-US" altLang="ko-KR" sz="2400"/>
              <a:t>How long is the side of the volume along X? Find out using trig…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Start with the original volume</a:t>
            </a:r>
          </a:p>
          <a:p>
            <a:endParaRPr lang="ko-KR" altLang="en-US" sz="240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6CCF054D-4ECB-4741-AFF0-DC3F78D586D1}" type="slidenum">
              <a:rPr lang="es-ES" altLang="ko-KR" sz="1000" smtClean="0">
                <a:latin typeface="Arial" charset="0"/>
              </a:rPr>
              <a:pPr lvl="1"/>
              <a:t>35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066800" y="4197350"/>
            <a:ext cx="2495550" cy="1514475"/>
            <a:chOff x="1143000" y="2952750"/>
            <a:chExt cx="2495550" cy="1514475"/>
          </a:xfrm>
        </p:grpSpPr>
        <p:pic>
          <p:nvPicPr>
            <p:cNvPr id="5735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952750"/>
              <a:ext cx="2495550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7358" name="Group 10"/>
            <p:cNvGrpSpPr>
              <a:grpSpLocks/>
            </p:cNvGrpSpPr>
            <p:nvPr/>
          </p:nvGrpSpPr>
          <p:grpSpPr bwMode="auto">
            <a:xfrm>
              <a:off x="2390775" y="3367008"/>
              <a:ext cx="489585" cy="338554"/>
              <a:chOff x="2390775" y="3367008"/>
              <a:chExt cx="489585" cy="338554"/>
            </a:xfrm>
          </p:grpSpPr>
          <p:sp>
            <p:nvSpPr>
              <p:cNvPr id="8" name="Rectangle 9"/>
              <p:cNvSpPr/>
              <p:nvPr/>
            </p:nvSpPr>
            <p:spPr>
              <a:xfrm>
                <a:off x="2422525" y="3463925"/>
                <a:ext cx="457200" cy="1889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75" y="3367008"/>
                <a:ext cx="457200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p:grpSp>
      </p:grp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495800" y="3521075"/>
            <a:ext cx="403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-128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­"/>
              <a:defRPr sz="26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solidFill>
                  <a:srgbClr val="0070C0"/>
                </a:solidFill>
              </a:rPr>
              <a:t>Cut in half along the Z axis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334000" y="4191000"/>
            <a:ext cx="2495550" cy="1514475"/>
            <a:chOff x="5334000" y="2952750"/>
            <a:chExt cx="2495550" cy="1514475"/>
          </a:xfrm>
        </p:grpSpPr>
        <p:pic>
          <p:nvPicPr>
            <p:cNvPr id="5735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952750"/>
              <a:ext cx="2495550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4"/>
            <p:cNvSpPr/>
            <p:nvPr/>
          </p:nvSpPr>
          <p:spPr>
            <a:xfrm>
              <a:off x="6832600" y="33655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8"/>
            <p:cNvSpPr/>
            <p:nvPr/>
          </p:nvSpPr>
          <p:spPr>
            <a:xfrm>
              <a:off x="6819900" y="35941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Box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29400" y="3272571"/>
              <a:ext cx="838200" cy="307777"/>
            </a:xfrm>
            <a:prstGeom prst="rect">
              <a:avLst/>
            </a:prstGeom>
            <a:blipFill rotWithShape="1">
              <a:blip r:embed="rId5"/>
              <a:stretch>
                <a:fillRect b="-10000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16" name="TextBox 1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19875" y="3509010"/>
              <a:ext cx="838200" cy="307777"/>
            </a:xfrm>
            <a:prstGeom prst="rect">
              <a:avLst/>
            </a:prstGeom>
            <a:blipFill rotWithShape="1">
              <a:blip r:embed="rId5"/>
              <a:stretch>
                <a:fillRect b="-10000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(3/4)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2057400"/>
            <a:ext cx="7772400" cy="4724400"/>
          </a:xfrm>
          <a:blipFill rotWithShape="1">
            <a:blip r:embed="rId2"/>
            <a:stretch>
              <a:fillRect l="-706" t="-516" r="-784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FBD19847-9D2E-4049-BF41-773CA715C3DA}" type="slidenum">
              <a:rPr lang="es-ES" altLang="ko-KR" sz="1000" smtClean="0">
                <a:latin typeface="Arial" charset="0"/>
              </a:rPr>
              <a:pPr lvl="1"/>
              <a:t>36</a:t>
            </a:fld>
            <a:endParaRPr lang="es-ES" altLang="ko-KR" sz="1000">
              <a:latin typeface="Arial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31051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(4/4)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98" t="-903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6B2B05BE-F05A-475E-82F2-0BC307856B85}" type="slidenum">
              <a:rPr lang="es-ES" altLang="ko-KR" sz="1000" smtClean="0">
                <a:latin typeface="Arial" charset="0"/>
              </a:rPr>
              <a:pPr lvl="1"/>
              <a:t>37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9397" name="그룹 6"/>
          <p:cNvGrpSpPr>
            <a:grpSpLocks/>
          </p:cNvGrpSpPr>
          <p:nvPr/>
        </p:nvGrpSpPr>
        <p:grpSpPr bwMode="auto">
          <a:xfrm>
            <a:off x="2133600" y="4267200"/>
            <a:ext cx="4557713" cy="1871663"/>
            <a:chOff x="2133600" y="4267200"/>
            <a:chExt cx="4557550" cy="1871923"/>
          </a:xfrm>
        </p:grpSpPr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19400" y="4267200"/>
              <a:ext cx="3871750" cy="1871923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6" name="Text Box 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133600" y="4974561"/>
              <a:ext cx="1002134" cy="495520"/>
            </a:xfrm>
            <a:prstGeom prst="rect">
              <a:avLst/>
            </a:prstGeom>
            <a:blipFill rotWithShape="1">
              <a:blip r:embed="rId4"/>
              <a:stretch>
                <a:fillRect l="-1220" t="-9877" r="-8537" b="-2098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75761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1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Perspective and Projection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524000"/>
            <a:ext cx="5715000" cy="4724400"/>
          </a:xfrm>
          <a:blipFill rotWithShape="1">
            <a:blip r:embed="rId3"/>
            <a:stretch>
              <a:fillRect l="-853" t="-5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042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C6B79112-7926-4344-ACC7-D4E90C566D5A}" type="slidenum">
              <a:rPr lang="es-ES" altLang="ko-KR" sz="1000" smtClean="0">
                <a:latin typeface="Arial" charset="0"/>
              </a:rPr>
              <a:pPr lvl="1"/>
              <a:t>38</a:t>
            </a:fld>
            <a:endParaRPr lang="es-ES" altLang="ko-KR" sz="1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 (1/4) 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33412" y="1557509"/>
            <a:ext cx="7772400" cy="4724400"/>
          </a:xfrm>
          <a:blipFill rotWithShape="1">
            <a:blip r:embed="rId2"/>
            <a:stretch>
              <a:fillRect l="-1333" t="-258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90B581D2-5A01-490A-AE7C-9E561AC9A8F1}" type="slidenum">
              <a:rPr lang="es-ES" altLang="ko-KR" sz="1000" smtClean="0">
                <a:latin typeface="Arial" charset="0"/>
              </a:rPr>
              <a:pPr lvl="1"/>
              <a:t>39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61445" name="Group 7170"/>
          <p:cNvGrpSpPr>
            <a:grpSpLocks/>
          </p:cNvGrpSpPr>
          <p:nvPr/>
        </p:nvGrpSpPr>
        <p:grpSpPr bwMode="auto">
          <a:xfrm>
            <a:off x="2819400" y="2908300"/>
            <a:ext cx="3348038" cy="3533775"/>
            <a:chOff x="5526057" y="900291"/>
            <a:chExt cx="3347433" cy="3533418"/>
          </a:xfrm>
        </p:grpSpPr>
        <p:sp>
          <p:nvSpPr>
            <p:cNvPr id="61446" name="TextBox 5"/>
            <p:cNvSpPr txBox="1">
              <a:spLocks noChangeArrowheads="1"/>
            </p:cNvSpPr>
            <p:nvPr/>
          </p:nvSpPr>
          <p:spPr bwMode="auto">
            <a:xfrm>
              <a:off x="8416290" y="2312670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/>
                <a:t>-z</a:t>
              </a:r>
            </a:p>
          </p:txBody>
        </p:sp>
        <p:sp>
          <p:nvSpPr>
            <p:cNvPr id="7" name="TextBox 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024167" y="4156710"/>
              <a:ext cx="711605" cy="276999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grpSp>
          <p:nvGrpSpPr>
            <p:cNvPr id="61448" name="Group 7168"/>
            <p:cNvGrpSpPr>
              <a:grpSpLocks/>
            </p:cNvGrpSpPr>
            <p:nvPr/>
          </p:nvGrpSpPr>
          <p:grpSpPr bwMode="auto">
            <a:xfrm>
              <a:off x="5526057" y="900291"/>
              <a:ext cx="2890233" cy="3256419"/>
              <a:chOff x="5526057" y="900291"/>
              <a:chExt cx="2890233" cy="3256419"/>
            </a:xfrm>
          </p:grpSpPr>
          <p:grpSp>
            <p:nvGrpSpPr>
              <p:cNvPr id="61449" name="Group 50"/>
              <p:cNvGrpSpPr>
                <a:grpSpLocks noChangeAspect="1"/>
              </p:cNvGrpSpPr>
              <p:nvPr/>
            </p:nvGrpSpPr>
            <p:grpSpPr bwMode="auto">
              <a:xfrm>
                <a:off x="6019800" y="1047750"/>
                <a:ext cx="2396490" cy="3108960"/>
                <a:chOff x="6172200" y="1047750"/>
                <a:chExt cx="2819400" cy="3657600"/>
              </a:xfrm>
            </p:grpSpPr>
            <p:cxnSp>
              <p:nvCxnSpPr>
                <p:cNvPr id="14" name="Straight Arrow Connector 16"/>
                <p:cNvCxnSpPr/>
                <p:nvPr/>
              </p:nvCxnSpPr>
              <p:spPr>
                <a:xfrm flipV="1">
                  <a:off x="6190733" y="1047943"/>
                  <a:ext cx="0" cy="171432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8"/>
                <p:cNvCxnSpPr>
                  <a:cxnSpLocks noChangeAspect="1"/>
                </p:cNvCxnSpPr>
                <p:nvPr/>
              </p:nvCxnSpPr>
              <p:spPr>
                <a:xfrm flipV="1">
                  <a:off x="6190733" y="2769740"/>
                  <a:ext cx="280096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21"/>
                <p:cNvCxnSpPr>
                  <a:cxnSpLocks noChangeAspect="1"/>
                </p:cNvCxnSpPr>
                <p:nvPr/>
              </p:nvCxnSpPr>
              <p:spPr>
                <a:xfrm flipV="1">
                  <a:off x="6172060" y="1201075"/>
                  <a:ext cx="1753403" cy="15518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23"/>
                <p:cNvCxnSpPr>
                  <a:cxnSpLocks noChangeAspect="1"/>
                </p:cNvCxnSpPr>
                <p:nvPr/>
              </p:nvCxnSpPr>
              <p:spPr>
                <a:xfrm>
                  <a:off x="6172060" y="2752932"/>
                  <a:ext cx="1753403" cy="195149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39"/>
                <p:cNvCxnSpPr>
                  <a:cxnSpLocks noChangeAspect="1"/>
                </p:cNvCxnSpPr>
                <p:nvPr/>
              </p:nvCxnSpPr>
              <p:spPr>
                <a:xfrm>
                  <a:off x="6780803" y="2209502"/>
                  <a:ext cx="0" cy="12194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42"/>
                <p:cNvCxnSpPr>
                  <a:cxnSpLocks noChangeAspect="1"/>
                </p:cNvCxnSpPr>
                <p:nvPr/>
              </p:nvCxnSpPr>
              <p:spPr>
                <a:xfrm>
                  <a:off x="7772344" y="1352338"/>
                  <a:ext cx="0" cy="31765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57" y="2462730"/>
                <a:ext cx="603050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167" y="900291"/>
                <a:ext cx="71160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02" y="3284722"/>
                <a:ext cx="979499" cy="440955"/>
              </a:xfrm>
              <a:prstGeom prst="rect">
                <a:avLst/>
              </a:prstGeom>
              <a:blipFill rotWithShape="1"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80" y="1398270"/>
                <a:ext cx="979499" cy="440955"/>
              </a:xfrm>
              <a:prstGeom prst="rect">
                <a:avLst/>
              </a:prstGeom>
              <a:blipFill rotWithShape="1"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5FB2B841-54CB-49DD-99EB-468003D9C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1066800"/>
          </a:xfrm>
        </p:spPr>
        <p:txBody>
          <a:bodyPr/>
          <a:lstStyle/>
          <a:p>
            <a:r>
              <a:rPr lang="en-US" altLang="ko-KR" dirty="0"/>
              <a:t>Review : Think about inverse transform</a:t>
            </a:r>
            <a:endParaRPr lang="ko-KR" altLang="en-US" dirty="0"/>
          </a:p>
        </p:txBody>
      </p:sp>
      <p:sp>
        <p:nvSpPr>
          <p:cNvPr id="17411" name="슬라이드 번호 개체 틀 3">
            <a:extLst>
              <a:ext uri="{FF2B5EF4-FFF2-40B4-BE49-F238E27FC236}">
                <a16:creationId xmlns:a16="http://schemas.microsoft.com/office/drawing/2014/main" id="{FD4210BA-38B4-4145-AA7A-D9D163EA8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3D62A71C-FB1E-4E53-987B-D85BA24617CF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4</a:t>
            </a:fld>
            <a:endParaRPr lang="es-ES" altLang="ko-KR" sz="1000"/>
          </a:p>
        </p:txBody>
      </p:sp>
      <p:grpSp>
        <p:nvGrpSpPr>
          <p:cNvPr id="17412" name="그룹 4">
            <a:extLst>
              <a:ext uri="{FF2B5EF4-FFF2-40B4-BE49-F238E27FC236}">
                <a16:creationId xmlns:a16="http://schemas.microsoft.com/office/drawing/2014/main" id="{36F1BCDF-D01F-4AAC-B375-57070E10736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024438"/>
            <a:ext cx="1543050" cy="1300162"/>
            <a:chOff x="2640378" y="4523125"/>
            <a:chExt cx="1543098" cy="1299865"/>
          </a:xfrm>
        </p:grpSpPr>
        <p:cxnSp>
          <p:nvCxnSpPr>
            <p:cNvPr id="17440" name="직선 화살표 연결선 5">
              <a:extLst>
                <a:ext uri="{FF2B5EF4-FFF2-40B4-BE49-F238E27FC236}">
                  <a16:creationId xmlns:a16="http://schemas.microsoft.com/office/drawing/2014/main" id="{BEB70602-57CD-43B5-A432-8BF65FE508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378" y="4523125"/>
              <a:ext cx="1295400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1" name="직선 화살표 연결선 6">
              <a:extLst>
                <a:ext uri="{FF2B5EF4-FFF2-40B4-BE49-F238E27FC236}">
                  <a16:creationId xmlns:a16="http://schemas.microsoft.com/office/drawing/2014/main" id="{7CB99D35-FD33-430E-BB6B-D9664B8194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378" y="4523125"/>
              <a:ext cx="0" cy="1143000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2" name="TextBox 7">
              <a:extLst>
                <a:ext uri="{FF2B5EF4-FFF2-40B4-BE49-F238E27FC236}">
                  <a16:creationId xmlns:a16="http://schemas.microsoft.com/office/drawing/2014/main" id="{BF13D72A-2D14-4ED5-9433-C928619C0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778" y="4617720"/>
              <a:ext cx="6286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Wx</a:t>
              </a:r>
              <a:endParaRPr lang="ko-KR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3" name="TextBox 8">
              <a:extLst>
                <a:ext uri="{FF2B5EF4-FFF2-40B4-BE49-F238E27FC236}">
                  <a16:creationId xmlns:a16="http://schemas.microsoft.com/office/drawing/2014/main" id="{D7EEF349-B399-42A2-BC21-7972DA82C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578" y="5361325"/>
              <a:ext cx="6110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0000CC"/>
                  </a:solidFill>
                  <a:latin typeface="Times New Roman" panose="02020603050405020304" pitchFamily="18" charset="0"/>
                </a:rPr>
                <a:t>Wz</a:t>
              </a:r>
              <a:endParaRPr lang="ko-KR" altLang="en-US" sz="240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13" name="그룹 9">
            <a:extLst>
              <a:ext uri="{FF2B5EF4-FFF2-40B4-BE49-F238E27FC236}">
                <a16:creationId xmlns:a16="http://schemas.microsoft.com/office/drawing/2014/main" id="{56D60B0F-EF86-432E-96B4-C75833863C48}"/>
              </a:ext>
            </a:extLst>
          </p:cNvPr>
          <p:cNvGrpSpPr>
            <a:grpSpLocks/>
          </p:cNvGrpSpPr>
          <p:nvPr/>
        </p:nvGrpSpPr>
        <p:grpSpPr bwMode="auto">
          <a:xfrm>
            <a:off x="2913063" y="1141413"/>
            <a:ext cx="2636837" cy="2976562"/>
            <a:chOff x="2913233" y="1140648"/>
            <a:chExt cx="2637111" cy="297730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99DC71-8CB3-4B1A-A9CC-B15C303F6B84}"/>
                </a:ext>
              </a:extLst>
            </p:cNvPr>
            <p:cNvSpPr/>
            <p:nvPr/>
          </p:nvSpPr>
          <p:spPr bwMode="auto">
            <a:xfrm>
              <a:off x="2913233" y="3317655"/>
              <a:ext cx="687458" cy="6859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17426" name="그룹 11">
              <a:extLst>
                <a:ext uri="{FF2B5EF4-FFF2-40B4-BE49-F238E27FC236}">
                  <a16:creationId xmlns:a16="http://schemas.microsoft.com/office/drawing/2014/main" id="{564EB930-206D-4EE7-959D-8CB902C4D6EA}"/>
                </a:ext>
              </a:extLst>
            </p:cNvPr>
            <p:cNvGrpSpPr>
              <a:grpSpLocks/>
            </p:cNvGrpSpPr>
            <p:nvPr/>
          </p:nvGrpSpPr>
          <p:grpSpPr bwMode="auto">
            <a:xfrm rot="-7200000">
              <a:off x="4150103" y="1241025"/>
              <a:ext cx="1500618" cy="1299864"/>
              <a:chOff x="2640378" y="4523125"/>
              <a:chExt cx="1500618" cy="1299864"/>
            </a:xfrm>
          </p:grpSpPr>
          <p:cxnSp>
            <p:nvCxnSpPr>
              <p:cNvPr id="17436" name="직선 화살표 연결선 17">
                <a:extLst>
                  <a:ext uri="{FF2B5EF4-FFF2-40B4-BE49-F238E27FC236}">
                    <a16:creationId xmlns:a16="http://schemas.microsoft.com/office/drawing/2014/main" id="{599F68D6-297C-43A7-8BA6-4154AB41B2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40378" y="4523125"/>
                <a:ext cx="1295400" cy="0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37" name="직선 화살표 연결선 18">
                <a:extLst>
                  <a:ext uri="{FF2B5EF4-FFF2-40B4-BE49-F238E27FC236}">
                    <a16:creationId xmlns:a16="http://schemas.microsoft.com/office/drawing/2014/main" id="{6B45BB10-BAF3-499E-9FC2-0C372A1A3B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40378" y="4523125"/>
                <a:ext cx="0" cy="1143000"/>
              </a:xfrm>
              <a:prstGeom prst="straightConnector1">
                <a:avLst/>
              </a:prstGeom>
              <a:noFill/>
              <a:ln w="38100" algn="ctr">
                <a:solidFill>
                  <a:srgbClr val="0000CC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438" name="TextBox 19">
                <a:extLst>
                  <a:ext uri="{FF2B5EF4-FFF2-40B4-BE49-F238E27FC236}">
                    <a16:creationId xmlns:a16="http://schemas.microsoft.com/office/drawing/2014/main" id="{4DA58C8A-D216-4000-AD21-70E0A54EC6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7257" y="461772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­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Cx</a:t>
                </a:r>
                <a:endParaRPr lang="ko-KR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9" name="TextBox 20">
                <a:extLst>
                  <a:ext uri="{FF2B5EF4-FFF2-40B4-BE49-F238E27FC236}">
                    <a16:creationId xmlns:a16="http://schemas.microsoft.com/office/drawing/2014/main" id="{CAD09B35-FE2D-4054-8FD3-C398588D8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9057" y="5361324"/>
                <a:ext cx="5261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­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ko-KR" sz="240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Cz</a:t>
                </a:r>
                <a:endParaRPr lang="ko-KR" altLang="en-US" sz="240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C6D68A1-2C31-4DBE-A883-2C53BBF6007A}"/>
                </a:ext>
              </a:extLst>
            </p:cNvPr>
            <p:cNvCxnSpPr/>
            <p:nvPr/>
          </p:nvCxnSpPr>
          <p:spPr bwMode="auto">
            <a:xfrm flipH="1">
              <a:off x="3286334" y="2865105"/>
              <a:ext cx="1419372" cy="7955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4B3BC22-8857-4E51-AF8B-21D745701F9C}"/>
                </a:ext>
              </a:extLst>
            </p:cNvPr>
            <p:cNvSpPr/>
            <p:nvPr/>
          </p:nvSpPr>
          <p:spPr bwMode="auto">
            <a:xfrm>
              <a:off x="4596479" y="2756465"/>
              <a:ext cx="218490" cy="21849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152C56F-B0BC-4996-8102-BCAFA69A8C30}"/>
                </a:ext>
              </a:extLst>
            </p:cNvPr>
            <p:cNvSpPr/>
            <p:nvPr/>
          </p:nvSpPr>
          <p:spPr bwMode="auto">
            <a:xfrm>
              <a:off x="3147620" y="3551510"/>
              <a:ext cx="218490" cy="21849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E565AA-65F1-49AB-B0BB-2C171CEE127A}"/>
                </a:ext>
              </a:extLst>
            </p:cNvPr>
            <p:cNvSpPr txBox="1"/>
            <p:nvPr/>
          </p:nvSpPr>
          <p:spPr>
            <a:xfrm>
              <a:off x="4564405" y="2817468"/>
              <a:ext cx="611251" cy="462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eye</a:t>
              </a:r>
              <a:endParaRPr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62D8C5-9D15-4714-90CD-F824A1A41739}"/>
                </a:ext>
              </a:extLst>
            </p:cNvPr>
            <p:cNvSpPr txBox="1"/>
            <p:nvPr/>
          </p:nvSpPr>
          <p:spPr>
            <a:xfrm>
              <a:off x="3245054" y="3655877"/>
              <a:ext cx="404855" cy="462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</a:t>
              </a:r>
              <a:endParaRPr lang="ko-KR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9F9988-284E-43EC-8D7C-412B907D2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1695450" cy="1447800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61751AB-A0A7-45FC-B189-325AEB4EFA4B}"/>
              </a:ext>
            </a:extLst>
          </p:cNvPr>
          <p:cNvGrpSpPr>
            <a:grpSpLocks/>
          </p:cNvGrpSpPr>
          <p:nvPr/>
        </p:nvGrpSpPr>
        <p:grpSpPr bwMode="auto">
          <a:xfrm rot="-7200000">
            <a:off x="1466057" y="3391693"/>
            <a:ext cx="1543050" cy="1300163"/>
            <a:chOff x="2640378" y="4523125"/>
            <a:chExt cx="1543098" cy="1299865"/>
          </a:xfrm>
        </p:grpSpPr>
        <p:cxnSp>
          <p:nvCxnSpPr>
            <p:cNvPr id="17421" name="직선 화살표 연결선 25">
              <a:extLst>
                <a:ext uri="{FF2B5EF4-FFF2-40B4-BE49-F238E27FC236}">
                  <a16:creationId xmlns:a16="http://schemas.microsoft.com/office/drawing/2014/main" id="{A5C57DC3-D2FF-40E1-B8EC-03BD6C017A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378" y="4523125"/>
              <a:ext cx="1295400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직선 화살표 연결선 26">
              <a:extLst>
                <a:ext uri="{FF2B5EF4-FFF2-40B4-BE49-F238E27FC236}">
                  <a16:creationId xmlns:a16="http://schemas.microsoft.com/office/drawing/2014/main" id="{8840B104-C3C3-450F-8926-ED2847824D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378" y="4523125"/>
              <a:ext cx="0" cy="1143000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3" name="TextBox 27">
              <a:extLst>
                <a:ext uri="{FF2B5EF4-FFF2-40B4-BE49-F238E27FC236}">
                  <a16:creationId xmlns:a16="http://schemas.microsoft.com/office/drawing/2014/main" id="{98E8DEEB-7567-4C78-A871-9D86121A4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778" y="4617720"/>
              <a:ext cx="6286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Wx</a:t>
              </a:r>
              <a:endParaRPr lang="ko-KR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4" name="TextBox 28">
              <a:extLst>
                <a:ext uri="{FF2B5EF4-FFF2-40B4-BE49-F238E27FC236}">
                  <a16:creationId xmlns:a16="http://schemas.microsoft.com/office/drawing/2014/main" id="{911C0E88-E220-43BB-A476-59B5CA527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578" y="5361325"/>
              <a:ext cx="6110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solidFill>
                    <a:srgbClr val="0000CC"/>
                  </a:solidFill>
                  <a:latin typeface="Times New Roman" panose="02020603050405020304" pitchFamily="18" charset="0"/>
                </a:rPr>
                <a:t>Wz</a:t>
              </a:r>
              <a:endParaRPr lang="ko-KR" altLang="en-US" sz="240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7AB0651-46F8-45F7-8021-C221A5F16922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4438650"/>
            <a:ext cx="1657350" cy="1438275"/>
            <a:chOff x="1428972" y="4438111"/>
            <a:chExt cx="1657688" cy="1439546"/>
          </a:xfrm>
        </p:grpSpPr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B49AD7C5-F068-4BA1-B28D-7C76133E74B0}"/>
                </a:ext>
              </a:extLst>
            </p:cNvPr>
            <p:cNvSpPr/>
            <p:nvPr/>
          </p:nvSpPr>
          <p:spPr bwMode="auto">
            <a:xfrm rot="9900000">
              <a:off x="1428972" y="4438111"/>
              <a:ext cx="1100362" cy="1061387"/>
            </a:xfrm>
            <a:prstGeom prst="arc">
              <a:avLst>
                <a:gd name="adj1" fmla="val 7723424"/>
                <a:gd name="adj2" fmla="val 0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7420" name="TextBox 23">
              <a:extLst>
                <a:ext uri="{FF2B5EF4-FFF2-40B4-BE49-F238E27FC236}">
                  <a16:creationId xmlns:a16="http://schemas.microsoft.com/office/drawing/2014/main" id="{813595DD-FA9F-4C5F-8507-24790A5E2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752" y="5231326"/>
              <a:ext cx="7409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3600" b="1">
                  <a:latin typeface="Times New Roman" panose="02020603050405020304" pitchFamily="18" charset="0"/>
                </a:rPr>
                <a:t>R</a:t>
              </a:r>
              <a:r>
                <a:rPr lang="en-US" altLang="ko-KR" sz="3600" b="1" baseline="-25000">
                  <a:latin typeface="Times New Roman" panose="02020603050405020304" pitchFamily="18" charset="0"/>
                </a:rPr>
                <a:t>w</a:t>
              </a:r>
              <a:endParaRPr lang="ko-KR" altLang="en-US" sz="3600" b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B65842-734F-4E79-AE74-E8BE7A6B0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3205163"/>
            <a:ext cx="2244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4000" b="1">
                <a:latin typeface="Times New Roman" panose="02020603050405020304" pitchFamily="18" charset="0"/>
              </a:rPr>
              <a:t>R</a:t>
            </a:r>
            <a:r>
              <a:rPr lang="en-US" altLang="ko-KR" sz="4000" b="1" baseline="-25000">
                <a:latin typeface="Times New Roman" panose="02020603050405020304" pitchFamily="18" charset="0"/>
              </a:rPr>
              <a:t>c</a:t>
            </a:r>
            <a:r>
              <a:rPr lang="en-US" altLang="ko-KR" sz="4000" b="1">
                <a:latin typeface="Times New Roman" panose="02020603050405020304" pitchFamily="18" charset="0"/>
              </a:rPr>
              <a:t>=(R</a:t>
            </a:r>
            <a:r>
              <a:rPr lang="en-US" altLang="ko-KR" sz="4000" b="1" baseline="-25000">
                <a:latin typeface="Times New Roman" panose="02020603050405020304" pitchFamily="18" charset="0"/>
              </a:rPr>
              <a:t>w</a:t>
            </a:r>
            <a:r>
              <a:rPr lang="en-US" altLang="ko-KR" sz="4000" b="1">
                <a:latin typeface="Times New Roman" panose="02020603050405020304" pitchFamily="18" charset="0"/>
              </a:rPr>
              <a:t>)</a:t>
            </a:r>
            <a:r>
              <a:rPr lang="en-US" altLang="ko-KR" sz="4000" b="1" baseline="30000">
                <a:latin typeface="Times New Roman" panose="02020603050405020304" pitchFamily="18" charset="0"/>
              </a:rPr>
              <a:t>-1</a:t>
            </a:r>
            <a:endParaRPr lang="ko-KR" altLang="en-US" sz="4000" b="1" baseline="30000">
              <a:latin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7A0351-C02D-43D5-AD68-D74884740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003675"/>
            <a:ext cx="217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4000" b="1">
                <a:latin typeface="Times New Roman" panose="02020603050405020304" pitchFamily="18" charset="0"/>
              </a:rPr>
              <a:t>    =(R</a:t>
            </a:r>
            <a:r>
              <a:rPr lang="en-US" altLang="ko-KR" sz="4000" b="1" baseline="-25000">
                <a:latin typeface="Times New Roman" panose="02020603050405020304" pitchFamily="18" charset="0"/>
              </a:rPr>
              <a:t>w</a:t>
            </a:r>
            <a:r>
              <a:rPr lang="en-US" altLang="ko-KR" sz="4000" b="1">
                <a:latin typeface="Times New Roman" panose="02020603050405020304" pitchFamily="18" charset="0"/>
              </a:rPr>
              <a:t>)</a:t>
            </a:r>
            <a:r>
              <a:rPr lang="en-US" altLang="ko-KR" sz="4000" b="1" baseline="30000">
                <a:latin typeface="Times New Roman" panose="02020603050405020304" pitchFamily="18" charset="0"/>
              </a:rPr>
              <a:t>T</a:t>
            </a:r>
            <a:endParaRPr lang="ko-KR" altLang="en-US" sz="4000" b="1" baseline="30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9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Volume(2/4)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98" t="-903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E8717D60-257F-43D7-AAE6-BC5C1C78CD2C}" type="slidenum">
              <a:rPr lang="es-ES" altLang="ko-KR" sz="1000" smtClean="0">
                <a:latin typeface="Arial" charset="0"/>
              </a:rPr>
              <a:pPr lvl="1"/>
              <a:t>40</a:t>
            </a:fld>
            <a:endParaRPr lang="es-ES" altLang="ko-KR" sz="10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/>
              <p:nvPr/>
            </p:nvSpPr>
            <p:spPr>
              <a:xfrm>
                <a:off x="2743200" y="4648200"/>
                <a:ext cx="3352800" cy="1769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648200"/>
                <a:ext cx="3352800" cy="17692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Volume(3/4)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706" t="-5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361B5FA2-413B-4321-9F81-AD46B612E131}" type="slidenum">
              <a:rPr lang="es-ES" altLang="ko-KR" sz="1000" smtClean="0">
                <a:latin typeface="Arial" charset="0"/>
              </a:rPr>
              <a:pPr lvl="1"/>
              <a:t>41</a:t>
            </a:fld>
            <a:endParaRPr lang="es-ES" altLang="ko-KR" sz="10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1819743" y="4493277"/>
                <a:ext cx="3666657" cy="1592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=</a:t>
                </a: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43" y="4493277"/>
                <a:ext cx="3666657" cy="15927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/>
              <p:nvPr/>
            </p:nvSpPr>
            <p:spPr>
              <a:xfrm>
                <a:off x="4495800" y="4563168"/>
                <a:ext cx="2514600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563168"/>
                <a:ext cx="2514600" cy="14529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Volume(4/4)</a:t>
            </a:r>
            <a:endParaRPr lang="ko-KR" altLang="en-US"/>
          </a:p>
        </p:txBody>
      </p:sp>
      <p:sp>
        <p:nvSpPr>
          <p:cNvPr id="645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0FB3586D-B472-4804-B921-612CE0F80184}" type="slidenum">
              <a:rPr lang="es-ES" altLang="ko-KR" sz="1000" smtClean="0">
                <a:latin typeface="Arial" charset="0"/>
              </a:rPr>
              <a:pPr lvl="1"/>
              <a:t>42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5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8855" y="4696106"/>
            <a:ext cx="1529778" cy="94269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6386" y="3733800"/>
            <a:ext cx="1529778" cy="94269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7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8855" y="2819400"/>
            <a:ext cx="1529778" cy="94269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6385" y="1905000"/>
            <a:ext cx="1529778" cy="94269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7049" y="1905000"/>
            <a:ext cx="635302" cy="942694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7049" y="2819400"/>
            <a:ext cx="635302" cy="94269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29541" y="3765932"/>
            <a:ext cx="835677" cy="95846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7049" y="4680332"/>
            <a:ext cx="835677" cy="958468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3" name="Right Arrow 16"/>
          <p:cNvSpPr/>
          <p:nvPr/>
        </p:nvSpPr>
        <p:spPr>
          <a:xfrm>
            <a:off x="4575175" y="2133600"/>
            <a:ext cx="979488" cy="3635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7"/>
          <p:cNvSpPr/>
          <p:nvPr/>
        </p:nvSpPr>
        <p:spPr>
          <a:xfrm>
            <a:off x="4575175" y="3057525"/>
            <a:ext cx="979488" cy="3635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8"/>
          <p:cNvSpPr/>
          <p:nvPr/>
        </p:nvSpPr>
        <p:spPr>
          <a:xfrm>
            <a:off x="4575175" y="4114800"/>
            <a:ext cx="979488" cy="3635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Arrow 19"/>
          <p:cNvSpPr/>
          <p:nvPr/>
        </p:nvSpPr>
        <p:spPr>
          <a:xfrm>
            <a:off x="4575175" y="4970463"/>
            <a:ext cx="979488" cy="36353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79481" y="1905000"/>
            <a:ext cx="635302" cy="94269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93240" y="2819400"/>
            <a:ext cx="635302" cy="942694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2213" y="3736116"/>
            <a:ext cx="835677" cy="988284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8384" y="4648200"/>
            <a:ext cx="835677" cy="988284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1" name="Right Arrow 24"/>
          <p:cNvSpPr/>
          <p:nvPr/>
        </p:nvSpPr>
        <p:spPr>
          <a:xfrm>
            <a:off x="6970713" y="4165600"/>
            <a:ext cx="838200" cy="330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ight Arrow 25"/>
          <p:cNvSpPr/>
          <p:nvPr/>
        </p:nvSpPr>
        <p:spPr>
          <a:xfrm>
            <a:off x="6970713" y="5003800"/>
            <a:ext cx="838200" cy="330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45313" y="3087688"/>
            <a:ext cx="165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/>
              <a:t>Don’t forget to </a:t>
            </a:r>
          </a:p>
          <a:p>
            <a:r>
              <a:rPr lang="en-US" altLang="ko-KR"/>
              <a:t>homogenize!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60681" y="3781706"/>
            <a:ext cx="635302" cy="942694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5298" y="4696106"/>
            <a:ext cx="635302" cy="942694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pic>
        <p:nvPicPr>
          <p:cNvPr id="26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997075"/>
            <a:ext cx="6064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4581525"/>
            <a:ext cx="6064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687763"/>
            <a:ext cx="608012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838450"/>
            <a:ext cx="6080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normalizing transformation (perspective)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176" t="-903" r="-392"/>
            </a:stretch>
          </a:blipFill>
        </p:spPr>
        <p:txBody>
          <a:bodyPr/>
          <a:lstStyle/>
          <a:p>
            <a:r>
              <a:rPr lang="ko-KR" altLang="en-US" dirty="0">
                <a:noFill/>
              </a:rPr>
              <a:t> </a:t>
            </a:r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9FAB394F-6D02-4A60-8F23-5886F974F5B7}" type="slidenum">
              <a:rPr lang="es-ES" altLang="ko-KR" sz="1000" smtClean="0">
                <a:latin typeface="Arial" charset="0"/>
              </a:rPr>
              <a:pPr lvl="1"/>
              <a:t>43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80782" y="2271240"/>
            <a:ext cx="4654951" cy="199548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1219200" y="2482216"/>
                <a:ext cx="3352800" cy="1592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482216"/>
                <a:ext cx="3352800" cy="1592744"/>
              </a:xfrm>
              <a:prstGeom prst="rect">
                <a:avLst/>
              </a:prstGeom>
              <a:blipFill rotWithShape="1">
                <a:blip r:embed="rId4"/>
                <a:stretch>
                  <a:fillRect l="-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it works (1/2)</a:t>
            </a:r>
            <a:endParaRPr lang="ko-KR" altLang="en-US"/>
          </a:p>
        </p:txBody>
      </p:sp>
      <p:sp>
        <p:nvSpPr>
          <p:cNvPr id="66563" name="내용 개체 틀 2"/>
          <p:cNvSpPr>
            <a:spLocks noGrp="1"/>
          </p:cNvSpPr>
          <p:nvPr>
            <p:ph idx="1"/>
          </p:nvPr>
        </p:nvSpPr>
        <p:spPr>
          <a:xfrm>
            <a:off x="0" y="1524000"/>
            <a:ext cx="5486400" cy="4724400"/>
          </a:xfrm>
        </p:spPr>
        <p:txBody>
          <a:bodyPr/>
          <a:lstStyle/>
          <a:p>
            <a:r>
              <a:rPr lang="en-US" altLang="ko-KR" sz="2000"/>
              <a:t>The key is in the </a:t>
            </a:r>
            <a:r>
              <a:rPr lang="en-US" altLang="ko-KR" sz="2000" b="1">
                <a:solidFill>
                  <a:srgbClr val="FF0000"/>
                </a:solidFill>
              </a:rPr>
              <a:t>unhinging step</a:t>
            </a:r>
          </a:p>
          <a:p>
            <a:r>
              <a:rPr lang="en-US" altLang="ko-KR" sz="2000"/>
              <a:t>We can take an intuitive approach to see this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The closer the object is to the near clipping plane, the more it is enlarged during the unhinging step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Thus, closer objects are larger and farther away objects are smaller, as is to be expected</a:t>
            </a:r>
          </a:p>
          <a:p>
            <a:r>
              <a:rPr lang="en-US" altLang="ko-KR" sz="2000"/>
              <a:t>Another way to see it is to use the parallel lines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Draw parallel lines in a perspective volume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When we unhinge the volume, the lines fan out at the near clipping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The result is converging lines, the railroad track</a:t>
            </a:r>
          </a:p>
          <a:p>
            <a:endParaRPr lang="ko-KR" altLang="en-US" sz="200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59E4AC9A-8018-4CD4-8DBD-CCAB33A23FB7}" type="slidenum">
              <a:rPr lang="es-ES" altLang="ko-KR" sz="1000" smtClean="0">
                <a:latin typeface="Arial" charset="0"/>
              </a:rPr>
              <a:pPr lvl="1"/>
              <a:t>44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138738" y="2363788"/>
            <a:ext cx="3865562" cy="1428750"/>
            <a:chOff x="4817189" y="2011481"/>
            <a:chExt cx="3865076" cy="1905000"/>
          </a:xfrm>
        </p:grpSpPr>
        <p:cxnSp>
          <p:nvCxnSpPr>
            <p:cNvPr id="6" name="Straight Arrow Connector 4"/>
            <p:cNvCxnSpPr/>
            <p:nvPr/>
          </p:nvCxnSpPr>
          <p:spPr>
            <a:xfrm>
              <a:off x="5434648" y="2011481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206077" y="2963981"/>
              <a:ext cx="13714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8"/>
            <p:cNvCxnSpPr/>
            <p:nvPr/>
          </p:nvCxnSpPr>
          <p:spPr>
            <a:xfrm flipV="1">
              <a:off x="5434648" y="2240081"/>
              <a:ext cx="1142856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9"/>
            <p:cNvCxnSpPr/>
            <p:nvPr/>
          </p:nvCxnSpPr>
          <p:spPr>
            <a:xfrm>
              <a:off x="5434648" y="2963981"/>
              <a:ext cx="1142856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3"/>
            <p:cNvCxnSpPr/>
            <p:nvPr/>
          </p:nvCxnSpPr>
          <p:spPr>
            <a:xfrm>
              <a:off x="5739410" y="2773481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5"/>
            <p:cNvCxnSpPr/>
            <p:nvPr/>
          </p:nvCxnSpPr>
          <p:spPr>
            <a:xfrm>
              <a:off x="6425124" y="2354381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21"/>
            <p:cNvSpPr/>
            <p:nvPr/>
          </p:nvSpPr>
          <p:spPr>
            <a:xfrm>
              <a:off x="5739410" y="2856030"/>
              <a:ext cx="161905" cy="232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Oval 22"/>
            <p:cNvSpPr/>
            <p:nvPr/>
          </p:nvSpPr>
          <p:spPr>
            <a:xfrm>
              <a:off x="6129886" y="2735381"/>
              <a:ext cx="295238" cy="41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4" name="Straight Arrow Connector 23"/>
            <p:cNvCxnSpPr/>
            <p:nvPr/>
          </p:nvCxnSpPr>
          <p:spPr>
            <a:xfrm>
              <a:off x="7539409" y="2011481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4"/>
            <p:cNvCxnSpPr/>
            <p:nvPr/>
          </p:nvCxnSpPr>
          <p:spPr>
            <a:xfrm>
              <a:off x="7310837" y="2963981"/>
              <a:ext cx="13714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5"/>
            <p:cNvCxnSpPr/>
            <p:nvPr/>
          </p:nvCxnSpPr>
          <p:spPr>
            <a:xfrm>
              <a:off x="7539409" y="2240081"/>
              <a:ext cx="11428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26"/>
            <p:cNvCxnSpPr/>
            <p:nvPr/>
          </p:nvCxnSpPr>
          <p:spPr>
            <a:xfrm>
              <a:off x="7539409" y="3611681"/>
              <a:ext cx="11428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8"/>
            <p:cNvCxnSpPr/>
            <p:nvPr/>
          </p:nvCxnSpPr>
          <p:spPr>
            <a:xfrm>
              <a:off x="8529884" y="2259130"/>
              <a:ext cx="0" cy="1352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31"/>
            <p:cNvSpPr/>
            <p:nvPr/>
          </p:nvSpPr>
          <p:spPr>
            <a:xfrm>
              <a:off x="6748933" y="2856030"/>
              <a:ext cx="380952" cy="19050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0" name="Oval 36"/>
            <p:cNvSpPr/>
            <p:nvPr/>
          </p:nvSpPr>
          <p:spPr>
            <a:xfrm>
              <a:off x="7539409" y="2578748"/>
              <a:ext cx="539682" cy="770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1" name="Oval 37"/>
            <p:cNvSpPr/>
            <p:nvPr/>
          </p:nvSpPr>
          <p:spPr>
            <a:xfrm>
              <a:off x="8218773" y="2754430"/>
              <a:ext cx="295238" cy="41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2" name="TextBox 2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817189" y="2446881"/>
              <a:ext cx="675185" cy="451405"/>
            </a:xfrm>
            <a:prstGeom prst="rect">
              <a:avLst/>
            </a:prstGeom>
            <a:blipFill rotWithShape="1">
              <a:blip r:embed="rId2"/>
              <a:stretch>
                <a:fillRect b="-10714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  <p:grpSp>
        <p:nvGrpSpPr>
          <p:cNvPr id="23" name="Group 5"/>
          <p:cNvGrpSpPr>
            <a:grpSpLocks/>
          </p:cNvGrpSpPr>
          <p:nvPr/>
        </p:nvGrpSpPr>
        <p:grpSpPr bwMode="auto">
          <a:xfrm>
            <a:off x="5094288" y="4090988"/>
            <a:ext cx="3910012" cy="1428750"/>
            <a:chOff x="4772265" y="4206559"/>
            <a:chExt cx="3910000" cy="1905000"/>
          </a:xfrm>
        </p:grpSpPr>
        <p:cxnSp>
          <p:nvCxnSpPr>
            <p:cNvPr id="24" name="Straight Arrow Connector 38"/>
            <p:cNvCxnSpPr/>
            <p:nvPr/>
          </p:nvCxnSpPr>
          <p:spPr>
            <a:xfrm>
              <a:off x="5434250" y="4206559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39"/>
            <p:cNvCxnSpPr/>
            <p:nvPr/>
          </p:nvCxnSpPr>
          <p:spPr>
            <a:xfrm>
              <a:off x="5205651" y="5159059"/>
              <a:ext cx="137159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0"/>
            <p:cNvCxnSpPr/>
            <p:nvPr/>
          </p:nvCxnSpPr>
          <p:spPr>
            <a:xfrm flipV="1">
              <a:off x="5434250" y="4435159"/>
              <a:ext cx="1142996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1"/>
            <p:cNvCxnSpPr/>
            <p:nvPr/>
          </p:nvCxnSpPr>
          <p:spPr>
            <a:xfrm>
              <a:off x="5434250" y="5159059"/>
              <a:ext cx="1142996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42"/>
            <p:cNvCxnSpPr/>
            <p:nvPr/>
          </p:nvCxnSpPr>
          <p:spPr>
            <a:xfrm>
              <a:off x="5739049" y="496855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43"/>
            <p:cNvCxnSpPr/>
            <p:nvPr/>
          </p:nvCxnSpPr>
          <p:spPr>
            <a:xfrm>
              <a:off x="6424847" y="4549459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46"/>
            <p:cNvCxnSpPr/>
            <p:nvPr/>
          </p:nvCxnSpPr>
          <p:spPr>
            <a:xfrm>
              <a:off x="7539269" y="4206559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7"/>
            <p:cNvCxnSpPr/>
            <p:nvPr/>
          </p:nvCxnSpPr>
          <p:spPr>
            <a:xfrm>
              <a:off x="7310669" y="5159059"/>
              <a:ext cx="137159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8"/>
            <p:cNvCxnSpPr/>
            <p:nvPr/>
          </p:nvCxnSpPr>
          <p:spPr>
            <a:xfrm>
              <a:off x="7539269" y="4435159"/>
              <a:ext cx="11429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9"/>
            <p:cNvCxnSpPr/>
            <p:nvPr/>
          </p:nvCxnSpPr>
          <p:spPr>
            <a:xfrm>
              <a:off x="7539269" y="5806759"/>
              <a:ext cx="11429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0"/>
            <p:cNvCxnSpPr/>
            <p:nvPr/>
          </p:nvCxnSpPr>
          <p:spPr>
            <a:xfrm>
              <a:off x="8529865" y="4454208"/>
              <a:ext cx="0" cy="1352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Arrow 51"/>
            <p:cNvSpPr/>
            <p:nvPr/>
          </p:nvSpPr>
          <p:spPr>
            <a:xfrm>
              <a:off x="6748696" y="5051108"/>
              <a:ext cx="380999" cy="19050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36" name="Straight Connector 55"/>
            <p:cNvCxnSpPr/>
            <p:nvPr/>
          </p:nvCxnSpPr>
          <p:spPr>
            <a:xfrm>
              <a:off x="5739049" y="5051108"/>
              <a:ext cx="68579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6"/>
            <p:cNvCxnSpPr/>
            <p:nvPr/>
          </p:nvCxnSpPr>
          <p:spPr>
            <a:xfrm>
              <a:off x="5739049" y="5275475"/>
              <a:ext cx="68579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58"/>
            <p:cNvCxnSpPr/>
            <p:nvPr/>
          </p:nvCxnSpPr>
          <p:spPr>
            <a:xfrm>
              <a:off x="7539269" y="4797108"/>
              <a:ext cx="990597" cy="254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60"/>
            <p:cNvCxnSpPr/>
            <p:nvPr/>
          </p:nvCxnSpPr>
          <p:spPr>
            <a:xfrm flipV="1">
              <a:off x="7539269" y="5275475"/>
              <a:ext cx="990597" cy="20743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772265" y="4575175"/>
              <a:ext cx="675185" cy="451405"/>
            </a:xfrm>
            <a:prstGeom prst="rect">
              <a:avLst/>
            </a:prstGeom>
            <a:blipFill rotWithShape="1">
              <a:blip r:embed="rId3"/>
              <a:stretch>
                <a:fillRect b="-10714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it works (2/2)</a:t>
            </a:r>
            <a:endParaRPr lang="ko-KR" altLang="en-US"/>
          </a:p>
        </p:txBody>
      </p:sp>
      <p:sp>
        <p:nvSpPr>
          <p:cNvPr id="67587" name="내용 개체 틀 2"/>
          <p:cNvSpPr>
            <a:spLocks noGrp="1"/>
          </p:cNvSpPr>
          <p:nvPr>
            <p:ph idx="1"/>
          </p:nvPr>
        </p:nvSpPr>
        <p:spPr>
          <a:xfrm>
            <a:off x="76200" y="1295400"/>
            <a:ext cx="4648200" cy="4724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sz="2000"/>
              <a:t>Yet another way to demonstrate how this works is to use occlusion (when elements in the scene are blocked by other elements)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Looking at the top view of the frustum, we see a square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Draw a line from your eye point to the left corner of the square, we can see that points behind this corner are obscured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Now unhinge the perspective and draw a line again to the left corner, we can see that all points obscured before are still obscured and all points that were visible before are still visible</a:t>
            </a:r>
          </a:p>
          <a:p>
            <a:endParaRPr lang="ko-KR" altLang="en-US" sz="200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7025ED78-DF94-4D71-B654-B5F29502DEB9}" type="slidenum">
              <a:rPr lang="es-ES" altLang="ko-KR" sz="1000" smtClean="0">
                <a:latin typeface="Arial" charset="0"/>
              </a:rPr>
              <a:pPr lvl="1"/>
              <a:t>45</a:t>
            </a:fld>
            <a:endParaRPr lang="es-ES" altLang="ko-KR" sz="100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2413000"/>
            <a:ext cx="4429125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>
          <a:xfrm>
            <a:off x="5638800" y="3214688"/>
            <a:ext cx="650875" cy="277812"/>
          </a:xfrm>
          <a:custGeom>
            <a:avLst/>
            <a:gdLst>
              <a:gd name="connsiteX0" fmla="*/ 447152 w 452176"/>
              <a:gd name="connsiteY0" fmla="*/ 200967 h 205992"/>
              <a:gd name="connsiteX1" fmla="*/ 0 w 452176"/>
              <a:gd name="connsiteY1" fmla="*/ 205992 h 205992"/>
              <a:gd name="connsiteX2" fmla="*/ 452176 w 452176"/>
              <a:gd name="connsiteY2" fmla="*/ 0 h 205992"/>
              <a:gd name="connsiteX3" fmla="*/ 447152 w 452176"/>
              <a:gd name="connsiteY3" fmla="*/ 200967 h 20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176" h="205992">
                <a:moveTo>
                  <a:pt x="447152" y="200967"/>
                </a:moveTo>
                <a:lnTo>
                  <a:pt x="0" y="205992"/>
                </a:lnTo>
                <a:lnTo>
                  <a:pt x="452176" y="0"/>
                </a:lnTo>
                <a:lnTo>
                  <a:pt x="447152" y="200967"/>
                </a:lnTo>
                <a:close/>
              </a:path>
            </a:pathLst>
          </a:cu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7620000" y="3306763"/>
            <a:ext cx="727075" cy="160337"/>
          </a:xfrm>
          <a:custGeom>
            <a:avLst/>
            <a:gdLst>
              <a:gd name="connsiteX0" fmla="*/ 447152 w 452176"/>
              <a:gd name="connsiteY0" fmla="*/ 200967 h 205992"/>
              <a:gd name="connsiteX1" fmla="*/ 0 w 452176"/>
              <a:gd name="connsiteY1" fmla="*/ 205992 h 205992"/>
              <a:gd name="connsiteX2" fmla="*/ 452176 w 452176"/>
              <a:gd name="connsiteY2" fmla="*/ 0 h 205992"/>
              <a:gd name="connsiteX3" fmla="*/ 447152 w 452176"/>
              <a:gd name="connsiteY3" fmla="*/ 200967 h 20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176" h="205992">
                <a:moveTo>
                  <a:pt x="447152" y="200967"/>
                </a:moveTo>
                <a:lnTo>
                  <a:pt x="0" y="205992"/>
                </a:lnTo>
                <a:lnTo>
                  <a:pt x="452176" y="0"/>
                </a:lnTo>
                <a:lnTo>
                  <a:pt x="447152" y="200967"/>
                </a:lnTo>
                <a:close/>
              </a:path>
            </a:pathLst>
          </a:cu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D561B83D-271C-48D2-9128-FD2CDD029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Review : Summary of Rotation</a:t>
            </a:r>
            <a:endParaRPr lang="ko-KR" altLang="en-US" dirty="0"/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E73C057D-771A-42A2-9CB3-4C62A9DE06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9067800" cy="4724400"/>
          </a:xfrm>
        </p:spPr>
        <p:txBody>
          <a:bodyPr/>
          <a:lstStyle/>
          <a:p>
            <a:r>
              <a:rPr lang="en-US" altLang="ko-KR" sz="2800" b="1">
                <a:solidFill>
                  <a:srgbClr val="FF0000"/>
                </a:solidFill>
                <a:latin typeface="Consolas" panose="020B0609020204030204" pitchFamily="49" charset="0"/>
              </a:rPr>
              <a:t>gluLookAt (ex,ey,ez, fx,fy,fz, ux,uy,uz);</a:t>
            </a:r>
          </a:p>
          <a:p>
            <a:r>
              <a:rPr lang="pt-BR" altLang="ko-KR" sz="2800"/>
              <a:t>n = (f – e) / |f – e|</a:t>
            </a:r>
          </a:p>
          <a:p>
            <a:r>
              <a:rPr lang="en-US" altLang="ko-KR" sz="2800"/>
              <a:t>v = (u – (u </a:t>
            </a:r>
            <a:r>
              <a:rPr lang="en-US" altLang="ko-KR" sz="2800" b="1"/>
              <a:t>· </a:t>
            </a:r>
            <a:r>
              <a:rPr lang="en-US" altLang="ko-KR" sz="2800"/>
              <a:t>n) n) / |u – (u </a:t>
            </a:r>
            <a:r>
              <a:rPr lang="en-US" altLang="ko-KR" sz="2800" b="1"/>
              <a:t>· </a:t>
            </a:r>
            <a:r>
              <a:rPr lang="en-US" altLang="ko-KR" sz="2800"/>
              <a:t>n) n|</a:t>
            </a:r>
          </a:p>
          <a:p>
            <a:r>
              <a:rPr lang="en-US" altLang="ko-KR" sz="2800"/>
              <a:t>w = n x v</a:t>
            </a:r>
          </a:p>
          <a:p>
            <a:endParaRPr lang="en-US" altLang="ko-KR" sz="2800"/>
          </a:p>
          <a:p>
            <a:r>
              <a:rPr lang="en-US" altLang="ko-KR" sz="2800"/>
              <a:t>Rotation must map: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/>
              <a:t>(1,0,0) to 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/>
              <a:t>(0,1,0) to 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/>
              <a:t>(0,0,-1) to n</a:t>
            </a:r>
            <a:endParaRPr lang="ko-KR" altLang="en-US"/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5E23DBCE-137D-4D89-93BC-20B01036A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E6F28F1B-C220-4BB8-BD19-0F53E06873C3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5</a:t>
            </a:fld>
            <a:endParaRPr lang="es-ES" altLang="ko-KR" sz="1000"/>
          </a:p>
        </p:txBody>
      </p:sp>
      <p:graphicFrame>
        <p:nvGraphicFramePr>
          <p:cNvPr id="23557" name="개체 4">
            <a:extLst>
              <a:ext uri="{FF2B5EF4-FFF2-40B4-BE49-F238E27FC236}">
                <a16:creationId xmlns:a16="http://schemas.microsoft.com/office/drawing/2014/main" id="{B172FD80-4219-48C5-A18C-7B84F7A5A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9325" y="4013200"/>
          <a:ext cx="4068763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517660" imgH="850795" progId="Equation.3">
                  <p:embed/>
                </p:oleObj>
              </mc:Choice>
              <mc:Fallback>
                <p:oleObj name="수식" r:id="rId2" imgW="1517660" imgH="850795" progId="Equation.3">
                  <p:embed/>
                  <p:pic>
                    <p:nvPicPr>
                      <p:cNvPr id="23557" name="개체 4">
                        <a:extLst>
                          <a:ext uri="{FF2B5EF4-FFF2-40B4-BE49-F238E27FC236}">
                            <a16:creationId xmlns:a16="http://schemas.microsoft.com/office/drawing/2014/main" id="{B172FD80-4219-48C5-A18C-7B84F7A5A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4013200"/>
                        <a:ext cx="4068763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8" name="그룹 1">
            <a:extLst>
              <a:ext uri="{FF2B5EF4-FFF2-40B4-BE49-F238E27FC236}">
                <a16:creationId xmlns:a16="http://schemas.microsoft.com/office/drawing/2014/main" id="{DC6C4A19-0315-4D33-A950-C9201A570BC0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2144713"/>
            <a:ext cx="2917825" cy="1824037"/>
            <a:chOff x="6076707" y="1549958"/>
            <a:chExt cx="4590861" cy="2741015"/>
          </a:xfrm>
        </p:grpSpPr>
        <p:cxnSp>
          <p:nvCxnSpPr>
            <p:cNvPr id="23559" name="직선 화살표 연결선 6">
              <a:extLst>
                <a:ext uri="{FF2B5EF4-FFF2-40B4-BE49-F238E27FC236}">
                  <a16:creationId xmlns:a16="http://schemas.microsoft.com/office/drawing/2014/main" id="{EE8F75FA-B67D-415D-856A-315DA24785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81507" y="2703138"/>
              <a:ext cx="838200" cy="0"/>
            </a:xfrm>
            <a:prstGeom prst="straightConnector1">
              <a:avLst/>
            </a:prstGeom>
            <a:noFill/>
            <a:ln w="12700" algn="ctr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0" name="평행 사변형 7">
              <a:extLst>
                <a:ext uri="{FF2B5EF4-FFF2-40B4-BE49-F238E27FC236}">
                  <a16:creationId xmlns:a16="http://schemas.microsoft.com/office/drawing/2014/main" id="{87044D8E-F140-4860-B42A-662ECF43C9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076707" y="2311958"/>
              <a:ext cx="2286000" cy="762000"/>
            </a:xfrm>
            <a:prstGeom prst="parallelogram">
              <a:avLst>
                <a:gd name="adj" fmla="val 72889"/>
              </a:avLst>
            </a:prstGeom>
            <a:solidFill>
              <a:srgbClr val="00CC99">
                <a:alpha val="67842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C290E1-A12E-4017-97EF-DA3C394741E7}"/>
                </a:ext>
              </a:extLst>
            </p:cNvPr>
            <p:cNvCxnSpPr/>
            <p:nvPr/>
          </p:nvCxnSpPr>
          <p:spPr bwMode="auto">
            <a:xfrm>
              <a:off x="7220676" y="2692644"/>
              <a:ext cx="31996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</p:spPr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0CF2787-B36C-49CB-8A61-4750F9C8B3D4}"/>
                </a:ext>
              </a:extLst>
            </p:cNvPr>
            <p:cNvSpPr/>
            <p:nvPr/>
          </p:nvSpPr>
          <p:spPr bwMode="auto">
            <a:xfrm>
              <a:off x="7143507" y="2616758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>
                <a:defRPr/>
              </a:pPr>
              <a:endParaRPr lang="ko-KR" altLang="en-US" sz="1400">
                <a:solidFill>
                  <a:schemeClr val="tx1"/>
                </a:solidFill>
                <a:latin typeface="Times New Roman" charset="0"/>
              </a:endParaRPr>
            </a:p>
          </p:txBody>
        </p:sp>
        <p:cxnSp>
          <p:nvCxnSpPr>
            <p:cNvPr id="23565" name="직선 화살표 연결선 10">
              <a:extLst>
                <a:ext uri="{FF2B5EF4-FFF2-40B4-BE49-F238E27FC236}">
                  <a16:creationId xmlns:a16="http://schemas.microsoft.com/office/drawing/2014/main" id="{2CBE8AE1-6470-4A9C-B265-B503A4F784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19707" y="2692958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6" name="TextBox 11">
              <a:extLst>
                <a:ext uri="{FF2B5EF4-FFF2-40B4-BE49-F238E27FC236}">
                  <a16:creationId xmlns:a16="http://schemas.microsoft.com/office/drawing/2014/main" id="{7EDCD441-4699-447D-B5C9-C2EC0FAA1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492" y="2616757"/>
              <a:ext cx="434013" cy="504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Times New Roman" panose="02020603050405020304" pitchFamily="18" charset="0"/>
                </a:rPr>
                <a:t>e</a:t>
              </a:r>
              <a:endParaRPr lang="ko-KR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A8D42E-09A4-4397-92BC-3A5D3287AFC4}"/>
                </a:ext>
              </a:extLst>
            </p:cNvPr>
            <p:cNvSpPr txBox="1"/>
            <p:nvPr/>
          </p:nvSpPr>
          <p:spPr>
            <a:xfrm>
              <a:off x="10267928" y="2616305"/>
              <a:ext cx="399640" cy="5057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</a:rPr>
                <a:t>f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568" name="TextBox 13">
              <a:extLst>
                <a:ext uri="{FF2B5EF4-FFF2-40B4-BE49-F238E27FC236}">
                  <a16:creationId xmlns:a16="http://schemas.microsoft.com/office/drawing/2014/main" id="{88619F1B-68A4-4DBD-B2D2-CBAF5CBB7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215" y="2169738"/>
              <a:ext cx="465539" cy="504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solidFill>
                    <a:srgbClr val="00B0F0"/>
                  </a:solidFill>
                  <a:latin typeface="Times New Roman" panose="02020603050405020304" pitchFamily="18" charset="0"/>
                </a:rPr>
                <a:t>n</a:t>
              </a:r>
              <a:endParaRPr lang="ko-KR" altLang="en-US" sz="1600" b="1">
                <a:solidFill>
                  <a:srgbClr val="00B0F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9" name="TextBox 14">
              <a:extLst>
                <a:ext uri="{FF2B5EF4-FFF2-40B4-BE49-F238E27FC236}">
                  <a16:creationId xmlns:a16="http://schemas.microsoft.com/office/drawing/2014/main" id="{184B4A53-60B8-4612-8480-8024D373B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381" y="3828337"/>
              <a:ext cx="1992835" cy="462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400" b="1">
                  <a:solidFill>
                    <a:srgbClr val="00CC99"/>
                  </a:solidFill>
                  <a:latin typeface="Times New Roman" panose="02020603050405020304" pitchFamily="18" charset="0"/>
                </a:rPr>
                <a:t>Camera plane</a:t>
              </a:r>
              <a:endParaRPr lang="ko-KR" altLang="en-US" sz="1400" b="1">
                <a:solidFill>
                  <a:srgbClr val="00CC99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3570" name="직선 화살표 연결선 15">
              <a:extLst>
                <a:ext uri="{FF2B5EF4-FFF2-40B4-BE49-F238E27FC236}">
                  <a16:creationId xmlns:a16="http://schemas.microsoft.com/office/drawing/2014/main" id="{FF0A66FF-4F40-44A3-B28A-AE18FC50E0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33907" y="2703138"/>
              <a:ext cx="685800" cy="533400"/>
            </a:xfrm>
            <a:prstGeom prst="straightConnector1">
              <a:avLst/>
            </a:prstGeom>
            <a:noFill/>
            <a:ln w="12700" algn="ctr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직선 화살표 연결선 16">
              <a:extLst>
                <a:ext uri="{FF2B5EF4-FFF2-40B4-BE49-F238E27FC236}">
                  <a16:creationId xmlns:a16="http://schemas.microsoft.com/office/drawing/2014/main" id="{A2BFE70B-D24F-4554-9A92-59ABDE248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219707" y="1930958"/>
              <a:ext cx="0" cy="772180"/>
            </a:xfrm>
            <a:prstGeom prst="straightConnector1">
              <a:avLst/>
            </a:prstGeom>
            <a:noFill/>
            <a:ln w="12700" algn="ctr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2" name="TextBox 17">
              <a:extLst>
                <a:ext uri="{FF2B5EF4-FFF2-40B4-BE49-F238E27FC236}">
                  <a16:creationId xmlns:a16="http://schemas.microsoft.com/office/drawing/2014/main" id="{783A5691-3A6C-474F-A1B8-67BE6C3BD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9937" y="2981684"/>
              <a:ext cx="550288" cy="39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0000"/>
                  </a:solidFill>
                  <a:latin typeface="Times New Roman" panose="02020603050405020304" pitchFamily="18" charset="0"/>
                </a:rPr>
                <a:t>Cx</a:t>
              </a:r>
              <a:endParaRPr lang="ko-KR" altLang="en-US" sz="11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3" name="TextBox 18">
              <a:extLst>
                <a:ext uri="{FF2B5EF4-FFF2-40B4-BE49-F238E27FC236}">
                  <a16:creationId xmlns:a16="http://schemas.microsoft.com/office/drawing/2014/main" id="{24EEAAEB-FCBF-40E2-A7A2-0FA8DA8EF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707" y="2322138"/>
              <a:ext cx="537677" cy="39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0000CC"/>
                  </a:solidFill>
                  <a:latin typeface="Times New Roman" panose="02020603050405020304" pitchFamily="18" charset="0"/>
                </a:rPr>
                <a:t>Cz</a:t>
              </a:r>
              <a:endParaRPr lang="ko-KR" altLang="en-US" sz="110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4" name="TextBox 19">
              <a:extLst>
                <a:ext uri="{FF2B5EF4-FFF2-40B4-BE49-F238E27FC236}">
                  <a16:creationId xmlns:a16="http://schemas.microsoft.com/office/drawing/2014/main" id="{9BD6F1A2-76EB-430F-9358-F1CE4A665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708" y="1560137"/>
              <a:ext cx="550288" cy="39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00FF00"/>
                  </a:solidFill>
                  <a:latin typeface="Times New Roman" panose="02020603050405020304" pitchFamily="18" charset="0"/>
                </a:rPr>
                <a:t>Cy</a:t>
              </a:r>
              <a:endParaRPr lang="ko-KR" altLang="en-US" sz="1100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AAFF813-E76E-4391-ADE8-718053A63281}"/>
                </a:ext>
              </a:extLst>
            </p:cNvPr>
            <p:cNvCxnSpPr/>
            <p:nvPr/>
          </p:nvCxnSpPr>
          <p:spPr bwMode="auto">
            <a:xfrm flipH="1" flipV="1">
              <a:off x="7220676" y="1929262"/>
              <a:ext cx="0" cy="77292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457EBB-DC97-4245-B05D-1299BB3426B3}"/>
                </a:ext>
              </a:extLst>
            </p:cNvPr>
            <p:cNvSpPr txBox="1"/>
            <p:nvPr/>
          </p:nvSpPr>
          <p:spPr>
            <a:xfrm>
              <a:off x="6786067" y="1986516"/>
              <a:ext cx="452093" cy="5033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chemeClr val="accent5">
                      <a:lumMod val="50000"/>
                    </a:schemeClr>
                  </a:solidFill>
                </a:rPr>
                <a:t>v</a:t>
              </a:r>
              <a:endParaRPr lang="ko-KR" altLang="en-US" sz="1600" b="1" baseline="-25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23577" name="직선 화살표 연결선 22">
              <a:extLst>
                <a:ext uri="{FF2B5EF4-FFF2-40B4-BE49-F238E27FC236}">
                  <a16:creationId xmlns:a16="http://schemas.microsoft.com/office/drawing/2014/main" id="{FB36159F-27AD-4DA3-BAA9-B1390D884B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33907" y="2691470"/>
              <a:ext cx="691903" cy="545068"/>
            </a:xfrm>
            <a:prstGeom prst="straightConnector1">
              <a:avLst/>
            </a:prstGeom>
            <a:noFill/>
            <a:ln w="38100" algn="ctr">
              <a:solidFill>
                <a:srgbClr val="FF99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8" name="TextBox 23">
              <a:extLst>
                <a:ext uri="{FF2B5EF4-FFF2-40B4-BE49-F238E27FC236}">
                  <a16:creationId xmlns:a16="http://schemas.microsoft.com/office/drawing/2014/main" id="{38F58E99-9207-468E-B720-ABD8D38CD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4505" y="3072469"/>
              <a:ext cx="522545" cy="50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w</a:t>
              </a:r>
              <a:endParaRPr lang="ko-KR" altLang="en-US" sz="1600" b="1" baseline="-2500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37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E41269DD-141D-443E-9C2C-A1C2BB5A6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Review : Putting All Together</a:t>
            </a:r>
            <a:endParaRPr lang="ko-KR" altLang="en-US" dirty="0"/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C5F30C7A-CEFA-405B-B3DE-A144EF9972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382000" cy="4724400"/>
          </a:xfrm>
        </p:spPr>
        <p:txBody>
          <a:bodyPr/>
          <a:lstStyle/>
          <a:p>
            <a:r>
              <a:rPr lang="en-US" altLang="ko-KR"/>
              <a:t>Calculate V = R</a:t>
            </a:r>
            <a:r>
              <a:rPr lang="en-US" altLang="ko-KR" baseline="-25000"/>
              <a:t>w</a:t>
            </a:r>
            <a:r>
              <a:rPr lang="en-US" altLang="ko-KR" baseline="30000"/>
              <a:t>-1</a:t>
            </a:r>
            <a:r>
              <a:rPr lang="en-US" altLang="ko-KR"/>
              <a:t> T</a:t>
            </a:r>
            <a:r>
              <a:rPr lang="en-US" altLang="ko-KR" baseline="-25000"/>
              <a:t>w</a:t>
            </a:r>
            <a:r>
              <a:rPr lang="en-US" altLang="ko-KR" baseline="30000"/>
              <a:t>-1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This is different from book </a:t>
            </a:r>
            <a:r>
              <a:rPr lang="en-US" altLang="ko-KR">
                <a:solidFill>
                  <a:srgbClr val="FFC000"/>
                </a:solidFill>
              </a:rPr>
              <a:t>[Angel, Ch. 4.3.2]</a:t>
            </a:r>
          </a:p>
          <a:p>
            <a:r>
              <a:rPr lang="en-US" altLang="ko-KR"/>
              <a:t>There, u, v, n are right-handed (here: u, v, -n)</a:t>
            </a: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06BBB1A5-E3BD-41AA-B0BB-17AEF65D3B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53764DF2-9B9C-4DE8-9896-4523D36366B1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6</a:t>
            </a:fld>
            <a:endParaRPr lang="es-ES" altLang="ko-KR" sz="1000"/>
          </a:p>
        </p:txBody>
      </p:sp>
      <p:graphicFrame>
        <p:nvGraphicFramePr>
          <p:cNvPr id="26629" name="개체 4">
            <a:extLst>
              <a:ext uri="{FF2B5EF4-FFF2-40B4-BE49-F238E27FC236}">
                <a16:creationId xmlns:a16="http://schemas.microsoft.com/office/drawing/2014/main" id="{05555413-B47E-4411-BB47-6E77FD22F8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133600"/>
          <a:ext cx="71151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3327495" imgH="819329" progId="Equation.3">
                  <p:embed/>
                </p:oleObj>
              </mc:Choice>
              <mc:Fallback>
                <p:oleObj name="수식" r:id="rId2" imgW="3327495" imgH="819329" progId="Equation.3">
                  <p:embed/>
                  <p:pic>
                    <p:nvPicPr>
                      <p:cNvPr id="26629" name="개체 4">
                        <a:extLst>
                          <a:ext uri="{FF2B5EF4-FFF2-40B4-BE49-F238E27FC236}">
                            <a16:creationId xmlns:a16="http://schemas.microsoft.com/office/drawing/2014/main" id="{05555413-B47E-4411-BB47-6E77FD22F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711517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20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D80D95-7E6C-4643-8867-E9DFB1963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OpenGL Geometric Transformations</a:t>
            </a:r>
            <a:br>
              <a:rPr lang="en-US" altLang="ko-KR" sz="3600"/>
            </a:br>
            <a:r>
              <a:rPr lang="en-US" altLang="ko-KR" sz="3600" b="0"/>
              <a:t>(old style)</a:t>
            </a:r>
            <a:endParaRPr lang="en-US" altLang="ko-KR" sz="36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7669D18-EA8E-4F4C-A29A-C323063FC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latin typeface="Courier"/>
              </a:rPr>
              <a:t>glMatrixMode(GL_MODELVIEW);</a:t>
            </a:r>
          </a:p>
        </p:txBody>
      </p:sp>
      <p:pic>
        <p:nvPicPr>
          <p:cNvPr id="6148" name="Picture 4" descr="AADGHVQ0">
            <a:extLst>
              <a:ext uri="{FF2B5EF4-FFF2-40B4-BE49-F238E27FC236}">
                <a16:creationId xmlns:a16="http://schemas.microsoft.com/office/drawing/2014/main" id="{B39373A0-561E-49BE-A2E3-14FA8BF28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7" t="11157" r="10625" b="42639"/>
          <a:stretch>
            <a:fillRect/>
          </a:stretch>
        </p:blipFill>
        <p:spPr bwMode="auto">
          <a:xfrm>
            <a:off x="684213" y="2349500"/>
            <a:ext cx="8066087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10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4">
            <a:extLst>
              <a:ext uri="{FF2B5EF4-FFF2-40B4-BE49-F238E27FC236}">
                <a16:creationId xmlns:a16="http://schemas.microsoft.com/office/drawing/2014/main" id="{D25E1148-3380-4484-987B-91179B3686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Tahoma" panose="020B0604030504040204" pitchFamily="34" charset="0"/>
              </a:rPr>
              <a:t>Projection Matrix</a:t>
            </a:r>
            <a:br>
              <a:rPr lang="en-US" altLang="ko-KR">
                <a:latin typeface="Tahoma" panose="020B0604030504040204" pitchFamily="34" charset="0"/>
              </a:rPr>
            </a:br>
            <a:r>
              <a:rPr lang="en-US" altLang="ko-KR">
                <a:latin typeface="Tahoma" panose="020B0604030504040204" pitchFamily="34" charset="0"/>
              </a:rPr>
              <a:t>and its implementation</a:t>
            </a:r>
            <a:endParaRPr lang="ko-KR" altLang="en-US"/>
          </a:p>
        </p:txBody>
      </p:sp>
      <p:sp>
        <p:nvSpPr>
          <p:cNvPr id="27651" name="부제목 5">
            <a:extLst>
              <a:ext uri="{FF2B5EF4-FFF2-40B4-BE49-F238E27FC236}">
                <a16:creationId xmlns:a16="http://schemas.microsoft.com/office/drawing/2014/main" id="{6FAB1401-AF51-4223-A4C6-79483BD3E7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C0F4B97E-9643-4396-8109-0CD0DF6BAC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27031DFE-E34E-4FD0-A0A4-042A156D12EC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8</a:t>
            </a:fld>
            <a:endParaRPr lang="es-ES" altLang="ko-KR" sz="1000"/>
          </a:p>
        </p:txBody>
      </p:sp>
    </p:spTree>
    <p:extLst>
      <p:ext uri="{BB962C8B-B14F-4D97-AF65-F5344CB8AC3E}">
        <p14:creationId xmlns:p14="http://schemas.microsoft.com/office/powerpoint/2010/main" val="114551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C81E5216-750C-4165-BF6D-BA4182286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Topics</a:t>
            </a:r>
            <a:endParaRPr lang="ko-KR" altLang="en-US"/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BE934F3C-6833-4F0F-B572-FB469C499E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Simple Parallel Projections</a:t>
            </a:r>
          </a:p>
          <a:p>
            <a:r>
              <a:rPr lang="en-US" altLang="ko-KR"/>
              <a:t>Simple Perspective Projections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B0E73642-1BB4-4F83-AC4F-C94ED0C6A1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41A6AF2D-D4D2-4E88-8D02-F0C20A0CEAAC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9</a:t>
            </a:fld>
            <a:endParaRPr lang="es-ES" altLang="ko-KR" sz="1000"/>
          </a:p>
        </p:txBody>
      </p:sp>
    </p:spTree>
    <p:extLst>
      <p:ext uri="{BB962C8B-B14F-4D97-AF65-F5344CB8AC3E}">
        <p14:creationId xmlns:p14="http://schemas.microsoft.com/office/powerpoint/2010/main" val="2589555000"/>
      </p:ext>
    </p:extLst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11830</TotalTime>
  <Words>1415</Words>
  <Application>Microsoft Office PowerPoint</Application>
  <PresentationFormat>화면 슬라이드 쇼(4:3)</PresentationFormat>
  <Paragraphs>312</Paragraphs>
  <Slides>45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Courier</vt:lpstr>
      <vt:lpstr>굴림</vt:lpstr>
      <vt:lpstr>Arial</vt:lpstr>
      <vt:lpstr>Cambria Math</vt:lpstr>
      <vt:lpstr>Consolas</vt:lpstr>
      <vt:lpstr>Courier New</vt:lpstr>
      <vt:lpstr>Tahoma</vt:lpstr>
      <vt:lpstr>Times New Roman</vt:lpstr>
      <vt:lpstr>Wingdings</vt:lpstr>
      <vt:lpstr>ULA1</vt:lpstr>
      <vt:lpstr>수식</vt:lpstr>
      <vt:lpstr>Equation</vt:lpstr>
      <vt:lpstr>Perspective Matrix and its implementation</vt:lpstr>
      <vt:lpstr>Review : Viewing in OpenGL</vt:lpstr>
      <vt:lpstr>Review : Translate + Rotation </vt:lpstr>
      <vt:lpstr>Review : Think about inverse transform</vt:lpstr>
      <vt:lpstr>Review : Summary of Rotation</vt:lpstr>
      <vt:lpstr>Review : Putting All Together</vt:lpstr>
      <vt:lpstr>OpenGL Geometric Transformations (old style)</vt:lpstr>
      <vt:lpstr>Projection Matrix and its implementation</vt:lpstr>
      <vt:lpstr>Topics</vt:lpstr>
      <vt:lpstr>Projection Matrices</vt:lpstr>
      <vt:lpstr>Simple Parallel Projection</vt:lpstr>
      <vt:lpstr>Parallel Projection</vt:lpstr>
      <vt:lpstr>Parallel Projection</vt:lpstr>
      <vt:lpstr>Orthographic Projection</vt:lpstr>
      <vt:lpstr>Simple Orthographic Projection Matrix</vt:lpstr>
      <vt:lpstr>Orthographic Viewing in Old OpenGL</vt:lpstr>
      <vt:lpstr>The Normalized view volume</vt:lpstr>
      <vt:lpstr>Clipping against  the normalized view volume</vt:lpstr>
      <vt:lpstr>Orthogonal Normalization I</vt:lpstr>
      <vt:lpstr>Orthogonal Matrix I</vt:lpstr>
      <vt:lpstr> Orthogonal Normalization II</vt:lpstr>
      <vt:lpstr>Orthogonal Matrix  II</vt:lpstr>
      <vt:lpstr>Perspective Projection</vt:lpstr>
      <vt:lpstr>Simple Perspective</vt:lpstr>
      <vt:lpstr>Perspective Equations</vt:lpstr>
      <vt:lpstr>Homogeneous Coordinate Form</vt:lpstr>
      <vt:lpstr>Perspective Division</vt:lpstr>
      <vt:lpstr>Perspective Viewing in Old OpenGL</vt:lpstr>
      <vt:lpstr>Field of View Interface in Old OpenGL</vt:lpstr>
      <vt:lpstr>Old OpenGL code</vt:lpstr>
      <vt:lpstr>Implementing your own Frustum Function</vt:lpstr>
      <vt:lpstr>The Perspective View Volume</vt:lpstr>
      <vt:lpstr>Properties of the canonical view volume</vt:lpstr>
      <vt:lpstr>Scaling the perspective view volume (1/4)</vt:lpstr>
      <vt:lpstr>Scaling the perspective view volume (2/4) </vt:lpstr>
      <vt:lpstr>Scaling the perspective view volume (3/4)</vt:lpstr>
      <vt:lpstr>Scaling the perspective view volume (4/4)</vt:lpstr>
      <vt:lpstr>Perspective and Projection</vt:lpstr>
      <vt:lpstr>Unhinging View Volume to Become a Parallel View Volume (1/4) </vt:lpstr>
      <vt:lpstr>Unhinging View Volume to Become a Parallel View Volume(2/4)</vt:lpstr>
      <vt:lpstr>Unhinging View Volume to Become a Parallel View Volume(3/4)</vt:lpstr>
      <vt:lpstr>Unhinging View Volume to Become a Parallel View Volume(4/4)</vt:lpstr>
      <vt:lpstr>The normalizing transformation (perspective)</vt:lpstr>
      <vt:lpstr>Why it works (1/2)</vt:lpstr>
      <vt:lpstr>Why it works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SANG IL PARK</cp:lastModifiedBy>
  <cp:revision>179</cp:revision>
  <dcterms:created xsi:type="dcterms:W3CDTF">2011-03-01T21:39:54Z</dcterms:created>
  <dcterms:modified xsi:type="dcterms:W3CDTF">2023-11-07T12:00:02Z</dcterms:modified>
</cp:coreProperties>
</file>