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671" r:id="rId2"/>
    <p:sldId id="673" r:id="rId3"/>
    <p:sldId id="672" r:id="rId4"/>
    <p:sldId id="553" r:id="rId5"/>
    <p:sldId id="550" r:id="rId6"/>
    <p:sldId id="551" r:id="rId7"/>
    <p:sldId id="552" r:id="rId8"/>
    <p:sldId id="509" r:id="rId9"/>
    <p:sldId id="510" r:id="rId10"/>
    <p:sldId id="511" r:id="rId11"/>
    <p:sldId id="529" r:id="rId12"/>
    <p:sldId id="528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26" r:id="rId34"/>
    <p:sldId id="627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642" r:id="rId46"/>
    <p:sldId id="647" r:id="rId47"/>
    <p:sldId id="644" r:id="rId48"/>
    <p:sldId id="645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FF00FF"/>
    <a:srgbClr val="00CC99"/>
    <a:srgbClr val="00FF00"/>
    <a:srgbClr val="0000CC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3279" autoAdjust="0"/>
  </p:normalViewPr>
  <p:slideViewPr>
    <p:cSldViewPr>
      <p:cViewPr varScale="1">
        <p:scale>
          <a:sx n="114" d="100"/>
          <a:sy n="114" d="100"/>
        </p:scale>
        <p:origin x="8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E277DA-EE6C-4C5B-BAF5-BCC7A7A4F1BD}" type="datetime1">
              <a:rPr lang="en-US" altLang="ko-KR"/>
              <a:pPr>
                <a:defRPr/>
              </a:pPr>
              <a:t>11/13/2023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EA0FE3-1AB2-49BC-9D78-E0850ED919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689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42DAF8-B97E-4726-B317-BBF7D09ED4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58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ED6C32F-0FCD-453B-B814-19423FC9A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685800" indent="-263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05410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476375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1898650" indent="-209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EEC9934-4EDD-413A-8B1A-9ABBD7D87E1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2E7CB2E-0E20-4718-B38E-2B3F714D8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66B5D30-763F-46B9-A69F-7F026BAAB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76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E0F8E91-738B-4D57-A5D1-8E70FC9F2452}" type="slidenum">
              <a:rPr lang="en-US" altLang="ko-KR" smtClean="0">
                <a:latin typeface="굴림" charset="-127"/>
              </a:rPr>
              <a:pPr eaLnBrk="1" hangingPunct="1"/>
              <a:t>36</a:t>
            </a:fld>
            <a:endParaRPr lang="en-US" altLang="ko-KR">
              <a:latin typeface="굴림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C25474AB-CA2D-48FB-BD65-B6991D4F8674}" type="slidenum">
              <a:rPr lang="en-US" altLang="ko-KR" smtClean="0">
                <a:latin typeface="굴림" charset="-127"/>
              </a:rPr>
              <a:pPr eaLnBrk="1" hangingPunct="1"/>
              <a:t>37</a:t>
            </a:fld>
            <a:endParaRPr lang="en-US" altLang="ko-KR">
              <a:latin typeface="굴림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8B12308-FD18-488E-952C-189C29461183}" type="slidenum">
              <a:rPr lang="en-US" altLang="ko-KR" smtClean="0">
                <a:latin typeface="굴림" charset="-127"/>
              </a:rPr>
              <a:pPr eaLnBrk="1" hangingPunct="1"/>
              <a:t>38</a:t>
            </a:fld>
            <a:endParaRPr lang="en-US" altLang="ko-KR">
              <a:latin typeface="굴림" charset="-127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2FAD9838-4A8A-4398-B709-EFC842AF2B1F}" type="slidenum">
              <a:rPr lang="en-US" altLang="ko-KR" smtClean="0">
                <a:latin typeface="굴림" charset="-127"/>
              </a:rPr>
              <a:pPr eaLnBrk="1" hangingPunct="1"/>
              <a:t>39</a:t>
            </a:fld>
            <a:endParaRPr lang="en-US" altLang="ko-KR">
              <a:latin typeface="굴림" charset="-127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769F1EF4-576D-4A2D-9F07-9B7CEB179ABE}" type="slidenum">
              <a:rPr lang="en-US" altLang="ko-KR" smtClean="0">
                <a:latin typeface="굴림" charset="-127"/>
              </a:rPr>
              <a:pPr eaLnBrk="1" hangingPunct="1"/>
              <a:t>40</a:t>
            </a:fld>
            <a:endParaRPr lang="en-US" altLang="ko-KR">
              <a:latin typeface="굴림" charset="-127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B30D520E-962C-4BF1-8A3E-96354168D94B}" type="slidenum">
              <a:rPr lang="en-US" altLang="ko-KR" smtClean="0">
                <a:latin typeface="굴림" charset="-127"/>
              </a:rPr>
              <a:pPr eaLnBrk="1" hangingPunct="1"/>
              <a:t>41</a:t>
            </a:fld>
            <a:endParaRPr lang="en-US" altLang="ko-KR">
              <a:latin typeface="굴림" charset="-127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84A78210-AFE0-4678-9F14-7130A05A9BE6}" type="slidenum">
              <a:rPr lang="en-US" altLang="ko-KR" smtClean="0">
                <a:latin typeface="굴림" charset="-127"/>
              </a:rPr>
              <a:pPr eaLnBrk="1" hangingPunct="1"/>
              <a:t>42</a:t>
            </a:fld>
            <a:endParaRPr lang="en-US" altLang="ko-KR">
              <a:latin typeface="굴림" charset="-127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2A3DFF2C-0F24-41DB-B33E-B764A51896B6}" type="slidenum">
              <a:rPr lang="en-US" altLang="ko-KR" smtClean="0">
                <a:latin typeface="굴림" charset="-127"/>
              </a:rPr>
              <a:pPr eaLnBrk="1" hangingPunct="1"/>
              <a:t>43</a:t>
            </a:fld>
            <a:endParaRPr lang="en-US" altLang="ko-KR">
              <a:latin typeface="굴림" charset="-127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E148F946-2044-4B4E-9404-13B13251FC39}" type="slidenum">
              <a:rPr lang="en-US" altLang="ko-KR" smtClean="0">
                <a:latin typeface="굴림" charset="-127"/>
              </a:rPr>
              <a:pPr eaLnBrk="1" hangingPunct="1"/>
              <a:t>44</a:t>
            </a:fld>
            <a:endParaRPr lang="en-US" altLang="ko-KR">
              <a:latin typeface="굴림" charset="-127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F61BF7E-4162-4E84-B442-3481249EB47D}" type="slidenum">
              <a:rPr lang="en-US" altLang="ko-KR" smtClean="0">
                <a:latin typeface="굴림" charset="-127"/>
              </a:rPr>
              <a:pPr eaLnBrk="1" hangingPunct="1"/>
              <a:t>45</a:t>
            </a:fld>
            <a:endParaRPr lang="en-US" altLang="ko-KR">
              <a:latin typeface="굴림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BACCDD6-4D9F-4B37-B51F-1A40B20C1B2D}" type="slidenum">
              <a:rPr lang="en-US" altLang="ko-KR" smtClean="0">
                <a:latin typeface="굴림" charset="-127"/>
              </a:rPr>
              <a:pPr eaLnBrk="1" hangingPunct="1"/>
              <a:t>26</a:t>
            </a:fld>
            <a:endParaRPr lang="en-US" altLang="ko-KR">
              <a:latin typeface="굴림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15CA1562-1E0E-4B0E-A75B-3C1A0A8B2CD2}" type="slidenum">
              <a:rPr lang="en-US" altLang="ko-KR" smtClean="0">
                <a:latin typeface="굴림" charset="-127"/>
              </a:rPr>
              <a:pPr eaLnBrk="1" hangingPunct="1"/>
              <a:t>46</a:t>
            </a:fld>
            <a:endParaRPr lang="en-US" altLang="ko-KR">
              <a:latin typeface="굴림" charset="-127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81C97DDC-7A49-4944-B775-384332802EE5}" type="slidenum">
              <a:rPr lang="en-US" altLang="ko-KR" smtClean="0">
                <a:latin typeface="굴림" charset="-127"/>
              </a:rPr>
              <a:pPr eaLnBrk="1" hangingPunct="1"/>
              <a:t>47</a:t>
            </a:fld>
            <a:endParaRPr lang="en-US" altLang="ko-KR">
              <a:latin typeface="굴림" charset="-127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48F719F-D3CE-459A-B57D-ABA44B432B27}" type="slidenum">
              <a:rPr lang="en-US" altLang="ko-KR" smtClean="0">
                <a:latin typeface="굴림" charset="-127"/>
              </a:rPr>
              <a:pPr eaLnBrk="1" hangingPunct="1"/>
              <a:t>48</a:t>
            </a:fld>
            <a:endParaRPr lang="en-US" altLang="ko-KR">
              <a:latin typeface="굴림" charset="-127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E6AF1ED8-8A22-4AF4-994E-02F0D9EE9517}" type="slidenum">
              <a:rPr lang="en-US" altLang="ko-KR" smtClean="0">
                <a:latin typeface="굴림" charset="-127"/>
              </a:rPr>
              <a:pPr eaLnBrk="1" hangingPunct="1"/>
              <a:t>27</a:t>
            </a:fld>
            <a:endParaRPr lang="en-US" altLang="ko-KR">
              <a:latin typeface="굴림" charset="-127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DCD8471-8A95-4CD4-9E05-F41AD1951012}" type="slidenum">
              <a:rPr lang="en-US" altLang="ko-KR" smtClean="0">
                <a:latin typeface="굴림" charset="-127"/>
              </a:rPr>
              <a:pPr eaLnBrk="1" hangingPunct="1"/>
              <a:t>28</a:t>
            </a:fld>
            <a:endParaRPr lang="en-US" altLang="ko-KR">
              <a:latin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9DBE8045-A4B5-46A2-82D8-E805E6C5C514}" type="slidenum">
              <a:rPr lang="en-US" altLang="ko-KR" smtClean="0">
                <a:latin typeface="굴림" charset="-127"/>
              </a:rPr>
              <a:pPr eaLnBrk="1" hangingPunct="1"/>
              <a:t>29</a:t>
            </a:fld>
            <a:endParaRPr lang="en-US" altLang="ko-KR">
              <a:latin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063F5931-591B-43CE-876E-88F6EB8BB99B}" type="slidenum">
              <a:rPr lang="en-US" altLang="ko-KR" smtClean="0">
                <a:latin typeface="굴림" charset="-127"/>
              </a:rPr>
              <a:pPr eaLnBrk="1" hangingPunct="1"/>
              <a:t>30</a:t>
            </a:fld>
            <a:endParaRPr lang="en-US" altLang="ko-KR">
              <a:latin typeface="굴림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DE60FB23-860E-4978-B627-F21D3702F1E0}" type="slidenum">
              <a:rPr lang="en-US" altLang="ko-KR" smtClean="0">
                <a:latin typeface="굴림" charset="-127"/>
              </a:rPr>
              <a:pPr eaLnBrk="1" hangingPunct="1"/>
              <a:t>31</a:t>
            </a:fld>
            <a:endParaRPr lang="en-US" altLang="ko-KR">
              <a:latin typeface="굴림" charset="-127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1BD8891-B6EF-4953-BE5F-140973CE9A57}" type="slidenum">
              <a:rPr lang="en-US" altLang="ko-KR" smtClean="0">
                <a:latin typeface="굴림" charset="-127"/>
              </a:rPr>
              <a:pPr eaLnBrk="1" hangingPunct="1"/>
              <a:t>32</a:t>
            </a:fld>
            <a:endParaRPr lang="en-US" altLang="ko-KR">
              <a:latin typeface="굴림" charset="-127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4C343619-61F9-4FC1-9033-B259BE26AC73}" type="slidenum">
              <a:rPr lang="en-US" altLang="ko-KR" smtClean="0">
                <a:latin typeface="굴림" charset="-127"/>
              </a:rPr>
              <a:pPr eaLnBrk="1" hangingPunct="1"/>
              <a:t>33</a:t>
            </a:fld>
            <a:endParaRPr lang="en-US" altLang="ko-KR">
              <a:latin typeface="굴림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5C01421-123F-48F2-A9B5-11DD27DA2A0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4139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433FACF-9C18-4C3D-83C5-AFD152DDBBDA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205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B31B702-E3E3-4858-8DFE-FC541CB7D9E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556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18E68E5-55C4-422C-967B-558BEE9A3FD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370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1534622-43F8-4112-BDE7-E28F2086F50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5548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8B28882-80CC-4B70-90C6-1A1C3AD82376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699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7B5E43C-4A81-4EA7-9B46-31A43A4236F2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9031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244287E-491C-4066-BA9F-B7C61C4C657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897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400958-4E40-4EF2-8738-66C29BA160BE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126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7A30AFF-D0EC-4E11-9F7C-D4E798FDFA4F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9793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09494A6-1C22-4F87-AD8A-2AC1BF8C722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473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Click to Edit Master Text Styles</a:t>
            </a:r>
          </a:p>
          <a:p>
            <a:pPr lvl="1"/>
            <a:r>
              <a:rPr lang="es-ES" altLang="ko-KR"/>
              <a:t>SECOND LEVEL</a:t>
            </a:r>
          </a:p>
          <a:p>
            <a:pPr lvl="2"/>
            <a:r>
              <a:rPr lang="es-ES" altLang="ko-KR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itchFamily="34" charset="0"/>
              </a:defRPr>
            </a:lvl2pPr>
          </a:lstStyle>
          <a:p>
            <a:pPr lvl="1">
              <a:defRPr/>
            </a:pPr>
            <a:fld id="{A52A77DD-699D-46AE-B8C3-07BF73BCE6F8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0" y="11430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34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jpe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6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7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82.png"/><Relationship Id="rId7" Type="http://schemas.openxmlformats.org/officeDocument/2006/relationships/image" Target="../media/image7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85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8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8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2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9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4">
            <a:extLst>
              <a:ext uri="{FF2B5EF4-FFF2-40B4-BE49-F238E27FC236}">
                <a16:creationId xmlns:a16="http://schemas.microsoft.com/office/drawing/2014/main" id="{D25E1148-3380-4484-987B-91179B3686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Tahoma" panose="020B0604030504040204" pitchFamily="34" charset="0"/>
              </a:rPr>
              <a:t>Projection Matrix</a:t>
            </a:r>
            <a:br>
              <a:rPr lang="en-US" altLang="ko-KR">
                <a:latin typeface="Tahoma" panose="020B0604030504040204" pitchFamily="34" charset="0"/>
              </a:rPr>
            </a:br>
            <a:r>
              <a:rPr lang="en-US" altLang="ko-KR">
                <a:latin typeface="Tahoma" panose="020B0604030504040204" pitchFamily="34" charset="0"/>
              </a:rPr>
              <a:t>and its implementation</a:t>
            </a:r>
            <a:endParaRPr lang="ko-KR" altLang="en-US"/>
          </a:p>
        </p:txBody>
      </p:sp>
      <p:sp>
        <p:nvSpPr>
          <p:cNvPr id="27651" name="부제목 5">
            <a:extLst>
              <a:ext uri="{FF2B5EF4-FFF2-40B4-BE49-F238E27FC236}">
                <a16:creationId xmlns:a16="http://schemas.microsoft.com/office/drawing/2014/main" id="{6FAB1401-AF51-4223-A4C6-79483BD3E7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C0F4B97E-9643-4396-8109-0CD0DF6BA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27031DFE-E34E-4FD0-A0A4-042A156D12E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</a:t>
            </a:fld>
            <a:endParaRPr lang="es-ES" altLang="ko-KR" sz="1000"/>
          </a:p>
        </p:txBody>
      </p:sp>
    </p:spTree>
    <p:extLst>
      <p:ext uri="{BB962C8B-B14F-4D97-AF65-F5344CB8AC3E}">
        <p14:creationId xmlns:p14="http://schemas.microsoft.com/office/powerpoint/2010/main" val="114551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Old OpenGL code</a:t>
            </a:r>
            <a:endParaRPr lang="ko-KR" altLang="en-US"/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875D3EE-66D6-47EA-964B-4D7869179B38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10</a:t>
            </a:fld>
            <a:endParaRPr lang="es-ES" altLang="ko-KR" sz="1000"/>
          </a:p>
        </p:txBody>
      </p:sp>
      <p:sp>
        <p:nvSpPr>
          <p:cNvPr id="5" name="TextBox 4"/>
          <p:cNvSpPr txBox="1"/>
          <p:nvPr/>
        </p:nvSpPr>
        <p:spPr>
          <a:xfrm>
            <a:off x="204788" y="1828800"/>
            <a:ext cx="8753475" cy="2678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void reshape(int x, int y)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glViewport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(0, 0, x, y);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(GL_PROJECTION);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glLoadIdentity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gluPerspective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(60.0, x/float(y), 0.01, 10.0);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Implementing your own Frustum Function</a:t>
            </a:r>
            <a:endParaRPr lang="ko-KR" altLang="en-US"/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9144000" cy="4724400"/>
          </a:xfrm>
        </p:spPr>
        <p:txBody>
          <a:bodyPr/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glFrustum(xmin,xmax, ymin,ymax, near,far);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gluPerspective(fovy,aspectRatio, near,far);</a:t>
            </a:r>
          </a:p>
          <a:p>
            <a:endParaRPr lang="ko-KR" altLang="en-US" sz="2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97D50A2B-2DFE-40CB-8445-A1A84C1671EA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11</a:t>
            </a:fld>
            <a:endParaRPr lang="es-ES" altLang="ko-KR" sz="1000"/>
          </a:p>
        </p:txBody>
      </p:sp>
      <p:pic>
        <p:nvPicPr>
          <p:cNvPr id="53253" name="Picture 2" descr="D:\My Courses\2013\Computer Graphics 2\book figures\CHAPTER04 JPEG\an04f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2925763"/>
            <a:ext cx="5965825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Perspective View Volume</a:t>
            </a:r>
            <a:endParaRPr lang="ko-KR" altLang="en-US"/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Canonical view volume (frustum):</a:t>
            </a:r>
          </a:p>
          <a:p>
            <a:endParaRPr lang="ko-KR" altLang="en-US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2723C1B1-F947-4A57-85D1-2CE8530EE955}" type="slidenum">
              <a:rPr lang="es-ES" altLang="ko-KR" sz="1000" smtClean="0">
                <a:latin typeface="Arial" charset="0"/>
              </a:rPr>
              <a:pPr lvl="1"/>
              <a:t>12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644650" y="2590800"/>
            <a:ext cx="5137150" cy="2711450"/>
            <a:chOff x="2674826" y="1760297"/>
            <a:chExt cx="5136536" cy="2711544"/>
          </a:xfrm>
        </p:grpSpPr>
        <p:grpSp>
          <p:nvGrpSpPr>
            <p:cNvPr id="54278" name="Group 10"/>
            <p:cNvGrpSpPr>
              <a:grpSpLocks/>
            </p:cNvGrpSpPr>
            <p:nvPr/>
          </p:nvGrpSpPr>
          <p:grpSpPr bwMode="auto">
            <a:xfrm>
              <a:off x="2674826" y="1760297"/>
              <a:ext cx="5136536" cy="2690590"/>
              <a:chOff x="1905000" y="1793785"/>
              <a:chExt cx="5406880" cy="2832200"/>
            </a:xfrm>
          </p:grpSpPr>
          <p:grpSp>
            <p:nvGrpSpPr>
              <p:cNvPr id="54280" name="Group 107"/>
              <p:cNvGrpSpPr>
                <a:grpSpLocks/>
              </p:cNvGrpSpPr>
              <p:nvPr/>
            </p:nvGrpSpPr>
            <p:grpSpPr bwMode="auto">
              <a:xfrm>
                <a:off x="1905000" y="1793785"/>
                <a:ext cx="5406880" cy="2763798"/>
                <a:chOff x="2323383" y="1958374"/>
                <a:chExt cx="5406880" cy="2763798"/>
              </a:xfrm>
            </p:grpSpPr>
            <p:sp>
              <p:nvSpPr>
                <p:cNvPr id="5428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413295" y="3415786"/>
                  <a:ext cx="5316968" cy="7513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4286" name="Line 5"/>
                <p:cNvSpPr>
                  <a:spLocks noChangeShapeType="1"/>
                </p:cNvSpPr>
                <p:nvPr/>
              </p:nvSpPr>
              <p:spPr bwMode="auto">
                <a:xfrm flipH="1" flipV="1">
                  <a:off x="4114800" y="2327706"/>
                  <a:ext cx="0" cy="16002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4287" name="Line 5"/>
                <p:cNvSpPr>
                  <a:spLocks noChangeShapeType="1"/>
                </p:cNvSpPr>
                <p:nvPr/>
              </p:nvSpPr>
              <p:spPr bwMode="auto">
                <a:xfrm>
                  <a:off x="4114800" y="3927906"/>
                  <a:ext cx="1575095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cxnSp>
              <p:nvCxnSpPr>
                <p:cNvPr id="17" name="Straight Connector 63"/>
                <p:cNvCxnSpPr/>
                <p:nvPr/>
              </p:nvCxnSpPr>
              <p:spPr>
                <a:xfrm>
                  <a:off x="4729411" y="3960365"/>
                  <a:ext cx="549711" cy="20888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65"/>
                <p:cNvCxnSpPr/>
                <p:nvPr/>
              </p:nvCxnSpPr>
              <p:spPr>
                <a:xfrm>
                  <a:off x="4734424" y="3449005"/>
                  <a:ext cx="549710" cy="20888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68"/>
                <p:cNvCxnSpPr/>
                <p:nvPr/>
              </p:nvCxnSpPr>
              <p:spPr>
                <a:xfrm>
                  <a:off x="5279122" y="3656222"/>
                  <a:ext cx="0" cy="5130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71"/>
                <p:cNvCxnSpPr/>
                <p:nvPr/>
              </p:nvCxnSpPr>
              <p:spPr>
                <a:xfrm>
                  <a:off x="4736095" y="3450676"/>
                  <a:ext cx="0" cy="51470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73"/>
                <p:cNvCxnSpPr>
                  <a:endCxn id="54286" idx="0"/>
                </p:cNvCxnSpPr>
                <p:nvPr/>
              </p:nvCxnSpPr>
              <p:spPr>
                <a:xfrm flipH="1">
                  <a:off x="4114537" y="2808970"/>
                  <a:ext cx="1500426" cy="111964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75"/>
                <p:cNvCxnSpPr/>
                <p:nvPr/>
              </p:nvCxnSpPr>
              <p:spPr>
                <a:xfrm flipH="1" flipV="1">
                  <a:off x="4114537" y="3935298"/>
                  <a:ext cx="1500426" cy="63502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78"/>
                <p:cNvCxnSpPr>
                  <a:endCxn id="54287" idx="0"/>
                </p:cNvCxnSpPr>
                <p:nvPr/>
              </p:nvCxnSpPr>
              <p:spPr>
                <a:xfrm flipH="1" flipV="1">
                  <a:off x="4114537" y="3928614"/>
                  <a:ext cx="2624910" cy="533084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81"/>
                <p:cNvCxnSpPr/>
                <p:nvPr/>
              </p:nvCxnSpPr>
              <p:spPr>
                <a:xfrm flipH="1">
                  <a:off x="4114537" y="3268525"/>
                  <a:ext cx="2624910" cy="676800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83"/>
                <p:cNvCxnSpPr/>
                <p:nvPr/>
              </p:nvCxnSpPr>
              <p:spPr>
                <a:xfrm>
                  <a:off x="5614963" y="2812312"/>
                  <a:ext cx="1142863" cy="4562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86"/>
                <p:cNvCxnSpPr/>
                <p:nvPr/>
              </p:nvCxnSpPr>
              <p:spPr>
                <a:xfrm flipV="1">
                  <a:off x="6739448" y="3253485"/>
                  <a:ext cx="0" cy="1208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91"/>
                <p:cNvCxnSpPr/>
                <p:nvPr/>
              </p:nvCxnSpPr>
              <p:spPr>
                <a:xfrm>
                  <a:off x="5614963" y="3998801"/>
                  <a:ext cx="1124485" cy="45788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92"/>
                <p:cNvCxnSpPr/>
                <p:nvPr/>
              </p:nvCxnSpPr>
              <p:spPr>
                <a:xfrm flipV="1">
                  <a:off x="5614963" y="2812312"/>
                  <a:ext cx="0" cy="120821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383" y="3699821"/>
                  <a:ext cx="35137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352" y="1958374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6897" r="-8621" b="-465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181" y="4352840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3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276" y="3743240"/>
                  <a:ext cx="9757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307" r="-26797" b="-258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  <p:sp>
              <p:nvSpPr>
                <p:cNvPr id="54304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5159784" y="2442174"/>
                  <a:ext cx="910827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ko-KR"/>
                    <a:t>(-1,1,-1)</a:t>
                  </a:r>
                </a:p>
              </p:txBody>
            </p:sp>
          </p:grpSp>
          <p:sp>
            <p:nvSpPr>
              <p:cNvPr id="54281" name="TextBox 9"/>
              <p:cNvSpPr txBox="1">
                <a:spLocks noChangeArrowheads="1"/>
              </p:cNvSpPr>
              <p:nvPr/>
            </p:nvSpPr>
            <p:spPr bwMode="auto">
              <a:xfrm>
                <a:off x="3357103" y="4348986"/>
                <a:ext cx="140775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200"/>
                  <a:t>Near clipping plane</a:t>
                </a:r>
              </a:p>
            </p:txBody>
          </p:sp>
          <p:cxnSp>
            <p:nvCxnSpPr>
              <p:cNvPr id="11" name="Straight Arrow Connector 6"/>
              <p:cNvCxnSpPr/>
              <p:nvPr/>
            </p:nvCxnSpPr>
            <p:spPr>
              <a:xfrm flipV="1">
                <a:off x="4133918" y="3855935"/>
                <a:ext cx="350879" cy="5247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283" name="TextBox 11"/>
              <p:cNvSpPr txBox="1">
                <a:spLocks noChangeArrowheads="1"/>
              </p:cNvSpPr>
              <p:nvPr/>
            </p:nvSpPr>
            <p:spPr bwMode="auto">
              <a:xfrm>
                <a:off x="5668617" y="1839951"/>
                <a:ext cx="130035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200"/>
                  <a:t>Far clipping plane</a:t>
                </a:r>
              </a:p>
            </p:txBody>
          </p:sp>
          <p:cxnSp>
            <p:nvCxnSpPr>
              <p:cNvPr id="13" name="Straight Arrow Connector 33"/>
              <p:cNvCxnSpPr/>
              <p:nvPr/>
            </p:nvCxnSpPr>
            <p:spPr>
              <a:xfrm flipH="1">
                <a:off x="5826492" y="2102941"/>
                <a:ext cx="449459" cy="772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279" name="TextBox 7"/>
            <p:cNvSpPr txBox="1">
              <a:spLocks noChangeArrowheads="1"/>
            </p:cNvSpPr>
            <p:nvPr/>
          </p:nvSpPr>
          <p:spPr bwMode="auto">
            <a:xfrm>
              <a:off x="6577579" y="4102509"/>
              <a:ext cx="9108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/>
                <a:t>(1,-1,-1)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-152400" y="76200"/>
            <a:ext cx="9296400" cy="1066800"/>
          </a:xfrm>
        </p:spPr>
        <p:txBody>
          <a:bodyPr/>
          <a:lstStyle/>
          <a:p>
            <a:r>
              <a:rPr lang="en-US" altLang="ko-KR"/>
              <a:t>Properties of the canonical view volume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24000"/>
            <a:ext cx="7772400" cy="4724400"/>
          </a:xfrm>
          <a:blipFill rotWithShape="1">
            <a:blip r:embed="rId2"/>
            <a:stretch>
              <a:fillRect l="-235" t="-387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72F19B11-C7EE-452A-BEA1-383D7AAE11F5}" type="slidenum">
              <a:rPr lang="es-ES" altLang="ko-KR" sz="1000" smtClean="0">
                <a:latin typeface="Arial" charset="0"/>
              </a:rPr>
              <a:pPr lvl="1"/>
              <a:t>13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5301" name="Group 85"/>
          <p:cNvGrpSpPr>
            <a:grpSpLocks/>
          </p:cNvGrpSpPr>
          <p:nvPr/>
        </p:nvGrpSpPr>
        <p:grpSpPr bwMode="auto">
          <a:xfrm>
            <a:off x="4435475" y="1392238"/>
            <a:ext cx="4367213" cy="2301875"/>
            <a:chOff x="1905000" y="1776164"/>
            <a:chExt cx="5406880" cy="2850877"/>
          </a:xfrm>
        </p:grpSpPr>
        <p:grpSp>
          <p:nvGrpSpPr>
            <p:cNvPr id="55302" name="Group 88"/>
            <p:cNvGrpSpPr>
              <a:grpSpLocks/>
            </p:cNvGrpSpPr>
            <p:nvPr/>
          </p:nvGrpSpPr>
          <p:grpSpPr bwMode="auto">
            <a:xfrm>
              <a:off x="1905000" y="1793785"/>
              <a:ext cx="5406880" cy="2763798"/>
              <a:chOff x="2323383" y="1958374"/>
              <a:chExt cx="5406880" cy="2763798"/>
            </a:xfrm>
          </p:grpSpPr>
          <p:sp>
            <p:nvSpPr>
              <p:cNvPr id="55307" name="Line 5"/>
              <p:cNvSpPr>
                <a:spLocks noChangeShapeType="1"/>
              </p:cNvSpPr>
              <p:nvPr/>
            </p:nvSpPr>
            <p:spPr bwMode="auto">
              <a:xfrm flipH="1">
                <a:off x="2413295" y="3415786"/>
                <a:ext cx="5316968" cy="751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308" name="Line 5"/>
              <p:cNvSpPr>
                <a:spLocks noChangeShapeType="1"/>
              </p:cNvSpPr>
              <p:nvPr/>
            </p:nvSpPr>
            <p:spPr bwMode="auto">
              <a:xfrm flipH="1" flipV="1">
                <a:off x="4114800" y="2327706"/>
                <a:ext cx="0" cy="1600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309" name="Line 5"/>
              <p:cNvSpPr>
                <a:spLocks noChangeShapeType="1"/>
              </p:cNvSpPr>
              <p:nvPr/>
            </p:nvSpPr>
            <p:spPr bwMode="auto">
              <a:xfrm>
                <a:off x="4114800" y="3927906"/>
                <a:ext cx="1575095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14" name="Straight Connector 96"/>
              <p:cNvCxnSpPr/>
              <p:nvPr/>
            </p:nvCxnSpPr>
            <p:spPr>
              <a:xfrm>
                <a:off x="4729061" y="3959959"/>
                <a:ext cx="550319" cy="2103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97"/>
              <p:cNvCxnSpPr/>
              <p:nvPr/>
            </p:nvCxnSpPr>
            <p:spPr>
              <a:xfrm>
                <a:off x="4732992" y="3448768"/>
                <a:ext cx="550319" cy="20840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98"/>
              <p:cNvCxnSpPr/>
              <p:nvPr/>
            </p:nvCxnSpPr>
            <p:spPr>
              <a:xfrm>
                <a:off x="5279380" y="3655211"/>
                <a:ext cx="0" cy="5151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99"/>
              <p:cNvCxnSpPr/>
              <p:nvPr/>
            </p:nvCxnSpPr>
            <p:spPr>
              <a:xfrm>
                <a:off x="4734958" y="3450734"/>
                <a:ext cx="0" cy="5151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00"/>
              <p:cNvCxnSpPr>
                <a:endCxn id="55308" idx="0"/>
              </p:cNvCxnSpPr>
              <p:nvPr/>
            </p:nvCxnSpPr>
            <p:spPr>
              <a:xfrm flipH="1">
                <a:off x="4113884" y="2809779"/>
                <a:ext cx="1501583" cy="1118723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01"/>
              <p:cNvCxnSpPr/>
              <p:nvPr/>
            </p:nvCxnSpPr>
            <p:spPr>
              <a:xfrm flipH="1" flipV="1">
                <a:off x="4113884" y="3934400"/>
                <a:ext cx="1501583" cy="6488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02"/>
              <p:cNvCxnSpPr>
                <a:endCxn id="55309" idx="0"/>
              </p:cNvCxnSpPr>
              <p:nvPr/>
            </p:nvCxnSpPr>
            <p:spPr>
              <a:xfrm flipH="1" flipV="1">
                <a:off x="4113884" y="3928501"/>
                <a:ext cx="2625805" cy="53282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03"/>
              <p:cNvCxnSpPr/>
              <p:nvPr/>
            </p:nvCxnSpPr>
            <p:spPr>
              <a:xfrm flipH="1">
                <a:off x="4113884" y="3269851"/>
                <a:ext cx="2625805" cy="67437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04"/>
              <p:cNvCxnSpPr/>
              <p:nvPr/>
            </p:nvCxnSpPr>
            <p:spPr>
              <a:xfrm>
                <a:off x="5615468" y="2811744"/>
                <a:ext cx="1141910" cy="4581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05"/>
              <p:cNvCxnSpPr/>
              <p:nvPr/>
            </p:nvCxnSpPr>
            <p:spPr>
              <a:xfrm flipV="1">
                <a:off x="6739690" y="3252155"/>
                <a:ext cx="0" cy="12091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06"/>
              <p:cNvCxnSpPr/>
              <p:nvPr/>
            </p:nvCxnSpPr>
            <p:spPr>
              <a:xfrm>
                <a:off x="5615468" y="3999282"/>
                <a:ext cx="1124222" cy="4581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07"/>
              <p:cNvCxnSpPr/>
              <p:nvPr/>
            </p:nvCxnSpPr>
            <p:spPr>
              <a:xfrm flipV="1">
                <a:off x="5615468" y="2811744"/>
                <a:ext cx="0" cy="12091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83" y="3699821"/>
                <a:ext cx="351378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7391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52" y="1958374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22" r="-30612" b="-73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81" y="4352840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8367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29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76" y="3743240"/>
                <a:ext cx="988919" cy="3811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55326" name="TextBox 29"/>
              <p:cNvSpPr txBox="1">
                <a:spLocks noChangeArrowheads="1"/>
              </p:cNvSpPr>
              <p:nvPr/>
            </p:nvSpPr>
            <p:spPr bwMode="auto">
              <a:xfrm>
                <a:off x="5159784" y="2442174"/>
                <a:ext cx="927459" cy="381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ko-KR" sz="1400"/>
                  <a:t>(-1,1,-1)</a:t>
                </a:r>
              </a:p>
            </p:txBody>
          </p:sp>
        </p:grpSp>
        <p:sp>
          <p:nvSpPr>
            <p:cNvPr id="55303" name="TextBox 6"/>
            <p:cNvSpPr txBox="1">
              <a:spLocks noChangeArrowheads="1"/>
            </p:cNvSpPr>
            <p:nvPr/>
          </p:nvSpPr>
          <p:spPr bwMode="auto">
            <a:xfrm>
              <a:off x="3397576" y="4350041"/>
              <a:ext cx="1407758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sz="1200"/>
                <a:t>Near clipping plane</a:t>
              </a:r>
            </a:p>
          </p:txBody>
        </p:sp>
        <p:cxnSp>
          <p:nvCxnSpPr>
            <p:cNvPr id="8" name="Straight Arrow Connector 90"/>
            <p:cNvCxnSpPr/>
            <p:nvPr/>
          </p:nvCxnSpPr>
          <p:spPr>
            <a:xfrm flipV="1">
              <a:off x="4133790" y="3856321"/>
              <a:ext cx="312503" cy="524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05" name="TextBox 8"/>
            <p:cNvSpPr txBox="1">
              <a:spLocks noChangeArrowheads="1"/>
            </p:cNvSpPr>
            <p:nvPr/>
          </p:nvSpPr>
          <p:spPr bwMode="auto">
            <a:xfrm>
              <a:off x="5668617" y="1776164"/>
              <a:ext cx="13003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sz="1200"/>
                <a:t>Far clipping plane</a:t>
              </a:r>
            </a:p>
          </p:txBody>
        </p:sp>
        <p:cxnSp>
          <p:nvCxnSpPr>
            <p:cNvPr id="10" name="Straight Arrow Connector 92"/>
            <p:cNvCxnSpPr/>
            <p:nvPr/>
          </p:nvCxnSpPr>
          <p:spPr>
            <a:xfrm flipH="1">
              <a:off x="5875155" y="2102540"/>
              <a:ext cx="400946" cy="772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(1/4)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524000"/>
            <a:ext cx="7772400" cy="4724400"/>
          </a:xfrm>
          <a:blipFill rotWithShape="1">
            <a:blip r:embed="rId2"/>
            <a:stretch>
              <a:fillRect l="-627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D437A20-1B1D-4D7C-8490-ACFBCF8D4A9C}" type="slidenum">
              <a:rPr lang="es-ES" altLang="ko-KR" sz="1000" smtClean="0">
                <a:latin typeface="Arial" charset="0"/>
              </a:rPr>
              <a:pPr lvl="1"/>
              <a:t>14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768975" y="533400"/>
            <a:ext cx="3222625" cy="2095500"/>
            <a:chOff x="5562600" y="133350"/>
            <a:chExt cx="3222656" cy="2095500"/>
          </a:xfrm>
        </p:grpSpPr>
        <p:pic>
          <p:nvPicPr>
            <p:cNvPr id="5632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33350"/>
              <a:ext cx="3143250" cy="209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328" name="TextBox 6"/>
            <p:cNvSpPr txBox="1">
              <a:spLocks noChangeArrowheads="1"/>
            </p:cNvSpPr>
            <p:nvPr/>
          </p:nvSpPr>
          <p:spPr bwMode="auto">
            <a:xfrm>
              <a:off x="8480364" y="1042154"/>
              <a:ext cx="304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i="1"/>
                <a:t>F</a:t>
              </a:r>
            </a:p>
          </p:txBody>
        </p:sp>
        <p:sp>
          <p:nvSpPr>
            <p:cNvPr id="56329" name="TextBox 7"/>
            <p:cNvSpPr txBox="1">
              <a:spLocks noChangeArrowheads="1"/>
            </p:cNvSpPr>
            <p:nvPr/>
          </p:nvSpPr>
          <p:spPr bwMode="auto">
            <a:xfrm>
              <a:off x="7711440" y="1015722"/>
              <a:ext cx="3529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 i="1"/>
                <a:t>F’</a:t>
              </a:r>
            </a:p>
          </p:txBody>
        </p:sp>
      </p:grp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4419600"/>
            <a:ext cx="31432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(2/4)	</a:t>
            </a:r>
            <a:endParaRPr lang="ko-KR" altLang="en-US"/>
          </a:p>
        </p:txBody>
      </p:sp>
      <p:sp>
        <p:nvSpPr>
          <p:cNvPr id="57347" name="내용 개체 틀 2"/>
          <p:cNvSpPr>
            <a:spLocks noGrp="1"/>
          </p:cNvSpPr>
          <p:nvPr>
            <p:ph idx="1"/>
          </p:nvPr>
        </p:nvSpPr>
        <p:spPr>
          <a:xfrm>
            <a:off x="228600" y="1524000"/>
            <a:ext cx="7772400" cy="4724400"/>
          </a:xfrm>
        </p:spPr>
        <p:txBody>
          <a:bodyPr/>
          <a:lstStyle/>
          <a:p>
            <a:r>
              <a:rPr lang="en-US" altLang="ko-KR" sz="2400"/>
              <a:t>Next, scale along X direction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Use the same trick: divide by size of volume along the X axis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How long is the side of the volume along X? Find out using trig…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Start with the original volume</a:t>
            </a:r>
          </a:p>
          <a:p>
            <a:endParaRPr lang="ko-KR" altLang="en-US" sz="240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CCF054D-4ECB-4741-AFF0-DC3F78D586D1}" type="slidenum">
              <a:rPr lang="es-ES" altLang="ko-KR" sz="1000" smtClean="0">
                <a:latin typeface="Arial" charset="0"/>
              </a:rPr>
              <a:pPr lvl="1"/>
              <a:t>15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066800" y="4197350"/>
            <a:ext cx="2495550" cy="1514475"/>
            <a:chOff x="1143000" y="2952750"/>
            <a:chExt cx="2495550" cy="1514475"/>
          </a:xfrm>
        </p:grpSpPr>
        <p:pic>
          <p:nvPicPr>
            <p:cNvPr id="5735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952750"/>
              <a:ext cx="24955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2390775" y="3367008"/>
              <a:ext cx="489585" cy="338554"/>
              <a:chOff x="2390775" y="3367008"/>
              <a:chExt cx="489585" cy="338554"/>
            </a:xfrm>
          </p:grpSpPr>
          <p:sp>
            <p:nvSpPr>
              <p:cNvPr id="8" name="Rectangle 9"/>
              <p:cNvSpPr/>
              <p:nvPr/>
            </p:nvSpPr>
            <p:spPr>
              <a:xfrm>
                <a:off x="2422525" y="3463925"/>
                <a:ext cx="457200" cy="1889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3367008"/>
                <a:ext cx="457200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</p:grp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495800" y="3521075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>
                <a:solidFill>
                  <a:schemeClr val="tx1"/>
                </a:solidFill>
                <a:latin typeface="+mn-lt"/>
                <a:ea typeface="ＭＳ Ｐゴシック" pitchFamily="34" charset="-128"/>
                <a:cs typeface="ＭＳ Ｐゴシック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>
                <a:solidFill>
                  <a:srgbClr val="0070C0"/>
                </a:solidFill>
              </a:rPr>
              <a:t>Cut in half along the Z axis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334000" y="4191000"/>
            <a:ext cx="2495550" cy="1514475"/>
            <a:chOff x="5334000" y="2952750"/>
            <a:chExt cx="2495550" cy="1514475"/>
          </a:xfrm>
        </p:grpSpPr>
        <p:pic>
          <p:nvPicPr>
            <p:cNvPr id="5735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952750"/>
              <a:ext cx="24955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4"/>
            <p:cNvSpPr/>
            <p:nvPr/>
          </p:nvSpPr>
          <p:spPr>
            <a:xfrm>
              <a:off x="6832600" y="33655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8"/>
            <p:cNvSpPr/>
            <p:nvPr/>
          </p:nvSpPr>
          <p:spPr>
            <a:xfrm>
              <a:off x="6819900" y="35941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29400" y="3272571"/>
              <a:ext cx="838200" cy="307777"/>
            </a:xfrm>
            <a:prstGeom prst="rect">
              <a:avLst/>
            </a:prstGeom>
            <a:blipFill rotWithShape="1">
              <a:blip r:embed="rId5"/>
              <a:stretch>
                <a:fillRect b="-1000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6" name="TextBox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619875" y="3509010"/>
              <a:ext cx="838200" cy="307777"/>
            </a:xfrm>
            <a:prstGeom prst="rect">
              <a:avLst/>
            </a:prstGeom>
            <a:blipFill rotWithShape="1">
              <a:blip r:embed="rId5"/>
              <a:stretch>
                <a:fillRect b="-10000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(3/4)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2057400"/>
            <a:ext cx="7772400" cy="4724400"/>
          </a:xfrm>
          <a:blipFill rotWithShape="1">
            <a:blip r:embed="rId2"/>
            <a:stretch>
              <a:fillRect l="-706" t="-516" r="-784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FBD19847-9D2E-4049-BF41-773CA715C3DA}" type="slidenum">
              <a:rPr lang="es-ES" altLang="ko-KR" sz="1000" smtClean="0">
                <a:latin typeface="Arial" charset="0"/>
              </a:rPr>
              <a:pPr lvl="1"/>
              <a:t>16</a:t>
            </a:fld>
            <a:endParaRPr lang="es-ES" altLang="ko-KR" sz="1000">
              <a:latin typeface="Arial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95400"/>
            <a:ext cx="31051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Scaling the perspective view volume (4/4)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903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6B2B05BE-F05A-475E-82F2-0BC307856B85}" type="slidenum">
              <a:rPr lang="es-ES" altLang="ko-KR" sz="1000" smtClean="0">
                <a:latin typeface="Arial" charset="0"/>
              </a:rPr>
              <a:pPr lvl="1"/>
              <a:t>17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9397" name="그룹 6"/>
          <p:cNvGrpSpPr>
            <a:grpSpLocks/>
          </p:cNvGrpSpPr>
          <p:nvPr/>
        </p:nvGrpSpPr>
        <p:grpSpPr bwMode="auto">
          <a:xfrm>
            <a:off x="2133600" y="4267200"/>
            <a:ext cx="4557713" cy="1871663"/>
            <a:chOff x="2133600" y="4267200"/>
            <a:chExt cx="4557550" cy="1871923"/>
          </a:xfrm>
        </p:grpSpPr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19400" y="4267200"/>
              <a:ext cx="3871750" cy="187192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6" name="Text Box 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133600" y="4974561"/>
              <a:ext cx="1002134" cy="495520"/>
            </a:xfrm>
            <a:prstGeom prst="rect">
              <a:avLst/>
            </a:prstGeom>
            <a:blipFill rotWithShape="1">
              <a:blip r:embed="rId4"/>
              <a:stretch>
                <a:fillRect l="-1220" t="-9877" r="-8537" b="-2098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375761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Perspective and Projection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524000"/>
            <a:ext cx="5715000" cy="4724400"/>
          </a:xfrm>
          <a:blipFill rotWithShape="1">
            <a:blip r:embed="rId3"/>
            <a:stretch>
              <a:fillRect l="-853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042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C6B79112-7926-4344-ACC7-D4E90C566D5A}" type="slidenum">
              <a:rPr lang="es-ES" altLang="ko-KR" sz="1000" smtClean="0">
                <a:latin typeface="Arial" charset="0"/>
              </a:rPr>
              <a:pPr lvl="1"/>
              <a:t>18</a:t>
            </a:fld>
            <a:endParaRPr lang="es-ES" altLang="ko-KR" sz="1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 (1/4) 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33412" y="1557509"/>
            <a:ext cx="7772400" cy="4724400"/>
          </a:xfrm>
          <a:blipFill rotWithShape="1">
            <a:blip r:embed="rId2"/>
            <a:stretch>
              <a:fillRect l="-1333" t="-258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90B581D2-5A01-490A-AE7C-9E561AC9A8F1}" type="slidenum">
              <a:rPr lang="es-ES" altLang="ko-KR" sz="1000" smtClean="0">
                <a:latin typeface="Arial" charset="0"/>
              </a:rPr>
              <a:pPr lvl="1"/>
              <a:t>19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61445" name="Group 7170"/>
          <p:cNvGrpSpPr>
            <a:grpSpLocks/>
          </p:cNvGrpSpPr>
          <p:nvPr/>
        </p:nvGrpSpPr>
        <p:grpSpPr bwMode="auto">
          <a:xfrm>
            <a:off x="2819400" y="2908300"/>
            <a:ext cx="3348038" cy="3533775"/>
            <a:chOff x="5526057" y="900291"/>
            <a:chExt cx="3347433" cy="3533418"/>
          </a:xfrm>
        </p:grpSpPr>
        <p:sp>
          <p:nvSpPr>
            <p:cNvPr id="61446" name="TextBox 5"/>
            <p:cNvSpPr txBox="1">
              <a:spLocks noChangeArrowheads="1"/>
            </p:cNvSpPr>
            <p:nvPr/>
          </p:nvSpPr>
          <p:spPr bwMode="auto">
            <a:xfrm>
              <a:off x="8416290" y="2312670"/>
              <a:ext cx="457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r>
                <a:rPr lang="en-US" altLang="ko-KR"/>
                <a:t>-z</a:t>
              </a:r>
            </a:p>
          </p:txBody>
        </p:sp>
        <p:sp>
          <p:nvSpPr>
            <p:cNvPr id="7" name="TextBox 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024167" y="4156710"/>
              <a:ext cx="711605" cy="276999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  <p:grpSp>
          <p:nvGrpSpPr>
            <p:cNvPr id="61448" name="Group 7168"/>
            <p:cNvGrpSpPr>
              <a:grpSpLocks/>
            </p:cNvGrpSpPr>
            <p:nvPr/>
          </p:nvGrpSpPr>
          <p:grpSpPr bwMode="auto">
            <a:xfrm>
              <a:off x="5526057" y="900291"/>
              <a:ext cx="2890233" cy="3256419"/>
              <a:chOff x="5526057" y="900291"/>
              <a:chExt cx="2890233" cy="3256419"/>
            </a:xfrm>
          </p:grpSpPr>
          <p:grpSp>
            <p:nvGrpSpPr>
              <p:cNvPr id="61449" name="Group 50"/>
              <p:cNvGrpSpPr>
                <a:grpSpLocks noChangeAspect="1"/>
              </p:cNvGrpSpPr>
              <p:nvPr/>
            </p:nvGrpSpPr>
            <p:grpSpPr bwMode="auto">
              <a:xfrm>
                <a:off x="6019800" y="1047750"/>
                <a:ext cx="2396490" cy="3108960"/>
                <a:chOff x="6172200" y="1047750"/>
                <a:chExt cx="2819400" cy="3657600"/>
              </a:xfrm>
            </p:grpSpPr>
            <p:cxnSp>
              <p:nvCxnSpPr>
                <p:cNvPr id="14" name="Straight Arrow Connector 16"/>
                <p:cNvCxnSpPr/>
                <p:nvPr/>
              </p:nvCxnSpPr>
              <p:spPr>
                <a:xfrm flipV="1">
                  <a:off x="6190733" y="1047943"/>
                  <a:ext cx="0" cy="17143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8"/>
                <p:cNvCxnSpPr>
                  <a:cxnSpLocks noChangeAspect="1"/>
                </p:cNvCxnSpPr>
                <p:nvPr/>
              </p:nvCxnSpPr>
              <p:spPr>
                <a:xfrm flipV="1">
                  <a:off x="6190733" y="2769740"/>
                  <a:ext cx="280096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21"/>
                <p:cNvCxnSpPr>
                  <a:cxnSpLocks noChangeAspect="1"/>
                </p:cNvCxnSpPr>
                <p:nvPr/>
              </p:nvCxnSpPr>
              <p:spPr>
                <a:xfrm flipV="1">
                  <a:off x="6172060" y="1201075"/>
                  <a:ext cx="1753403" cy="155185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23"/>
                <p:cNvCxnSpPr>
                  <a:cxnSpLocks noChangeAspect="1"/>
                </p:cNvCxnSpPr>
                <p:nvPr/>
              </p:nvCxnSpPr>
              <p:spPr>
                <a:xfrm>
                  <a:off x="6172060" y="2752932"/>
                  <a:ext cx="1753403" cy="19514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39"/>
                <p:cNvCxnSpPr>
                  <a:cxnSpLocks noChangeAspect="1"/>
                </p:cNvCxnSpPr>
                <p:nvPr/>
              </p:nvCxnSpPr>
              <p:spPr>
                <a:xfrm>
                  <a:off x="6780803" y="2209502"/>
                  <a:ext cx="0" cy="12194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42"/>
                <p:cNvCxnSpPr>
                  <a:cxnSpLocks noChangeAspect="1"/>
                </p:cNvCxnSpPr>
                <p:nvPr/>
              </p:nvCxnSpPr>
              <p:spPr>
                <a:xfrm>
                  <a:off x="7772344" y="1352338"/>
                  <a:ext cx="0" cy="31765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57" y="2462730"/>
                <a:ext cx="603050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167" y="900291"/>
                <a:ext cx="71160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2" y="3284722"/>
                <a:ext cx="979499" cy="440955"/>
              </a:xfrm>
              <a:prstGeom prst="rect">
                <a:avLst/>
              </a:prstGeom>
              <a:blipFill rotWithShape="1">
                <a:blip r:embed="rId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80" y="1398270"/>
                <a:ext cx="979499" cy="440955"/>
              </a:xfrm>
              <a:prstGeom prst="rect">
                <a:avLst/>
              </a:prstGeom>
              <a:blipFill rotWithShape="1"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D80D95-7E6C-4643-8867-E9DFB1963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Review</a:t>
            </a:r>
            <a:r>
              <a:rPr lang="ko-KR" altLang="en-US" sz="3600" dirty="0"/>
              <a:t> </a:t>
            </a:r>
            <a:r>
              <a:rPr lang="en-US" altLang="ko-KR" sz="3600" dirty="0"/>
              <a:t>:</a:t>
            </a:r>
            <a:r>
              <a:rPr lang="ko-KR" altLang="en-US" sz="3600" dirty="0"/>
              <a:t> </a:t>
            </a:r>
            <a:r>
              <a:rPr lang="en-US" altLang="ko-KR" sz="3600" dirty="0"/>
              <a:t>OpenGL Geometric Transformations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7669D18-EA8E-4F4C-A29A-C323063FC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latin typeface="Courier"/>
              </a:rPr>
              <a:t>glMatrixMode(GL_MODELVIEW);</a:t>
            </a:r>
          </a:p>
        </p:txBody>
      </p:sp>
      <p:pic>
        <p:nvPicPr>
          <p:cNvPr id="6148" name="Picture 4" descr="AADGHVQ0">
            <a:extLst>
              <a:ext uri="{FF2B5EF4-FFF2-40B4-BE49-F238E27FC236}">
                <a16:creationId xmlns:a16="http://schemas.microsoft.com/office/drawing/2014/main" id="{B39373A0-561E-49BE-A2E3-14FA8BF2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t="11157" r="10625" b="42639"/>
          <a:stretch>
            <a:fillRect/>
          </a:stretch>
        </p:blipFill>
        <p:spPr bwMode="auto">
          <a:xfrm>
            <a:off x="684213" y="2349500"/>
            <a:ext cx="8066087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104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Volume(2/4)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098" t="-903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E8717D60-257F-43D7-AAE6-BC5C1C78CD2C}" type="slidenum">
              <a:rPr lang="es-ES" altLang="ko-KR" sz="1000" smtClean="0">
                <a:latin typeface="Arial" charset="0"/>
              </a:rPr>
              <a:pPr lvl="1"/>
              <a:t>20</a:t>
            </a:fld>
            <a:endParaRPr lang="es-ES" altLang="ko-KR" sz="10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/>
              <p:nvPr/>
            </p:nvSpPr>
            <p:spPr>
              <a:xfrm>
                <a:off x="2743200" y="4648200"/>
                <a:ext cx="3352800" cy="1769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648200"/>
                <a:ext cx="3352800" cy="17692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Volume(3/4)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706" t="-51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361B5FA2-413B-4321-9F81-AD46B612E131}" type="slidenum">
              <a:rPr lang="es-ES" altLang="ko-KR" sz="1000" smtClean="0">
                <a:latin typeface="Arial" charset="0"/>
              </a:rPr>
              <a:pPr lvl="1"/>
              <a:t>21</a:t>
            </a:fld>
            <a:endParaRPr lang="es-ES" altLang="ko-KR" sz="10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1819743" y="4493277"/>
                <a:ext cx="3666657" cy="159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=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43" y="4493277"/>
                <a:ext cx="3666657" cy="15927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>
              <a:xfrm>
                <a:off x="4495800" y="4563168"/>
                <a:ext cx="2514600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563168"/>
                <a:ext cx="2514600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Unhinging View Volume to Become a Parallel View Volume(4/4)</a:t>
            </a:r>
            <a:endParaRPr lang="ko-KR" altLang="en-US"/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0FB3586D-B472-4804-B921-612CE0F80184}" type="slidenum">
              <a:rPr lang="es-ES" altLang="ko-KR" sz="1000" smtClean="0">
                <a:latin typeface="Arial" charset="0"/>
              </a:rPr>
              <a:pPr lvl="1"/>
              <a:t>22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5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8855" y="4696106"/>
            <a:ext cx="1529778" cy="94269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6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6386" y="3733800"/>
            <a:ext cx="1529778" cy="94269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7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18855" y="2819400"/>
            <a:ext cx="1529778" cy="94269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8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6385" y="1905000"/>
            <a:ext cx="1529778" cy="94269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1905000"/>
            <a:ext cx="635302" cy="942694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2819400"/>
            <a:ext cx="635302" cy="94269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9541" y="3765932"/>
            <a:ext cx="835677" cy="95846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17049" y="4680332"/>
            <a:ext cx="835677" cy="958468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3" name="Right Arrow 16"/>
          <p:cNvSpPr/>
          <p:nvPr/>
        </p:nvSpPr>
        <p:spPr>
          <a:xfrm>
            <a:off x="4575175" y="2133600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7"/>
          <p:cNvSpPr/>
          <p:nvPr/>
        </p:nvSpPr>
        <p:spPr>
          <a:xfrm>
            <a:off x="4575175" y="3057525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8"/>
          <p:cNvSpPr/>
          <p:nvPr/>
        </p:nvSpPr>
        <p:spPr>
          <a:xfrm>
            <a:off x="4575175" y="4114800"/>
            <a:ext cx="979488" cy="36353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9"/>
          <p:cNvSpPr/>
          <p:nvPr/>
        </p:nvSpPr>
        <p:spPr>
          <a:xfrm>
            <a:off x="4575175" y="4970463"/>
            <a:ext cx="979488" cy="36353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79481" y="1905000"/>
            <a:ext cx="635302" cy="94269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3240" y="2819400"/>
            <a:ext cx="635302" cy="942694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2213" y="3736116"/>
            <a:ext cx="835677" cy="98828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78384" y="4648200"/>
            <a:ext cx="835677" cy="98828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1" name="Right Arrow 24"/>
          <p:cNvSpPr/>
          <p:nvPr/>
        </p:nvSpPr>
        <p:spPr>
          <a:xfrm>
            <a:off x="6970713" y="4165600"/>
            <a:ext cx="838200" cy="330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ight Arrow 25"/>
          <p:cNvSpPr/>
          <p:nvPr/>
        </p:nvSpPr>
        <p:spPr>
          <a:xfrm>
            <a:off x="6970713" y="5003800"/>
            <a:ext cx="838200" cy="330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45313" y="3087688"/>
            <a:ext cx="165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/>
              <a:t>Don’t forget to </a:t>
            </a:r>
          </a:p>
          <a:p>
            <a:r>
              <a:rPr lang="en-US" altLang="ko-KR"/>
              <a:t>homogenize!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60681" y="3781706"/>
            <a:ext cx="635302" cy="942694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5298" y="4696106"/>
            <a:ext cx="635302" cy="94269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pic>
        <p:nvPicPr>
          <p:cNvPr id="26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997075"/>
            <a:ext cx="6064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4581525"/>
            <a:ext cx="6064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687763"/>
            <a:ext cx="608012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See full size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838450"/>
            <a:ext cx="608012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normalizing transformation (perspective)</a:t>
            </a:r>
            <a:endParaRPr lang="ko-KR" altLang="en-US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176" t="-903" r="-392"/>
            </a:stretch>
          </a:blipFill>
        </p:spPr>
        <p:txBody>
          <a:bodyPr/>
          <a:lstStyle/>
          <a:p>
            <a:r>
              <a:rPr lang="ko-KR" altLang="en-US" dirty="0">
                <a:noFill/>
              </a:rPr>
              <a:t> </a:t>
            </a:r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9FAB394F-6D02-4A60-8F23-5886F974F5B7}" type="slidenum">
              <a:rPr lang="es-ES" altLang="ko-KR" sz="1000" smtClean="0">
                <a:latin typeface="Arial" charset="0"/>
              </a:rPr>
              <a:pPr lvl="1"/>
              <a:t>23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80782" y="2271240"/>
            <a:ext cx="4654951" cy="199548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1219200" y="2482216"/>
                <a:ext cx="3352800" cy="159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82216"/>
                <a:ext cx="3352800" cy="1592744"/>
              </a:xfrm>
              <a:prstGeom prst="rect">
                <a:avLst/>
              </a:prstGeom>
              <a:blipFill rotWithShape="1">
                <a:blip r:embed="rId4"/>
                <a:stretch>
                  <a:fillRect l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it works (1/2)</a:t>
            </a:r>
            <a:endParaRPr lang="ko-KR" altLang="en-US"/>
          </a:p>
        </p:txBody>
      </p:sp>
      <p:sp>
        <p:nvSpPr>
          <p:cNvPr id="66563" name="내용 개체 틀 2"/>
          <p:cNvSpPr>
            <a:spLocks noGrp="1"/>
          </p:cNvSpPr>
          <p:nvPr>
            <p:ph idx="1"/>
          </p:nvPr>
        </p:nvSpPr>
        <p:spPr>
          <a:xfrm>
            <a:off x="0" y="1524000"/>
            <a:ext cx="5486400" cy="4724400"/>
          </a:xfrm>
        </p:spPr>
        <p:txBody>
          <a:bodyPr/>
          <a:lstStyle/>
          <a:p>
            <a:r>
              <a:rPr lang="en-US" altLang="ko-KR" sz="2000"/>
              <a:t>The key is in the </a:t>
            </a:r>
            <a:r>
              <a:rPr lang="en-US" altLang="ko-KR" sz="2000" b="1">
                <a:solidFill>
                  <a:srgbClr val="FF0000"/>
                </a:solidFill>
              </a:rPr>
              <a:t>unhinging step</a:t>
            </a:r>
          </a:p>
          <a:p>
            <a:r>
              <a:rPr lang="en-US" altLang="ko-KR" sz="2000"/>
              <a:t>We can take an intuitive approach to see this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The closer the object is to the near clipping plane, the more it is enlarged during the unhinging step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Thus, closer objects are larger and farther away objects are smaller, as is to be expected</a:t>
            </a:r>
          </a:p>
          <a:p>
            <a:r>
              <a:rPr lang="en-US" altLang="ko-KR" sz="2000"/>
              <a:t>Another way to see it is to use the parallel lines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Draw parallel lines in a perspective volume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When we unhinge the volume, the lines fan out at the near clipping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</a:rPr>
              <a:t>The result is converging lines, the railroad track</a:t>
            </a:r>
          </a:p>
          <a:p>
            <a:endParaRPr lang="ko-KR" altLang="en-US" sz="200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59E4AC9A-8018-4CD4-8DBD-CCAB33A23FB7}" type="slidenum">
              <a:rPr lang="es-ES" altLang="ko-KR" sz="1000" smtClean="0">
                <a:latin typeface="Arial" charset="0"/>
              </a:rPr>
              <a:pPr lvl="1"/>
              <a:t>24</a:t>
            </a:fld>
            <a:endParaRPr lang="es-ES" altLang="ko-KR" sz="1000">
              <a:latin typeface="Arial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138738" y="2363788"/>
            <a:ext cx="3865562" cy="1428750"/>
            <a:chOff x="4817189" y="2011481"/>
            <a:chExt cx="3865076" cy="1905000"/>
          </a:xfrm>
        </p:grpSpPr>
        <p:cxnSp>
          <p:nvCxnSpPr>
            <p:cNvPr id="6" name="Straight Arrow Connector 4"/>
            <p:cNvCxnSpPr/>
            <p:nvPr/>
          </p:nvCxnSpPr>
          <p:spPr>
            <a:xfrm>
              <a:off x="5434648" y="2011481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206077" y="2963981"/>
              <a:ext cx="13714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8"/>
            <p:cNvCxnSpPr/>
            <p:nvPr/>
          </p:nvCxnSpPr>
          <p:spPr>
            <a:xfrm flipV="1">
              <a:off x="5434648" y="2240081"/>
              <a:ext cx="114285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9"/>
            <p:cNvCxnSpPr/>
            <p:nvPr/>
          </p:nvCxnSpPr>
          <p:spPr>
            <a:xfrm>
              <a:off x="5434648" y="2963981"/>
              <a:ext cx="1142856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3"/>
            <p:cNvCxnSpPr/>
            <p:nvPr/>
          </p:nvCxnSpPr>
          <p:spPr>
            <a:xfrm>
              <a:off x="5739410" y="2773481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5"/>
            <p:cNvCxnSpPr/>
            <p:nvPr/>
          </p:nvCxnSpPr>
          <p:spPr>
            <a:xfrm>
              <a:off x="6425124" y="2354381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21"/>
            <p:cNvSpPr/>
            <p:nvPr/>
          </p:nvSpPr>
          <p:spPr>
            <a:xfrm>
              <a:off x="5739410" y="2856030"/>
              <a:ext cx="161905" cy="232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3" name="Oval 22"/>
            <p:cNvSpPr/>
            <p:nvPr/>
          </p:nvSpPr>
          <p:spPr>
            <a:xfrm>
              <a:off x="6129886" y="2735381"/>
              <a:ext cx="295238" cy="41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14" name="Straight Arrow Connector 23"/>
            <p:cNvCxnSpPr/>
            <p:nvPr/>
          </p:nvCxnSpPr>
          <p:spPr>
            <a:xfrm>
              <a:off x="7539409" y="2011481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4"/>
            <p:cNvCxnSpPr/>
            <p:nvPr/>
          </p:nvCxnSpPr>
          <p:spPr>
            <a:xfrm>
              <a:off x="7310837" y="2963981"/>
              <a:ext cx="13714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5"/>
            <p:cNvCxnSpPr/>
            <p:nvPr/>
          </p:nvCxnSpPr>
          <p:spPr>
            <a:xfrm>
              <a:off x="7539409" y="2240081"/>
              <a:ext cx="1142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6"/>
            <p:cNvCxnSpPr/>
            <p:nvPr/>
          </p:nvCxnSpPr>
          <p:spPr>
            <a:xfrm>
              <a:off x="7539409" y="3611681"/>
              <a:ext cx="11428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8"/>
            <p:cNvCxnSpPr/>
            <p:nvPr/>
          </p:nvCxnSpPr>
          <p:spPr>
            <a:xfrm>
              <a:off x="8529884" y="2259130"/>
              <a:ext cx="0" cy="1352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31"/>
            <p:cNvSpPr/>
            <p:nvPr/>
          </p:nvSpPr>
          <p:spPr>
            <a:xfrm>
              <a:off x="6748933" y="2856030"/>
              <a:ext cx="380952" cy="1905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0" name="Oval 36"/>
            <p:cNvSpPr/>
            <p:nvPr/>
          </p:nvSpPr>
          <p:spPr>
            <a:xfrm>
              <a:off x="7539409" y="2578748"/>
              <a:ext cx="539682" cy="770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1" name="Oval 37"/>
            <p:cNvSpPr/>
            <p:nvPr/>
          </p:nvSpPr>
          <p:spPr>
            <a:xfrm>
              <a:off x="8218773" y="2754430"/>
              <a:ext cx="295238" cy="419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817189" y="2446881"/>
              <a:ext cx="675185" cy="451405"/>
            </a:xfrm>
            <a:prstGeom prst="rect">
              <a:avLst/>
            </a:prstGeom>
            <a:blipFill rotWithShape="1">
              <a:blip r:embed="rId2"/>
              <a:stretch>
                <a:fillRect b="-10714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  <p:grpSp>
        <p:nvGrpSpPr>
          <p:cNvPr id="23" name="Group 5"/>
          <p:cNvGrpSpPr>
            <a:grpSpLocks/>
          </p:cNvGrpSpPr>
          <p:nvPr/>
        </p:nvGrpSpPr>
        <p:grpSpPr bwMode="auto">
          <a:xfrm>
            <a:off x="5094288" y="4090988"/>
            <a:ext cx="3910012" cy="1428750"/>
            <a:chOff x="4772265" y="4206559"/>
            <a:chExt cx="3910000" cy="1905000"/>
          </a:xfrm>
        </p:grpSpPr>
        <p:cxnSp>
          <p:nvCxnSpPr>
            <p:cNvPr id="24" name="Straight Arrow Connector 38"/>
            <p:cNvCxnSpPr/>
            <p:nvPr/>
          </p:nvCxnSpPr>
          <p:spPr>
            <a:xfrm>
              <a:off x="5434250" y="4206559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9"/>
            <p:cNvCxnSpPr/>
            <p:nvPr/>
          </p:nvCxnSpPr>
          <p:spPr>
            <a:xfrm>
              <a:off x="5205651" y="5159059"/>
              <a:ext cx="137159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0"/>
            <p:cNvCxnSpPr/>
            <p:nvPr/>
          </p:nvCxnSpPr>
          <p:spPr>
            <a:xfrm flipV="1">
              <a:off x="5434250" y="4435159"/>
              <a:ext cx="1142996" cy="72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1"/>
            <p:cNvCxnSpPr/>
            <p:nvPr/>
          </p:nvCxnSpPr>
          <p:spPr>
            <a:xfrm>
              <a:off x="5434250" y="5159059"/>
              <a:ext cx="1142996" cy="647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42"/>
            <p:cNvCxnSpPr/>
            <p:nvPr/>
          </p:nvCxnSpPr>
          <p:spPr>
            <a:xfrm>
              <a:off x="5739049" y="49685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3"/>
            <p:cNvCxnSpPr/>
            <p:nvPr/>
          </p:nvCxnSpPr>
          <p:spPr>
            <a:xfrm>
              <a:off x="6424847" y="4549459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46"/>
            <p:cNvCxnSpPr/>
            <p:nvPr/>
          </p:nvCxnSpPr>
          <p:spPr>
            <a:xfrm>
              <a:off x="7539269" y="4206559"/>
              <a:ext cx="0" cy="1905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7"/>
            <p:cNvCxnSpPr/>
            <p:nvPr/>
          </p:nvCxnSpPr>
          <p:spPr>
            <a:xfrm>
              <a:off x="7310669" y="5159059"/>
              <a:ext cx="137159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8"/>
            <p:cNvCxnSpPr/>
            <p:nvPr/>
          </p:nvCxnSpPr>
          <p:spPr>
            <a:xfrm>
              <a:off x="7539269" y="4435159"/>
              <a:ext cx="1142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9"/>
            <p:cNvCxnSpPr/>
            <p:nvPr/>
          </p:nvCxnSpPr>
          <p:spPr>
            <a:xfrm>
              <a:off x="7539269" y="5806759"/>
              <a:ext cx="11429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0"/>
            <p:cNvCxnSpPr/>
            <p:nvPr/>
          </p:nvCxnSpPr>
          <p:spPr>
            <a:xfrm>
              <a:off x="8529865" y="4454208"/>
              <a:ext cx="0" cy="1352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Arrow 51"/>
            <p:cNvSpPr/>
            <p:nvPr/>
          </p:nvSpPr>
          <p:spPr>
            <a:xfrm>
              <a:off x="6748696" y="5051108"/>
              <a:ext cx="380999" cy="190500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36" name="Straight Connector 55"/>
            <p:cNvCxnSpPr/>
            <p:nvPr/>
          </p:nvCxnSpPr>
          <p:spPr>
            <a:xfrm>
              <a:off x="5739049" y="5051108"/>
              <a:ext cx="6857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56"/>
            <p:cNvCxnSpPr/>
            <p:nvPr/>
          </p:nvCxnSpPr>
          <p:spPr>
            <a:xfrm>
              <a:off x="5739049" y="5275475"/>
              <a:ext cx="68579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58"/>
            <p:cNvCxnSpPr/>
            <p:nvPr/>
          </p:nvCxnSpPr>
          <p:spPr>
            <a:xfrm>
              <a:off x="7539269" y="4797108"/>
              <a:ext cx="990597" cy="254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60"/>
            <p:cNvCxnSpPr/>
            <p:nvPr/>
          </p:nvCxnSpPr>
          <p:spPr>
            <a:xfrm flipV="1">
              <a:off x="7539269" y="5275475"/>
              <a:ext cx="990597" cy="20743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772265" y="4575175"/>
              <a:ext cx="675185" cy="451405"/>
            </a:xfrm>
            <a:prstGeom prst="rect">
              <a:avLst/>
            </a:prstGeom>
            <a:blipFill rotWithShape="1">
              <a:blip r:embed="rId3"/>
              <a:stretch>
                <a:fillRect b="-10714"/>
              </a:stretch>
            </a:blipFill>
          </p:spPr>
          <p:txBody>
            <a:bodyPr/>
            <a:lstStyle/>
            <a:p>
              <a:r>
                <a:rPr lang="ko-KR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it works (2/2)</a:t>
            </a:r>
            <a:endParaRPr lang="ko-KR" altLang="en-US"/>
          </a:p>
        </p:txBody>
      </p:sp>
      <p:sp>
        <p:nvSpPr>
          <p:cNvPr id="67587" name="내용 개체 틀 2"/>
          <p:cNvSpPr>
            <a:spLocks noGrp="1"/>
          </p:cNvSpPr>
          <p:nvPr>
            <p:ph idx="1"/>
          </p:nvPr>
        </p:nvSpPr>
        <p:spPr>
          <a:xfrm>
            <a:off x="76200" y="1295400"/>
            <a:ext cx="46482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ko-KR" sz="2000"/>
              <a:t>Yet another way to demonstrate how this works is to use occlusion (when elements in the scene are blocked by other elements)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Looking at the top view of the frustum, we see a square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Draw a line from your eye point to the left corner of the square, we can see that points behind this corner are obscured</a:t>
            </a:r>
          </a:p>
          <a:p>
            <a:pPr>
              <a:spcAft>
                <a:spcPts val="600"/>
              </a:spcAft>
            </a:pPr>
            <a:r>
              <a:rPr lang="en-US" altLang="ko-KR" sz="2000"/>
              <a:t>Now unhinge the perspective and draw a line again to the left corner, we can see that all points obscured before are still obscured and all points that were visible before are still visible</a:t>
            </a:r>
          </a:p>
          <a:p>
            <a:endParaRPr lang="ko-KR" altLang="en-US" sz="200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7025ED78-DF94-4D71-B654-B5F29502DEB9}" type="slidenum">
              <a:rPr lang="es-ES" altLang="ko-KR" sz="1000" smtClean="0">
                <a:latin typeface="Arial" charset="0"/>
              </a:rPr>
              <a:pPr lvl="1"/>
              <a:t>25</a:t>
            </a:fld>
            <a:endParaRPr lang="es-ES" altLang="ko-KR" sz="100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2413000"/>
            <a:ext cx="4429125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5638800" y="3214688"/>
            <a:ext cx="650875" cy="277812"/>
          </a:xfrm>
          <a:custGeom>
            <a:avLst/>
            <a:gdLst>
              <a:gd name="connsiteX0" fmla="*/ 447152 w 452176"/>
              <a:gd name="connsiteY0" fmla="*/ 200967 h 205992"/>
              <a:gd name="connsiteX1" fmla="*/ 0 w 452176"/>
              <a:gd name="connsiteY1" fmla="*/ 205992 h 205992"/>
              <a:gd name="connsiteX2" fmla="*/ 452176 w 452176"/>
              <a:gd name="connsiteY2" fmla="*/ 0 h 205992"/>
              <a:gd name="connsiteX3" fmla="*/ 447152 w 452176"/>
              <a:gd name="connsiteY3" fmla="*/ 200967 h 2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176" h="205992">
                <a:moveTo>
                  <a:pt x="447152" y="200967"/>
                </a:moveTo>
                <a:lnTo>
                  <a:pt x="0" y="205992"/>
                </a:lnTo>
                <a:lnTo>
                  <a:pt x="452176" y="0"/>
                </a:lnTo>
                <a:lnTo>
                  <a:pt x="447152" y="200967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7620000" y="3306763"/>
            <a:ext cx="727075" cy="160337"/>
          </a:xfrm>
          <a:custGeom>
            <a:avLst/>
            <a:gdLst>
              <a:gd name="connsiteX0" fmla="*/ 447152 w 452176"/>
              <a:gd name="connsiteY0" fmla="*/ 200967 h 205992"/>
              <a:gd name="connsiteX1" fmla="*/ 0 w 452176"/>
              <a:gd name="connsiteY1" fmla="*/ 205992 h 205992"/>
              <a:gd name="connsiteX2" fmla="*/ 452176 w 452176"/>
              <a:gd name="connsiteY2" fmla="*/ 0 h 205992"/>
              <a:gd name="connsiteX3" fmla="*/ 447152 w 452176"/>
              <a:gd name="connsiteY3" fmla="*/ 200967 h 20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176" h="205992">
                <a:moveTo>
                  <a:pt x="447152" y="200967"/>
                </a:moveTo>
                <a:lnTo>
                  <a:pt x="0" y="205992"/>
                </a:lnTo>
                <a:lnTo>
                  <a:pt x="452176" y="0"/>
                </a:lnTo>
                <a:lnTo>
                  <a:pt x="447152" y="200967"/>
                </a:lnTo>
                <a:close/>
              </a:path>
            </a:pathLst>
          </a:cu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873250"/>
          </a:xfrm>
        </p:spPr>
        <p:txBody>
          <a:bodyPr/>
          <a:lstStyle/>
          <a:p>
            <a:pPr eaLnBrk="1" hangingPunct="1"/>
            <a:r>
              <a:rPr lang="en-US" altLang="ko-KR" sz="4800" dirty="0"/>
              <a:t>Chapter 5.</a:t>
            </a:r>
            <a:br>
              <a:rPr lang="en-US" altLang="ko-KR" sz="4800" dirty="0"/>
            </a:br>
            <a:r>
              <a:rPr lang="en-US" altLang="ko-KR" sz="4800" dirty="0"/>
              <a:t>Lighting and Shading</a:t>
            </a:r>
            <a:endParaRPr lang="en-US" altLang="ko-KR" sz="4800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152525"/>
          </a:xfrm>
        </p:spPr>
        <p:txBody>
          <a:bodyPr/>
          <a:lstStyle/>
          <a:p>
            <a:pPr eaLnBrk="1" hangingPunct="1"/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97229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2950" cy="706437"/>
          </a:xfrm>
        </p:spPr>
        <p:txBody>
          <a:bodyPr/>
          <a:lstStyle/>
          <a:p>
            <a:pPr eaLnBrk="1" hangingPunct="1"/>
            <a:r>
              <a:rPr lang="en-US" altLang="ko-KR"/>
              <a:t>Photorealism in Computer Graphics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/>
              <a:t>Photorealism in computer graphics involves</a:t>
            </a:r>
          </a:p>
          <a:p>
            <a:pPr lvl="1" eaLnBrk="1" hangingPunct="1"/>
            <a:r>
              <a:rPr lang="en-US" altLang="ko-KR" sz="2000"/>
              <a:t>Accurate representations of surface properties, and</a:t>
            </a:r>
          </a:p>
          <a:p>
            <a:pPr lvl="1" eaLnBrk="1" hangingPunct="1"/>
            <a:r>
              <a:rPr lang="en-US" altLang="ko-KR" sz="2000"/>
              <a:t>Good physical descriptions of the lighting effects</a:t>
            </a:r>
          </a:p>
          <a:p>
            <a:pPr lvl="1" eaLnBrk="1" hangingPunct="1"/>
            <a:endParaRPr lang="en-US" altLang="ko-KR" sz="2000"/>
          </a:p>
          <a:p>
            <a:pPr eaLnBrk="1" hangingPunct="1"/>
            <a:r>
              <a:rPr lang="en-US" altLang="ko-KR" sz="2400"/>
              <a:t>Modeling the lighting effects that we see on an object is a complex process, involving principles of both physics and psychology</a:t>
            </a:r>
          </a:p>
          <a:p>
            <a:pPr eaLnBrk="1" hangingPunct="1"/>
            <a:endParaRPr lang="en-US" altLang="ko-KR" sz="2400"/>
          </a:p>
          <a:p>
            <a:pPr eaLnBrk="1" hangingPunct="1"/>
            <a:r>
              <a:rPr lang="en-US" altLang="ko-KR" sz="2400"/>
              <a:t>Physical illumination models involve</a:t>
            </a:r>
          </a:p>
          <a:p>
            <a:pPr lvl="1" eaLnBrk="1" hangingPunct="1"/>
            <a:r>
              <a:rPr lang="en-US" altLang="ko-KR" sz="2000"/>
              <a:t>Material properties, object position relative to light sources and other objects, the features of the light sources, and so on</a:t>
            </a:r>
          </a:p>
        </p:txBody>
      </p:sp>
    </p:spTree>
    <p:extLst>
      <p:ext uri="{BB962C8B-B14F-4D97-AF65-F5344CB8AC3E}">
        <p14:creationId xmlns:p14="http://schemas.microsoft.com/office/powerpoint/2010/main" val="190289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Illumination and Rendering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An </a:t>
            </a:r>
            <a:r>
              <a:rPr lang="en-US" altLang="ko-KR" sz="2800" b="1" i="1" dirty="0"/>
              <a:t>illumination model</a:t>
            </a:r>
            <a:r>
              <a:rPr lang="en-US" altLang="ko-KR" sz="2800" dirty="0"/>
              <a:t> in computer graphics</a:t>
            </a:r>
          </a:p>
          <a:p>
            <a:pPr lvl="1" eaLnBrk="1" hangingPunct="1"/>
            <a:r>
              <a:rPr lang="en-US" altLang="ko-KR" sz="2400" dirty="0"/>
              <a:t>also called a </a:t>
            </a:r>
            <a:r>
              <a:rPr lang="en-US" altLang="ko-KR" sz="2400" b="1" i="1" dirty="0"/>
              <a:t>lighting model</a:t>
            </a:r>
            <a:r>
              <a:rPr lang="en-US" altLang="ko-KR" sz="2400" dirty="0"/>
              <a:t> or a </a:t>
            </a:r>
            <a:r>
              <a:rPr lang="en-US" altLang="ko-KR" sz="2400" b="1" i="1" dirty="0"/>
              <a:t>shading model</a:t>
            </a:r>
            <a:endParaRPr lang="en-US" altLang="ko-KR" sz="2400" dirty="0"/>
          </a:p>
          <a:p>
            <a:pPr lvl="1" eaLnBrk="1" hangingPunct="1"/>
            <a:r>
              <a:rPr lang="en-US" altLang="ko-KR" sz="2400" dirty="0"/>
              <a:t>used to calculate the color of an illuminated position on the surface of an object</a:t>
            </a:r>
          </a:p>
          <a:p>
            <a:pPr lvl="1" eaLnBrk="1" hangingPunct="1"/>
            <a:r>
              <a:rPr lang="en-US" altLang="ko-KR" sz="2400" dirty="0"/>
              <a:t>Approximations of the physical laws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A </a:t>
            </a:r>
            <a:r>
              <a:rPr lang="en-US" altLang="ko-KR" sz="2800" b="1" i="1" dirty="0"/>
              <a:t>surface-rendering method</a:t>
            </a:r>
            <a:r>
              <a:rPr lang="en-US" altLang="ko-KR" sz="2800" dirty="0"/>
              <a:t> determine the pixel colors for all projected positions in a scene</a:t>
            </a:r>
          </a:p>
        </p:txBody>
      </p:sp>
    </p:spTree>
    <p:extLst>
      <p:ext uri="{BB962C8B-B14F-4D97-AF65-F5344CB8AC3E}">
        <p14:creationId xmlns:p14="http://schemas.microsoft.com/office/powerpoint/2010/main" val="2166266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362950" cy="4784725"/>
          </a:xfrm>
        </p:spPr>
        <p:txBody>
          <a:bodyPr/>
          <a:lstStyle/>
          <a:p>
            <a:pPr eaLnBrk="1" hangingPunct="1"/>
            <a:r>
              <a:rPr lang="en-US" altLang="ko-KR" sz="2400" dirty="0"/>
              <a:t>Point light sources</a:t>
            </a:r>
          </a:p>
          <a:p>
            <a:pPr lvl="1" eaLnBrk="1" hangingPunct="1"/>
            <a:r>
              <a:rPr lang="en-US" altLang="ko-KR" sz="2000" dirty="0"/>
              <a:t>Emitting radiant energy at a single point</a:t>
            </a:r>
          </a:p>
          <a:p>
            <a:pPr lvl="1" eaLnBrk="1" hangingPunct="1"/>
            <a:r>
              <a:rPr lang="en-US" altLang="ko-KR" sz="2000" dirty="0"/>
              <a:t>Specified with its position and the color of the emitted light</a:t>
            </a:r>
          </a:p>
          <a:p>
            <a:pPr eaLnBrk="1" hangingPunct="1"/>
            <a:r>
              <a:rPr lang="en-US" altLang="ko-KR" sz="2400" dirty="0"/>
              <a:t>Infinitely distant light sources</a:t>
            </a:r>
          </a:p>
          <a:p>
            <a:pPr lvl="1" eaLnBrk="1" hangingPunct="1"/>
            <a:r>
              <a:rPr lang="en-US" altLang="ko-KR" sz="2000" dirty="0"/>
              <a:t>A large light source, such as sun, that is very far from a scene</a:t>
            </a:r>
          </a:p>
          <a:p>
            <a:pPr lvl="1" eaLnBrk="1" hangingPunct="1"/>
            <a:r>
              <a:rPr lang="en-US" altLang="ko-KR" sz="2000" dirty="0"/>
              <a:t>Little variation in its directional effects</a:t>
            </a:r>
          </a:p>
          <a:p>
            <a:pPr lvl="1" eaLnBrk="1" hangingPunct="1"/>
            <a:r>
              <a:rPr lang="en-US" altLang="ko-KR" sz="2000" dirty="0"/>
              <a:t>Specified with its color value and a fixed direction for the light rays</a:t>
            </a:r>
          </a:p>
        </p:txBody>
      </p:sp>
      <p:pic>
        <p:nvPicPr>
          <p:cNvPr id="18436" name="Picture 4" descr="AADGHZG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7" t="20602" r="15347" b="34259"/>
          <a:stretch>
            <a:fillRect/>
          </a:stretch>
        </p:blipFill>
        <p:spPr bwMode="auto">
          <a:xfrm>
            <a:off x="2195513" y="4292600"/>
            <a:ext cx="45370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5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C81E5216-750C-4165-BF6D-BA4182286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Projection Transformation</a:t>
            </a:r>
            <a:endParaRPr lang="ko-KR" altLang="en-US" dirty="0"/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BE934F3C-6833-4F0F-B572-FB469C499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Parallel Projections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Simple Perspective Projections</a:t>
            </a:r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B0E73642-1BB4-4F83-AC4F-C94ED0C6A1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41A6AF2D-D4D2-4E88-8D02-F0C20A0CEAAC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3</a:t>
            </a:fld>
            <a:endParaRPr lang="es-ES" altLang="ko-KR" sz="1000"/>
          </a:p>
        </p:txBody>
      </p:sp>
    </p:spTree>
    <p:extLst>
      <p:ext uri="{BB962C8B-B14F-4D97-AF65-F5344CB8AC3E}">
        <p14:creationId xmlns:p14="http://schemas.microsoft.com/office/powerpoint/2010/main" val="2589555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Directional light sources</a:t>
            </a:r>
          </a:p>
          <a:p>
            <a:pPr lvl="1" eaLnBrk="1" hangingPunct="1"/>
            <a:r>
              <a:rPr lang="en-US" altLang="ko-KR" sz="2400" dirty="0"/>
              <a:t>Produces a directional beam of light</a:t>
            </a:r>
          </a:p>
          <a:p>
            <a:pPr lvl="1" eaLnBrk="1" hangingPunct="1"/>
            <a:r>
              <a:rPr lang="en-US" altLang="ko-KR" sz="2400" dirty="0"/>
              <a:t>Spotlight effects</a:t>
            </a:r>
          </a:p>
          <a:p>
            <a:pPr lvl="1" eaLnBrk="1" hangingPunct="1"/>
            <a:endParaRPr lang="en-US" altLang="ko-KR" sz="2400" dirty="0"/>
          </a:p>
          <a:p>
            <a:pPr eaLnBrk="1" hangingPunct="1"/>
            <a:r>
              <a:rPr lang="en-US" altLang="ko-KR" sz="2800" dirty="0"/>
              <a:t>Area light sources</a:t>
            </a:r>
          </a:p>
        </p:txBody>
      </p:sp>
      <p:pic>
        <p:nvPicPr>
          <p:cNvPr id="19460" name="Picture 4" descr="AADGHZH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0" t="17453" r="20070" b="35301"/>
          <a:stretch>
            <a:fillRect/>
          </a:stretch>
        </p:blipFill>
        <p:spPr bwMode="auto">
          <a:xfrm>
            <a:off x="5292725" y="2667000"/>
            <a:ext cx="36004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10-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381635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4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435975" cy="5183187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Radial intensity attenuation</a:t>
            </a:r>
          </a:p>
          <a:p>
            <a:pPr lvl="1" eaLnBrk="1" hangingPunct="1"/>
            <a:r>
              <a:rPr lang="en-US" altLang="ko-KR" sz="2400" dirty="0"/>
              <a:t>As radiant energy travels, its amplitude is attenuated by the factor</a:t>
            </a:r>
          </a:p>
          <a:p>
            <a:pPr lvl="1" eaLnBrk="1" hangingPunct="1"/>
            <a:r>
              <a:rPr lang="en-US" altLang="ko-KR" sz="2400" dirty="0"/>
              <a:t>Sometimes, more realistic attenuation effects can be obtained with an inverse quadratic function of distance</a:t>
            </a:r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  <a:p>
            <a:pPr lvl="1" eaLnBrk="1" hangingPunct="1"/>
            <a:endParaRPr lang="en-US" altLang="ko-KR" sz="2400" dirty="0"/>
          </a:p>
          <a:p>
            <a:pPr lvl="1" eaLnBrk="1" hangingPunct="1"/>
            <a:r>
              <a:rPr lang="en-US" altLang="ko-KR" sz="2400" dirty="0"/>
              <a:t>The intensity attenuation is not applied to light sources at infinity because all points in the scene are at a nearly equal distance from a far-off source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05770"/>
              </p:ext>
            </p:extLst>
          </p:nvPr>
        </p:nvGraphicFramePr>
        <p:xfrm>
          <a:off x="2514600" y="2236788"/>
          <a:ext cx="647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203040" progId="Equation.3">
                  <p:embed/>
                </p:oleObj>
              </mc:Choice>
              <mc:Fallback>
                <p:oleObj name="Equation" r:id="rId3" imgW="330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36788"/>
                        <a:ext cx="6477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979613" y="3716338"/>
          <a:ext cx="537845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43200" imgH="634680" progId="Equation.3">
                  <p:embed/>
                </p:oleObj>
              </mc:Choice>
              <mc:Fallback>
                <p:oleObj name="Equation" r:id="rId5" imgW="27432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338"/>
                        <a:ext cx="537845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35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Light Sources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Angular intensity attenuation</a:t>
            </a:r>
          </a:p>
          <a:p>
            <a:pPr lvl="1" eaLnBrk="1" hangingPunct="1"/>
            <a:r>
              <a:rPr lang="en-US" altLang="ko-KR" sz="2400" dirty="0"/>
              <a:t>For a directional light, we can attenuate the light intensity angularly as well as radially</a:t>
            </a:r>
          </a:p>
        </p:txBody>
      </p:sp>
      <p:pic>
        <p:nvPicPr>
          <p:cNvPr id="2053" name="Picture 4" descr="AADGHZ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2" t="14305" r="29530" b="27940"/>
          <a:stretch>
            <a:fillRect/>
          </a:stretch>
        </p:blipFill>
        <p:spPr bwMode="auto">
          <a:xfrm>
            <a:off x="5076825" y="2971800"/>
            <a:ext cx="36068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692275" y="4365625"/>
          <a:ext cx="24558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28600" progId="Equation.3">
                  <p:embed/>
                </p:oleObj>
              </mc:Choice>
              <mc:Fallback>
                <p:oleObj name="Equation" r:id="rId4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24558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690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Surface Lighting Effects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An illumination model computes the lighting effects for a surface using the various optical properties</a:t>
            </a:r>
          </a:p>
          <a:p>
            <a:pPr lvl="1" eaLnBrk="1" hangingPunct="1"/>
            <a:r>
              <a:rPr lang="en-US" altLang="ko-KR" sz="2000" dirty="0"/>
              <a:t>Degree of transparency, color reflectance, surface texture</a:t>
            </a:r>
          </a:p>
          <a:p>
            <a:pPr lvl="1" eaLnBrk="1" hangingPunct="1"/>
            <a:endParaRPr lang="en-US" altLang="ko-KR" sz="2000" dirty="0"/>
          </a:p>
          <a:p>
            <a:pPr eaLnBrk="1" hangingPunct="1"/>
            <a:r>
              <a:rPr lang="en-US" altLang="ko-KR" sz="2400" dirty="0"/>
              <a:t>The reflection (</a:t>
            </a:r>
            <a:r>
              <a:rPr lang="en-US" altLang="ko-KR" sz="2400" b="1" i="1" dirty="0" err="1">
                <a:solidFill>
                  <a:srgbClr val="FF0000"/>
                </a:solidFill>
              </a:rPr>
              <a:t>phong</a:t>
            </a:r>
            <a:r>
              <a:rPr lang="en-US" altLang="ko-KR" sz="2400" b="1" i="1" dirty="0">
                <a:solidFill>
                  <a:srgbClr val="FF0000"/>
                </a:solidFill>
              </a:rPr>
              <a:t> illumination</a:t>
            </a:r>
            <a:r>
              <a:rPr lang="en-US" altLang="ko-KR" sz="2400" dirty="0"/>
              <a:t>) model describes the way incident light reflects from an opaque surface</a:t>
            </a:r>
          </a:p>
          <a:p>
            <a:pPr lvl="1" eaLnBrk="1" hangingPunct="1"/>
            <a:r>
              <a:rPr lang="en-US" altLang="ko-KR" sz="2000" dirty="0"/>
              <a:t>Diffuse, ambient, specular reflections</a:t>
            </a:r>
          </a:p>
          <a:p>
            <a:pPr lvl="1" eaLnBrk="1" hangingPunct="1"/>
            <a:r>
              <a:rPr lang="en-US" altLang="ko-KR" sz="2000" dirty="0"/>
              <a:t>Simple approximation of actual physical models</a:t>
            </a:r>
          </a:p>
        </p:txBody>
      </p:sp>
    </p:spTree>
    <p:extLst>
      <p:ext uri="{BB962C8B-B14F-4D97-AF65-F5344CB8AC3E}">
        <p14:creationId xmlns:p14="http://schemas.microsoft.com/office/powerpoint/2010/main" val="1684352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84B7C668-4D7B-40F3-B298-3C15FC42301E}" type="slidenum">
              <a:rPr lang="es-ES" altLang="ko-KR" sz="1000">
                <a:latin typeface="Arial" charset="0"/>
              </a:rPr>
              <a:pPr lvl="1"/>
              <a:t>34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Surface Types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700"/>
              <a:t>The smoother a surface, the more reflected light is concentrated in the direction a perfect mirror would reflected the light</a:t>
            </a:r>
          </a:p>
          <a:p>
            <a:r>
              <a:rPr lang="en-US" altLang="ko-KR" sz="2700"/>
              <a:t>A very rough surface scatters light in all directions</a:t>
            </a:r>
          </a:p>
        </p:txBody>
      </p:sp>
      <p:pic>
        <p:nvPicPr>
          <p:cNvPr id="26630" name="Picture 5" descr="AN06F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400"/>
            <a:ext cx="25685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AN06F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52253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636713" y="5713413"/>
            <a:ext cx="226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>
                <a:latin typeface="Arial" charset="0"/>
              </a:rPr>
              <a:t>smooth surface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486400" y="5638800"/>
            <a:ext cx="204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>
                <a:latin typeface="Arial" charset="0"/>
              </a:rPr>
              <a:t>rough surface</a:t>
            </a:r>
          </a:p>
        </p:txBody>
      </p:sp>
    </p:spTree>
    <p:extLst>
      <p:ext uri="{BB962C8B-B14F-4D97-AF65-F5344CB8AC3E}">
        <p14:creationId xmlns:p14="http://schemas.microsoft.com/office/powerpoint/2010/main" val="1980402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55186D66-7BBD-4DFA-8F7C-EC4AFEECC31A}" type="slidenum">
              <a:rPr lang="es-ES" altLang="ko-KR" sz="1000">
                <a:latin typeface="Arial" charset="0"/>
              </a:rPr>
              <a:pPr lvl="1"/>
              <a:t>35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Phong Model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700" dirty="0"/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altLang="ko-KR" sz="2700" dirty="0"/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Diffuse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Specular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Ambient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839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Diffuse Reflection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Incident light is scattered with equal intensity in all directions</a:t>
            </a:r>
          </a:p>
          <a:p>
            <a:pPr eaLnBrk="1" hangingPunct="1"/>
            <a:r>
              <a:rPr lang="en-US" altLang="ko-KR" sz="2800" dirty="0"/>
              <a:t>Such surfaces are called </a:t>
            </a:r>
            <a:r>
              <a:rPr lang="en-US" altLang="ko-KR" sz="2800" b="1" i="1" dirty="0"/>
              <a:t>ideal diffuse reflectors</a:t>
            </a:r>
            <a:r>
              <a:rPr lang="en-US" altLang="ko-KR" sz="2800" dirty="0"/>
              <a:t> </a:t>
            </a:r>
            <a:br>
              <a:rPr lang="en-US" altLang="ko-KR" sz="2800" dirty="0"/>
            </a:br>
            <a:r>
              <a:rPr lang="en-US" altLang="ko-KR" sz="2800" dirty="0"/>
              <a:t>(also referred to as </a:t>
            </a:r>
            <a:r>
              <a:rPr lang="en-US" altLang="ko-KR" sz="2800" b="1" i="1" dirty="0" err="1"/>
              <a:t>Lambertian</a:t>
            </a:r>
            <a:r>
              <a:rPr lang="en-US" altLang="ko-KR" sz="2800" b="1" i="1" dirty="0"/>
              <a:t> reflectors</a:t>
            </a:r>
            <a:r>
              <a:rPr lang="en-US" altLang="ko-KR" sz="2800" dirty="0"/>
              <a:t>)</a:t>
            </a:r>
          </a:p>
        </p:txBody>
      </p:sp>
      <p:pic>
        <p:nvPicPr>
          <p:cNvPr id="21508" name="Picture 4" descr="u13l1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292600"/>
            <a:ext cx="38893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676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Diffuse Reflection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91513" cy="4784725"/>
          </a:xfrm>
        </p:spPr>
        <p:txBody>
          <a:bodyPr/>
          <a:lstStyle/>
          <a:p>
            <a:pPr eaLnBrk="1" hangingPunct="1"/>
            <a:r>
              <a:rPr lang="en-US" altLang="ko-KR" dirty="0"/>
              <a:t>Light intensity is independent of angle of reflection</a:t>
            </a:r>
          </a:p>
          <a:p>
            <a:pPr eaLnBrk="1" hangingPunct="1"/>
            <a:r>
              <a:rPr lang="en-US" altLang="ko-KR" dirty="0"/>
              <a:t>Light intensity depends on angle of incidence</a:t>
            </a:r>
          </a:p>
          <a:p>
            <a:pPr eaLnBrk="1" hangingPunct="1"/>
            <a:endParaRPr lang="en-US" altLang="ko-KR" sz="3200" dirty="0"/>
          </a:p>
        </p:txBody>
      </p:sp>
      <p:pic>
        <p:nvPicPr>
          <p:cNvPr id="22532" name="Picture 4" descr="10-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4535488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10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97200"/>
            <a:ext cx="212725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5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3851275" y="1628775"/>
            <a:ext cx="4464050" cy="720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Diffuse Reflection</a:t>
            </a:r>
          </a:p>
        </p:txBody>
      </p:sp>
      <p:sp>
        <p:nvSpPr>
          <p:cNvPr id="308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3075" y="2781300"/>
            <a:ext cx="4681538" cy="28813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the intensity of the light source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diffuse reflection coefficient,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the surface normal (unit vector)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: the direction of light source,		(unit vector)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4049713" y="1752600"/>
          <a:ext cx="40497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1752600"/>
                        <a:ext cx="40497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913188" y="2781300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2781300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3927475" y="3429000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177480" progId="Equation.3">
                  <p:embed/>
                </p:oleObj>
              </mc:Choice>
              <mc:Fallback>
                <p:oleObj name="Equation" r:id="rId7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429000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3900488" y="425926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177480" progId="Equation.3">
                  <p:embed/>
                </p:oleObj>
              </mc:Choice>
              <mc:Fallback>
                <p:oleObj name="Equation" r:id="rId9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259263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3959225" y="4941888"/>
          <a:ext cx="323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941888"/>
                        <a:ext cx="323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2" name="Picture 15" descr="AADGHPP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8" t="29004" r="34219" b="50000"/>
          <a:stretch>
            <a:fillRect/>
          </a:stretch>
        </p:blipFill>
        <p:spPr bwMode="auto">
          <a:xfrm>
            <a:off x="0" y="2420938"/>
            <a:ext cx="37084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Ambient Light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Multiple reflection of nearby (light-reflecting) objects yields a uniform illumination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A form of diffuse reflection independent of he viewing direction and the spatial orientation of a surface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Ambient illumination is constant for an object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 dirty="0"/>
              <a:t>: the incident ambient intensity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800" dirty="0"/>
              <a:t>: ambient reflection coefficient, the proportion reflected away from the surface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42988" y="4813300"/>
          <a:ext cx="369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13300"/>
                        <a:ext cx="369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042988" y="5259388"/>
          <a:ext cx="3746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177480" progId="Equation.3">
                  <p:embed/>
                </p:oleObj>
              </mc:Choice>
              <mc:Fallback>
                <p:oleObj name="Equation" r:id="rId5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59388"/>
                        <a:ext cx="3746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124075" y="4005263"/>
            <a:ext cx="1655763" cy="576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2363788" y="4041775"/>
          <a:ext cx="1273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400" imgH="177480" progId="Equation.3">
                  <p:embed/>
                </p:oleObj>
              </mc:Choice>
              <mc:Fallback>
                <p:oleObj name="Equation" r:id="rId7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041775"/>
                        <a:ext cx="1273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86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277B8DBE-273C-43EE-A299-C158509C8CF7}" type="slidenum">
              <a:rPr lang="es-ES" altLang="ko-KR" sz="1000" smtClean="0">
                <a:latin typeface="Arial" charset="0"/>
              </a:rPr>
              <a:pPr lvl="1"/>
              <a:t>4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Simple Perspective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Center of projection at the origin</a:t>
            </a:r>
          </a:p>
          <a:p>
            <a:r>
              <a:rPr lang="en-US" altLang="ko-KR"/>
              <a:t>Projection plane </a:t>
            </a:r>
            <a:r>
              <a:rPr lang="en-US" altLang="ko-KR" i="1">
                <a:latin typeface="Times New Roman" pitchFamily="18" charset="0"/>
              </a:rPr>
              <a:t>z</a:t>
            </a:r>
            <a:r>
              <a:rPr lang="en-US" altLang="ko-KR">
                <a:latin typeface="Times New Roman" pitchFamily="18" charset="0"/>
              </a:rPr>
              <a:t> = 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, </a:t>
            </a:r>
            <a:r>
              <a:rPr lang="en-US" altLang="ko-KR" i="1">
                <a:latin typeface="Times New Roman" pitchFamily="18" charset="0"/>
              </a:rPr>
              <a:t>d</a:t>
            </a:r>
            <a:r>
              <a:rPr lang="en-US" altLang="ko-KR">
                <a:latin typeface="Times New Roman" pitchFamily="18" charset="0"/>
              </a:rPr>
              <a:t> &lt; 0</a:t>
            </a:r>
          </a:p>
        </p:txBody>
      </p:sp>
      <p:pic>
        <p:nvPicPr>
          <p:cNvPr id="46086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8" b="9807"/>
          <a:stretch>
            <a:fillRect/>
          </a:stretch>
        </p:blipFill>
        <p:spPr bwMode="auto">
          <a:xfrm>
            <a:off x="2362200" y="2743200"/>
            <a:ext cx="3886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Ambient + Diffuse</a:t>
            </a:r>
          </a:p>
        </p:txBody>
      </p:sp>
      <p:pic>
        <p:nvPicPr>
          <p:cNvPr id="5124" name="Picture 4" descr="10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5449" r="6737" b="3070"/>
          <a:stretch>
            <a:fillRect/>
          </a:stretch>
        </p:blipFill>
        <p:spPr bwMode="auto">
          <a:xfrm>
            <a:off x="2051050" y="2420938"/>
            <a:ext cx="4752975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187450" y="1196975"/>
          <a:ext cx="588803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457200" progId="Equation.3">
                  <p:embed/>
                </p:oleObj>
              </mc:Choice>
              <mc:Fallback>
                <p:oleObj name="Equation" r:id="rId4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588803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41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Perfect reflector (mirror) reflects all lights to the direction where angle of reflection is identical to the angle of incidence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It accounts for the </a:t>
            </a:r>
            <a:r>
              <a:rPr lang="en-US" altLang="ko-KR" b="1" i="1" dirty="0"/>
              <a:t>highlight</a:t>
            </a:r>
          </a:p>
          <a:p>
            <a:pPr eaLnBrk="1" hangingPunct="1"/>
            <a:endParaRPr lang="en-US" altLang="ko-KR" b="1" i="1" dirty="0"/>
          </a:p>
          <a:p>
            <a:pPr eaLnBrk="1" hangingPunct="1"/>
            <a:r>
              <a:rPr lang="en-US" altLang="ko-KR" dirty="0"/>
              <a:t>Near total reflector reflects most of light over a range of positions close to the direction</a:t>
            </a:r>
          </a:p>
        </p:txBody>
      </p:sp>
    </p:spTree>
    <p:extLst>
      <p:ext uri="{BB962C8B-B14F-4D97-AF65-F5344CB8AC3E}">
        <p14:creationId xmlns:p14="http://schemas.microsoft.com/office/powerpoint/2010/main" val="2460234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Phong</a:t>
            </a:r>
            <a:r>
              <a:rPr lang="en-US" altLang="ko-KR" dirty="0"/>
              <a:t> specular-reflection model</a:t>
            </a:r>
          </a:p>
          <a:p>
            <a:pPr lvl="1" eaLnBrk="1" hangingPunct="1"/>
            <a:r>
              <a:rPr lang="en-US" altLang="ko-KR" dirty="0"/>
              <a:t>Note that N, L, and R are coplanar, but V may not be coplanar to the others</a:t>
            </a:r>
          </a:p>
        </p:txBody>
      </p:sp>
      <p:pic>
        <p:nvPicPr>
          <p:cNvPr id="6152" name="Picture 4" descr="AADGHP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33194" r="34219" b="32153"/>
          <a:stretch>
            <a:fillRect/>
          </a:stretch>
        </p:blipFill>
        <p:spPr bwMode="auto">
          <a:xfrm>
            <a:off x="250825" y="3286125"/>
            <a:ext cx="33115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4138613" y="3429000"/>
            <a:ext cx="4464050" cy="576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386263" y="3429000"/>
          <a:ext cx="39131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28600" progId="Equation.3">
                  <p:embed/>
                </p:oleObj>
              </mc:Choice>
              <mc:Fallback>
                <p:oleObj name="Equation" r:id="rId4" imgW="162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429000"/>
                        <a:ext cx="39131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4284663" y="4549775"/>
            <a:ext cx="460851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r>
              <a:rPr lang="en-US" altLang="ko-KR" sz="2000"/>
              <a:t>: intensity of the incident light</a:t>
            </a:r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en-US" altLang="ko-KR" sz="2000"/>
              <a:t>: color-independent specular coefficient</a:t>
            </a:r>
          </a:p>
          <a:p>
            <a:pPr eaLnBrk="1" hangingPunct="1"/>
            <a:endParaRPr lang="en-US" altLang="ko-KR" sz="2000"/>
          </a:p>
          <a:p>
            <a:pPr eaLnBrk="1" hangingPunct="1"/>
            <a:r>
              <a:rPr lang="en-US" altLang="ko-KR" sz="2000"/>
              <a:t>: the gloss of the surface</a:t>
            </a:r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3981450" y="4510088"/>
          <a:ext cx="3667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3">
                  <p:embed/>
                </p:oleObj>
              </mc:Choice>
              <mc:Fallback>
                <p:oleObj name="Equation" r:id="rId6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510088"/>
                        <a:ext cx="3667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4010025" y="5157788"/>
          <a:ext cx="346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77480" progId="Equation.3">
                  <p:embed/>
                </p:oleObj>
              </mc:Choice>
              <mc:Fallback>
                <p:oleObj name="Equation" r:id="rId8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5157788"/>
                        <a:ext cx="3460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3997325" y="5805488"/>
          <a:ext cx="32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5805488"/>
                        <a:ext cx="327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695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AADGHP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9560" r="7408" b="34259"/>
          <a:stretch>
            <a:fillRect/>
          </a:stretch>
        </p:blipFill>
        <p:spPr bwMode="auto">
          <a:xfrm>
            <a:off x="1403350" y="3925888"/>
            <a:ext cx="6911975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4" descr="AADGHPT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1" t="27940" r="16797" b="39514"/>
          <a:stretch>
            <a:fillRect/>
          </a:stretch>
        </p:blipFill>
        <p:spPr bwMode="auto">
          <a:xfrm>
            <a:off x="1476375" y="1557338"/>
            <a:ext cx="61198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3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Glossiness of surfaces</a:t>
            </a:r>
          </a:p>
        </p:txBody>
      </p:sp>
    </p:spTree>
    <p:extLst>
      <p:ext uri="{BB962C8B-B14F-4D97-AF65-F5344CB8AC3E}">
        <p14:creationId xmlns:p14="http://schemas.microsoft.com/office/powerpoint/2010/main" val="1121041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Specular-reflection coefficient </a:t>
            </a:r>
            <a:r>
              <a:rPr lang="en-US" altLang="ko-KR" sz="2800" i="1" dirty="0" err="1"/>
              <a:t>k</a:t>
            </a:r>
            <a:r>
              <a:rPr lang="en-US" altLang="ko-KR" sz="1600" dirty="0" err="1"/>
              <a:t>s</a:t>
            </a:r>
            <a:r>
              <a:rPr lang="en-US" altLang="ko-KR" sz="2800" dirty="0"/>
              <a:t> is a material property</a:t>
            </a:r>
          </a:p>
          <a:p>
            <a:pPr lvl="1" eaLnBrk="1" hangingPunct="1"/>
            <a:r>
              <a:rPr lang="en-US" altLang="ko-KR" sz="2400" dirty="0"/>
              <a:t>For some material, </a:t>
            </a:r>
            <a:r>
              <a:rPr lang="en-US" altLang="ko-KR" sz="2400" i="1" dirty="0" err="1"/>
              <a:t>k</a:t>
            </a:r>
            <a:r>
              <a:rPr lang="en-US" altLang="ko-KR" sz="1400" dirty="0" err="1"/>
              <a:t>s</a:t>
            </a:r>
            <a:r>
              <a:rPr lang="en-US" altLang="ko-KR" sz="2400" dirty="0"/>
              <a:t> varies depending on </a:t>
            </a:r>
            <a:r>
              <a:rPr lang="en-US" altLang="ko-KR" sz="2400" i="1" dirty="0">
                <a:latin typeface="Symbol" pitchFamily="18" charset="2"/>
              </a:rPr>
              <a:t>q</a:t>
            </a:r>
          </a:p>
          <a:p>
            <a:pPr lvl="1" eaLnBrk="1" hangingPunct="1"/>
            <a:r>
              <a:rPr lang="en-US" altLang="ko-KR" sz="2400" i="1" dirty="0" err="1"/>
              <a:t>k</a:t>
            </a:r>
            <a:r>
              <a:rPr lang="en-US" altLang="ko-KR" sz="1400" dirty="0" err="1"/>
              <a:t>s</a:t>
            </a:r>
            <a:r>
              <a:rPr lang="en-US" altLang="ko-KR" sz="2400" dirty="0"/>
              <a:t> =1  if  </a:t>
            </a:r>
            <a:r>
              <a:rPr lang="en-US" altLang="ko-KR" sz="2400" i="1" dirty="0">
                <a:latin typeface="Symbol" pitchFamily="18" charset="2"/>
              </a:rPr>
              <a:t>q</a:t>
            </a:r>
            <a:r>
              <a:rPr lang="en-US" altLang="ko-KR" sz="2400" dirty="0"/>
              <a:t> =90</a:t>
            </a:r>
            <a:r>
              <a:rPr lang="en-US" altLang="ko-KR" sz="2400" dirty="0">
                <a:cs typeface="Arial" charset="0"/>
              </a:rPr>
              <a:t>°</a:t>
            </a:r>
          </a:p>
          <a:p>
            <a:pPr lvl="1" eaLnBrk="1" hangingPunct="1"/>
            <a:endParaRPr lang="en-US" altLang="ko-KR" sz="2400" dirty="0">
              <a:cs typeface="Arial" charset="0"/>
            </a:endParaRPr>
          </a:p>
          <a:p>
            <a:pPr eaLnBrk="1" hangingPunct="1"/>
            <a:r>
              <a:rPr lang="en-US" altLang="ko-KR" sz="2800" dirty="0"/>
              <a:t>Calculating the reflection vector </a:t>
            </a:r>
            <a:r>
              <a:rPr lang="en-US" altLang="ko-KR" sz="2800" i="1" dirty="0"/>
              <a:t>R</a:t>
            </a:r>
          </a:p>
          <a:p>
            <a:pPr eaLnBrk="1" hangingPunct="1"/>
            <a:endParaRPr lang="en-US" altLang="ko-KR" sz="2800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403350" y="4508500"/>
          <a:ext cx="2687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203040" progId="Equation.3">
                  <p:embed/>
                </p:oleObj>
              </mc:Choice>
              <mc:Fallback>
                <p:oleObj name="Equation" r:id="rId3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08500"/>
                        <a:ext cx="26876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403350" y="5300663"/>
          <a:ext cx="26876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203040" progId="Equation.3">
                  <p:embed/>
                </p:oleObj>
              </mc:Choice>
              <mc:Fallback>
                <p:oleObj name="Equation" r:id="rId5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00663"/>
                        <a:ext cx="26876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 descr="AADGHP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33194" r="34219" b="47157"/>
          <a:stretch>
            <a:fillRect/>
          </a:stretch>
        </p:blipFill>
        <p:spPr bwMode="auto">
          <a:xfrm>
            <a:off x="4859338" y="4365625"/>
            <a:ext cx="33115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68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Specular Reflection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Simplified </a:t>
            </a:r>
            <a:r>
              <a:rPr lang="en-US" altLang="ko-KR" sz="2800" dirty="0" err="1"/>
              <a:t>Phong</a:t>
            </a:r>
            <a:r>
              <a:rPr lang="en-US" altLang="ko-KR" sz="2800" dirty="0"/>
              <a:t> model using halfway vector</a:t>
            </a:r>
          </a:p>
          <a:p>
            <a:pPr lvl="1" eaLnBrk="1" hangingPunct="1"/>
            <a:r>
              <a:rPr lang="en-US" altLang="ko-KR" sz="2400" dirty="0"/>
              <a:t>H is constant if both viewer and the light source are sufficiently far from the surface</a:t>
            </a:r>
          </a:p>
        </p:txBody>
      </p:sp>
      <p:pic>
        <p:nvPicPr>
          <p:cNvPr id="8198" name="Picture 4" descr="AADGHPY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8" t="32153" r="33420" b="32152"/>
          <a:stretch>
            <a:fillRect/>
          </a:stretch>
        </p:blipFill>
        <p:spPr bwMode="auto">
          <a:xfrm>
            <a:off x="5148263" y="3195638"/>
            <a:ext cx="3671887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547813" y="3284538"/>
          <a:ext cx="22320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419040" progId="Equation.3">
                  <p:embed/>
                </p:oleObj>
              </mc:Choice>
              <mc:Fallback>
                <p:oleObj name="Equation" r:id="rId4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22320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39750" y="4924425"/>
          <a:ext cx="42021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482400" progId="Equation.3">
                  <p:embed/>
                </p:oleObj>
              </mc:Choice>
              <mc:Fallback>
                <p:oleObj name="Equation" r:id="rId6" imgW="1752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24425"/>
                        <a:ext cx="420211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36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Ambient+Diffuse+Specular Reflections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/>
              <a:t>Single light source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Multiple light source</a:t>
            </a:r>
          </a:p>
          <a:p>
            <a:pPr eaLnBrk="1" hangingPunct="1"/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en-US" altLang="ko-KR" sz="2800" dirty="0"/>
              <a:t>Emission and attenuation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692275" y="1989138"/>
          <a:ext cx="55848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760" imgH="228600" progId="Equation.3">
                  <p:embed/>
                </p:oleObj>
              </mc:Choice>
              <mc:Fallback>
                <p:oleObj name="Equation" r:id="rId3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55848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476375" y="3573463"/>
          <a:ext cx="61198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3800" imgH="342720" progId="Equation.3">
                  <p:embed/>
                </p:oleObj>
              </mc:Choice>
              <mc:Fallback>
                <p:oleObj name="Equation" r:id="rId5" imgW="2323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61198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539750" y="5013325"/>
          <a:ext cx="813593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63760" imgH="583920" progId="Equation.3">
                  <p:embed/>
                </p:oleObj>
              </mc:Choice>
              <mc:Fallback>
                <p:oleObj name="Equation" r:id="rId7" imgW="32637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13325"/>
                        <a:ext cx="813593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228600" y="1371600"/>
            <a:ext cx="8610600" cy="1371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47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Parameter Choosing Tips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18488" cy="4784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/>
              <a:t>For a RGB color description, each intensity and reflectance specification is a three-element 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The sum of reflectance coefficients is usually smaller than one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Try </a:t>
            </a:r>
            <a:r>
              <a:rPr lang="en-US" altLang="ko-KR" i="1"/>
              <a:t>n</a:t>
            </a:r>
            <a:r>
              <a:rPr lang="en-US" altLang="ko-KR"/>
              <a:t> in the range [0, 100]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Use a small k</a:t>
            </a:r>
            <a:r>
              <a:rPr lang="en-US" altLang="ko-KR" sz="1800"/>
              <a:t>a</a:t>
            </a:r>
            <a:r>
              <a:rPr lang="en-US" altLang="ko-KR"/>
              <a:t> (~0.1)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/>
              <a:t>Metal: n=90, k</a:t>
            </a:r>
            <a:r>
              <a:rPr lang="en-US" altLang="ko-KR" sz="1600"/>
              <a:t>a</a:t>
            </a:r>
            <a:r>
              <a:rPr lang="en-US" altLang="ko-KR"/>
              <a:t>=0.1, k</a:t>
            </a:r>
            <a:r>
              <a:rPr lang="en-US" altLang="ko-KR" sz="1600"/>
              <a:t>d</a:t>
            </a:r>
            <a:r>
              <a:rPr lang="en-US" altLang="ko-KR"/>
              <a:t>=0.2, k</a:t>
            </a:r>
            <a:r>
              <a:rPr lang="en-US" altLang="ko-KR" sz="1600"/>
              <a:t>s</a:t>
            </a:r>
            <a:r>
              <a:rPr lang="en-US" altLang="ko-KR"/>
              <a:t>=0.5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067175" y="3141663"/>
          <a:ext cx="2592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177480" progId="Equation.3">
                  <p:embed/>
                </p:oleObj>
              </mc:Choice>
              <mc:Fallback>
                <p:oleObj name="Equation" r:id="rId3" imgW="863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141663"/>
                        <a:ext cx="25923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280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10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8913"/>
            <a:ext cx="7559675" cy="645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12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8003B044-665C-41CB-890B-E77E4A549B1B}" type="slidenum">
              <a:rPr lang="es-ES" altLang="ko-KR" sz="1000" smtClean="0">
                <a:latin typeface="Arial" charset="0"/>
              </a:rPr>
              <a:pPr lvl="1"/>
              <a:t>5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Perspective Equations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/>
              <a:t>Consider top and side views</a:t>
            </a:r>
          </a:p>
        </p:txBody>
      </p:sp>
      <p:pic>
        <p:nvPicPr>
          <p:cNvPr id="47110" name="Picture 5" descr="C:\BOOK\OpenGL\Paul Final\Art\jpeg\AN05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b="10403"/>
          <a:stretch>
            <a:fillRect/>
          </a:stretch>
        </p:blipFill>
        <p:spPr bwMode="auto">
          <a:xfrm>
            <a:off x="533400" y="2133600"/>
            <a:ext cx="748665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9620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x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7112" name="Object 2"/>
          <p:cNvGraphicFramePr>
            <a:graphicFrameLocks noChangeAspect="1"/>
          </p:cNvGraphicFramePr>
          <p:nvPr/>
        </p:nvGraphicFramePr>
        <p:xfrm>
          <a:off x="4406900" y="323215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471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323215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3"/>
          <p:cNvGraphicFramePr>
            <a:graphicFrameLocks noChangeAspect="1"/>
          </p:cNvGraphicFramePr>
          <p:nvPr/>
        </p:nvGraphicFramePr>
        <p:xfrm>
          <a:off x="1676400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471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3095625" y="53752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y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7115" name="Object 4"/>
          <p:cNvGraphicFramePr>
            <a:graphicFrameLocks noChangeAspect="1"/>
          </p:cNvGraphicFramePr>
          <p:nvPr/>
        </p:nvGraphicFramePr>
        <p:xfrm>
          <a:off x="3810000" y="52578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393529" progId="Equation.3">
                  <p:embed/>
                </p:oleObj>
              </mc:Choice>
              <mc:Fallback>
                <p:oleObj name="Equation" r:id="rId6" imgW="330057" imgH="393529" progId="Equation.3">
                  <p:embed/>
                  <p:pic>
                    <p:nvPicPr>
                      <p:cNvPr id="471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578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3"/>
          <p:cNvSpPr txBox="1">
            <a:spLocks noChangeArrowheads="1"/>
          </p:cNvSpPr>
          <p:nvPr/>
        </p:nvSpPr>
        <p:spPr bwMode="auto">
          <a:xfrm>
            <a:off x="5334000" y="54102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z</a:t>
            </a:r>
            <a:r>
              <a:rPr lang="en-US" altLang="ko-KR" baseline="-25000"/>
              <a:t>p</a:t>
            </a:r>
            <a:r>
              <a:rPr lang="en-US" altLang="ko-KR"/>
              <a:t> = </a:t>
            </a:r>
            <a:r>
              <a:rPr lang="en-US" altLang="ko-KR" i="1"/>
              <a:t>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14E6540A-645C-41C8-9EFE-FADC01F8F596}" type="slidenum">
              <a:rPr lang="es-ES" altLang="ko-KR" sz="1000" smtClean="0">
                <a:latin typeface="Arial" charset="0"/>
              </a:rPr>
              <a:pPr lvl="1"/>
              <a:t>6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Homogeneous Coordinate Form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114800" y="21336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b="1"/>
              <a:t>M</a:t>
            </a:r>
            <a:r>
              <a:rPr lang="en-US" altLang="ko-KR"/>
              <a:t> = </a:t>
            </a:r>
          </a:p>
        </p:txBody>
      </p:sp>
      <p:graphicFrame>
        <p:nvGraphicFramePr>
          <p:cNvPr id="48134" name="Object 2"/>
          <p:cNvGraphicFramePr>
            <a:graphicFrameLocks noChangeAspect="1"/>
          </p:cNvGraphicFramePr>
          <p:nvPr/>
        </p:nvGraphicFramePr>
        <p:xfrm>
          <a:off x="4800600" y="1524000"/>
          <a:ext cx="25146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914400" progId="Equation.3">
                  <p:embed/>
                </p:oleObj>
              </mc:Choice>
              <mc:Fallback>
                <p:oleObj name="Equation" r:id="rId2" imgW="1054100" imgH="914400" progId="Equation.3">
                  <p:embed/>
                  <p:pic>
                    <p:nvPicPr>
                      <p:cNvPr id="481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251460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33528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ko-KR" sz="2400"/>
              <a:t>consider</a:t>
            </a:r>
            <a:r>
              <a:rPr lang="en-US" altLang="ko-KR" sz="2400" b="1">
                <a:latin typeface="Times New Roman" pitchFamily="18" charset="0"/>
              </a:rPr>
              <a:t> q</a:t>
            </a:r>
            <a:r>
              <a:rPr lang="en-US" altLang="ko-KR" sz="2400">
                <a:latin typeface="Times New Roman" pitchFamily="18" charset="0"/>
              </a:rPr>
              <a:t> = </a:t>
            </a:r>
            <a:r>
              <a:rPr lang="en-US" altLang="ko-KR" sz="2400" b="1">
                <a:latin typeface="Times New Roman" pitchFamily="18" charset="0"/>
              </a:rPr>
              <a:t>Mp </a:t>
            </a:r>
            <a:r>
              <a:rPr lang="en-US" altLang="ko-KR" sz="2400"/>
              <a:t>where</a:t>
            </a:r>
          </a:p>
        </p:txBody>
      </p:sp>
      <p:graphicFrame>
        <p:nvGraphicFramePr>
          <p:cNvPr id="48136" name="Object 3"/>
          <p:cNvGraphicFramePr>
            <a:graphicFrameLocks noChangeAspect="1"/>
          </p:cNvGraphicFramePr>
          <p:nvPr/>
        </p:nvGraphicFramePr>
        <p:xfrm>
          <a:off x="2667000" y="3733800"/>
          <a:ext cx="7556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584" imgH="914003" progId="Equation.3">
                  <p:embed/>
                </p:oleObj>
              </mc:Choice>
              <mc:Fallback>
                <p:oleObj name="Equation" r:id="rId4" imgW="266584" imgH="914003" progId="Equation.3">
                  <p:embed/>
                  <p:pic>
                    <p:nvPicPr>
                      <p:cNvPr id="481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7556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4"/>
          <p:cNvGraphicFramePr>
            <a:graphicFrameLocks noChangeAspect="1"/>
          </p:cNvGraphicFramePr>
          <p:nvPr/>
        </p:nvGraphicFramePr>
        <p:xfrm>
          <a:off x="5181600" y="3733800"/>
          <a:ext cx="11525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914400" progId="Equation.3">
                  <p:embed/>
                </p:oleObj>
              </mc:Choice>
              <mc:Fallback>
                <p:oleObj name="Equation" r:id="rId6" imgW="431800" imgH="914400" progId="Equation.3">
                  <p:embed/>
                  <p:pic>
                    <p:nvPicPr>
                      <p:cNvPr id="481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733800"/>
                        <a:ext cx="11525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1905000" y="4724400"/>
            <a:ext cx="606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b="1"/>
              <a:t>p</a:t>
            </a:r>
            <a:r>
              <a:rPr lang="en-US" altLang="ko-KR"/>
              <a:t> =</a:t>
            </a:r>
          </a:p>
        </p:txBody>
      </p:sp>
      <p:sp>
        <p:nvSpPr>
          <p:cNvPr id="48139" name="Text Box 13"/>
          <p:cNvSpPr txBox="1">
            <a:spLocks noChangeArrowheads="1"/>
          </p:cNvSpPr>
          <p:nvPr/>
        </p:nvSpPr>
        <p:spPr bwMode="auto">
          <a:xfrm>
            <a:off x="3816350" y="4683125"/>
            <a:ext cx="137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b="1">
                <a:sym typeface="Symbol" pitchFamily="18" charset="2"/>
              </a:rPr>
              <a:t>     </a:t>
            </a:r>
            <a:r>
              <a:rPr lang="en-US" altLang="ko-KR" b="1"/>
              <a:t>q</a:t>
            </a:r>
            <a:r>
              <a:rPr lang="en-US" altLang="ko-KR"/>
              <a:t> =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0E6E1056-FC77-4245-A093-1DB2AD60BE1F}" type="slidenum">
              <a:rPr lang="es-ES" altLang="ko-KR" sz="1000" smtClean="0">
                <a:latin typeface="Arial" charset="0"/>
              </a:rPr>
              <a:pPr lvl="1"/>
              <a:t>7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400800"/>
            <a:ext cx="69342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sz="1400"/>
              <a:t>E. Angel and D. Shreiner: Interactive Computer Graphics 6E © Addison-Wesley 2012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100"/>
              <a:t>Perspective Division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r>
              <a:rPr lang="en-US" altLang="ko-KR"/>
              <a:t>However </a:t>
            </a:r>
            <a:r>
              <a:rPr lang="en-US" altLang="ko-KR" i="1">
                <a:latin typeface="Times New Roman" pitchFamily="18" charset="0"/>
              </a:rPr>
              <a:t>w</a:t>
            </a:r>
            <a:r>
              <a:rPr lang="en-US" altLang="ko-KR"/>
              <a:t> </a:t>
            </a:r>
            <a:r>
              <a:rPr lang="en-US" altLang="ko-KR">
                <a:sym typeface="Symbol" pitchFamily="18" charset="2"/>
              </a:rPr>
              <a:t> 1, so we must divide by </a:t>
            </a:r>
            <a:r>
              <a:rPr lang="en-US" altLang="ko-KR" i="1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ko-KR">
                <a:sym typeface="Symbol" pitchFamily="18" charset="2"/>
              </a:rPr>
              <a:t> to return from homogeneous coordinates</a:t>
            </a:r>
          </a:p>
          <a:p>
            <a:endParaRPr lang="en-US" altLang="ko-KR">
              <a:sym typeface="Symbol" pitchFamily="18" charset="2"/>
            </a:endParaRPr>
          </a:p>
          <a:p>
            <a:r>
              <a:rPr lang="en-US" altLang="ko-KR">
                <a:sym typeface="Symbol" pitchFamily="18" charset="2"/>
              </a:rPr>
              <a:t>This </a:t>
            </a:r>
            <a:r>
              <a:rPr lang="en-US" altLang="ko-KR" i="1">
                <a:sym typeface="Symbol" pitchFamily="18" charset="2"/>
              </a:rPr>
              <a:t>perspective division</a:t>
            </a:r>
            <a:r>
              <a:rPr lang="en-US" altLang="ko-KR">
                <a:sym typeface="Symbol" pitchFamily="18" charset="2"/>
              </a:rPr>
              <a:t> yields</a:t>
            </a:r>
          </a:p>
          <a:p>
            <a:endParaRPr lang="en-US" altLang="ko-KR">
              <a:sym typeface="Symbol" pitchFamily="18" charset="2"/>
            </a:endParaRPr>
          </a:p>
          <a:p>
            <a:endParaRPr lang="en-US" altLang="ko-KR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ko-KR">
                <a:sym typeface="Symbol" pitchFamily="18" charset="2"/>
              </a:rPr>
              <a:t>  the desired perspective equations 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1295400" y="40036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x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9159" name="Object 2"/>
          <p:cNvGraphicFramePr>
            <a:graphicFrameLocks noChangeAspect="1"/>
          </p:cNvGraphicFramePr>
          <p:nvPr/>
        </p:nvGraphicFramePr>
        <p:xfrm>
          <a:off x="2009775" y="38862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491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8862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3429000" y="4003675"/>
            <a:ext cx="66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y</a:t>
            </a:r>
            <a:r>
              <a:rPr lang="en-US" altLang="ko-KR" baseline="-25000"/>
              <a:t>p</a:t>
            </a:r>
            <a:r>
              <a:rPr lang="en-US" altLang="ko-KR"/>
              <a:t> =</a:t>
            </a:r>
          </a:p>
        </p:txBody>
      </p:sp>
      <p:graphicFrame>
        <p:nvGraphicFramePr>
          <p:cNvPr id="49161" name="Object 3"/>
          <p:cNvGraphicFramePr>
            <a:graphicFrameLocks noChangeAspect="1"/>
          </p:cNvGraphicFramePr>
          <p:nvPr/>
        </p:nvGraphicFramePr>
        <p:xfrm>
          <a:off x="4143375" y="3886200"/>
          <a:ext cx="7032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491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886200"/>
                        <a:ext cx="7032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8"/>
          <p:cNvSpPr txBox="1">
            <a:spLocks noChangeArrowheads="1"/>
          </p:cNvSpPr>
          <p:nvPr/>
        </p:nvSpPr>
        <p:spPr bwMode="auto">
          <a:xfrm>
            <a:off x="5667375" y="40386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ko-KR" i="1"/>
              <a:t>z</a:t>
            </a:r>
            <a:r>
              <a:rPr lang="en-US" altLang="ko-KR" baseline="-25000"/>
              <a:t>p</a:t>
            </a:r>
            <a:r>
              <a:rPr lang="en-US" altLang="ko-KR"/>
              <a:t> = </a:t>
            </a:r>
            <a:r>
              <a:rPr lang="en-US" altLang="ko-KR" i="1"/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Perspective Viewing in Old OpenGL</a:t>
            </a:r>
            <a:endParaRPr lang="ko-KR" altLang="en-US"/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724400"/>
          </a:xfrm>
        </p:spPr>
        <p:txBody>
          <a:bodyPr/>
          <a:lstStyle/>
          <a:p>
            <a:r>
              <a:rPr lang="en-US" altLang="ko-KR"/>
              <a:t>Two interfaces: glFrustum and gluPerspective</a:t>
            </a:r>
          </a:p>
          <a:p>
            <a:r>
              <a:rPr lang="en-US" altLang="ko-KR"/>
              <a:t>glFrustum(xmin, xmax, ymin, ymax, near, far);</a:t>
            </a:r>
            <a:endParaRPr lang="ko-KR" altLang="en-US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33EECC8D-1D82-4C1B-97FD-58B443C77953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8</a:t>
            </a:fld>
            <a:endParaRPr lang="es-ES" altLang="ko-KR" sz="1000"/>
          </a:p>
        </p:txBody>
      </p:sp>
      <p:pic>
        <p:nvPicPr>
          <p:cNvPr id="50181" name="Picture 2" descr="D:\My Courses\2013\Computer Graphics 2\book figures\CHAPTER04 JPEG\an04f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965825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Field of View Interface in Old OpenGL</a:t>
            </a:r>
            <a:endParaRPr lang="ko-KR" altLang="en-US"/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 altLang="ko-KR"/>
              <a:t>gluPerspective(fovy, aspectRatio, near, far);</a:t>
            </a:r>
          </a:p>
          <a:p>
            <a:r>
              <a:rPr lang="en-US" altLang="ko-KR">
                <a:solidFill>
                  <a:srgbClr val="FF0066"/>
                </a:solidFill>
              </a:rPr>
              <a:t>aspectRatio</a:t>
            </a:r>
            <a:r>
              <a:rPr lang="en-US" altLang="ko-KR"/>
              <a:t> = w / h</a:t>
            </a:r>
          </a:p>
          <a:p>
            <a:r>
              <a:rPr lang="en-US" altLang="ko-KR">
                <a:solidFill>
                  <a:srgbClr val="FF0066"/>
                </a:solidFill>
              </a:rPr>
              <a:t>fovy</a:t>
            </a:r>
            <a:r>
              <a:rPr lang="en-US" altLang="ko-KR"/>
              <a:t> specifies field of view as height (y) angle</a:t>
            </a:r>
            <a:endParaRPr lang="ko-KR" altLang="en-US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har char="­"/>
              <a:defRPr sz="2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fld id="{83F6ECD2-B961-4CD9-ABFA-7BBB2AF4CD99}" type="slidenum">
              <a:rPr lang="es-ES" altLang="ko-KR" sz="1000" smtClean="0"/>
              <a:pPr lvl="1">
                <a:spcBef>
                  <a:spcPct val="0"/>
                </a:spcBef>
                <a:buFontTx/>
                <a:buNone/>
              </a:pPr>
              <a:t>9</a:t>
            </a:fld>
            <a:endParaRPr lang="es-ES" altLang="ko-KR" sz="1000"/>
          </a:p>
        </p:txBody>
      </p:sp>
      <p:pic>
        <p:nvPicPr>
          <p:cNvPr id="51205" name="Picture 2" descr="D:\My Courses\2013\Computer Graphics 2\book figures\CHAPTER04 JPEG\AN04F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856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12947</TotalTime>
  <Words>1559</Words>
  <Application>Microsoft Office PowerPoint</Application>
  <PresentationFormat>화면 슬라이드 쇼(4:3)</PresentationFormat>
  <Paragraphs>317</Paragraphs>
  <Slides>48</Slides>
  <Notes>22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Courier</vt:lpstr>
      <vt:lpstr>굴림</vt:lpstr>
      <vt:lpstr>Arial</vt:lpstr>
      <vt:lpstr>Cambria Math</vt:lpstr>
      <vt:lpstr>Consolas</vt:lpstr>
      <vt:lpstr>Symbol</vt:lpstr>
      <vt:lpstr>Tahoma</vt:lpstr>
      <vt:lpstr>Times New Roman</vt:lpstr>
      <vt:lpstr>Wingdings</vt:lpstr>
      <vt:lpstr>ULA1</vt:lpstr>
      <vt:lpstr>Equation</vt:lpstr>
      <vt:lpstr>Projection Matrix and its implementation</vt:lpstr>
      <vt:lpstr>Review : OpenGL Geometric Transformations</vt:lpstr>
      <vt:lpstr>Review: Projection Transformation</vt:lpstr>
      <vt:lpstr>Simple Perspective</vt:lpstr>
      <vt:lpstr>Perspective Equations</vt:lpstr>
      <vt:lpstr>Homogeneous Coordinate Form</vt:lpstr>
      <vt:lpstr>Perspective Division</vt:lpstr>
      <vt:lpstr>Perspective Viewing in Old OpenGL</vt:lpstr>
      <vt:lpstr>Field of View Interface in Old OpenGL</vt:lpstr>
      <vt:lpstr>Old OpenGL code</vt:lpstr>
      <vt:lpstr>Implementing your own Frustum Function</vt:lpstr>
      <vt:lpstr>The Perspective View Volume</vt:lpstr>
      <vt:lpstr>Properties of the canonical view volume</vt:lpstr>
      <vt:lpstr>Scaling the perspective view volume (1/4)</vt:lpstr>
      <vt:lpstr>Scaling the perspective view volume (2/4) </vt:lpstr>
      <vt:lpstr>Scaling the perspective view volume (3/4)</vt:lpstr>
      <vt:lpstr>Scaling the perspective view volume (4/4)</vt:lpstr>
      <vt:lpstr>Perspective and Projection</vt:lpstr>
      <vt:lpstr>Unhinging View Volume to Become a Parallel View Volume (1/4) </vt:lpstr>
      <vt:lpstr>Unhinging View Volume to Become a Parallel View Volume(2/4)</vt:lpstr>
      <vt:lpstr>Unhinging View Volume to Become a Parallel View Volume(3/4)</vt:lpstr>
      <vt:lpstr>Unhinging View Volume to Become a Parallel View Volume(4/4)</vt:lpstr>
      <vt:lpstr>The normalizing transformation (perspective)</vt:lpstr>
      <vt:lpstr>Why it works (1/2)</vt:lpstr>
      <vt:lpstr>Why it works (2/2)</vt:lpstr>
      <vt:lpstr>Chapter 5. Lighting and Shading</vt:lpstr>
      <vt:lpstr>Photorealism in Computer Graphics</vt:lpstr>
      <vt:lpstr>Illumination and Rendering</vt:lpstr>
      <vt:lpstr>Light Sources</vt:lpstr>
      <vt:lpstr>Light Sources</vt:lpstr>
      <vt:lpstr>Light Sources</vt:lpstr>
      <vt:lpstr>Light Sources</vt:lpstr>
      <vt:lpstr>Surface Lighting Effects</vt:lpstr>
      <vt:lpstr>Surface Types</vt:lpstr>
      <vt:lpstr>Phong Model</vt:lpstr>
      <vt:lpstr>Diffuse Reflection</vt:lpstr>
      <vt:lpstr>Diffuse Reflection</vt:lpstr>
      <vt:lpstr>Diffuse Reflection</vt:lpstr>
      <vt:lpstr>Ambient Light</vt:lpstr>
      <vt:lpstr>Ambient + Diffuse</vt:lpstr>
      <vt:lpstr>Specular Reflection</vt:lpstr>
      <vt:lpstr>Specular Reflection</vt:lpstr>
      <vt:lpstr>Specular Reflection</vt:lpstr>
      <vt:lpstr>Specular Reflection</vt:lpstr>
      <vt:lpstr>Specular Reflection</vt:lpstr>
      <vt:lpstr>Ambient+Diffuse+Specular Reflections</vt:lpstr>
      <vt:lpstr>Parameter Choosing Tips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SANG IL PARK</cp:lastModifiedBy>
  <cp:revision>190</cp:revision>
  <dcterms:created xsi:type="dcterms:W3CDTF">2011-03-01T21:39:54Z</dcterms:created>
  <dcterms:modified xsi:type="dcterms:W3CDTF">2023-11-13T02:51:34Z</dcterms:modified>
</cp:coreProperties>
</file>