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619" r:id="rId2"/>
    <p:sldId id="620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7" r:id="rId22"/>
    <p:sldId id="644" r:id="rId23"/>
    <p:sldId id="64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FF"/>
    <a:srgbClr val="00CC99"/>
    <a:srgbClr val="00FF00"/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14" d="100"/>
          <a:sy n="114" d="100"/>
        </p:scale>
        <p:origin x="8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11/19/2023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BACCDD6-4D9F-4B37-B51F-1A40B20C1B2D}" type="slidenum">
              <a:rPr lang="en-US" altLang="ko-KR" smtClean="0">
                <a:latin typeface="굴림" charset="-127"/>
              </a:rPr>
              <a:pPr eaLnBrk="1" hangingPunct="1"/>
              <a:t>1</a:t>
            </a:fld>
            <a:endParaRPr lang="en-US" altLang="ko-KR">
              <a:latin typeface="굴림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25474AB-CA2D-48FB-BD65-B6991D4F8674}" type="slidenum">
              <a:rPr lang="en-US" altLang="ko-KR" smtClean="0">
                <a:latin typeface="굴림" charset="-127"/>
              </a:rPr>
              <a:pPr eaLnBrk="1" hangingPunct="1"/>
              <a:t>12</a:t>
            </a:fld>
            <a:endParaRPr lang="en-US" altLang="ko-KR">
              <a:latin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8B12308-FD18-488E-952C-189C29461183}" type="slidenum">
              <a:rPr lang="en-US" altLang="ko-KR" smtClean="0">
                <a:latin typeface="굴림" charset="-127"/>
              </a:rPr>
              <a:pPr eaLnBrk="1" hangingPunct="1"/>
              <a:t>13</a:t>
            </a:fld>
            <a:endParaRPr lang="en-US" altLang="ko-KR">
              <a:latin typeface="굴림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2FAD9838-4A8A-4398-B709-EFC842AF2B1F}" type="slidenum">
              <a:rPr lang="en-US" altLang="ko-KR" smtClean="0">
                <a:latin typeface="굴림" charset="-127"/>
              </a:rPr>
              <a:pPr eaLnBrk="1" hangingPunct="1"/>
              <a:t>14</a:t>
            </a:fld>
            <a:endParaRPr lang="en-US" altLang="ko-KR">
              <a:latin typeface="굴림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769F1EF4-576D-4A2D-9F07-9B7CEB179ABE}" type="slidenum">
              <a:rPr lang="en-US" altLang="ko-KR" smtClean="0">
                <a:latin typeface="굴림" charset="-127"/>
              </a:rPr>
              <a:pPr eaLnBrk="1" hangingPunct="1"/>
              <a:t>15</a:t>
            </a:fld>
            <a:endParaRPr lang="en-US" altLang="ko-KR">
              <a:latin typeface="굴림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B30D520E-962C-4BF1-8A3E-96354168D94B}" type="slidenum">
              <a:rPr lang="en-US" altLang="ko-KR" smtClean="0">
                <a:latin typeface="굴림" charset="-127"/>
              </a:rPr>
              <a:pPr eaLnBrk="1" hangingPunct="1"/>
              <a:t>16</a:t>
            </a:fld>
            <a:endParaRPr lang="en-US" altLang="ko-KR">
              <a:latin typeface="굴림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4A78210-AFE0-4678-9F14-7130A05A9BE6}" type="slidenum">
              <a:rPr lang="en-US" altLang="ko-KR" smtClean="0">
                <a:latin typeface="굴림" charset="-127"/>
              </a:rPr>
              <a:pPr eaLnBrk="1" hangingPunct="1"/>
              <a:t>17</a:t>
            </a:fld>
            <a:endParaRPr lang="en-US" altLang="ko-KR">
              <a:latin typeface="굴림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2A3DFF2C-0F24-41DB-B33E-B764A51896B6}" type="slidenum">
              <a:rPr lang="en-US" altLang="ko-KR" smtClean="0">
                <a:latin typeface="굴림" charset="-127"/>
              </a:rPr>
              <a:pPr eaLnBrk="1" hangingPunct="1"/>
              <a:t>18</a:t>
            </a:fld>
            <a:endParaRPr lang="en-US" altLang="ko-KR">
              <a:latin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E148F946-2044-4B4E-9404-13B13251FC39}" type="slidenum">
              <a:rPr lang="en-US" altLang="ko-KR" smtClean="0">
                <a:latin typeface="굴림" charset="-127"/>
              </a:rPr>
              <a:pPr eaLnBrk="1" hangingPunct="1"/>
              <a:t>19</a:t>
            </a:fld>
            <a:endParaRPr lang="en-US" altLang="ko-KR">
              <a:latin typeface="굴림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F61BF7E-4162-4E84-B442-3481249EB47D}" type="slidenum">
              <a:rPr lang="en-US" altLang="ko-KR" smtClean="0">
                <a:latin typeface="굴림" charset="-127"/>
              </a:rPr>
              <a:pPr eaLnBrk="1" hangingPunct="1"/>
              <a:t>20</a:t>
            </a:fld>
            <a:endParaRPr lang="en-US" altLang="ko-KR">
              <a:latin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15CA1562-1E0E-4B0E-A75B-3C1A0A8B2CD2}" type="slidenum">
              <a:rPr lang="en-US" altLang="ko-KR" smtClean="0">
                <a:latin typeface="굴림" charset="-127"/>
              </a:rPr>
              <a:pPr eaLnBrk="1" hangingPunct="1"/>
              <a:t>21</a:t>
            </a:fld>
            <a:endParaRPr lang="en-US" altLang="ko-KR">
              <a:latin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E6AF1ED8-8A22-4AF4-994E-02F0D9EE9517}" type="slidenum">
              <a:rPr lang="en-US" altLang="ko-KR" smtClean="0">
                <a:latin typeface="굴림" charset="-127"/>
              </a:rPr>
              <a:pPr eaLnBrk="1" hangingPunct="1"/>
              <a:t>2</a:t>
            </a:fld>
            <a:endParaRPr lang="en-US" altLang="ko-KR">
              <a:latin typeface="굴림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1C97DDC-7A49-4944-B775-384332802EE5}" type="slidenum">
              <a:rPr lang="en-US" altLang="ko-KR" smtClean="0">
                <a:latin typeface="굴림" charset="-127"/>
              </a:rPr>
              <a:pPr eaLnBrk="1" hangingPunct="1"/>
              <a:t>22</a:t>
            </a:fld>
            <a:endParaRPr lang="en-US" altLang="ko-KR">
              <a:latin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48F719F-D3CE-459A-B57D-ABA44B432B27}" type="slidenum">
              <a:rPr lang="en-US" altLang="ko-KR" smtClean="0">
                <a:latin typeface="굴림" charset="-127"/>
              </a:rPr>
              <a:pPr eaLnBrk="1" hangingPunct="1"/>
              <a:t>23</a:t>
            </a:fld>
            <a:endParaRPr lang="en-US" altLang="ko-KR">
              <a:latin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DCD8471-8A95-4CD4-9E05-F41AD1951012}" type="slidenum">
              <a:rPr lang="en-US" altLang="ko-KR" smtClean="0">
                <a:latin typeface="굴림" charset="-127"/>
              </a:rPr>
              <a:pPr eaLnBrk="1" hangingPunct="1"/>
              <a:t>3</a:t>
            </a:fld>
            <a:endParaRPr lang="en-US" altLang="ko-KR">
              <a:latin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9DBE8045-A4B5-46A2-82D8-E805E6C5C514}" type="slidenum">
              <a:rPr lang="en-US" altLang="ko-KR" smtClean="0">
                <a:latin typeface="굴림" charset="-127"/>
              </a:rPr>
              <a:pPr eaLnBrk="1" hangingPunct="1"/>
              <a:t>4</a:t>
            </a:fld>
            <a:endParaRPr lang="en-US" altLang="ko-KR">
              <a:latin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63F5931-591B-43CE-876E-88F6EB8BB99B}" type="slidenum">
              <a:rPr lang="en-US" altLang="ko-KR" smtClean="0">
                <a:latin typeface="굴림" charset="-127"/>
              </a:rPr>
              <a:pPr eaLnBrk="1" hangingPunct="1"/>
              <a:t>5</a:t>
            </a:fld>
            <a:endParaRPr lang="en-US" altLang="ko-KR">
              <a:latin typeface="굴림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E60FB23-860E-4978-B627-F21D3702F1E0}" type="slidenum">
              <a:rPr lang="en-US" altLang="ko-KR" smtClean="0">
                <a:latin typeface="굴림" charset="-127"/>
              </a:rPr>
              <a:pPr eaLnBrk="1" hangingPunct="1"/>
              <a:t>6</a:t>
            </a:fld>
            <a:endParaRPr lang="en-US" altLang="ko-KR">
              <a:latin typeface="굴림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1BD8891-B6EF-4953-BE5F-140973CE9A57}" type="slidenum">
              <a:rPr lang="en-US" altLang="ko-KR" smtClean="0">
                <a:latin typeface="굴림" charset="-127"/>
              </a:rPr>
              <a:pPr eaLnBrk="1" hangingPunct="1"/>
              <a:t>7</a:t>
            </a:fld>
            <a:endParaRPr lang="en-US" altLang="ko-KR">
              <a:latin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C343619-61F9-4FC1-9033-B259BE26AC73}" type="slidenum">
              <a:rPr lang="en-US" altLang="ko-KR" smtClean="0">
                <a:latin typeface="굴림" charset="-127"/>
              </a:rPr>
              <a:pPr eaLnBrk="1" hangingPunct="1"/>
              <a:t>8</a:t>
            </a:fld>
            <a:endParaRPr lang="en-US" altLang="ko-KR">
              <a:latin typeface="굴림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E0F8E91-738B-4D57-A5D1-8E70FC9F2452}" type="slidenum">
              <a:rPr lang="en-US" altLang="ko-KR" smtClean="0">
                <a:latin typeface="굴림" charset="-127"/>
              </a:rPr>
              <a:pPr eaLnBrk="1" hangingPunct="1"/>
              <a:t>11</a:t>
            </a:fld>
            <a:endParaRPr lang="en-US" altLang="ko-KR">
              <a:latin typeface="굴림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8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4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ko-KR" sz="4800" dirty="0"/>
              <a:t>Chapter 5.</a:t>
            </a:r>
            <a:br>
              <a:rPr lang="en-US" altLang="ko-KR" sz="4800" dirty="0"/>
            </a:br>
            <a:r>
              <a:rPr lang="en-US" altLang="ko-KR" sz="4800" dirty="0"/>
              <a:t>Lighting and Shading</a:t>
            </a:r>
            <a:endParaRPr lang="en-US" altLang="ko-KR" sz="4800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152525"/>
          </a:xfrm>
        </p:spPr>
        <p:txBody>
          <a:bodyPr/>
          <a:lstStyle/>
          <a:p>
            <a:pPr eaLnBrk="1" hangingPunct="1"/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97229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5186D66-7BBD-4DFA-8F7C-EC4AFEECC31A}" type="slidenum">
              <a:rPr lang="es-ES" altLang="ko-KR" sz="1000">
                <a:latin typeface="Arial" charset="0"/>
              </a:rPr>
              <a:pPr lvl="1"/>
              <a:t>10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 dirty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ko-KR" sz="2700" dirty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Ambient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83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Incident light is scattered with equal intensity in all directions</a:t>
            </a:r>
          </a:p>
          <a:p>
            <a:pPr eaLnBrk="1" hangingPunct="1"/>
            <a:r>
              <a:rPr lang="en-US" altLang="ko-KR" sz="2800" dirty="0"/>
              <a:t>Such surfaces are called </a:t>
            </a:r>
            <a:r>
              <a:rPr lang="en-US" altLang="ko-KR" sz="2800" b="1" i="1" dirty="0"/>
              <a:t>ideal diffuse reflectors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(also referred to as </a:t>
            </a:r>
            <a:r>
              <a:rPr lang="en-US" altLang="ko-KR" sz="2800" b="1" i="1" dirty="0" err="1"/>
              <a:t>Lambertian</a:t>
            </a:r>
            <a:r>
              <a:rPr lang="en-US" altLang="ko-KR" sz="2800" b="1" i="1" dirty="0"/>
              <a:t> reflectors</a:t>
            </a:r>
            <a:r>
              <a:rPr lang="en-US" altLang="ko-KR" sz="2800" dirty="0"/>
              <a:t>)</a:t>
            </a:r>
          </a:p>
        </p:txBody>
      </p:sp>
      <p:pic>
        <p:nvPicPr>
          <p:cNvPr id="21508" name="Picture 4" descr="u13l1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292600"/>
            <a:ext cx="38893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7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4784725"/>
          </a:xfrm>
        </p:spPr>
        <p:txBody>
          <a:bodyPr/>
          <a:lstStyle/>
          <a:p>
            <a:pPr eaLnBrk="1" hangingPunct="1"/>
            <a:r>
              <a:rPr lang="en-US" altLang="ko-KR" dirty="0"/>
              <a:t>Light intensity is independent of angle of reflection</a:t>
            </a:r>
          </a:p>
          <a:p>
            <a:pPr eaLnBrk="1" hangingPunct="1"/>
            <a:r>
              <a:rPr lang="en-US" altLang="ko-KR" dirty="0"/>
              <a:t>Light intensity depends on angle of incidence</a:t>
            </a:r>
          </a:p>
          <a:p>
            <a:pPr eaLnBrk="1" hangingPunct="1"/>
            <a:endParaRPr lang="en-US" altLang="ko-KR" sz="3200" dirty="0"/>
          </a:p>
        </p:txBody>
      </p:sp>
      <p:pic>
        <p:nvPicPr>
          <p:cNvPr id="22532" name="Picture 4" descr="10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453548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10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21272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5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851275" y="1628775"/>
            <a:ext cx="4464050" cy="72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308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3075" y="2781300"/>
            <a:ext cx="4681538" cy="28813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intensity of the light source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diffuse reflection coefficient,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surface normal (unit vector)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direction of light source,		(unit vector)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049713" y="1752600"/>
          <a:ext cx="40497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752600"/>
                        <a:ext cx="40497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913188" y="27813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7813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3927475" y="34290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177480" progId="Equation.3">
                  <p:embed/>
                </p:oleObj>
              </mc:Choice>
              <mc:Fallback>
                <p:oleObj name="Equation" r:id="rId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4290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3900488" y="425926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25926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3959225" y="4941888"/>
          <a:ext cx="32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941888"/>
                        <a:ext cx="323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" name="Picture 15" descr="AADGHPP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8" t="29004" r="34219" b="50000"/>
          <a:stretch>
            <a:fillRect/>
          </a:stretch>
        </p:blipFill>
        <p:spPr bwMode="auto">
          <a:xfrm>
            <a:off x="0" y="2420938"/>
            <a:ext cx="37084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Ambient Light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Multiple reflection of nearby (light-reflecting) objects yields a uniform illumination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A form of diffuse reflection independent of he viewing direction and the spatial orientation of a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Ambient illumination is constant for an object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/>
              <a:t>: the incident ambient intensity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/>
              <a:t>: ambient reflection coefficient, the proportion reflected away from the surface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42988" y="4813300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13300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042988" y="5259388"/>
          <a:ext cx="3746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59388"/>
                        <a:ext cx="3746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124075" y="4005263"/>
            <a:ext cx="1655763" cy="57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363788" y="4041775"/>
          <a:ext cx="1273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177480" progId="Equation.3">
                  <p:embed/>
                </p:oleObj>
              </mc:Choice>
              <mc:Fallback>
                <p:oleObj name="Equation" r:id="rId7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041775"/>
                        <a:ext cx="1273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86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Ambient + Diffuse</a:t>
            </a:r>
          </a:p>
        </p:txBody>
      </p:sp>
      <p:pic>
        <p:nvPicPr>
          <p:cNvPr id="5124" name="Picture 4" descr="10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5449" r="6737" b="3070"/>
          <a:stretch>
            <a:fillRect/>
          </a:stretch>
        </p:blipFill>
        <p:spPr bwMode="auto">
          <a:xfrm>
            <a:off x="2051050" y="2420938"/>
            <a:ext cx="4752975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187450" y="1196975"/>
          <a:ext cx="58880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457200" progId="Equation.3">
                  <p:embed/>
                </p:oleObj>
              </mc:Choice>
              <mc:Fallback>
                <p:oleObj name="Equation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588803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4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Perfect reflector (mirror) reflects all lights to the direction where angle of reflection is identical to the angle of incidence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It accounts for the </a:t>
            </a:r>
            <a:r>
              <a:rPr lang="en-US" altLang="ko-KR" b="1" i="1" dirty="0"/>
              <a:t>highlight</a:t>
            </a:r>
          </a:p>
          <a:p>
            <a:pPr eaLnBrk="1" hangingPunct="1"/>
            <a:endParaRPr lang="en-US" altLang="ko-KR" b="1" i="1" dirty="0"/>
          </a:p>
          <a:p>
            <a:pPr eaLnBrk="1" hangingPunct="1"/>
            <a:r>
              <a:rPr lang="en-US" altLang="ko-KR" dirty="0"/>
              <a:t>Near total reflector reflects most of light over a range of positions close to the direction</a:t>
            </a:r>
          </a:p>
        </p:txBody>
      </p:sp>
    </p:spTree>
    <p:extLst>
      <p:ext uri="{BB962C8B-B14F-4D97-AF65-F5344CB8AC3E}">
        <p14:creationId xmlns:p14="http://schemas.microsoft.com/office/powerpoint/2010/main" val="246023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Phong</a:t>
            </a:r>
            <a:r>
              <a:rPr lang="en-US" altLang="ko-KR" dirty="0"/>
              <a:t> specular-reflection model</a:t>
            </a:r>
          </a:p>
          <a:p>
            <a:pPr lvl="1" eaLnBrk="1" hangingPunct="1"/>
            <a:r>
              <a:rPr lang="en-US" altLang="ko-KR" dirty="0"/>
              <a:t>Note that N, L, and R are coplanar, but V may not be coplanar to the others</a:t>
            </a:r>
          </a:p>
        </p:txBody>
      </p:sp>
      <p:pic>
        <p:nvPicPr>
          <p:cNvPr id="6152" name="Picture 4" descr="AADGHP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3194" r="34219" b="32153"/>
          <a:stretch>
            <a:fillRect/>
          </a:stretch>
        </p:blipFill>
        <p:spPr bwMode="auto">
          <a:xfrm>
            <a:off x="250825" y="3286125"/>
            <a:ext cx="33115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4138613" y="3429000"/>
            <a:ext cx="4464050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386263" y="3429000"/>
          <a:ext cx="3913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28600" progId="Equation.3">
                  <p:embed/>
                </p:oleObj>
              </mc:Choice>
              <mc:Fallback>
                <p:oleObj name="Equation" r:id="rId4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429000"/>
                        <a:ext cx="39131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4284663" y="4549775"/>
            <a:ext cx="46085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: intensity of the incident light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: color-independent specular coefficient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: the gloss of the surface</a:t>
            </a:r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3981450" y="4510088"/>
          <a:ext cx="366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3">
                  <p:embed/>
                </p:oleObj>
              </mc:Choice>
              <mc:Fallback>
                <p:oleObj name="Equation" r:id="rId6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10088"/>
                        <a:ext cx="3667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4010025" y="5157788"/>
          <a:ext cx="346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5157788"/>
                        <a:ext cx="3460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3997325" y="5805488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5805488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69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AADGHP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9560" r="7408" b="34259"/>
          <a:stretch>
            <a:fillRect/>
          </a:stretch>
        </p:blipFill>
        <p:spPr bwMode="auto">
          <a:xfrm>
            <a:off x="1403350" y="3925888"/>
            <a:ext cx="691197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 descr="AADGHPT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1" t="27940" r="16797" b="39514"/>
          <a:stretch>
            <a:fillRect/>
          </a:stretch>
        </p:blipFill>
        <p:spPr bwMode="auto">
          <a:xfrm>
            <a:off x="1476375" y="1557338"/>
            <a:ext cx="61198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Glossiness of surfaces</a:t>
            </a:r>
          </a:p>
        </p:txBody>
      </p:sp>
    </p:spTree>
    <p:extLst>
      <p:ext uri="{BB962C8B-B14F-4D97-AF65-F5344CB8AC3E}">
        <p14:creationId xmlns:p14="http://schemas.microsoft.com/office/powerpoint/2010/main" val="112104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Specular-reflection coefficient </a:t>
            </a:r>
            <a:r>
              <a:rPr lang="en-US" altLang="ko-KR" sz="2800" i="1" dirty="0" err="1"/>
              <a:t>k</a:t>
            </a:r>
            <a:r>
              <a:rPr lang="en-US" altLang="ko-KR" sz="1600" dirty="0" err="1"/>
              <a:t>s</a:t>
            </a:r>
            <a:r>
              <a:rPr lang="en-US" altLang="ko-KR" sz="2800" dirty="0"/>
              <a:t> is a material property</a:t>
            </a:r>
          </a:p>
          <a:p>
            <a:pPr lvl="1" eaLnBrk="1" hangingPunct="1"/>
            <a:r>
              <a:rPr lang="en-US" altLang="ko-KR" sz="2400" dirty="0"/>
              <a:t>For some material, </a:t>
            </a:r>
            <a:r>
              <a:rPr lang="en-US" altLang="ko-KR" sz="2400" i="1" dirty="0" err="1"/>
              <a:t>k</a:t>
            </a:r>
            <a:r>
              <a:rPr lang="en-US" altLang="ko-KR" sz="1400" dirty="0" err="1"/>
              <a:t>s</a:t>
            </a:r>
            <a:r>
              <a:rPr lang="en-US" altLang="ko-KR" sz="2400" dirty="0"/>
              <a:t> varies depending on </a:t>
            </a:r>
            <a:r>
              <a:rPr lang="en-US" altLang="ko-KR" sz="2400" i="1" dirty="0">
                <a:latin typeface="Symbol" pitchFamily="18" charset="2"/>
              </a:rPr>
              <a:t>q</a:t>
            </a:r>
          </a:p>
          <a:p>
            <a:pPr lvl="1" eaLnBrk="1" hangingPunct="1"/>
            <a:r>
              <a:rPr lang="en-US" altLang="ko-KR" sz="2400" i="1" dirty="0" err="1"/>
              <a:t>k</a:t>
            </a:r>
            <a:r>
              <a:rPr lang="en-US" altLang="ko-KR" sz="1400" dirty="0" err="1"/>
              <a:t>s</a:t>
            </a:r>
            <a:r>
              <a:rPr lang="en-US" altLang="ko-KR" sz="2400" dirty="0"/>
              <a:t> =1  if  </a:t>
            </a:r>
            <a:r>
              <a:rPr lang="en-US" altLang="ko-KR" sz="2400" i="1" dirty="0">
                <a:latin typeface="Symbol" pitchFamily="18" charset="2"/>
              </a:rPr>
              <a:t>q</a:t>
            </a:r>
            <a:r>
              <a:rPr lang="en-US" altLang="ko-KR" sz="2400" dirty="0"/>
              <a:t> =90</a:t>
            </a:r>
            <a:r>
              <a:rPr lang="en-US" altLang="ko-KR" sz="2400" dirty="0">
                <a:cs typeface="Arial" charset="0"/>
              </a:rPr>
              <a:t>°</a:t>
            </a:r>
          </a:p>
          <a:p>
            <a:pPr lvl="1" eaLnBrk="1" hangingPunct="1"/>
            <a:endParaRPr lang="en-US" altLang="ko-KR" sz="2400" dirty="0">
              <a:cs typeface="Arial" charset="0"/>
            </a:endParaRPr>
          </a:p>
          <a:p>
            <a:pPr eaLnBrk="1" hangingPunct="1"/>
            <a:r>
              <a:rPr lang="en-US" altLang="ko-KR" sz="2800" dirty="0"/>
              <a:t>Calculating the reflection vector </a:t>
            </a:r>
            <a:r>
              <a:rPr lang="en-US" altLang="ko-KR" sz="2800" i="1" dirty="0"/>
              <a:t>R</a:t>
            </a:r>
          </a:p>
          <a:p>
            <a:pPr eaLnBrk="1" hangingPunct="1"/>
            <a:endParaRPr lang="en-US" altLang="ko-KR" sz="2800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403350" y="4508500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03040" progId="Equation.3">
                  <p:embed/>
                </p:oleObj>
              </mc:Choice>
              <mc:Fallback>
                <p:oleObj name="Equation" r:id="rId3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8500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403350" y="5300663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0663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AADGHP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3194" r="34219" b="47157"/>
          <a:stretch>
            <a:fillRect/>
          </a:stretch>
        </p:blipFill>
        <p:spPr bwMode="auto">
          <a:xfrm>
            <a:off x="4859338" y="4365625"/>
            <a:ext cx="33115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6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706437"/>
          </a:xfrm>
        </p:spPr>
        <p:txBody>
          <a:bodyPr/>
          <a:lstStyle/>
          <a:p>
            <a:pPr eaLnBrk="1" hangingPunct="1"/>
            <a:r>
              <a:rPr lang="en-US" altLang="ko-KR"/>
              <a:t>Photorealism in Computer Graphics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Photorealism in computer graphics involves</a:t>
            </a:r>
          </a:p>
          <a:p>
            <a:pPr lvl="1" eaLnBrk="1" hangingPunct="1"/>
            <a:r>
              <a:rPr lang="en-US" altLang="ko-KR" sz="2000"/>
              <a:t>Accurate representations of surface properties, and</a:t>
            </a:r>
          </a:p>
          <a:p>
            <a:pPr lvl="1" eaLnBrk="1" hangingPunct="1"/>
            <a:r>
              <a:rPr lang="en-US" altLang="ko-KR" sz="2000"/>
              <a:t>Good physical descriptions of the lighting effects</a:t>
            </a:r>
          </a:p>
          <a:p>
            <a:pPr lvl="1" eaLnBrk="1" hangingPunct="1"/>
            <a:endParaRPr lang="en-US" altLang="ko-KR" sz="2000"/>
          </a:p>
          <a:p>
            <a:pPr eaLnBrk="1" hangingPunct="1"/>
            <a:r>
              <a:rPr lang="en-US" altLang="ko-KR" sz="2400"/>
              <a:t>Modeling the lighting effects that we see on an object is a complex process, involving principles of both physics and psychology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Physical illumination models involve</a:t>
            </a:r>
          </a:p>
          <a:p>
            <a:pPr lvl="1" eaLnBrk="1" hangingPunct="1"/>
            <a:r>
              <a:rPr lang="en-US" altLang="ko-KR" sz="2000"/>
              <a:t>Material properties, object position relative to light sources and other objects, the features of the light sources, and so on</a:t>
            </a:r>
          </a:p>
        </p:txBody>
      </p:sp>
    </p:spTree>
    <p:extLst>
      <p:ext uri="{BB962C8B-B14F-4D97-AF65-F5344CB8AC3E}">
        <p14:creationId xmlns:p14="http://schemas.microsoft.com/office/powerpoint/2010/main" val="190289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Simplified </a:t>
            </a:r>
            <a:r>
              <a:rPr lang="en-US" altLang="ko-KR" sz="2800" dirty="0" err="1"/>
              <a:t>Phong</a:t>
            </a:r>
            <a:r>
              <a:rPr lang="en-US" altLang="ko-KR" sz="2800" dirty="0"/>
              <a:t> model using halfway vector</a:t>
            </a:r>
          </a:p>
          <a:p>
            <a:pPr lvl="1" eaLnBrk="1" hangingPunct="1"/>
            <a:r>
              <a:rPr lang="en-US" altLang="ko-KR" sz="2400" dirty="0"/>
              <a:t>H is constant if both viewer and the light source are sufficiently far from the surface</a:t>
            </a:r>
          </a:p>
        </p:txBody>
      </p:sp>
      <p:pic>
        <p:nvPicPr>
          <p:cNvPr id="8198" name="Picture 4" descr="AADGHP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2153" r="33420" b="32152"/>
          <a:stretch>
            <a:fillRect/>
          </a:stretch>
        </p:blipFill>
        <p:spPr bwMode="auto">
          <a:xfrm>
            <a:off x="5148263" y="3195638"/>
            <a:ext cx="3671887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547813" y="3284538"/>
          <a:ext cx="22320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19040" progId="Equation.3">
                  <p:embed/>
                </p:oleObj>
              </mc:Choice>
              <mc:Fallback>
                <p:oleObj name="Equation" r:id="rId4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22320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39750" y="4924425"/>
          <a:ext cx="42021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482400" progId="Equation.3">
                  <p:embed/>
                </p:oleObj>
              </mc:Choice>
              <mc:Fallback>
                <p:oleObj name="Equation" r:id="rId6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24425"/>
                        <a:ext cx="42021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3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Ambient+Diffuse+Specular Reflections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Single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Multiple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Emission and attenuation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92275" y="1989138"/>
          <a:ext cx="55848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5848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476375" y="3573463"/>
          <a:ext cx="61198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800" imgH="342720" progId="Equation.3">
                  <p:embed/>
                </p:oleObj>
              </mc:Choice>
              <mc:Fallback>
                <p:oleObj name="Equation" r:id="rId5" imgW="2323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61198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539750" y="5013325"/>
          <a:ext cx="81359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63760" imgH="583920" progId="Equation.3">
                  <p:embed/>
                </p:oleObj>
              </mc:Choice>
              <mc:Fallback>
                <p:oleObj name="Equation" r:id="rId7" imgW="3263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81359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228600" y="1371600"/>
            <a:ext cx="86106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Parameter Choosing Tips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For a RGB color description, each intensity and reflectance specification is a three-element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sum of reflectance coefficients is usually smaller than one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Try </a:t>
            </a:r>
            <a:r>
              <a:rPr lang="en-US" altLang="ko-KR" i="1"/>
              <a:t>n</a:t>
            </a:r>
            <a:r>
              <a:rPr lang="en-US" altLang="ko-KR"/>
              <a:t> in the range [0, 100]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Use a small k</a:t>
            </a:r>
            <a:r>
              <a:rPr lang="en-US" altLang="ko-KR" sz="1800"/>
              <a:t>a</a:t>
            </a:r>
            <a:r>
              <a:rPr lang="en-US" altLang="ko-KR"/>
              <a:t> (~0.1)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Metal: n=90, k</a:t>
            </a:r>
            <a:r>
              <a:rPr lang="en-US" altLang="ko-KR" sz="1600"/>
              <a:t>a</a:t>
            </a:r>
            <a:r>
              <a:rPr lang="en-US" altLang="ko-KR"/>
              <a:t>=0.1, k</a:t>
            </a:r>
            <a:r>
              <a:rPr lang="en-US" altLang="ko-KR" sz="1600"/>
              <a:t>d</a:t>
            </a:r>
            <a:r>
              <a:rPr lang="en-US" altLang="ko-KR"/>
              <a:t>=0.2, k</a:t>
            </a:r>
            <a:r>
              <a:rPr lang="en-US" altLang="ko-KR" sz="1600"/>
              <a:t>s</a:t>
            </a:r>
            <a:r>
              <a:rPr lang="en-US" altLang="ko-KR"/>
              <a:t>=0.5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67175" y="3141663"/>
          <a:ext cx="2592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177480" progId="Equation.3">
                  <p:embed/>
                </p:oleObj>
              </mc:Choice>
              <mc:Fallback>
                <p:oleObj name="Equation" r:id="rId3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141663"/>
                        <a:ext cx="2592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28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10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913"/>
            <a:ext cx="7559675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2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Illumination and Rendering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An </a:t>
            </a:r>
            <a:r>
              <a:rPr lang="en-US" altLang="ko-KR" sz="2800" b="1" i="1" dirty="0"/>
              <a:t>illumination model</a:t>
            </a:r>
            <a:r>
              <a:rPr lang="en-US" altLang="ko-KR" sz="2800" dirty="0"/>
              <a:t> in computer graphics</a:t>
            </a:r>
          </a:p>
          <a:p>
            <a:pPr lvl="1" eaLnBrk="1" hangingPunct="1"/>
            <a:r>
              <a:rPr lang="en-US" altLang="ko-KR" sz="2400" dirty="0"/>
              <a:t>also called a </a:t>
            </a:r>
            <a:r>
              <a:rPr lang="en-US" altLang="ko-KR" sz="2400" b="1" i="1" dirty="0"/>
              <a:t>lighting model</a:t>
            </a:r>
            <a:r>
              <a:rPr lang="en-US" altLang="ko-KR" sz="2400" dirty="0"/>
              <a:t> or a </a:t>
            </a:r>
            <a:r>
              <a:rPr lang="en-US" altLang="ko-KR" sz="2400" b="1" i="1" dirty="0"/>
              <a:t>shading model</a:t>
            </a:r>
            <a:endParaRPr lang="en-US" altLang="ko-KR" sz="2400" dirty="0"/>
          </a:p>
          <a:p>
            <a:pPr lvl="1" eaLnBrk="1" hangingPunct="1"/>
            <a:r>
              <a:rPr lang="en-US" altLang="ko-KR" sz="2400" dirty="0"/>
              <a:t>used to calculate the color of an illuminated position on the surface of an object</a:t>
            </a:r>
          </a:p>
          <a:p>
            <a:pPr lvl="1" eaLnBrk="1" hangingPunct="1"/>
            <a:r>
              <a:rPr lang="en-US" altLang="ko-KR" sz="2400" dirty="0"/>
              <a:t>Approximations of the physical laws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A </a:t>
            </a:r>
            <a:r>
              <a:rPr lang="en-US" altLang="ko-KR" sz="2800" b="1" i="1" dirty="0"/>
              <a:t>surface-rendering method</a:t>
            </a:r>
            <a:r>
              <a:rPr lang="en-US" altLang="ko-KR" sz="2800" dirty="0"/>
              <a:t> determine the pixel colors for all projected positions in a scene</a:t>
            </a:r>
          </a:p>
        </p:txBody>
      </p:sp>
    </p:spTree>
    <p:extLst>
      <p:ext uri="{BB962C8B-B14F-4D97-AF65-F5344CB8AC3E}">
        <p14:creationId xmlns:p14="http://schemas.microsoft.com/office/powerpoint/2010/main" val="21662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4784725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Point light sources</a:t>
            </a:r>
          </a:p>
          <a:p>
            <a:pPr lvl="1" eaLnBrk="1" hangingPunct="1"/>
            <a:r>
              <a:rPr lang="en-US" altLang="ko-KR" sz="2000" dirty="0"/>
              <a:t>Emitting radiant energy at a single point</a:t>
            </a:r>
          </a:p>
          <a:p>
            <a:pPr lvl="1" eaLnBrk="1" hangingPunct="1"/>
            <a:r>
              <a:rPr lang="en-US" altLang="ko-KR" sz="2000" dirty="0"/>
              <a:t>Specified with its position and the color of the emitted light</a:t>
            </a:r>
          </a:p>
          <a:p>
            <a:pPr eaLnBrk="1" hangingPunct="1"/>
            <a:r>
              <a:rPr lang="en-US" altLang="ko-KR" sz="2400" dirty="0"/>
              <a:t>Infinitely distant light sources</a:t>
            </a:r>
          </a:p>
          <a:p>
            <a:pPr lvl="1" eaLnBrk="1" hangingPunct="1"/>
            <a:r>
              <a:rPr lang="en-US" altLang="ko-KR" sz="2000" dirty="0"/>
              <a:t>A large light source, such as sun, that is very far from a scene</a:t>
            </a:r>
          </a:p>
          <a:p>
            <a:pPr lvl="1" eaLnBrk="1" hangingPunct="1"/>
            <a:r>
              <a:rPr lang="en-US" altLang="ko-KR" sz="2000" dirty="0"/>
              <a:t>Little variation in its directional effects</a:t>
            </a:r>
          </a:p>
          <a:p>
            <a:pPr lvl="1" eaLnBrk="1" hangingPunct="1"/>
            <a:r>
              <a:rPr lang="en-US" altLang="ko-KR" sz="2000" dirty="0"/>
              <a:t>Specified with its color value and a fixed direction for the light rays</a:t>
            </a:r>
          </a:p>
        </p:txBody>
      </p:sp>
      <p:pic>
        <p:nvPicPr>
          <p:cNvPr id="18436" name="Picture 4" descr="AADGHZG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 t="20602" r="15347" b="34259"/>
          <a:stretch>
            <a:fillRect/>
          </a:stretch>
        </p:blipFill>
        <p:spPr bwMode="auto">
          <a:xfrm>
            <a:off x="2195513" y="4292600"/>
            <a:ext cx="45370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5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Directional light sources</a:t>
            </a:r>
          </a:p>
          <a:p>
            <a:pPr lvl="1" eaLnBrk="1" hangingPunct="1"/>
            <a:r>
              <a:rPr lang="en-US" altLang="ko-KR" sz="2400" dirty="0"/>
              <a:t>Produces a directional beam of light</a:t>
            </a:r>
          </a:p>
          <a:p>
            <a:pPr lvl="1" eaLnBrk="1" hangingPunct="1"/>
            <a:r>
              <a:rPr lang="en-US" altLang="ko-KR" sz="2400" dirty="0"/>
              <a:t>Spotlight effects</a:t>
            </a:r>
          </a:p>
          <a:p>
            <a:pPr lvl="1" eaLnBrk="1" hangingPunct="1"/>
            <a:endParaRPr lang="en-US" altLang="ko-KR" sz="2400" dirty="0"/>
          </a:p>
          <a:p>
            <a:pPr eaLnBrk="1" hangingPunct="1"/>
            <a:r>
              <a:rPr lang="en-US" altLang="ko-KR" sz="2800" dirty="0"/>
              <a:t>Area light sources</a:t>
            </a:r>
          </a:p>
        </p:txBody>
      </p:sp>
      <p:pic>
        <p:nvPicPr>
          <p:cNvPr id="19460" name="Picture 4" descr="AADGHZ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17453" r="20070" b="35301"/>
          <a:stretch>
            <a:fillRect/>
          </a:stretch>
        </p:blipFill>
        <p:spPr bwMode="auto">
          <a:xfrm>
            <a:off x="5292725" y="2667000"/>
            <a:ext cx="36004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10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8163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4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435975" cy="5183187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Radial intensity attenuation</a:t>
            </a:r>
          </a:p>
          <a:p>
            <a:pPr lvl="1" eaLnBrk="1" hangingPunct="1"/>
            <a:r>
              <a:rPr lang="en-US" altLang="ko-KR" sz="2400" dirty="0"/>
              <a:t>As radiant energy travels, its amplitude is attenuated by the factor</a:t>
            </a:r>
          </a:p>
          <a:p>
            <a:pPr lvl="1" eaLnBrk="1" hangingPunct="1"/>
            <a:r>
              <a:rPr lang="en-US" altLang="ko-KR" sz="2400" dirty="0"/>
              <a:t>Sometimes, more realistic attenuation effects can be obtained with an inverse quadratic function of distance</a:t>
            </a:r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r>
              <a:rPr lang="en-US" altLang="ko-KR" sz="2400" dirty="0"/>
              <a:t>The intensity attenuation is not applied to light sources at infinity because all points in the scene are at a nearly equal distance from a far-off source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05770"/>
              </p:ext>
            </p:extLst>
          </p:nvPr>
        </p:nvGraphicFramePr>
        <p:xfrm>
          <a:off x="2514600" y="2236788"/>
          <a:ext cx="647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36788"/>
                        <a:ext cx="6477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979613" y="3716338"/>
          <a:ext cx="53784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43200" imgH="634680" progId="Equation.3">
                  <p:embed/>
                </p:oleObj>
              </mc:Choice>
              <mc:Fallback>
                <p:oleObj name="Equation" r:id="rId5" imgW="2743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53784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Angular intensity attenuation</a:t>
            </a:r>
          </a:p>
          <a:p>
            <a:pPr lvl="1" eaLnBrk="1" hangingPunct="1"/>
            <a:r>
              <a:rPr lang="en-US" altLang="ko-KR" sz="2400" dirty="0"/>
              <a:t>For a directional light, we can attenuate the light intensity angularly as well as radially</a:t>
            </a:r>
          </a:p>
        </p:txBody>
      </p:sp>
      <p:pic>
        <p:nvPicPr>
          <p:cNvPr id="2053" name="Picture 4" descr="AADGHZ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2" t="14305" r="29530" b="27940"/>
          <a:stretch>
            <a:fillRect/>
          </a:stretch>
        </p:blipFill>
        <p:spPr bwMode="auto">
          <a:xfrm>
            <a:off x="5076825" y="2971800"/>
            <a:ext cx="36068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692275" y="4365625"/>
          <a:ext cx="24558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4558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6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Surface Lighting Effects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An illumination model computes the lighting effects for a surface using the various optical properties</a:t>
            </a:r>
          </a:p>
          <a:p>
            <a:pPr lvl="1" eaLnBrk="1" hangingPunct="1"/>
            <a:r>
              <a:rPr lang="en-US" altLang="ko-KR" sz="2000" dirty="0"/>
              <a:t>Degree of transparency, color reflectance, surface texture</a:t>
            </a:r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en-US" altLang="ko-KR" sz="2400" dirty="0"/>
              <a:t>The reflection (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phong</a:t>
            </a:r>
            <a:r>
              <a:rPr lang="en-US" altLang="ko-KR" sz="2400" b="1" i="1" dirty="0">
                <a:solidFill>
                  <a:srgbClr val="FF0000"/>
                </a:solidFill>
              </a:rPr>
              <a:t> illumination</a:t>
            </a:r>
            <a:r>
              <a:rPr lang="en-US" altLang="ko-KR" sz="2400" dirty="0"/>
              <a:t>) model describes the way incident light reflects from an opaque surface</a:t>
            </a:r>
          </a:p>
          <a:p>
            <a:pPr lvl="1" eaLnBrk="1" hangingPunct="1"/>
            <a:r>
              <a:rPr lang="en-US" altLang="ko-KR" sz="2000" dirty="0"/>
              <a:t>Diffuse, ambient, specular reflections</a:t>
            </a:r>
          </a:p>
          <a:p>
            <a:pPr lvl="1" eaLnBrk="1" hangingPunct="1"/>
            <a:r>
              <a:rPr lang="en-US" altLang="ko-KR" sz="2000" dirty="0"/>
              <a:t>Simple approximation of actual physical models</a:t>
            </a:r>
          </a:p>
        </p:txBody>
      </p:sp>
    </p:spTree>
    <p:extLst>
      <p:ext uri="{BB962C8B-B14F-4D97-AF65-F5344CB8AC3E}">
        <p14:creationId xmlns:p14="http://schemas.microsoft.com/office/powerpoint/2010/main" val="16843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84B7C668-4D7B-40F3-B298-3C15FC42301E}" type="slidenum">
              <a:rPr lang="es-ES" altLang="ko-KR" sz="1000">
                <a:latin typeface="Arial" charset="0"/>
              </a:rPr>
              <a:pPr lvl="1"/>
              <a:t>9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Surface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/>
              <a:t>The smoother a surface, the more reflected light is concentrated in the direction a perfect mirror would reflected the light</a:t>
            </a:r>
          </a:p>
          <a:p>
            <a:r>
              <a:rPr lang="en-US" altLang="ko-KR" sz="2700"/>
              <a:t>A very rough surface scatters light in all directions</a:t>
            </a:r>
          </a:p>
        </p:txBody>
      </p:sp>
      <p:pic>
        <p:nvPicPr>
          <p:cNvPr id="26630" name="Picture 5" descr="AN06F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2568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AN06F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36713" y="5713413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smooth surface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486400" y="563880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rough surface</a:t>
            </a:r>
          </a:p>
        </p:txBody>
      </p:sp>
    </p:spTree>
    <p:extLst>
      <p:ext uri="{BB962C8B-B14F-4D97-AF65-F5344CB8AC3E}">
        <p14:creationId xmlns:p14="http://schemas.microsoft.com/office/powerpoint/2010/main" val="1980402031"/>
      </p:ext>
    </p:extLst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12951</TotalTime>
  <Words>783</Words>
  <Application>Microsoft Office PowerPoint</Application>
  <PresentationFormat>화면 슬라이드 쇼(4:3)</PresentationFormat>
  <Paragraphs>148</Paragraphs>
  <Slides>23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Symbol</vt:lpstr>
      <vt:lpstr>Times New Roman</vt:lpstr>
      <vt:lpstr>ULA1</vt:lpstr>
      <vt:lpstr>Equation</vt:lpstr>
      <vt:lpstr>Chapter 5. Lighting and Shading</vt:lpstr>
      <vt:lpstr>Photorealism in Computer Graphics</vt:lpstr>
      <vt:lpstr>Illumination and Rendering</vt:lpstr>
      <vt:lpstr>Light Sources</vt:lpstr>
      <vt:lpstr>Light Sources</vt:lpstr>
      <vt:lpstr>Light Sources</vt:lpstr>
      <vt:lpstr>Light Sources</vt:lpstr>
      <vt:lpstr>Surface Lighting Effects</vt:lpstr>
      <vt:lpstr>Surface Types</vt:lpstr>
      <vt:lpstr>Phong Model</vt:lpstr>
      <vt:lpstr>Diffuse Reflection</vt:lpstr>
      <vt:lpstr>Diffuse Reflection</vt:lpstr>
      <vt:lpstr>Diffuse Reflection</vt:lpstr>
      <vt:lpstr>Ambient Light</vt:lpstr>
      <vt:lpstr>Ambient + Diffuse</vt:lpstr>
      <vt:lpstr>Specular Reflection</vt:lpstr>
      <vt:lpstr>Specular Reflection</vt:lpstr>
      <vt:lpstr>Specular Reflection</vt:lpstr>
      <vt:lpstr>Specular Reflection</vt:lpstr>
      <vt:lpstr>Specular Reflection</vt:lpstr>
      <vt:lpstr>Ambient+Diffuse+Specular Reflections</vt:lpstr>
      <vt:lpstr>Parameter Choosing Tips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192</cp:revision>
  <dcterms:created xsi:type="dcterms:W3CDTF">2011-03-01T21:39:54Z</dcterms:created>
  <dcterms:modified xsi:type="dcterms:W3CDTF">2023-11-19T12:57:53Z</dcterms:modified>
</cp:coreProperties>
</file>