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578" r:id="rId2"/>
    <p:sldId id="612" r:id="rId3"/>
    <p:sldId id="647" r:id="rId4"/>
    <p:sldId id="644" r:id="rId5"/>
    <p:sldId id="624" r:id="rId6"/>
    <p:sldId id="618" r:id="rId7"/>
    <p:sldId id="580" r:id="rId8"/>
    <p:sldId id="582" r:id="rId9"/>
    <p:sldId id="600" r:id="rId10"/>
    <p:sldId id="625" r:id="rId11"/>
    <p:sldId id="620" r:id="rId12"/>
    <p:sldId id="626" r:id="rId13"/>
    <p:sldId id="627" r:id="rId14"/>
    <p:sldId id="602" r:id="rId15"/>
    <p:sldId id="605" r:id="rId16"/>
    <p:sldId id="592" r:id="rId17"/>
    <p:sldId id="606" r:id="rId18"/>
    <p:sldId id="608" r:id="rId19"/>
    <p:sldId id="609" r:id="rId20"/>
    <p:sldId id="596" r:id="rId21"/>
    <p:sldId id="597" r:id="rId22"/>
    <p:sldId id="61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FF00FF"/>
    <a:srgbClr val="00CC99"/>
    <a:srgbClr val="00FF00"/>
    <a:srgbClr val="0000CC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3279" autoAdjust="0"/>
  </p:normalViewPr>
  <p:slideViewPr>
    <p:cSldViewPr>
      <p:cViewPr varScale="1">
        <p:scale>
          <a:sx n="114" d="100"/>
          <a:sy n="114" d="100"/>
        </p:scale>
        <p:origin x="8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E277DA-EE6C-4C5B-BAF5-BCC7A7A4F1BD}" type="datetime1">
              <a:rPr lang="en-US" altLang="ko-KR"/>
              <a:pPr>
                <a:defRPr/>
              </a:pPr>
              <a:t>11/21/2023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EA0FE3-1AB2-49BC-9D78-E0850ED919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689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42DAF8-B97E-4726-B317-BBF7D09ED4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580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15CA1562-1E0E-4B0E-A75B-3C1A0A8B2CD2}" type="slidenum">
              <a:rPr lang="en-US" altLang="ko-KR" smtClean="0">
                <a:latin typeface="굴림" charset="-127"/>
              </a:rPr>
              <a:pPr eaLnBrk="1" hangingPunct="1"/>
              <a:t>3</a:t>
            </a:fld>
            <a:endParaRPr lang="en-US" altLang="ko-KR">
              <a:latin typeface="굴림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3A54EFD2-2F40-42A2-9FFA-2F1CBD0C03E0}" type="slidenum">
              <a:rPr lang="en-US" altLang="ko-KR" smtClean="0">
                <a:latin typeface="굴림" pitchFamily="50" charset="-127"/>
              </a:rPr>
              <a:pPr eaLnBrk="1" hangingPunct="1"/>
              <a:t>18</a:t>
            </a:fld>
            <a:endParaRPr lang="en-US" altLang="ko-KR">
              <a:latin typeface="굴림" pitchFamily="50" charset="-127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39A1672C-8BA9-4D73-B848-9CA2703A5E5E}" type="slidenum">
              <a:rPr lang="en-US" altLang="ko-KR" smtClean="0">
                <a:latin typeface="굴림" pitchFamily="50" charset="-127"/>
              </a:rPr>
              <a:pPr eaLnBrk="1" hangingPunct="1"/>
              <a:t>19</a:t>
            </a:fld>
            <a:endParaRPr lang="en-US" altLang="ko-KR">
              <a:latin typeface="굴림" pitchFamily="50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42DAF8-B97E-4726-B317-BBF7D09ED4B7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59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81C97DDC-7A49-4944-B775-384332802EE5}" type="slidenum">
              <a:rPr lang="en-US" altLang="ko-KR" smtClean="0">
                <a:latin typeface="굴림" charset="-127"/>
              </a:rPr>
              <a:pPr eaLnBrk="1" hangingPunct="1"/>
              <a:t>4</a:t>
            </a:fld>
            <a:endParaRPr lang="en-US" altLang="ko-KR">
              <a:latin typeface="굴림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448F719F-D3CE-459A-B57D-ABA44B432B27}" type="slidenum">
              <a:rPr lang="en-US" altLang="ko-KR" smtClean="0">
                <a:latin typeface="굴림" charset="-127"/>
              </a:rPr>
              <a:pPr eaLnBrk="1" hangingPunct="1"/>
              <a:t>5</a:t>
            </a:fld>
            <a:endParaRPr lang="en-US" altLang="ko-KR">
              <a:latin typeface="굴림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4E9A4BB1-BE67-49B4-BA62-9627E1C1A3B8}" type="slidenum">
              <a:rPr lang="en-US" altLang="ko-KR" smtClean="0">
                <a:latin typeface="굴림" pitchFamily="50" charset="-127"/>
              </a:rPr>
              <a:pPr eaLnBrk="1" hangingPunct="1"/>
              <a:t>9</a:t>
            </a:fld>
            <a:endParaRPr lang="en-US" altLang="ko-KR">
              <a:latin typeface="굴림" pitchFamily="50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42DAF8-B97E-4726-B317-BBF7D09ED4B7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47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E2311B95-4515-460B-9AAD-E54EAC4E26BC}" type="slidenum">
              <a:rPr lang="en-US" altLang="ko-KR" smtClean="0">
                <a:latin typeface="굴림" pitchFamily="50" charset="-127"/>
              </a:rPr>
              <a:pPr eaLnBrk="1" hangingPunct="1"/>
              <a:t>12</a:t>
            </a:fld>
            <a:endParaRPr lang="en-US" altLang="ko-KR">
              <a:latin typeface="굴림" pitchFamily="50" charset="-127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BA298187-6A29-4C5B-BDDA-21BC68639CB6}" type="slidenum">
              <a:rPr lang="en-US" altLang="ko-KR" smtClean="0">
                <a:latin typeface="굴림" pitchFamily="50" charset="-127"/>
              </a:rPr>
              <a:pPr eaLnBrk="1" hangingPunct="1"/>
              <a:t>14</a:t>
            </a:fld>
            <a:endParaRPr lang="en-US" altLang="ko-KR">
              <a:latin typeface="굴림" pitchFamily="50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CA4FCFE5-CA23-463F-A5A0-401FFEB7BD53}" type="slidenum">
              <a:rPr lang="en-US" altLang="ko-KR" smtClean="0">
                <a:latin typeface="굴림" pitchFamily="50" charset="-127"/>
              </a:rPr>
              <a:pPr eaLnBrk="1" hangingPunct="1"/>
              <a:t>15</a:t>
            </a:fld>
            <a:endParaRPr lang="en-US" altLang="ko-KR">
              <a:latin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5E2EBD64-C9E2-4B15-8909-85401085A785}" type="slidenum">
              <a:rPr lang="en-US" altLang="ko-KR" smtClean="0">
                <a:latin typeface="굴림" pitchFamily="50" charset="-127"/>
              </a:rPr>
              <a:pPr eaLnBrk="1" hangingPunct="1"/>
              <a:t>17</a:t>
            </a:fld>
            <a:endParaRPr lang="en-US" altLang="ko-KR">
              <a:latin typeface="굴림" pitchFamily="50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5C01421-123F-48F2-A9B5-11DD27DA2A0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4139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433FACF-9C18-4C3D-83C5-AFD152DDBBDA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2051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B31B702-E3E3-4858-8DFE-FC541CB7D9E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556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18E68E5-55C4-422C-967B-558BEE9A3FD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370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1534622-43F8-4112-BDE7-E28F2086F50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55483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8B28882-80CC-4B70-90C6-1A1C3AD82376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699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7B5E43C-4A81-4EA7-9B46-31A43A4236F2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9031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244287E-491C-4066-BA9F-B7C61C4C657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897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400958-4E40-4EF2-8738-66C29BA160BE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126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7A30AFF-D0EC-4E11-9F7C-D4E798FDFA4F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9793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09494A6-1C22-4F87-AD8A-2AC1BF8C722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473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Click to Edit Master Text Styles</a:t>
            </a:r>
          </a:p>
          <a:p>
            <a:pPr lvl="1"/>
            <a:r>
              <a:rPr lang="es-ES" altLang="ko-KR"/>
              <a:t>SECOND LEVEL</a:t>
            </a:r>
          </a:p>
          <a:p>
            <a:pPr lvl="2"/>
            <a:r>
              <a:rPr lang="es-ES" altLang="ko-KR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itchFamily="34" charset="0"/>
              </a:defRPr>
            </a:lvl2pPr>
          </a:lstStyle>
          <a:p>
            <a:pPr lvl="1">
              <a:defRPr/>
            </a:pPr>
            <a:fld id="{A52A77DD-699D-46AE-B8C3-07BF73BCE6F8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>
            <a:off x="0" y="11430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itchFamily="34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pitchFamily="34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.kr/url?sa=i&amp;rct=j&amp;q=&amp;esrc=s&amp;source=images&amp;cd=&amp;cad=rja&amp;uact=8&amp;ved=0ahUKEwjp2P2F447QAhVDnJQKHdBMDCMQjRwIBw&amp;url=https://hub.jmonkeyengine.org/t/normals-interpolation-in-shader/31598&amp;psig=AFQjCNHqjsKSR3nnqYkloiWbmHius48y9Q&amp;ust=147833761201014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p2P2F447QAhVDnJQKHdBMDCMQjRwIBw&amp;url=https://hub.jmonkeyengine.org/t/normals-interpolation-in-shader/31598&amp;psig=AFQjCNHqjsKSR3nnqYkloiWbmHius48y9Q&amp;ust=147833761201014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frm=1&amp;source=images&amp;cd=&amp;cad=rja&amp;uact=8&amp;ved=0CAcQjRxqFQoTCI6Qjbve5MgCFSHapgodhrIB5g&amp;url=https://en.wikipedia.org/wiki/Gouraud_shading&amp;psig=AFQjCNGZZMqkX6xryExvcmkMHlHtjM8VEA&amp;ust=144610694719751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p2P2F447QAhVDnJQKHdBMDCMQjRwIBw&amp;url=https://hub.jmonkeyengine.org/t/normals-interpolation-in-shader/31598&amp;psig=AFQjCNHqjsKSR3nnqYkloiWbmHius48y9Q&amp;ust=147833761201014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86000"/>
            <a:ext cx="7772400" cy="1143000"/>
          </a:xfrm>
        </p:spPr>
        <p:txBody>
          <a:bodyPr/>
          <a:lstStyle/>
          <a:p>
            <a:r>
              <a:rPr lang="en-US" altLang="ko-KR"/>
              <a:t>Shading in OpenGL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76600"/>
            <a:ext cx="8458200" cy="1752600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F7BA1620-C69E-487A-8271-A6F1E5D12588}" type="slidenum">
              <a:rPr lang="es-ES" altLang="ko-KR" sz="1000">
                <a:latin typeface="Arial" charset="0"/>
              </a:rPr>
              <a:pPr lvl="1"/>
              <a:t>1</a:t>
            </a:fld>
            <a:endParaRPr lang="es-ES" altLang="ko-KR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4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3D007375-CF34-4202-9213-A2EF5A9555A4}" type="slidenum">
              <a:rPr lang="es-ES" altLang="ko-KR" sz="1000">
                <a:latin typeface="Arial" charset="0"/>
              </a:rPr>
              <a:pPr lvl="1"/>
              <a:t>10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Flat Shading</a:t>
            </a:r>
          </a:p>
        </p:txBody>
      </p:sp>
      <p:pic>
        <p:nvPicPr>
          <p:cNvPr id="6" name="Picture 2" descr="Image result for flat shading and smooth shadi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88"/>
          <a:stretch/>
        </p:blipFill>
        <p:spPr bwMode="auto">
          <a:xfrm>
            <a:off x="5562600" y="3674491"/>
            <a:ext cx="295351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We set </a:t>
            </a:r>
            <a:r>
              <a:rPr lang="en-US" altLang="ko-KR" sz="2800" u="sng" dirty="0"/>
              <a:t>a single normal for each triangle</a:t>
            </a:r>
          </a:p>
          <a:p>
            <a:endParaRPr lang="en-US" altLang="ko-KR" sz="2800" dirty="0"/>
          </a:p>
          <a:p>
            <a:r>
              <a:rPr lang="en-US" altLang="ko-KR" sz="2800" dirty="0"/>
              <a:t>Because three vertices of a triangle has the same normal, shades computed by the </a:t>
            </a:r>
            <a:r>
              <a:rPr lang="en-US" altLang="ko-KR" sz="2800" dirty="0" err="1"/>
              <a:t>Phong</a:t>
            </a:r>
            <a:r>
              <a:rPr lang="en-US" altLang="ko-KR" sz="2800" dirty="0"/>
              <a:t> model can be almost same </a:t>
            </a:r>
          </a:p>
          <a:p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2286000" y="5029200"/>
            <a:ext cx="1828800" cy="1219200"/>
          </a:xfrm>
          <a:custGeom>
            <a:avLst/>
            <a:gdLst>
              <a:gd name="T0" fmla="*/ 0 w 1152"/>
              <a:gd name="T1" fmla="*/ 2147483647 h 768"/>
              <a:gd name="T2" fmla="*/ 2147483647 w 1152"/>
              <a:gd name="T3" fmla="*/ 0 h 768"/>
              <a:gd name="T4" fmla="*/ 2147483647 w 1152"/>
              <a:gd name="T5" fmla="*/ 2147483647 h 768"/>
              <a:gd name="T6" fmla="*/ 0 w 1152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768"/>
              <a:gd name="T14" fmla="*/ 1152 w 115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768">
                <a:moveTo>
                  <a:pt x="0" y="768"/>
                </a:moveTo>
                <a:lnTo>
                  <a:pt x="960" y="0"/>
                </a:lnTo>
                <a:lnTo>
                  <a:pt x="1152" y="528"/>
                </a:lnTo>
                <a:lnTo>
                  <a:pt x="0" y="76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ko-KR" altLang="ko-K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05000" y="609600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/>
              <a:t>p</a:t>
            </a:r>
            <a:r>
              <a:rPr lang="en-US" altLang="ko-KR" baseline="-25000" dirty="0"/>
              <a:t>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14800" y="57912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 kern="0" dirty="0">
                <a:latin typeface="Times New Roman" charset="0"/>
              </a:rPr>
              <a:t>p</a:t>
            </a:r>
            <a:r>
              <a:rPr lang="en-US" altLang="ko-KR" sz="2400" kern="0" baseline="-25000" dirty="0">
                <a:latin typeface="Times New Roman" charset="0"/>
              </a:rPr>
              <a:t>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810000" y="4686554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/>
              <a:t>p</a:t>
            </a:r>
            <a:r>
              <a:rPr lang="en-US" altLang="ko-KR" baseline="-25000" dirty="0"/>
              <a:t>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3352800" y="4741290"/>
            <a:ext cx="0" cy="10499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112230" y="4343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2265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flat shading and smooth shadin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571744" y="2819400"/>
            <a:ext cx="287237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1E76F3E4-F039-4014-B477-26526D09DE05}" type="slidenum">
              <a:rPr lang="es-ES" altLang="ko-KR" sz="1000">
                <a:latin typeface="Arial" charset="0"/>
              </a:rPr>
              <a:pPr lvl="1"/>
              <a:t>11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Smooth Shading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343400"/>
          </a:xfrm>
        </p:spPr>
        <p:txBody>
          <a:bodyPr/>
          <a:lstStyle/>
          <a:p>
            <a:r>
              <a:rPr lang="en-US" altLang="ko-KR" sz="2800" dirty="0"/>
              <a:t>We set </a:t>
            </a:r>
            <a:r>
              <a:rPr lang="en-US" altLang="ko-KR" sz="2800" u="sng" dirty="0"/>
              <a:t>a new normal at each vertex </a:t>
            </a:r>
            <a:r>
              <a:rPr lang="en-US" altLang="ko-KR" sz="2800" dirty="0"/>
              <a:t>as if the polygon is the approximation of a smooth surface</a:t>
            </a:r>
          </a:p>
          <a:p>
            <a:r>
              <a:rPr lang="en-US" altLang="ko-KR" sz="2800" dirty="0"/>
              <a:t>For a </a:t>
            </a:r>
            <a:r>
              <a:rPr lang="en-US" altLang="ko-KR" sz="2800" dirty="0" err="1"/>
              <a:t>shpere</a:t>
            </a:r>
            <a:r>
              <a:rPr lang="en-US" altLang="ko-KR" sz="2800" dirty="0"/>
              <a:t> model, it is easy</a:t>
            </a:r>
          </a:p>
          <a:p>
            <a:pPr lvl="1"/>
            <a:r>
              <a:rPr lang="en-US" altLang="ko-KR" sz="2400" dirty="0"/>
              <a:t>If centered at origin</a:t>
            </a:r>
            <a:r>
              <a:rPr lang="en-US" altLang="ko-KR" sz="2400" b="1" dirty="0">
                <a:latin typeface="Times New Roman" charset="0"/>
              </a:rPr>
              <a:t> n</a:t>
            </a:r>
            <a:r>
              <a:rPr lang="en-US" altLang="ko-KR" sz="2400" dirty="0">
                <a:latin typeface="Times New Roman" charset="0"/>
              </a:rPr>
              <a:t> = </a:t>
            </a:r>
            <a:r>
              <a:rPr lang="en-US" altLang="ko-KR" sz="2400" b="1" dirty="0">
                <a:latin typeface="Times New Roman" charset="0"/>
              </a:rPr>
              <a:t>p</a:t>
            </a:r>
            <a:r>
              <a:rPr lang="en-US" altLang="ko-KR" sz="2400" dirty="0"/>
              <a:t> </a:t>
            </a:r>
          </a:p>
          <a:p>
            <a:r>
              <a:rPr lang="en-US" altLang="ko-KR" sz="2800" dirty="0"/>
              <a:t>Note </a:t>
            </a:r>
            <a:r>
              <a:rPr lang="en-US" altLang="ko-KR" sz="2800" i="1" dirty="0"/>
              <a:t>silhouette edge</a:t>
            </a:r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4343400" y="4191000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7" name="Freeform 4"/>
          <p:cNvSpPr>
            <a:spLocks/>
          </p:cNvSpPr>
          <p:nvPr/>
        </p:nvSpPr>
        <p:spPr bwMode="auto">
          <a:xfrm>
            <a:off x="2286000" y="5266245"/>
            <a:ext cx="1828800" cy="1219200"/>
          </a:xfrm>
          <a:custGeom>
            <a:avLst/>
            <a:gdLst>
              <a:gd name="T0" fmla="*/ 0 w 1152"/>
              <a:gd name="T1" fmla="*/ 2147483647 h 768"/>
              <a:gd name="T2" fmla="*/ 2147483647 w 1152"/>
              <a:gd name="T3" fmla="*/ 0 h 768"/>
              <a:gd name="T4" fmla="*/ 2147483647 w 1152"/>
              <a:gd name="T5" fmla="*/ 2147483647 h 768"/>
              <a:gd name="T6" fmla="*/ 0 w 1152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768"/>
              <a:gd name="T14" fmla="*/ 1152 w 115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768">
                <a:moveTo>
                  <a:pt x="0" y="768"/>
                </a:moveTo>
                <a:lnTo>
                  <a:pt x="960" y="0"/>
                </a:lnTo>
                <a:lnTo>
                  <a:pt x="1152" y="528"/>
                </a:lnTo>
                <a:lnTo>
                  <a:pt x="0" y="76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ko-KR" altLang="ko-KR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05000" y="633304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/>
              <a:t>p</a:t>
            </a:r>
            <a:r>
              <a:rPr lang="en-US" altLang="ko-KR" baseline="-25000" dirty="0"/>
              <a:t>0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114800" y="6028245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 kern="0" dirty="0">
                <a:latin typeface="Times New Roman" charset="0"/>
              </a:rPr>
              <a:t>p</a:t>
            </a:r>
            <a:r>
              <a:rPr lang="en-US" altLang="ko-KR" sz="2400" kern="0" baseline="-25000" dirty="0">
                <a:latin typeface="Times New Roman" charset="0"/>
              </a:rPr>
              <a:t>1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3264408" y="4940236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/>
              <a:t>p</a:t>
            </a:r>
            <a:r>
              <a:rPr lang="en-US" altLang="ko-KR" baseline="-25000" dirty="0"/>
              <a:t>2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V="1">
            <a:off x="3810000" y="4495798"/>
            <a:ext cx="0" cy="7704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 flipV="1">
            <a:off x="1905000" y="5562599"/>
            <a:ext cx="381000" cy="922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V="1">
            <a:off x="4114800" y="5410199"/>
            <a:ext cx="533400" cy="7026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550987" y="5333999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/>
              <a:t>n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3840480" y="4343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/>
              <a:t>n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636008" y="524503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5250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706437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Vertex Normal Vector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Normal vectors at vertices</a:t>
            </a:r>
          </a:p>
          <a:p>
            <a:pPr lvl="1" eaLnBrk="1" hangingPunct="1"/>
            <a:r>
              <a:rPr lang="en-US" altLang="ko-KR"/>
              <a:t>Averaging the normal vectors for each polygon sharing that vertex</a:t>
            </a:r>
          </a:p>
        </p:txBody>
      </p:sp>
      <p:sp>
        <p:nvSpPr>
          <p:cNvPr id="5129" name="Rectangle 5"/>
          <p:cNvSpPr>
            <a:spLocks noChangeArrowheads="1"/>
          </p:cNvSpPr>
          <p:nvPr/>
        </p:nvSpPr>
        <p:spPr bwMode="auto">
          <a:xfrm>
            <a:off x="1116013" y="2997200"/>
            <a:ext cx="3384550" cy="31686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130" name="Picture 6" descr="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13100"/>
            <a:ext cx="28575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3924300" y="4221163"/>
          <a:ext cx="3381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15640" progId="Equation.3">
                  <p:embed/>
                </p:oleObj>
              </mc:Choice>
              <mc:Fallback>
                <p:oleObj name="Equation" r:id="rId4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21163"/>
                        <a:ext cx="338138" cy="358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2700338" y="3213100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15640" progId="Equation.3">
                  <p:embed/>
                </p:oleObj>
              </mc:Choice>
              <mc:Fallback>
                <p:oleObj name="Equation" r:id="rId6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213100"/>
                        <a:ext cx="358775" cy="358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1476375" y="4076700"/>
          <a:ext cx="3381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28600" progId="Equation.3">
                  <p:embed/>
                </p:oleObj>
              </mc:Choice>
              <mc:Fallback>
                <p:oleObj name="Equation" r:id="rId8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6700"/>
                        <a:ext cx="338138" cy="379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0"/>
          <p:cNvGraphicFramePr>
            <a:graphicFrameLocks noChangeAspect="1"/>
          </p:cNvGraphicFramePr>
          <p:nvPr/>
        </p:nvGraphicFramePr>
        <p:xfrm>
          <a:off x="2124075" y="5229225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15640" progId="Equation.3">
                  <p:embed/>
                </p:oleObj>
              </mc:Choice>
              <mc:Fallback>
                <p:oleObj name="Equation" r:id="rId10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229225"/>
                        <a:ext cx="358775" cy="358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1"/>
          <p:cNvGraphicFramePr>
            <a:graphicFrameLocks noChangeAspect="1"/>
          </p:cNvGraphicFramePr>
          <p:nvPr/>
        </p:nvGraphicFramePr>
        <p:xfrm>
          <a:off x="2195513" y="3644900"/>
          <a:ext cx="4587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28600" progId="Equation.3">
                  <p:embed/>
                </p:oleObj>
              </mc:Choice>
              <mc:Fallback>
                <p:oleObj name="Equation" r:id="rId12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44900"/>
                        <a:ext cx="458787" cy="514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" name="Group 14"/>
          <p:cNvGrpSpPr>
            <a:grpSpLocks noChangeAspect="1"/>
          </p:cNvGrpSpPr>
          <p:nvPr/>
        </p:nvGrpSpPr>
        <p:grpSpPr bwMode="auto">
          <a:xfrm>
            <a:off x="4787900" y="3987800"/>
            <a:ext cx="3384550" cy="942975"/>
            <a:chOff x="3016" y="2240"/>
            <a:chExt cx="2132" cy="594"/>
          </a:xfrm>
        </p:grpSpPr>
        <p:sp>
          <p:nvSpPr>
            <p:cNvPr id="5132" name="AutoShape 13"/>
            <p:cNvSpPr>
              <a:spLocks noChangeAspect="1" noChangeArrowheads="1" noTextEdit="1"/>
            </p:cNvSpPr>
            <p:nvPr/>
          </p:nvSpPr>
          <p:spPr bwMode="auto">
            <a:xfrm>
              <a:off x="3016" y="2251"/>
              <a:ext cx="2132" cy="58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3" name="Line 15"/>
            <p:cNvSpPr>
              <a:spLocks noChangeShapeType="1"/>
            </p:cNvSpPr>
            <p:nvPr/>
          </p:nvSpPr>
          <p:spPr bwMode="auto">
            <a:xfrm>
              <a:off x="3550" y="2554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4" name="Line 16"/>
            <p:cNvSpPr>
              <a:spLocks noChangeShapeType="1"/>
            </p:cNvSpPr>
            <p:nvPr/>
          </p:nvSpPr>
          <p:spPr bwMode="auto">
            <a:xfrm>
              <a:off x="3522" y="2554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5" name="Line 17"/>
            <p:cNvSpPr>
              <a:spLocks noChangeShapeType="1"/>
            </p:cNvSpPr>
            <p:nvPr/>
          </p:nvSpPr>
          <p:spPr bwMode="auto">
            <a:xfrm>
              <a:off x="5069" y="2554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6" name="Line 18"/>
            <p:cNvSpPr>
              <a:spLocks noChangeShapeType="1"/>
            </p:cNvSpPr>
            <p:nvPr/>
          </p:nvSpPr>
          <p:spPr bwMode="auto">
            <a:xfrm>
              <a:off x="5041" y="2554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7" name="Line 19"/>
            <p:cNvSpPr>
              <a:spLocks noChangeShapeType="1"/>
            </p:cNvSpPr>
            <p:nvPr/>
          </p:nvSpPr>
          <p:spPr bwMode="auto">
            <a:xfrm>
              <a:off x="3484" y="2518"/>
              <a:ext cx="16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8" name="Rectangle 20"/>
            <p:cNvSpPr>
              <a:spLocks noChangeArrowheads="1"/>
            </p:cNvSpPr>
            <p:nvPr/>
          </p:nvSpPr>
          <p:spPr bwMode="auto">
            <a:xfrm>
              <a:off x="4949" y="266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ko-KR"/>
            </a:p>
          </p:txBody>
        </p:sp>
        <p:sp>
          <p:nvSpPr>
            <p:cNvPr id="5139" name="Rectangle 21"/>
            <p:cNvSpPr>
              <a:spLocks noChangeArrowheads="1"/>
            </p:cNvSpPr>
            <p:nvPr/>
          </p:nvSpPr>
          <p:spPr bwMode="auto">
            <a:xfrm>
              <a:off x="4535" y="266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ko-KR"/>
            </a:p>
          </p:txBody>
        </p:sp>
        <p:sp>
          <p:nvSpPr>
            <p:cNvPr id="5140" name="Rectangle 22"/>
            <p:cNvSpPr>
              <a:spLocks noChangeArrowheads="1"/>
            </p:cNvSpPr>
            <p:nvPr/>
          </p:nvSpPr>
          <p:spPr bwMode="auto">
            <a:xfrm>
              <a:off x="4120" y="266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ko-KR"/>
            </a:p>
          </p:txBody>
        </p:sp>
        <p:sp>
          <p:nvSpPr>
            <p:cNvPr id="5141" name="Rectangle 23"/>
            <p:cNvSpPr>
              <a:spLocks noChangeArrowheads="1"/>
            </p:cNvSpPr>
            <p:nvPr/>
          </p:nvSpPr>
          <p:spPr bwMode="auto">
            <a:xfrm>
              <a:off x="3711" y="266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ko-KR"/>
            </a:p>
          </p:txBody>
        </p:sp>
        <p:sp>
          <p:nvSpPr>
            <p:cNvPr id="5142" name="Rectangle 24"/>
            <p:cNvSpPr>
              <a:spLocks noChangeArrowheads="1"/>
            </p:cNvSpPr>
            <p:nvPr/>
          </p:nvSpPr>
          <p:spPr bwMode="auto">
            <a:xfrm>
              <a:off x="4949" y="2386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ko-KR"/>
            </a:p>
          </p:txBody>
        </p:sp>
        <p:sp>
          <p:nvSpPr>
            <p:cNvPr id="5143" name="Rectangle 25"/>
            <p:cNvSpPr>
              <a:spLocks noChangeArrowheads="1"/>
            </p:cNvSpPr>
            <p:nvPr/>
          </p:nvSpPr>
          <p:spPr bwMode="auto">
            <a:xfrm>
              <a:off x="4535" y="2386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ko-KR"/>
            </a:p>
          </p:txBody>
        </p:sp>
        <p:sp>
          <p:nvSpPr>
            <p:cNvPr id="5144" name="Rectangle 26"/>
            <p:cNvSpPr>
              <a:spLocks noChangeArrowheads="1"/>
            </p:cNvSpPr>
            <p:nvPr/>
          </p:nvSpPr>
          <p:spPr bwMode="auto">
            <a:xfrm>
              <a:off x="4120" y="2386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ko-KR"/>
            </a:p>
          </p:txBody>
        </p:sp>
        <p:sp>
          <p:nvSpPr>
            <p:cNvPr id="5145" name="Rectangle 27"/>
            <p:cNvSpPr>
              <a:spLocks noChangeArrowheads="1"/>
            </p:cNvSpPr>
            <p:nvPr/>
          </p:nvSpPr>
          <p:spPr bwMode="auto">
            <a:xfrm>
              <a:off x="3711" y="2386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ko-KR"/>
            </a:p>
          </p:txBody>
        </p:sp>
        <p:sp>
          <p:nvSpPr>
            <p:cNvPr id="5146" name="Rectangle 28"/>
            <p:cNvSpPr>
              <a:spLocks noChangeArrowheads="1"/>
            </p:cNvSpPr>
            <p:nvPr/>
          </p:nvSpPr>
          <p:spPr bwMode="auto">
            <a:xfrm>
              <a:off x="5030" y="2263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ko-KR"/>
            </a:p>
          </p:txBody>
        </p:sp>
        <p:sp>
          <p:nvSpPr>
            <p:cNvPr id="5147" name="Rectangle 29"/>
            <p:cNvSpPr>
              <a:spLocks noChangeArrowheads="1"/>
            </p:cNvSpPr>
            <p:nvPr/>
          </p:nvSpPr>
          <p:spPr bwMode="auto">
            <a:xfrm>
              <a:off x="3494" y="2263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ko-KR"/>
            </a:p>
          </p:txBody>
        </p:sp>
        <p:sp>
          <p:nvSpPr>
            <p:cNvPr id="5148" name="Rectangle 30"/>
            <p:cNvSpPr>
              <a:spLocks noChangeArrowheads="1"/>
            </p:cNvSpPr>
            <p:nvPr/>
          </p:nvSpPr>
          <p:spPr bwMode="auto">
            <a:xfrm>
              <a:off x="4801" y="254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ko-KR"/>
            </a:p>
          </p:txBody>
        </p:sp>
        <p:sp>
          <p:nvSpPr>
            <p:cNvPr id="5149" name="Rectangle 31"/>
            <p:cNvSpPr>
              <a:spLocks noChangeArrowheads="1"/>
            </p:cNvSpPr>
            <p:nvPr/>
          </p:nvSpPr>
          <p:spPr bwMode="auto">
            <a:xfrm>
              <a:off x="4390" y="254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ko-KR"/>
            </a:p>
          </p:txBody>
        </p:sp>
        <p:sp>
          <p:nvSpPr>
            <p:cNvPr id="5150" name="Rectangle 32"/>
            <p:cNvSpPr>
              <a:spLocks noChangeArrowheads="1"/>
            </p:cNvSpPr>
            <p:nvPr/>
          </p:nvSpPr>
          <p:spPr bwMode="auto">
            <a:xfrm>
              <a:off x="3972" y="254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ko-KR"/>
            </a:p>
          </p:txBody>
        </p:sp>
        <p:sp>
          <p:nvSpPr>
            <p:cNvPr id="5151" name="Rectangle 33"/>
            <p:cNvSpPr>
              <a:spLocks noChangeArrowheads="1"/>
            </p:cNvSpPr>
            <p:nvPr/>
          </p:nvSpPr>
          <p:spPr bwMode="auto">
            <a:xfrm>
              <a:off x="3576" y="254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ko-KR"/>
            </a:p>
          </p:txBody>
        </p:sp>
        <p:sp>
          <p:nvSpPr>
            <p:cNvPr id="5152" name="Rectangle 34"/>
            <p:cNvSpPr>
              <a:spLocks noChangeArrowheads="1"/>
            </p:cNvSpPr>
            <p:nvPr/>
          </p:nvSpPr>
          <p:spPr bwMode="auto">
            <a:xfrm>
              <a:off x="4801" y="2263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ko-KR"/>
            </a:p>
          </p:txBody>
        </p:sp>
        <p:sp>
          <p:nvSpPr>
            <p:cNvPr id="5153" name="Rectangle 35"/>
            <p:cNvSpPr>
              <a:spLocks noChangeArrowheads="1"/>
            </p:cNvSpPr>
            <p:nvPr/>
          </p:nvSpPr>
          <p:spPr bwMode="auto">
            <a:xfrm>
              <a:off x="4390" y="2263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ko-KR"/>
            </a:p>
          </p:txBody>
        </p:sp>
        <p:sp>
          <p:nvSpPr>
            <p:cNvPr id="5154" name="Rectangle 36"/>
            <p:cNvSpPr>
              <a:spLocks noChangeArrowheads="1"/>
            </p:cNvSpPr>
            <p:nvPr/>
          </p:nvSpPr>
          <p:spPr bwMode="auto">
            <a:xfrm>
              <a:off x="3972" y="2263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ko-KR"/>
            </a:p>
          </p:txBody>
        </p:sp>
        <p:sp>
          <p:nvSpPr>
            <p:cNvPr id="5155" name="Rectangle 37"/>
            <p:cNvSpPr>
              <a:spLocks noChangeArrowheads="1"/>
            </p:cNvSpPr>
            <p:nvPr/>
          </p:nvSpPr>
          <p:spPr bwMode="auto">
            <a:xfrm>
              <a:off x="3576" y="2263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ko-KR"/>
            </a:p>
          </p:txBody>
        </p:sp>
        <p:sp>
          <p:nvSpPr>
            <p:cNvPr id="5156" name="Rectangle 38"/>
            <p:cNvSpPr>
              <a:spLocks noChangeArrowheads="1"/>
            </p:cNvSpPr>
            <p:nvPr/>
          </p:nvSpPr>
          <p:spPr bwMode="auto">
            <a:xfrm>
              <a:off x="3056" y="2389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ko-KR"/>
            </a:p>
          </p:txBody>
        </p:sp>
        <p:sp>
          <p:nvSpPr>
            <p:cNvPr id="5157" name="Rectangle 39"/>
            <p:cNvSpPr>
              <a:spLocks noChangeArrowheads="1"/>
            </p:cNvSpPr>
            <p:nvPr/>
          </p:nvSpPr>
          <p:spPr bwMode="auto">
            <a:xfrm>
              <a:off x="3202" y="2513"/>
              <a:ext cx="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altLang="ko-KR"/>
            </a:p>
          </p:txBody>
        </p:sp>
        <p:sp>
          <p:nvSpPr>
            <p:cNvPr id="5158" name="Rectangle 40"/>
            <p:cNvSpPr>
              <a:spLocks noChangeArrowheads="1"/>
            </p:cNvSpPr>
            <p:nvPr/>
          </p:nvSpPr>
          <p:spPr bwMode="auto">
            <a:xfrm>
              <a:off x="4644" y="252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ko-KR"/>
            </a:p>
          </p:txBody>
        </p:sp>
        <p:sp>
          <p:nvSpPr>
            <p:cNvPr id="5159" name="Rectangle 41"/>
            <p:cNvSpPr>
              <a:spLocks noChangeArrowheads="1"/>
            </p:cNvSpPr>
            <p:nvPr/>
          </p:nvSpPr>
          <p:spPr bwMode="auto">
            <a:xfrm>
              <a:off x="4233" y="252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ko-KR"/>
            </a:p>
          </p:txBody>
        </p:sp>
        <p:sp>
          <p:nvSpPr>
            <p:cNvPr id="5160" name="Rectangle 42"/>
            <p:cNvSpPr>
              <a:spLocks noChangeArrowheads="1"/>
            </p:cNvSpPr>
            <p:nvPr/>
          </p:nvSpPr>
          <p:spPr bwMode="auto">
            <a:xfrm>
              <a:off x="3815" y="252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ko-KR"/>
            </a:p>
          </p:txBody>
        </p:sp>
        <p:sp>
          <p:nvSpPr>
            <p:cNvPr id="5161" name="Rectangle 43"/>
            <p:cNvSpPr>
              <a:spLocks noChangeArrowheads="1"/>
            </p:cNvSpPr>
            <p:nvPr/>
          </p:nvSpPr>
          <p:spPr bwMode="auto">
            <a:xfrm>
              <a:off x="4644" y="2240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ko-KR"/>
            </a:p>
          </p:txBody>
        </p:sp>
        <p:sp>
          <p:nvSpPr>
            <p:cNvPr id="5162" name="Rectangle 44"/>
            <p:cNvSpPr>
              <a:spLocks noChangeArrowheads="1"/>
            </p:cNvSpPr>
            <p:nvPr/>
          </p:nvSpPr>
          <p:spPr bwMode="auto">
            <a:xfrm>
              <a:off x="4233" y="2240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ko-KR"/>
            </a:p>
          </p:txBody>
        </p:sp>
        <p:sp>
          <p:nvSpPr>
            <p:cNvPr id="5163" name="Rectangle 45"/>
            <p:cNvSpPr>
              <a:spLocks noChangeArrowheads="1"/>
            </p:cNvSpPr>
            <p:nvPr/>
          </p:nvSpPr>
          <p:spPr bwMode="auto">
            <a:xfrm>
              <a:off x="3815" y="2240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ko-KR"/>
            </a:p>
          </p:txBody>
        </p:sp>
        <p:sp>
          <p:nvSpPr>
            <p:cNvPr id="5164" name="Rectangle 46"/>
            <p:cNvSpPr>
              <a:spLocks noChangeArrowheads="1"/>
            </p:cNvSpPr>
            <p:nvPr/>
          </p:nvSpPr>
          <p:spPr bwMode="auto">
            <a:xfrm>
              <a:off x="3323" y="2366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5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244894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Applying </a:t>
            </a:r>
            <a:r>
              <a:rPr lang="en-US" altLang="ko-KR" dirty="0" err="1"/>
              <a:t>Phong</a:t>
            </a:r>
            <a:r>
              <a:rPr lang="en-US" altLang="ko-KR" dirty="0"/>
              <a:t> Model </a:t>
            </a:r>
            <a:br>
              <a:rPr lang="en-US" altLang="ko-KR" dirty="0"/>
            </a:br>
            <a:r>
              <a:rPr lang="en-US" altLang="ko-KR" dirty="0"/>
              <a:t>in two different ways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</a:t>
            </a:r>
            <a:r>
              <a:rPr lang="en-US" altLang="ko-KR" dirty="0" err="1"/>
              <a:t>Phong</a:t>
            </a:r>
            <a:r>
              <a:rPr lang="en-US" altLang="ko-KR" dirty="0"/>
              <a:t> model </a:t>
            </a:r>
            <a:r>
              <a:rPr lang="en-US" altLang="ko-KR" i="1" u="sng" dirty="0"/>
              <a:t>at each vertex</a:t>
            </a:r>
            <a:br>
              <a:rPr lang="en-US" altLang="ko-KR" i="1" u="sng" dirty="0"/>
            </a:br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Gouroud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Shading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Applying </a:t>
            </a:r>
            <a:r>
              <a:rPr lang="en-US" altLang="ko-KR" dirty="0" err="1"/>
              <a:t>Phong</a:t>
            </a:r>
            <a:r>
              <a:rPr lang="en-US" altLang="ko-KR" dirty="0"/>
              <a:t> model </a:t>
            </a:r>
            <a:r>
              <a:rPr lang="en-US" altLang="ko-KR" i="1" u="sng" dirty="0"/>
              <a:t>at each fragment</a:t>
            </a:r>
            <a:br>
              <a:rPr lang="en-US" altLang="ko-KR" i="1" u="sng" dirty="0"/>
            </a:br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Phong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Shading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418E68E5-55C4-422C-967B-558BEE9A3FD5}" type="slidenum">
              <a:rPr lang="es-ES" altLang="ko-KR" smtClean="0"/>
              <a:pPr lvl="1">
                <a:defRPr/>
              </a:pPr>
              <a:t>13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81741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686800" cy="706437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Intensity-Interpolation Surface Rendering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ko-KR" b="1" dirty="0" err="1">
                <a:solidFill>
                  <a:srgbClr val="FF0000"/>
                </a:solidFill>
              </a:rPr>
              <a:t>Gouraud</a:t>
            </a:r>
            <a:r>
              <a:rPr lang="en-US" altLang="ko-KR" b="1" dirty="0">
                <a:solidFill>
                  <a:srgbClr val="FF0000"/>
                </a:solidFill>
              </a:rPr>
              <a:t> shading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altLang="ko-KR" dirty="0"/>
              <a:t>Rendering a curved surface that is approximated with a polygon mesh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r>
              <a:rPr lang="en-US" altLang="ko-KR" dirty="0"/>
              <a:t>Interpolate intensities at polygon vertices</a:t>
            </a:r>
          </a:p>
          <a:p>
            <a:pPr marL="914400" lvl="1" indent="-457200" eaLnBrk="1" hangingPunct="1">
              <a:lnSpc>
                <a:spcPct val="90000"/>
              </a:lnSpc>
              <a:defRPr/>
            </a:pPr>
            <a:endParaRPr lang="en-US" altLang="ko-KR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ko-KR" dirty="0"/>
              <a:t>Procedure</a:t>
            </a:r>
          </a:p>
          <a:p>
            <a:pPr marL="93345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ko-KR" sz="2000" dirty="0"/>
              <a:t>Determine the average unit normal vector at each vertex</a:t>
            </a:r>
          </a:p>
          <a:p>
            <a:pPr marL="93345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ko-KR" sz="2000" dirty="0"/>
              <a:t>Apply an illumination model at each polygon vertex to obtain the light intensity at that position</a:t>
            </a:r>
          </a:p>
          <a:p>
            <a:pPr marL="93345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ko-KR" sz="2000" dirty="0"/>
              <a:t>Linearly interpolate the vertex intensities over the projected area of the polygon</a:t>
            </a:r>
          </a:p>
        </p:txBody>
      </p:sp>
    </p:spTree>
    <p:extLst>
      <p:ext uri="{BB962C8B-B14F-4D97-AF65-F5344CB8AC3E}">
        <p14:creationId xmlns:p14="http://schemas.microsoft.com/office/powerpoint/2010/main" val="313704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74638"/>
            <a:ext cx="8507412" cy="706437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Applying </a:t>
            </a:r>
            <a:r>
              <a:rPr lang="en-US" altLang="ko-KR" sz="3600" dirty="0" err="1"/>
              <a:t>Phong</a:t>
            </a:r>
            <a:r>
              <a:rPr lang="en-US" altLang="ko-KR" sz="3600" dirty="0"/>
              <a:t> Model at Vertices</a:t>
            </a:r>
          </a:p>
        </p:txBody>
      </p:sp>
      <p:pic>
        <p:nvPicPr>
          <p:cNvPr id="20483" name="Picture 5" descr="10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44675"/>
            <a:ext cx="8135938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70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13DFC48C-7144-4E33-9261-4F01CC291EA5}" type="slidenum">
              <a:rPr lang="es-ES" altLang="ko-KR" sz="1000">
                <a:latin typeface="Arial" charset="0"/>
              </a:rPr>
              <a:pPr lvl="1"/>
              <a:t>16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Applying </a:t>
            </a:r>
            <a:r>
              <a:rPr lang="en-US" altLang="ko-KR" sz="4000" dirty="0" err="1"/>
              <a:t>Phong</a:t>
            </a:r>
            <a:r>
              <a:rPr lang="en-US" altLang="ko-KR" sz="4000" dirty="0"/>
              <a:t> Model at Vertices</a:t>
            </a:r>
            <a:endParaRPr lang="en-US" altLang="ko-KR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724400"/>
          </a:xfrm>
        </p:spPr>
        <p:txBody>
          <a:bodyPr/>
          <a:lstStyle/>
          <a:p>
            <a:r>
              <a:rPr lang="en-US" altLang="ko-KR" sz="2800" dirty="0"/>
              <a:t>In per vertex shading, shading calculations are done for each vertex</a:t>
            </a:r>
          </a:p>
          <a:p>
            <a:pPr lvl="1"/>
            <a:r>
              <a:rPr lang="en-US" altLang="ko-KR" dirty="0"/>
              <a:t>Vertex colors become vertex shades and can be sent to the vertex </a:t>
            </a:r>
            <a:r>
              <a:rPr lang="en-US" altLang="ko-KR" dirty="0" err="1"/>
              <a:t>shader</a:t>
            </a:r>
            <a:r>
              <a:rPr lang="en-US" altLang="ko-KR" dirty="0"/>
              <a:t> as a vertex attribute</a:t>
            </a:r>
          </a:p>
          <a:p>
            <a:pPr lvl="1"/>
            <a:r>
              <a:rPr lang="en-US" altLang="ko-KR" dirty="0"/>
              <a:t>Alternately, we can send the parameters to the vertex </a:t>
            </a:r>
            <a:r>
              <a:rPr lang="en-US" altLang="ko-KR" dirty="0" err="1"/>
              <a:t>shader</a:t>
            </a:r>
            <a:r>
              <a:rPr lang="en-US" altLang="ko-KR" dirty="0"/>
              <a:t> and have it compute the shade</a:t>
            </a:r>
          </a:p>
          <a:p>
            <a:r>
              <a:rPr lang="en-US" altLang="ko-KR" sz="2800" dirty="0"/>
              <a:t>By default, vertex shades are interpolated across an object if passed to the fragment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as a varying variable (smooth shading)</a:t>
            </a:r>
          </a:p>
          <a:p>
            <a:r>
              <a:rPr lang="en-US" altLang="ko-KR" sz="2800" dirty="0"/>
              <a:t>We can also use uniform variables to shade with a single shade (flat shading)</a:t>
            </a:r>
          </a:p>
        </p:txBody>
      </p:sp>
    </p:spTree>
    <p:extLst>
      <p:ext uri="{BB962C8B-B14F-4D97-AF65-F5344CB8AC3E}">
        <p14:creationId xmlns:p14="http://schemas.microsoft.com/office/powerpoint/2010/main" val="75570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Gouraud Shading Problems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Lighting in the polygon interior is inaccurate</a:t>
            </a:r>
          </a:p>
        </p:txBody>
      </p:sp>
      <p:sp>
        <p:nvSpPr>
          <p:cNvPr id="2" name="AutoShape 2" descr="data:image/jpeg;base64,/9j/4AAQSkZJRgABAQAAAQABAAD/2wCEAAkGBxAQDxQUDxQUDRQVDxAQFA8UEBAPDxAVFBQWFhQVFBQYHSggGBolHBQUITEhJSkrLi4uFx8zODMsNygtLiwBCgoKDg0OGhAQGCwcHyQsLC0sLCwsLCwsLCwsLCwsLCwsLCwsLCwsLCwsLCwsLCwsLCwsLCwsLCwsLCwsLCwsLP/AABEIAOEA4QMBIgACEQEDEQH/xAAbAAEAAgMBAQAAAAAAAAAAAAAAAgMBBQYHBP/EAD4QAAIBAgMGAgYIBAYDAAAAAAABAgMRBCExBQYSQVFhE4EiIzJxkaEHFDNCUpKx0VNygqJDc7LBwvAVJGL/xAAaAQACAwEBAAAAAAAAAAAAAAAAAgEDBAUG/8QAKBEBAAICAgIABQQDAAAAAAAAAAECAxEEEiExBRMyUWFBcaGxQtHw/9oADAMBAAIRAxEAPwC4AAAAAAAAAAAAAN21yAAPgxO2sNT9qrG/SL4300jc1WJ3wor7OE6nd2hF5+b+Qs3rH6r6cbLf6ay6QHD4re3ES+zUaXe3HJZ98vkarFbSxFX7SpKS6X4Y630WWpXOasNdPhmW31TEPTjB5fQxNWGcJyg8r2k1e2l+psKG8mLhrNVFnlKMX81n8yIzx+p7/CckfTMT/H+3oAORw++Mv8SknpnGTT7uzubGhvXhpe1x09dY3X9tx4y1n9WW/Bz1/wAd/t5b0HyUNp0J+xUg304km/J5n1jxMT6ZrUtX6o0AAkoAAAAAAAAAAAAAAAAAAAAAQr1owi5TkoRWspNJLzZzG8G9nhTlSw6Upq8ZVJZxi+kVzaz1yy5nJYrF1azvWnKo+SbbivctF5FdskQ14OHfJ5nxDr9p74Qjlh4+I/4krqC90dX8jmcdtKtXd6s2+kdIr3JHxpFkEZr5Jl2+PxMeP1Hn7ookiSiSUSqZb60lFImkEZsRtbFdMph/9yQsZaFPrwjw9CLROxknaJqpsbrZG8VSjaNS9Wnpa/pw/lfTszVW8jHANW81ncKMvGrlr1tG4ej4DHU68eKlLiXNaSj2a5H0nmOHrzpTUqcnCS5p69n1XY6zY+88J+jXtSlynpCXv/Ca6Zot7ee5Xwy+LzTzH8uiABe5YAAAAAAAAAAAAAAAcpvbvBKDdCg7St6yonnBP7seku/L9L9694XQ9VR+1cbueTVJP/l28zhV8eberb63Ksl9eIbuJxu89rev7IwsWRiRSJoyzLu0rCSSLIkYokJLVSE2xZGGZFXM2M2MEkQeIhglbIJltOle+XIiZWVqpsOEnJNdiIDUMWAAIJZlUkW8vMi0TBLxt9+yNuVcO0r+JT5wfL+V8v0O5wGLhWpqcNH11T5pnmckbTd3arw9W0n6uTSn26SXuvn28jTiy68T6cTn8GL1m9I1b+3fgxFpq6zTzTWaZk2POAAAAAAAAABoN6t4PqsVCnZ1ZK60apr8TXXoj695Nq/VcO5pKU21CEW8nJ831SSb8jy+pVnUm51G5yk7yk9WxbW1C/Bi728+k+JyblJuUm2227tt6tssiVxLYGW0u9irrwkicURiiaK5a6QkZRhGULK+qYC0MirYCSQhG5scJgrkHhRhsK2bzA7P7cmfVgcB2N9g8ERo3bXlx2N2d2NTWoOJ6LjNn35Ghx2zewJiduSBsMVgWj4JRaBOmERZJGGBZjwi0VtFjMMaFNo26jdDa/EvAqPNL1bb1XOPly7e46g8sbcZKUcmmpJ9Gmeg7B2rHE0r5KaynG+j5P3M24cm41LzPxLifLt8yvqff/flsgAXuUAAAAAA4L6RMXxVqVJPKEHOS5Xnkr97L+59Tl4o+jauMdfE1aj+9Uko/wAsco83ySKYsovPl1uLTVYWRRbCJVFlsSiXTx6TSMpESSEaYSRJEUySYsrq6SRbSpNkISNzs5QfIVdDOCwB0GBwHYtwGGi7WN/hMIGtibRWNyowmDsbjDYQuw2FNthsKXUo52flNNicGajFYHsdxiMHkarE4Mm2MmDmOBxuzuxoMbs3sejYvCLmaHaFGK7lExp1MeSL+nn9bDuJTKOZu9qTte2RpJO4q3xpFoizLIsZVI7WLdlbQlhqqnHTSUeUo8/PoU/uimoh6TqWXkVi9dTG3qtOalFNaNKS9zV0SNZu3X8TCUnzUXB539ltZ+ST8zZnRidxt469etpr9pAASQNVvTjvAwdSSdpOPhw68U8k1nqs35G1OH+kjHfZUU+tWSv/AEw/5fIJTWNzpx1JF0SmmWxM1nZxelsSaZBEkVy3UlaZRFGUI0RKaJIiiQsrqylc2Gz6tma4toTsxVsS7fZdfQ6nA1dDg9mV9DrNnVggWjcOvwVQ3uDkjlcFVN7hq9kaccuHysTd1uGxo8dIveMPgxtS497bZ+PimtvLS4+Zy21amp0GPnqcntarqZLe3o8Eaq5radTM1tz6cbO7PlEXTIyLM3IsaCWYenwK5Fj08yuQ0KLux3GxF6M4P7k01ppJfun8TpTh9yK3DiJR/HTfLO8XfXllxHcG7FO6vKc6nXPP5AAWMgeSb04vxsbWlnZT8NJ8lTXDl0zTfmetnju36XBjK8b39dN3tb2nxf7kT6Pj+pRTLYlVMtRns6+L0sRNFaJoSWukrIkkQiSQktNU0ZI3MoVbEpoymRRlCrIluNm1jrNmV9DhcHUszqNmV9CFm3c4Kqff9cOZpY1RRJ7QGi2lV8MWnbpPrhCeLujnf/IEXtEO8ljj1fbtGpkzkNrVNTeYjGKSOW2tV1EaaxqGkryuyozN5kQEyGGDFyS7Hp8CqRa/+/MqkNCm7793a3Bi6TzzqKGTt7fo/C7R6QeV4N+th/mQ/VHqrNmH1LzvxOI71n8MAAucwPJd8afDtCstfShL80Iy/wBz1o8u+kCio4+TV/Tp05vs0uDLygiJNX20tNlyZ80GXxZTaHUxW8LUyaZUmTTK5hspZbEsZVFkkyuWmtvCaRkhckmQtiUkySI8RlMVZErISszd4DFcKuaJMs8VkLYl0j2l3I/+R7nOeKx4jBO3RPaXci9pdzn+NjjZCdt+9pdz48diFNX+JrONmeNgmJhgwwyNwLMs5GLmLmCdEmyTZTJkmyExohTkttPCv1sP8yH+pHrDPJ8BDir0o6cVanG/S8kj1c14Y8PP/EZ3eAAFznB5/wDSZg7VKVVLKUXTk+8XdfJv4HoBod98H4uBqdadqy/p1/tcgDy2DLoM+aDLosqtDdisvTJxKkyyLK5bqStuSTKkySYkw0VstuZTIJmUxdL4smmSTIJkkKsiU7hMhczcjSyLJi5FMXITtK5m5C5kE7SQuRbFw0nslcjcxcMNImxcNmCMmTpXNhshJhsjceIUWs+jY6bxdBJN/wDsUXkr5Kabfkrs9WOG3D2fx1Z1pK6h6EHy4nq17l/qO5NeONQ8/wAy/bJ+wAB2UMSimmnmmmmuqepkAHi+2cC8NialJ6Rm+HvF5xfwaPngztvpL2ddU68eV6U8/OFl+f5HCwYswtx20+qJNMpgyxMqmHQpbwtTJJlSZNMSYaK2WJk7lSJoWYaKymiVyAuKtidJ3M3IXM3I0aLJ3M3K7kkyNHiyVxciGwT2SuYuYAI2zcXI3Fw0OzNyLEpFbY0QrvZlshKT5Zt5JLVtmGzcbnYHx8Wm/ZpLxX0bTSgvjn/SyytdyxZ83Ssy7vYOz/q+GhT5pcUr2vxSzlp0vbyPvANThTO/IAAQAAA+Ta+BWIoVKT+/BpO17PWL8mkeLTg4ScZLhabi1zTTs0e6Hn+/W7UlKWJo+lF+lVglnB85q2q69NfcCHHQZYmfPBlqZXMNeO65MmmUpk0xJhqrdamTTKUydxJhfW61MzxFSZK5Gl0XWcRniKrmbkaPF1vEOIruZuRo0XW8RjiK7mWyNG7pXMXI3MXJ0XuncNkLkXINFm6bZBsxchKQ0QqvdipI9J3L2f4OFTftVX4r7Jq0V8M/e2cFsHZssViIQs3G6lUedowWt2tL6L3nraXTLtyRopXTk8nL2nQAB2UAAAAAAAAB53vlup4V6+Gj6vWpSS+z6yivw9uXu049M90OC3t3OUVKthE+cp0FolzdNdP/AJ+HQg0W04tMsTPnUicZCzDRTIvTJJlSkZTE00RdcmZTKkySYulsXW3FytMymRpZF1iZniK7i5Gj91lwmV3Fw0O6y5i5G5hsNCbpORFsi5EHMaIVWyLGz79ibFrYybVP0IRa46r9mN+SXOVs7fofRu1u5UxclKd6dBPOejnZ24YfB58j0rCYWnSgoUoqnFaRSsu/mWVp92LNyJnxVVszZ1LDU1TpLhSzb+9J85SfNn1gFjGAAAAAAAAAAAAAAA4ne3c/j4q2FVpe1OillPq4d+3M8/vY92NJtfdXCYluUounN61Kb4W3e92tG+9uYB5NGRNSOm2nuHiaedBxxEensVNejyeXfqczXoTpy4akZU5fhlFxfTR+5izC2uRJSJKRQpEuIXS6uRepGeIo4zKmR1WRlXcQ4iniHER1N81dxDiKeIw5h1Hzl/GRcyhzNns3YGLxOdKm+H8cvQhpdWb18uqGiiq3Ia9zOp3U3VeJSq4i8KWsYp2lVs/lH5vl1NtsLceNKUZ4mSrSTb8OKfhX+623Zy91l+/YjxDPbJMo0qcYxUYpRikkopWSS0SRIAlWAAAAAAAAAAAAAAAAAAAAAFOKwlOqrVYRqrpKKl+vuLgAcftPcGhPPDzlh3+F3qQ17u6+LOR2nuvjMP7VN1I/jp3qR87K680evAA8Q+pVv4dT8kv2H1Ot/Dqfkl+x7hcXBO5eIfU638Op+SX7F1DZOJn7FCrLO11Sm0n3drI9puYI0ntLymjubjp/4ahnb0qkF55M2uB+j2o36+rGKvpTTm2vfJK3Pkz0EEo21Gzd2sJh2nTppyWfHNucr55q+S15I24AIAAAAAAAAAAAAAAAAAAAAAAAAAAAAAAAAAAAAAAAAAAAAAAAAAAAAAAAAAAAAf/Z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93663" y="-164623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8612" name="Picture 4" descr="https://upload.wikimedia.org/wikipedia/commons/thumb/a/af/Gouraud_low_anim.gif/270px-Gouraud_low_ani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433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4" name="Picture 6" descr="http://svard.org/images/screenshots/gourau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4572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9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Normal-Vector Interpolation</a:t>
            </a:r>
            <a:br>
              <a:rPr lang="en-US" altLang="ko-KR" sz="3600" dirty="0"/>
            </a:br>
            <a:r>
              <a:rPr lang="en-US" altLang="ko-KR" sz="3600" dirty="0"/>
              <a:t>Surface Rendering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solidFill>
                  <a:srgbClr val="FF0000"/>
                </a:solidFill>
              </a:rPr>
              <a:t>Phong shading</a:t>
            </a:r>
          </a:p>
          <a:p>
            <a:pPr lvl="1" eaLnBrk="1" hangingPunct="1"/>
            <a:r>
              <a:rPr lang="en-US" altLang="ko-KR"/>
              <a:t>Interpolate normal vectors at polygon vertices</a:t>
            </a:r>
          </a:p>
          <a:p>
            <a:pPr eaLnBrk="1" hangingPunct="1"/>
            <a:r>
              <a:rPr lang="en-US" altLang="ko-KR"/>
              <a:t>Procedure</a:t>
            </a:r>
          </a:p>
          <a:p>
            <a:pPr lvl="1" eaLnBrk="1" hangingPunct="1">
              <a:buFontTx/>
              <a:buAutoNum type="arabicPeriod"/>
            </a:pPr>
            <a:r>
              <a:rPr lang="en-US" altLang="ko-KR" sz="2000"/>
              <a:t>Determine the average unit normal vector at each vertex</a:t>
            </a:r>
          </a:p>
          <a:p>
            <a:pPr lvl="1" eaLnBrk="1" hangingPunct="1">
              <a:buFontTx/>
              <a:buAutoNum type="arabicPeriod"/>
            </a:pPr>
            <a:r>
              <a:rPr lang="en-US" altLang="ko-KR" sz="2000"/>
              <a:t>Linearly interpolate the vertex normals over the projected area of the polygon</a:t>
            </a:r>
          </a:p>
          <a:p>
            <a:pPr lvl="1" eaLnBrk="1" hangingPunct="1">
              <a:buFontTx/>
              <a:buAutoNum type="arabicPeriod"/>
            </a:pPr>
            <a:r>
              <a:rPr lang="en-US" altLang="ko-KR" sz="2000"/>
              <a:t>Apply an illumination model at positions along scan lines to calculate pixel intensities</a:t>
            </a:r>
          </a:p>
        </p:txBody>
      </p:sp>
      <p:grpSp>
        <p:nvGrpSpPr>
          <p:cNvPr id="23556" name="Group 22"/>
          <p:cNvGrpSpPr>
            <a:grpSpLocks/>
          </p:cNvGrpSpPr>
          <p:nvPr/>
        </p:nvGrpSpPr>
        <p:grpSpPr bwMode="auto">
          <a:xfrm>
            <a:off x="4859338" y="4581525"/>
            <a:ext cx="2941637" cy="2024063"/>
            <a:chOff x="2629" y="2568"/>
            <a:chExt cx="2281" cy="1625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2947" y="2782"/>
              <a:ext cx="1448" cy="1287"/>
              <a:chOff x="1104" y="1920"/>
              <a:chExt cx="1584" cy="1440"/>
            </a:xfrm>
          </p:grpSpPr>
          <p:sp>
            <p:nvSpPr>
              <p:cNvPr id="23568" name="Line 6"/>
              <p:cNvSpPr>
                <a:spLocks noChangeShapeType="1"/>
              </p:cNvSpPr>
              <p:nvPr/>
            </p:nvSpPr>
            <p:spPr bwMode="auto">
              <a:xfrm flipV="1">
                <a:off x="1104" y="1920"/>
                <a:ext cx="1104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3569" name="Line 7"/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15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3570" name="Line 8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48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sp>
          <p:nvSpPr>
            <p:cNvPr id="23558" name="Line 9"/>
            <p:cNvSpPr>
              <a:spLocks noChangeShapeType="1"/>
            </p:cNvSpPr>
            <p:nvPr/>
          </p:nvSpPr>
          <p:spPr bwMode="auto">
            <a:xfrm flipV="1">
              <a:off x="3956" y="2568"/>
              <a:ext cx="44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3559" name="Line 10"/>
            <p:cNvSpPr>
              <a:spLocks noChangeShapeType="1"/>
            </p:cNvSpPr>
            <p:nvPr/>
          </p:nvSpPr>
          <p:spPr bwMode="auto">
            <a:xfrm flipH="1" flipV="1">
              <a:off x="2815" y="3297"/>
              <a:ext cx="132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3560" name="Line 11"/>
            <p:cNvSpPr>
              <a:spLocks noChangeShapeType="1"/>
            </p:cNvSpPr>
            <p:nvPr/>
          </p:nvSpPr>
          <p:spPr bwMode="auto">
            <a:xfrm flipV="1">
              <a:off x="4395" y="3855"/>
              <a:ext cx="219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>
              <a:off x="3386" y="329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3562" name="Text Box 13"/>
            <p:cNvSpPr txBox="1">
              <a:spLocks noChangeArrowheads="1"/>
            </p:cNvSpPr>
            <p:nvPr/>
          </p:nvSpPr>
          <p:spPr bwMode="auto">
            <a:xfrm>
              <a:off x="4132" y="2568"/>
              <a:ext cx="395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b="1">
                  <a:latin typeface="Verdana" pitchFamily="34" charset="0"/>
                </a:rPr>
                <a:t>n1</a:t>
              </a:r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2629" y="3648"/>
              <a:ext cx="395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b="1">
                  <a:latin typeface="Verdana" pitchFamily="34" charset="0"/>
                </a:rPr>
                <a:t>n2</a:t>
              </a:r>
            </a:p>
          </p:txBody>
        </p:sp>
        <p:sp>
          <p:nvSpPr>
            <p:cNvPr id="23564" name="Text Box 15"/>
            <p:cNvSpPr txBox="1">
              <a:spLocks noChangeArrowheads="1"/>
            </p:cNvSpPr>
            <p:nvPr/>
          </p:nvSpPr>
          <p:spPr bwMode="auto">
            <a:xfrm>
              <a:off x="4515" y="3898"/>
              <a:ext cx="3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b="1">
                  <a:latin typeface="Verdana" pitchFamily="34" charset="0"/>
                </a:rPr>
                <a:t>n3</a:t>
              </a:r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 flipV="1">
              <a:off x="3386" y="2997"/>
              <a:ext cx="0" cy="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4132" y="3040"/>
              <a:ext cx="219" cy="25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3567" name="Line 20"/>
            <p:cNvSpPr>
              <a:spLocks noChangeShapeType="1"/>
            </p:cNvSpPr>
            <p:nvPr/>
          </p:nvSpPr>
          <p:spPr bwMode="auto">
            <a:xfrm flipV="1">
              <a:off x="3693" y="2997"/>
              <a:ext cx="219" cy="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45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Gouraud versus Phong Shading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err="1"/>
              <a:t>Gouraud</a:t>
            </a:r>
            <a:r>
              <a:rPr lang="en-US" altLang="ko-KR" sz="2800" dirty="0"/>
              <a:t> shading is faster than </a:t>
            </a:r>
            <a:r>
              <a:rPr lang="en-US" altLang="ko-KR" sz="2800" dirty="0" err="1"/>
              <a:t>Phong</a:t>
            </a:r>
            <a:r>
              <a:rPr lang="en-US" altLang="ko-KR" sz="2800" dirty="0"/>
              <a:t> shading</a:t>
            </a:r>
          </a:p>
          <a:p>
            <a:pPr lvl="1" eaLnBrk="1" hangingPunct="1"/>
            <a:r>
              <a:rPr lang="en-US" altLang="ko-KR" sz="2400" dirty="0"/>
              <a:t>OLD OpenGL supports </a:t>
            </a:r>
            <a:r>
              <a:rPr lang="en-US" altLang="ko-KR" sz="2400" dirty="0" err="1"/>
              <a:t>Gouraud</a:t>
            </a:r>
            <a:r>
              <a:rPr lang="en-US" altLang="ko-KR" sz="2400" dirty="0"/>
              <a:t> shading</a:t>
            </a:r>
          </a:p>
          <a:p>
            <a:pPr eaLnBrk="1" hangingPunct="1"/>
            <a:r>
              <a:rPr lang="en-US" altLang="ko-KR" sz="2800" dirty="0" err="1"/>
              <a:t>Phong</a:t>
            </a:r>
            <a:r>
              <a:rPr lang="en-US" altLang="ko-KR" sz="2800" dirty="0"/>
              <a:t> shading is more accurate. </a:t>
            </a:r>
          </a:p>
          <a:p>
            <a:pPr lvl="1" eaLnBrk="1" hangingPunct="1"/>
            <a:r>
              <a:rPr lang="en-US" altLang="ko-KR" sz="2300" dirty="0"/>
              <a:t>Can be implemented using Fragment </a:t>
            </a:r>
            <a:r>
              <a:rPr lang="en-US" altLang="ko-KR" sz="2300" dirty="0" err="1"/>
              <a:t>shader</a:t>
            </a:r>
            <a:r>
              <a:rPr lang="en-US" altLang="ko-KR" sz="2300" dirty="0"/>
              <a:t> </a:t>
            </a:r>
            <a:br>
              <a:rPr lang="en-US" altLang="ko-KR" sz="2300" dirty="0"/>
            </a:br>
            <a:endParaRPr lang="en-US" altLang="ko-KR" sz="2300" dirty="0"/>
          </a:p>
        </p:txBody>
      </p:sp>
      <p:pic>
        <p:nvPicPr>
          <p:cNvPr id="24580" name="Picture 4" descr="gp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581400"/>
            <a:ext cx="4897438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73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55186D66-7BBD-4DFA-8F7C-EC4AFEECC31A}" type="slidenum">
              <a:rPr lang="es-ES" altLang="ko-KR" sz="1000">
                <a:latin typeface="Arial" charset="0"/>
              </a:rPr>
              <a:pPr lvl="1"/>
              <a:t>2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en-US" altLang="ko-KR" dirty="0" err="1"/>
              <a:t>Phong</a:t>
            </a:r>
            <a:r>
              <a:rPr lang="en-US" altLang="ko-KR" dirty="0"/>
              <a:t> Model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700" dirty="0"/>
              <a:t>A simple model that can be computed rapidly</a:t>
            </a:r>
          </a:p>
          <a:p>
            <a:pPr>
              <a:lnSpc>
                <a:spcPct val="90000"/>
              </a:lnSpc>
            </a:pPr>
            <a:r>
              <a:rPr lang="en-US" altLang="ko-KR" sz="2700" dirty="0"/>
              <a:t>Has three components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Diffuse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Specular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Ambient</a:t>
            </a:r>
          </a:p>
          <a:p>
            <a:pPr lvl="1">
              <a:lnSpc>
                <a:spcPct val="9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379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4B97DA34-1848-44D0-A731-589E525CCDB3}" type="slidenum">
              <a:rPr lang="es-ES" altLang="ko-KR" sz="1000">
                <a:latin typeface="Arial" charset="0"/>
              </a:rPr>
              <a:pPr lvl="1"/>
              <a:t>20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858000" cy="1066800"/>
          </a:xfrm>
        </p:spPr>
        <p:txBody>
          <a:bodyPr/>
          <a:lstStyle/>
          <a:p>
            <a:r>
              <a:rPr lang="en-US" altLang="ko-KR"/>
              <a:t>Gouraud and Phong Shading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724400"/>
          </a:xfrm>
        </p:spPr>
        <p:txBody>
          <a:bodyPr/>
          <a:lstStyle/>
          <a:p>
            <a:r>
              <a:rPr lang="en-US" altLang="ko-KR" sz="2700" dirty="0" err="1">
                <a:solidFill>
                  <a:srgbClr val="FF0000"/>
                </a:solidFill>
              </a:rPr>
              <a:t>Gouraud</a:t>
            </a:r>
            <a:r>
              <a:rPr lang="en-US" altLang="ko-KR" sz="2700" dirty="0">
                <a:solidFill>
                  <a:srgbClr val="FF0000"/>
                </a:solidFill>
              </a:rPr>
              <a:t> Shading</a:t>
            </a:r>
          </a:p>
          <a:p>
            <a:pPr lvl="1"/>
            <a:r>
              <a:rPr lang="en-US" altLang="ko-KR" dirty="0"/>
              <a:t>Find average normal at each vertex (vertex </a:t>
            </a:r>
            <a:r>
              <a:rPr lang="en-US" altLang="ko-KR" dirty="0" err="1"/>
              <a:t>normals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u="sng" dirty="0"/>
              <a:t>Apply </a:t>
            </a:r>
            <a:r>
              <a:rPr lang="en-US" altLang="ko-KR" b="1" u="sng" dirty="0" err="1"/>
              <a:t>Phong</a:t>
            </a:r>
            <a:r>
              <a:rPr lang="en-US" altLang="ko-KR" b="1" u="sng" dirty="0"/>
              <a:t> model at each vertex</a:t>
            </a:r>
          </a:p>
          <a:p>
            <a:pPr lvl="1"/>
            <a:r>
              <a:rPr lang="en-US" altLang="ko-KR" dirty="0"/>
              <a:t>Interpolate vertex shades across each polygon</a:t>
            </a:r>
          </a:p>
          <a:p>
            <a:endParaRPr lang="en-US" altLang="ko-KR" sz="2700" dirty="0"/>
          </a:p>
          <a:p>
            <a:r>
              <a:rPr lang="en-US" altLang="ko-KR" sz="2700" dirty="0" err="1">
                <a:solidFill>
                  <a:srgbClr val="FF0000"/>
                </a:solidFill>
              </a:rPr>
              <a:t>Phong</a:t>
            </a:r>
            <a:r>
              <a:rPr lang="en-US" altLang="ko-KR" sz="2700" dirty="0">
                <a:solidFill>
                  <a:srgbClr val="FF0000"/>
                </a:solidFill>
              </a:rPr>
              <a:t> shading</a:t>
            </a:r>
          </a:p>
          <a:p>
            <a:pPr lvl="1"/>
            <a:r>
              <a:rPr lang="en-US" altLang="ko-KR" dirty="0"/>
              <a:t>Find vertex </a:t>
            </a:r>
            <a:r>
              <a:rPr lang="en-US" altLang="ko-KR" dirty="0" err="1"/>
              <a:t>normals</a:t>
            </a:r>
            <a:endParaRPr lang="en-US" altLang="ko-KR" dirty="0"/>
          </a:p>
          <a:p>
            <a:pPr lvl="1"/>
            <a:r>
              <a:rPr lang="en-US" altLang="ko-KR" dirty="0"/>
              <a:t>Interpolate vertex </a:t>
            </a:r>
            <a:r>
              <a:rPr lang="en-US" altLang="ko-KR" dirty="0" err="1"/>
              <a:t>normals</a:t>
            </a:r>
            <a:r>
              <a:rPr lang="en-US" altLang="ko-KR" dirty="0"/>
              <a:t> across edges</a:t>
            </a:r>
          </a:p>
          <a:p>
            <a:pPr lvl="1"/>
            <a:r>
              <a:rPr lang="en-US" altLang="ko-KR" dirty="0"/>
              <a:t>Interpolate edge </a:t>
            </a:r>
            <a:r>
              <a:rPr lang="en-US" altLang="ko-KR" dirty="0" err="1"/>
              <a:t>normals</a:t>
            </a:r>
            <a:r>
              <a:rPr lang="en-US" altLang="ko-KR" dirty="0"/>
              <a:t> across polygon</a:t>
            </a:r>
          </a:p>
          <a:p>
            <a:pPr lvl="1"/>
            <a:r>
              <a:rPr lang="en-US" altLang="ko-KR" dirty="0"/>
              <a:t>Apply </a:t>
            </a:r>
            <a:r>
              <a:rPr lang="en-US" altLang="ko-KR" b="1" u="sng" dirty="0" err="1"/>
              <a:t>Phong</a:t>
            </a:r>
            <a:r>
              <a:rPr lang="en-US" altLang="ko-KR" b="1" u="sng" dirty="0"/>
              <a:t> model at each fragment</a:t>
            </a:r>
          </a:p>
        </p:txBody>
      </p:sp>
    </p:spTree>
    <p:extLst>
      <p:ext uri="{BB962C8B-B14F-4D97-AF65-F5344CB8AC3E}">
        <p14:creationId xmlns:p14="http://schemas.microsoft.com/office/powerpoint/2010/main" val="2593365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CBD32C65-082B-4BAA-B396-C5DA712D0CD4}" type="slidenum">
              <a:rPr lang="es-ES" altLang="ko-KR" sz="1000">
                <a:latin typeface="Arial" charset="0"/>
              </a:rPr>
              <a:pPr lvl="1"/>
              <a:t>21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Comparison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700" dirty="0"/>
              <a:t>If the polygon mesh approximates surfaces with a high curvatures, </a:t>
            </a:r>
            <a:r>
              <a:rPr lang="en-US" altLang="ko-KR" sz="2700" dirty="0" err="1"/>
              <a:t>Phong</a:t>
            </a:r>
            <a:r>
              <a:rPr lang="en-US" altLang="ko-KR" sz="2700" dirty="0"/>
              <a:t> shading may look smooth while </a:t>
            </a:r>
            <a:r>
              <a:rPr lang="en-US" altLang="ko-KR" sz="2700" dirty="0" err="1"/>
              <a:t>Gouraud</a:t>
            </a:r>
            <a:r>
              <a:rPr lang="en-US" altLang="ko-KR" sz="2700" dirty="0"/>
              <a:t> shading may show edges</a:t>
            </a:r>
          </a:p>
          <a:p>
            <a:endParaRPr lang="en-US" altLang="ko-KR" sz="2700" dirty="0"/>
          </a:p>
          <a:p>
            <a:r>
              <a:rPr lang="en-US" altLang="ko-KR" sz="2700" dirty="0" err="1"/>
              <a:t>Phong</a:t>
            </a:r>
            <a:r>
              <a:rPr lang="en-US" altLang="ko-KR" sz="2700" dirty="0"/>
              <a:t> shading requires much more work than </a:t>
            </a:r>
            <a:r>
              <a:rPr lang="en-US" altLang="ko-KR" sz="2700" dirty="0" err="1"/>
              <a:t>Gouraud</a:t>
            </a:r>
            <a:r>
              <a:rPr lang="en-US" altLang="ko-KR" sz="2700" dirty="0"/>
              <a:t> shading</a:t>
            </a:r>
          </a:p>
          <a:p>
            <a:pPr lvl="1"/>
            <a:r>
              <a:rPr lang="en-US" altLang="ko-KR" dirty="0"/>
              <a:t>Until recently not available in real time systems</a:t>
            </a:r>
          </a:p>
          <a:p>
            <a:pPr lvl="1"/>
            <a:r>
              <a:rPr lang="en-US" altLang="ko-KR" dirty="0"/>
              <a:t>Now can be done using fragment </a:t>
            </a:r>
            <a:r>
              <a:rPr lang="en-US" altLang="ko-KR" dirty="0" err="1"/>
              <a:t>shaders</a:t>
            </a:r>
            <a:endParaRPr lang="en-US" altLang="ko-KR" dirty="0"/>
          </a:p>
          <a:p>
            <a:endParaRPr lang="en-US" altLang="ko-KR" sz="2700" dirty="0"/>
          </a:p>
          <a:p>
            <a:r>
              <a:rPr lang="en-US" altLang="ko-KR" sz="2700" dirty="0"/>
              <a:t>Both need data structures to represent meshes so we can obtain vertex </a:t>
            </a:r>
            <a:r>
              <a:rPr lang="en-US" altLang="ko-KR" sz="2700" dirty="0" err="1"/>
              <a:t>normals</a:t>
            </a:r>
            <a:endParaRPr lang="en-US" altLang="ko-KR" sz="27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69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Non-Photorealistic Rendering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418E68E5-55C4-422C-967B-558BEE9A3FD5}" type="slidenum">
              <a:rPr lang="es-ES" altLang="ko-KR" smtClean="0"/>
              <a:pPr lvl="1">
                <a:defRPr/>
              </a:pPr>
              <a:t>22</a:t>
            </a:fld>
            <a:endParaRPr lang="es-ES" altLang="ko-KR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" y="1828800"/>
            <a:ext cx="3639312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1981200"/>
            <a:ext cx="40200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Observation: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Only Two Colors for diffuse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One Color for Highlights</a:t>
            </a:r>
          </a:p>
          <a:p>
            <a:endParaRPr lang="en-US" altLang="ko-KR" dirty="0"/>
          </a:p>
          <a:p>
            <a:r>
              <a:rPr lang="en-US" altLang="ko-KR" dirty="0"/>
              <a:t>At Silhouette: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Black line</a:t>
            </a:r>
          </a:p>
        </p:txBody>
      </p:sp>
    </p:spTree>
    <p:extLst>
      <p:ext uri="{BB962C8B-B14F-4D97-AF65-F5344CB8AC3E}">
        <p14:creationId xmlns:p14="http://schemas.microsoft.com/office/powerpoint/2010/main" val="314358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Ambient+Diffuse+Specular Reflections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Single light source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Multiple light source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Emission and attenuation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692275" y="1989138"/>
          <a:ext cx="55848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760" imgH="228600" progId="Equation.3">
                  <p:embed/>
                </p:oleObj>
              </mc:Choice>
              <mc:Fallback>
                <p:oleObj name="Equation" r:id="rId3" imgW="2120760" imgH="22860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55848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476375" y="3573463"/>
          <a:ext cx="61198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3800" imgH="342720" progId="Equation.3">
                  <p:embed/>
                </p:oleObj>
              </mc:Choice>
              <mc:Fallback>
                <p:oleObj name="Equation" r:id="rId5" imgW="2323800" imgH="342720" progId="Equation.3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61198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539750" y="5013325"/>
          <a:ext cx="813593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63760" imgH="583920" progId="Equation.3">
                  <p:embed/>
                </p:oleObj>
              </mc:Choice>
              <mc:Fallback>
                <p:oleObj name="Equation" r:id="rId7" imgW="3263760" imgH="583920" progId="Equation.3">
                  <p:embed/>
                  <p:pic>
                    <p:nvPicPr>
                      <p:cNvPr id="92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13325"/>
                        <a:ext cx="8135938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228600" y="1371600"/>
            <a:ext cx="8610600" cy="1371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Parameter Choosing Tips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18488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For a RGB color description, each intensity and reflectance specification is a three-element 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The sum of reflectance coefficients is usually smaller than one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Try </a:t>
            </a:r>
            <a:r>
              <a:rPr lang="en-US" altLang="ko-KR" i="1"/>
              <a:t>n</a:t>
            </a:r>
            <a:r>
              <a:rPr lang="en-US" altLang="ko-KR"/>
              <a:t> in the range [0, 100]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Use a small k</a:t>
            </a:r>
            <a:r>
              <a:rPr lang="en-US" altLang="ko-KR" sz="1800"/>
              <a:t>a</a:t>
            </a:r>
            <a:r>
              <a:rPr lang="en-US" altLang="ko-KR"/>
              <a:t> (~0.1)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Metal: n=90, k</a:t>
            </a:r>
            <a:r>
              <a:rPr lang="en-US" altLang="ko-KR" sz="1600"/>
              <a:t>a</a:t>
            </a:r>
            <a:r>
              <a:rPr lang="en-US" altLang="ko-KR"/>
              <a:t>=0.1, k</a:t>
            </a:r>
            <a:r>
              <a:rPr lang="en-US" altLang="ko-KR" sz="1600"/>
              <a:t>d</a:t>
            </a:r>
            <a:r>
              <a:rPr lang="en-US" altLang="ko-KR"/>
              <a:t>=0.2, k</a:t>
            </a:r>
            <a:r>
              <a:rPr lang="en-US" altLang="ko-KR" sz="1600"/>
              <a:t>s</a:t>
            </a:r>
            <a:r>
              <a:rPr lang="en-US" altLang="ko-KR"/>
              <a:t>=0.5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067175" y="3141663"/>
          <a:ext cx="2592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80" imgH="177480" progId="Equation.3">
                  <p:embed/>
                </p:oleObj>
              </mc:Choice>
              <mc:Fallback>
                <p:oleObj name="Equation" r:id="rId3" imgW="863280" imgH="17748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141663"/>
                        <a:ext cx="25923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28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10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8913"/>
            <a:ext cx="7559675" cy="645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9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Implementation with GLSL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418E68E5-55C4-422C-967B-558BEE9A3FD5}" type="slidenum">
              <a:rPr lang="es-ES" altLang="ko-KR" smtClean="0"/>
              <a:pPr lvl="1">
                <a:defRPr/>
              </a:pPr>
              <a:t>6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7776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5BB6DF37-E410-4D91-8F56-ABD07F01DFE5}" type="slidenum">
              <a:rPr lang="es-ES" altLang="ko-KR" sz="1000">
                <a:latin typeface="Arial" charset="0"/>
              </a:rPr>
              <a:pPr lvl="1"/>
              <a:t>7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OpenGL shading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0550" indent="-590550"/>
            <a:r>
              <a:rPr lang="en-US" altLang="ko-KR" dirty="0"/>
              <a:t>Need </a:t>
            </a:r>
          </a:p>
          <a:p>
            <a:pPr marL="971550" lvl="1" indent="-590550"/>
            <a:r>
              <a:rPr lang="en-US" altLang="ko-KR" dirty="0" err="1"/>
              <a:t>Normals</a:t>
            </a:r>
            <a:endParaRPr lang="en-US" altLang="ko-KR" dirty="0"/>
          </a:p>
          <a:p>
            <a:pPr marL="971550" lvl="1" indent="-590550"/>
            <a:r>
              <a:rPr lang="en-US" altLang="ko-KR" dirty="0"/>
              <a:t>material properties</a:t>
            </a:r>
          </a:p>
          <a:p>
            <a:pPr marL="971550" lvl="1" indent="-590550"/>
            <a:r>
              <a:rPr lang="en-US" altLang="ko-KR" dirty="0"/>
              <a:t>Lights</a:t>
            </a:r>
          </a:p>
          <a:p>
            <a:pPr marL="590550" indent="-590550">
              <a:buFontTx/>
              <a:buChar char="­"/>
            </a:pPr>
            <a:r>
              <a:rPr lang="en-US" altLang="ko-KR" dirty="0"/>
              <a:t>State-based shading functions have been deprecated (</a:t>
            </a:r>
            <a:r>
              <a:rPr lang="en-US" altLang="ko-KR" dirty="0" err="1"/>
              <a:t>glNormal</a:t>
            </a:r>
            <a:r>
              <a:rPr lang="en-US" altLang="ko-KR" dirty="0"/>
              <a:t>, </a:t>
            </a:r>
            <a:r>
              <a:rPr lang="en-US" altLang="ko-KR" dirty="0" err="1"/>
              <a:t>glMaterial</a:t>
            </a:r>
            <a:r>
              <a:rPr lang="en-US" altLang="ko-KR" dirty="0"/>
              <a:t>, </a:t>
            </a:r>
            <a:r>
              <a:rPr lang="en-US" altLang="ko-KR" dirty="0" err="1"/>
              <a:t>glLight</a:t>
            </a:r>
            <a:r>
              <a:rPr lang="en-US" altLang="ko-KR" dirty="0"/>
              <a:t>)</a:t>
            </a:r>
          </a:p>
          <a:p>
            <a:pPr marL="590550" indent="-590550">
              <a:buFontTx/>
              <a:buChar char="­"/>
            </a:pPr>
            <a:r>
              <a:rPr lang="en-US" altLang="ko-KR" dirty="0"/>
              <a:t>send attributes or uniforms to </a:t>
            </a:r>
            <a:r>
              <a:rPr lang="en-US" altLang="ko-KR" dirty="0" err="1"/>
              <a:t>shaders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139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D5E030F0-17BC-446F-86EF-B01498440820}" type="slidenum">
              <a:rPr lang="es-ES" altLang="ko-KR" sz="1000">
                <a:latin typeface="Arial" charset="0"/>
              </a:rPr>
              <a:pPr lvl="1"/>
              <a:t>8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Normal for Triangle</a:t>
            </a:r>
          </a:p>
        </p:txBody>
      </p:sp>
      <p:sp>
        <p:nvSpPr>
          <p:cNvPr id="19461" name="Freeform 4"/>
          <p:cNvSpPr>
            <a:spLocks/>
          </p:cNvSpPr>
          <p:nvPr/>
        </p:nvSpPr>
        <p:spPr bwMode="auto">
          <a:xfrm>
            <a:off x="4495800" y="2743200"/>
            <a:ext cx="1828800" cy="1219200"/>
          </a:xfrm>
          <a:custGeom>
            <a:avLst/>
            <a:gdLst>
              <a:gd name="T0" fmla="*/ 0 w 1152"/>
              <a:gd name="T1" fmla="*/ 2147483647 h 768"/>
              <a:gd name="T2" fmla="*/ 2147483647 w 1152"/>
              <a:gd name="T3" fmla="*/ 0 h 768"/>
              <a:gd name="T4" fmla="*/ 2147483647 w 1152"/>
              <a:gd name="T5" fmla="*/ 2147483647 h 768"/>
              <a:gd name="T6" fmla="*/ 0 w 1152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768"/>
              <a:gd name="T14" fmla="*/ 1152 w 115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768">
                <a:moveTo>
                  <a:pt x="0" y="768"/>
                </a:moveTo>
                <a:lnTo>
                  <a:pt x="960" y="0"/>
                </a:lnTo>
                <a:lnTo>
                  <a:pt x="1152" y="528"/>
                </a:lnTo>
                <a:lnTo>
                  <a:pt x="0" y="76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ko-KR" altLang="ko-KR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192588" y="39274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/>
              <a:t>p</a:t>
            </a:r>
            <a:r>
              <a:rPr lang="en-US" altLang="ko-KR" baseline="-25000"/>
              <a:t>0</a:t>
            </a:r>
          </a:p>
        </p:txBody>
      </p:sp>
      <p:sp>
        <p:nvSpPr>
          <p:cNvPr id="19463" name="Text Box 9"/>
          <p:cNvSpPr>
            <a:spLocks noGrp="1" noChangeArrowheads="1"/>
          </p:cNvSpPr>
          <p:nvPr>
            <p:ph type="body" idx="1"/>
          </p:nvPr>
        </p:nvSpPr>
        <p:spPr>
          <a:xfrm>
            <a:off x="6400800" y="3505200"/>
            <a:ext cx="4572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charset="0"/>
              </a:rPr>
              <a:t>p</a:t>
            </a:r>
            <a:r>
              <a:rPr lang="en-US" altLang="ko-KR" sz="2400" baseline="-25000">
                <a:latin typeface="Times New Roman" charset="0"/>
              </a:rPr>
              <a:t>1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5867400" y="22098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/>
              <a:t>p</a:t>
            </a:r>
            <a:r>
              <a:rPr lang="en-US" altLang="ko-KR" baseline="-25000"/>
              <a:t>2</a:t>
            </a:r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V="1">
            <a:off x="5562600" y="2057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5181600" y="1828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/>
              <a:t>n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765175" y="2286000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>
                <a:latin typeface="Arial" charset="0"/>
              </a:rPr>
              <a:t>plane</a:t>
            </a:r>
            <a:r>
              <a:rPr lang="en-US" altLang="ko-KR"/>
              <a:t>     </a:t>
            </a:r>
            <a:r>
              <a:rPr lang="en-US" altLang="ko-KR" b="1"/>
              <a:t>n</a:t>
            </a:r>
            <a:r>
              <a:rPr lang="en-US" altLang="ko-KR"/>
              <a:t> </a:t>
            </a:r>
            <a:r>
              <a:rPr lang="en-US" altLang="ko-KR">
                <a:cs typeface="Times New Roman" charset="0"/>
              </a:rPr>
              <a:t>·(</a:t>
            </a:r>
            <a:r>
              <a:rPr lang="en-US" altLang="ko-KR" b="1">
                <a:cs typeface="Times New Roman" charset="0"/>
              </a:rPr>
              <a:t>p</a:t>
            </a:r>
            <a:r>
              <a:rPr lang="en-US" altLang="ko-KR">
                <a:cs typeface="Times New Roman" charset="0"/>
              </a:rPr>
              <a:t> - </a:t>
            </a:r>
            <a:r>
              <a:rPr lang="en-US" altLang="ko-KR" b="1">
                <a:cs typeface="Times New Roman" charset="0"/>
              </a:rPr>
              <a:t>p</a:t>
            </a:r>
            <a:r>
              <a:rPr lang="en-US" altLang="ko-KR" baseline="-25000">
                <a:cs typeface="Times New Roman" charset="0"/>
              </a:rPr>
              <a:t>0</a:t>
            </a:r>
            <a:r>
              <a:rPr lang="en-US" altLang="ko-KR">
                <a:cs typeface="Times New Roman" charset="0"/>
              </a:rPr>
              <a:t> ) = 0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0" y="3048000"/>
            <a:ext cx="472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/>
              <a:t>n</a:t>
            </a:r>
            <a:r>
              <a:rPr lang="en-US" altLang="ko-KR"/>
              <a:t> = (</a:t>
            </a:r>
            <a:r>
              <a:rPr lang="en-US" altLang="ko-KR" b="1"/>
              <a:t>p</a:t>
            </a:r>
            <a:r>
              <a:rPr lang="en-US" altLang="ko-KR" baseline="-25000"/>
              <a:t>2 </a:t>
            </a:r>
            <a:r>
              <a:rPr lang="en-US" altLang="ko-KR"/>
              <a:t>- </a:t>
            </a:r>
            <a:r>
              <a:rPr lang="en-US" altLang="ko-KR" b="1"/>
              <a:t>p</a:t>
            </a:r>
            <a:r>
              <a:rPr lang="en-US" altLang="ko-KR" baseline="-25000"/>
              <a:t>0 </a:t>
            </a:r>
            <a:r>
              <a:rPr lang="en-US" altLang="ko-KR"/>
              <a:t>) </a:t>
            </a:r>
            <a:r>
              <a:rPr lang="en-US" altLang="ko-KR">
                <a:cs typeface="Times New Roman" charset="0"/>
              </a:rPr>
              <a:t>×(</a:t>
            </a:r>
            <a:r>
              <a:rPr lang="en-US" altLang="ko-KR" b="1">
                <a:cs typeface="Times New Roman" charset="0"/>
              </a:rPr>
              <a:t>p</a:t>
            </a:r>
            <a:r>
              <a:rPr lang="en-US" altLang="ko-KR" baseline="-25000">
                <a:cs typeface="Times New Roman" charset="0"/>
              </a:rPr>
              <a:t>1 </a:t>
            </a:r>
            <a:r>
              <a:rPr lang="en-US" altLang="ko-KR">
                <a:cs typeface="Times New Roman" charset="0"/>
              </a:rPr>
              <a:t>- </a:t>
            </a:r>
            <a:r>
              <a:rPr lang="en-US" altLang="ko-KR" b="1">
                <a:cs typeface="Times New Roman" charset="0"/>
              </a:rPr>
              <a:t>p</a:t>
            </a:r>
            <a:r>
              <a:rPr lang="en-US" altLang="ko-KR" baseline="-25000">
                <a:cs typeface="Times New Roman" charset="0"/>
              </a:rPr>
              <a:t>0 </a:t>
            </a:r>
            <a:r>
              <a:rPr lang="en-US" altLang="ko-KR">
                <a:cs typeface="Times New Roman" charset="0"/>
              </a:rPr>
              <a:t>) </a:t>
            </a:r>
          </a:p>
          <a:p>
            <a:endParaRPr lang="en-US" altLang="ko-KR">
              <a:cs typeface="Times New Roman" charset="0"/>
            </a:endParaRP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708025" y="3962400"/>
            <a:ext cx="307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>
                <a:latin typeface="Arial" charset="0"/>
              </a:rPr>
              <a:t>normalize</a:t>
            </a:r>
            <a:r>
              <a:rPr lang="en-US" altLang="ko-KR"/>
              <a:t> </a:t>
            </a:r>
            <a:r>
              <a:rPr lang="en-US" altLang="ko-KR" b="1"/>
              <a:t>n   </a:t>
            </a:r>
            <a:r>
              <a:rPr lang="en-US" altLang="ko-KR" b="1">
                <a:sym typeface="Symbol" charset="2"/>
              </a:rPr>
              <a:t></a:t>
            </a:r>
            <a:r>
              <a:rPr lang="en-US" altLang="ko-KR" b="1"/>
              <a:t>  n/ |n|</a:t>
            </a: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5562600" y="3276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/>
              <a:t>p</a:t>
            </a:r>
          </a:p>
        </p:txBody>
      </p:sp>
      <p:sp>
        <p:nvSpPr>
          <p:cNvPr id="19471" name="Text Box 17"/>
          <p:cNvSpPr txBox="1">
            <a:spLocks noChangeArrowheads="1"/>
          </p:cNvSpPr>
          <p:nvPr/>
        </p:nvSpPr>
        <p:spPr bwMode="auto">
          <a:xfrm>
            <a:off x="762000" y="4953000"/>
            <a:ext cx="627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/>
              <a:t>Note that right-hand rule determines outward face</a:t>
            </a:r>
          </a:p>
        </p:txBody>
      </p:sp>
    </p:spTree>
    <p:extLst>
      <p:ext uri="{BB962C8B-B14F-4D97-AF65-F5344CB8AC3E}">
        <p14:creationId xmlns:p14="http://schemas.microsoft.com/office/powerpoint/2010/main" val="372167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06438"/>
          </a:xfrm>
        </p:spPr>
        <p:txBody>
          <a:bodyPr/>
          <a:lstStyle/>
          <a:p>
            <a:pPr eaLnBrk="1" hangingPunct="1"/>
            <a:r>
              <a:rPr lang="en-US" altLang="ko-KR"/>
              <a:t>Polygon Rendering Methods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040312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Curved surfaces are often approximated by polygonal surfaces</a:t>
            </a:r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en-US" altLang="ko-KR" sz="2400" dirty="0"/>
              <a:t>So, polygonal (piecewise planar) surfaces often need to be rendered as if they are smooth</a:t>
            </a:r>
          </a:p>
        </p:txBody>
      </p:sp>
      <p:pic>
        <p:nvPicPr>
          <p:cNvPr id="68610" name="Picture 2" descr="Image result for flat shading and smooth shadi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71672"/>
            <a:ext cx="574474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6058007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Flat shading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6058007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Smooth shading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233724"/>
      </p:ext>
    </p:extLst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12965</TotalTime>
  <Words>756</Words>
  <Application>Microsoft Office PowerPoint</Application>
  <PresentationFormat>화면 슬라이드 쇼(4:3)</PresentationFormat>
  <Paragraphs>183</Paragraphs>
  <Slides>22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Arial</vt:lpstr>
      <vt:lpstr>Symbol</vt:lpstr>
      <vt:lpstr>Times New Roman</vt:lpstr>
      <vt:lpstr>Verdana</vt:lpstr>
      <vt:lpstr>ULA1</vt:lpstr>
      <vt:lpstr>Equation</vt:lpstr>
      <vt:lpstr>Shading in OpenGL</vt:lpstr>
      <vt:lpstr>Review: Phong Model</vt:lpstr>
      <vt:lpstr>Ambient+Diffuse+Specular Reflections</vt:lpstr>
      <vt:lpstr>Parameter Choosing Tips</vt:lpstr>
      <vt:lpstr>PowerPoint 프레젠테이션</vt:lpstr>
      <vt:lpstr>Implementation with GLSL</vt:lpstr>
      <vt:lpstr>OpenGL shading</vt:lpstr>
      <vt:lpstr>Normal for Triangle</vt:lpstr>
      <vt:lpstr>Polygon Rendering Methods</vt:lpstr>
      <vt:lpstr>Flat Shading</vt:lpstr>
      <vt:lpstr>Smooth Shading</vt:lpstr>
      <vt:lpstr>Vertex Normal Vector</vt:lpstr>
      <vt:lpstr>Applying Phong Model  in two different ways</vt:lpstr>
      <vt:lpstr>Intensity-Interpolation Surface Rendering</vt:lpstr>
      <vt:lpstr>Applying Phong Model at Vertices</vt:lpstr>
      <vt:lpstr>Applying Phong Model at Vertices</vt:lpstr>
      <vt:lpstr>Gouraud Shading Problems</vt:lpstr>
      <vt:lpstr>Normal-Vector Interpolation Surface Rendering</vt:lpstr>
      <vt:lpstr>Gouraud versus Phong Shading</vt:lpstr>
      <vt:lpstr>Gouraud and Phong Shading</vt:lpstr>
      <vt:lpstr>Comparison</vt:lpstr>
      <vt:lpstr>Simple Non-Photorealistic 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SANG IL PARK</cp:lastModifiedBy>
  <cp:revision>192</cp:revision>
  <dcterms:created xsi:type="dcterms:W3CDTF">2011-03-01T21:39:54Z</dcterms:created>
  <dcterms:modified xsi:type="dcterms:W3CDTF">2023-11-21T07:08:42Z</dcterms:modified>
</cp:coreProperties>
</file>