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746" r:id="rId2"/>
    <p:sldId id="784" r:id="rId3"/>
    <p:sldId id="748" r:id="rId4"/>
    <p:sldId id="750" r:id="rId5"/>
    <p:sldId id="761" r:id="rId6"/>
    <p:sldId id="763" r:id="rId7"/>
    <p:sldId id="765" r:id="rId8"/>
    <p:sldId id="769" r:id="rId9"/>
    <p:sldId id="770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812" r:id="rId22"/>
    <p:sldId id="792" r:id="rId23"/>
    <p:sldId id="793" r:id="rId24"/>
    <p:sldId id="794" r:id="rId25"/>
    <p:sldId id="795" r:id="rId26"/>
    <p:sldId id="796" r:id="rId27"/>
    <p:sldId id="797" r:id="rId28"/>
    <p:sldId id="798" r:id="rId29"/>
    <p:sldId id="799" r:id="rId30"/>
    <p:sldId id="800" r:id="rId31"/>
    <p:sldId id="801" r:id="rId32"/>
    <p:sldId id="802" r:id="rId33"/>
    <p:sldId id="803" r:id="rId34"/>
    <p:sldId id="804" r:id="rId35"/>
    <p:sldId id="805" r:id="rId36"/>
    <p:sldId id="806" r:id="rId37"/>
    <p:sldId id="807" r:id="rId38"/>
    <p:sldId id="808" r:id="rId39"/>
    <p:sldId id="809" r:id="rId40"/>
    <p:sldId id="81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FF9900"/>
    <a:srgbClr val="FF0000"/>
    <a:srgbClr val="00CC99"/>
    <a:srgbClr val="00FF00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3279" autoAdjust="0"/>
  </p:normalViewPr>
  <p:slideViewPr>
    <p:cSldViewPr>
      <p:cViewPr varScale="1">
        <p:scale>
          <a:sx n="114" d="100"/>
          <a:sy n="114" d="100"/>
        </p:scale>
        <p:origin x="8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277DA-EE6C-4C5B-BAF5-BCC7A7A4F1BD}" type="datetime1">
              <a:rPr lang="en-US" altLang="ko-KR"/>
              <a:pPr>
                <a:defRPr/>
              </a:pPr>
              <a:t>12/12/2023</a:t>
            </a:fld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EA0FE3-1AB2-49BC-9D78-E0850ED919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689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242DAF8-B97E-4726-B317-BBF7D09ED4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580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C8435-1200-4F73-A070-6C54F4B56A5C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791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5C01421-123F-48F2-A9B5-11DD27DA2A0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4139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433FACF-9C18-4C3D-83C5-AFD152DDBBDA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12051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B31B702-E3E3-4858-8DFE-FC541CB7D9E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556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18E68E5-55C4-422C-967B-558BEE9A3FD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370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1534622-43F8-4112-BDE7-E28F2086F505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55483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8B28882-80CC-4B70-90C6-1A1C3AD82376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699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7B5E43C-4A81-4EA7-9B46-31A43A4236F2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9031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244287E-491C-4066-BA9F-B7C61C4C6577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8972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400958-4E40-4EF2-8738-66C29BA160BE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126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7A30AFF-D0EC-4E11-9F7C-D4E798FDFA4F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9793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09494A6-1C22-4F87-AD8A-2AC1BF8C7223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4730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Click to Edit Master Text Styles</a:t>
            </a:r>
          </a:p>
          <a:p>
            <a:pPr lvl="1"/>
            <a:r>
              <a:rPr lang="es-ES" altLang="ko-KR"/>
              <a:t>SECOND LEVEL</a:t>
            </a:r>
          </a:p>
          <a:p>
            <a:pPr lvl="2"/>
            <a:r>
              <a:rPr lang="es-ES" altLang="ko-KR"/>
              <a:t>THIRD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itchFamily="34" charset="0"/>
              </a:defRPr>
            </a:lvl2pPr>
          </a:lstStyle>
          <a:p>
            <a:pPr lvl="1">
              <a:defRPr/>
            </a:pPr>
            <a:fld id="{A52A77DD-699D-46AE-B8C3-07BF73BCE6F8}" type="slidenum">
              <a:rPr lang="es-ES" altLang="ko-KR"/>
              <a:pPr lvl="1">
                <a:defRPr/>
              </a:pPr>
              <a:t>‹#›</a:t>
            </a:fld>
            <a:endParaRPr lang="es-ES" altLang="ko-KR"/>
          </a:p>
        </p:txBody>
      </p:sp>
      <p:sp>
        <p:nvSpPr>
          <p:cNvPr id="1029" name="Line 5"/>
          <p:cNvSpPr>
            <a:spLocks noChangeShapeType="1"/>
          </p:cNvSpPr>
          <p:nvPr userDrawn="1"/>
        </p:nvSpPr>
        <p:spPr bwMode="auto">
          <a:xfrm>
            <a:off x="0" y="11430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itchFamily="34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itchFamily="34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pitchFamily="34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google.co.kr/url?sa=i&amp;rct=j&amp;q=&amp;esrc=s&amp;frm=1&amp;source=images&amp;cd=&amp;cad=rja&amp;docid=Pu5wn5iNtR5i4M&amp;tbnid=xCdqF7Vm91DtBM:&amp;ved=0CAUQjRw&amp;url=http://traveljapanblog.com/wordpress/2009/05/mirror-ball-in-hakone/&amp;ei=-8SEUteGM4XOiAfwxYHICQ&amp;bvm=bv.56343320,d.aGc&amp;psig=AFQjCNGQ2PqpIhEoLixiGDrldH2N2fcSxw&amp;ust=138451916341621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://www.google.co.kr/url?sa=i&amp;rct=j&amp;q=&amp;esrc=s&amp;frm=1&amp;source=images&amp;cd=&amp;cad=rja&amp;docid=R5ZmqjPL6hr57M&amp;tbnid=pveBGsNoX2K65M:&amp;ved=0CAUQjRw&amp;url=http://www.math.ubc.ca/~cass/courses/m309-01a/chu/Fundamentals/reflection.htm&amp;ei=ScaEUuyxB6XqiAf1-oCIBA&amp;bvm=bv.56343320,d.aGc&amp;psig=AFQjCNFH5lWEpVe9u1prUfT03zagbZurdA&amp;ust=138451960685885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frm=1&amp;source=images&amp;cd=&amp;cad=rja&amp;docid=u7frYqKO3dAuiM&amp;tbnid=1ppbvUU3Ptr3yM:&amp;ved=0CAUQjRw&amp;url=http://en.wikipedia.org/wiki/Refraction&amp;ei=l7-EUs2EOZCyiQeQuICwCA&amp;bvm=bv.56343320,d.aGc&amp;psig=AFQjCNHxY4A7TI1-ZSR_BNTt6W61gVdVKw&amp;ust=1384517811745493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www.youtube.com/watch?v=gwggONU0QZ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//upload.wikimedia.org/wikipedia/commons/3/3f/Snells_law2.svg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.wikipedia.org/wiki/File:RefractionReflextion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www.google.co.kr/url?sa=i&amp;rct=j&amp;q=&amp;esrc=s&amp;frm=1&amp;source=images&amp;cd=&amp;cad=rja&amp;docid=Pu5wn5iNtR5i4M&amp;tbnid=xCdqF7Vm91DtBM:&amp;ved=0CAUQjRw&amp;url=http://www.pickthebrain.com/blog/build-your-future-invest-in-yourself/&amp;ei=x8SEUvymJYWfiAf_Dw&amp;bvm=bv.56343320,d.aGc&amp;psig=AFQjCNGQ2PqpIhEoLixiGDrldH2N2fcSxw&amp;ust=13845191634162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://www.flickr.com/photos/physicsclassroom/5079318725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hyperlink" Target="http://en.wikipedia.org/wiki/File:Partial_transmittance.gi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://en.wikipedia.org/wiki/File:Partial_transmittance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://wiki.blender.org/index.php/File:Manual-2.5-Material-MirrorFresnel-Example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Prism_rainbow_schema.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4/4e/Bump_map_vs_isosurface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//upload.wikimedia.org/wikipedia/commons/0/0a/Bump-map-demo-full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//upload.wikimedia.org/wikipedia/commons/0/0a/Bump-map-demo-full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0/0a/Bump-map-demo-full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www.google.com/url?sa=i&amp;rct=j&amp;q=sphere+tangent+plane&amp;source=images&amp;cd=&amp;docid=3FOqiOq0ceDsjM&amp;tbnid=B__vfPPvQVZbOM:&amp;ved=0CAUQjRw&amp;url=http://en.wikipedia.org/wiki/Sphere&amp;ei=guaFUsvQBqXoiAfD3oDwAg&amp;bvm=bv.56643336,d.aGc&amp;psig=AFQjCNEDh4OfVR08ytLI4KiIw9VIik49sQ&amp;ust=138459336357138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cchang.com/immersive_blog/?p=589" TargetMode="External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ber.rc.arizona.edu/lw/normalmaps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mber.rc.arizona.edu/lw/normalmaps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m.drastic.net/stuff/mudbox--3ds-max/" TargetMode="External"/><Relationship Id="rId4" Type="http://schemas.openxmlformats.org/officeDocument/2006/relationships/hyperlink" Target="http://ve3d.ign.com/images/fullsize/46667/PC/Crysis/Screenshots/CryEngine-3-Im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kr/url?sa=i&amp;rct=j&amp;q=&amp;esrc=s&amp;frm=1&amp;source=images&amp;cd=&amp;cad=rja&amp;docid=i3rHO0tz9gfwNM&amp;tbnid=vcnBWStV9c6jCM:&amp;ved=0CAUQjRw&amp;url=http://zonalandeducation.com/mstm/physics/light/rayOptics/reflection/reflection1.html&amp;ei=zTmEUvXLEOXliAfAi4HQDg&amp;bvm=bv.56343320,d.aGc&amp;psig=AFQjCNH0OEosBFbQr7jPvjD58gZiGRr_Gw&amp;ust=1384483648492171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hyperlink" Target="http://www.youtube.com/watch?v=5gorm90TXJ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senthel.com/?id=feature/rende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Environmental Mapping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F015D881-D492-484B-B5B5-A74C3ECE7399}" type="slidenum">
              <a:rPr lang="es-ES" altLang="ko-KR"/>
              <a:pPr lvl="1" algn="ctr"/>
              <a:t>1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9021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OpenGL Cube Map (cont)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Parameters apply to all six images.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Same for t and r.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Note that texture coordinates are in 3D space (s, t, r).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Set the filtering options too. </a:t>
            </a:r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F58B5842-7039-46A6-8F4D-2E57D0A20CC0}" type="slidenum">
              <a:rPr lang="es-ES" altLang="ko-KR"/>
              <a:pPr lvl="1" algn="ctr"/>
              <a:t>10</a:t>
            </a:fld>
            <a:endParaRPr lang="es-E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109796" y="2133600"/>
            <a:ext cx="727220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glTexParameteri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(GL_TEXTURE_CUBE_MAP,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GL_TEXTURE_MAP_WRAP_S, GL_REPEAT);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2311" y="4419600"/>
            <a:ext cx="735329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glTexParameteri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(GL_TEXTURE_CUBE_MAP,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GL_TEXTURE_MAG_FILTER, GL_LINEAR);</a:t>
            </a:r>
          </a:p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glTexParameteri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(GL_TEXTURE_CUBE_MAP,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GL_TEXTURE_MIN_FILTER, GL_LINEAR);</a:t>
            </a:r>
          </a:p>
          <a:p>
            <a:endParaRPr lang="ko-KR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9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In Fragment </a:t>
            </a:r>
            <a:r>
              <a:rPr lang="en-US" altLang="ko-KR" dirty="0" err="1">
                <a:ea typeface="굴림" charset="-127"/>
              </a:rPr>
              <a:t>Shader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Using uniform variable of “</a:t>
            </a:r>
            <a:r>
              <a:rPr lang="en-US" altLang="ko-KR" sz="2400" dirty="0" err="1">
                <a:solidFill>
                  <a:srgbClr val="FF0000"/>
                </a:solidFill>
                <a:ea typeface="굴림" charset="-127"/>
              </a:rPr>
              <a:t>samplerCube</a:t>
            </a:r>
            <a:r>
              <a:rPr lang="en-US" altLang="ko-KR" sz="2400" dirty="0">
                <a:ea typeface="굴림" charset="-127"/>
              </a:rPr>
              <a:t>”</a:t>
            </a:r>
          </a:p>
        </p:txBody>
      </p:sp>
      <p:sp>
        <p:nvSpPr>
          <p:cNvPr id="2048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947BDAE7-771E-46FE-83BF-AE7225813153}" type="slidenum">
              <a:rPr lang="es-ES" altLang="ko-KR"/>
              <a:pPr lvl="1" algn="ctr"/>
              <a:t>11</a:t>
            </a:fld>
            <a:endParaRPr lang="es-E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219200" y="2362200"/>
            <a:ext cx="6705600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#version 430</a:t>
            </a:r>
          </a:p>
          <a:p>
            <a:endParaRPr lang="ko-K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 vec4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vec4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ko-K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uniform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samplerCube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uCubeTex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ko-K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uCubeTex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1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Reflection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12</a:t>
            </a:fld>
            <a:endParaRPr lang="es-ES" altLang="ko-KR"/>
          </a:p>
        </p:txBody>
      </p:sp>
      <p:pic>
        <p:nvPicPr>
          <p:cNvPr id="10242" name="Picture 2" descr="https://encrypted-tbn1.gstatic.com/images?q=tbn:ANd9GcTEYokj_O_2IwsbNbfQDAv3sCcp6gAq-UVtrhQ5khyGB3Z5u-d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71676"/>
            <a:ext cx="2894529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encrypted-tbn1.gstatic.com/images?q=tbn:ANd9GcQ7fUFzS4TxjfPCcV_dXYMAiIB1gNr6uYTUzD9PLHUTdTMg1o5S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24252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41625" y="4343400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</a:t>
            </a:r>
            <a:r>
              <a:rPr lang="en-US" altLang="ko-KR" dirty="0"/>
              <a:t> = 2(</a:t>
            </a:r>
            <a:r>
              <a:rPr lang="en-US" altLang="ko-KR" b="1" dirty="0"/>
              <a:t>N</a:t>
            </a:r>
            <a:r>
              <a:rPr lang="en-US" altLang="ko-KR" b="1" dirty="0">
                <a:cs typeface="Times New Roman" pitchFamily="18" charset="0"/>
              </a:rPr>
              <a:t>·V</a:t>
            </a:r>
            <a:r>
              <a:rPr lang="en-US" altLang="ko-KR" dirty="0">
                <a:cs typeface="Times New Roman" pitchFamily="18" charset="0"/>
              </a:rPr>
              <a:t>)</a:t>
            </a:r>
            <a:r>
              <a:rPr lang="en-US" altLang="ko-KR" b="1" dirty="0">
                <a:cs typeface="Times New Roman" pitchFamily="18" charset="0"/>
              </a:rPr>
              <a:t>N</a:t>
            </a:r>
            <a:r>
              <a:rPr lang="en-US" altLang="ko-KR" dirty="0">
                <a:cs typeface="Times New Roman" pitchFamily="18" charset="0"/>
              </a:rPr>
              <a:t>-</a:t>
            </a:r>
            <a:r>
              <a:rPr lang="en-US" altLang="ko-KR" b="1" dirty="0">
                <a:cs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9417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Fragment </a:t>
            </a:r>
            <a:r>
              <a:rPr lang="en-US" altLang="ko-KR" dirty="0" err="1"/>
              <a:t>Shader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13</a:t>
            </a:fld>
            <a:endParaRPr lang="es-E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Using the function “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reflect</a:t>
            </a:r>
            <a:r>
              <a:rPr lang="en-US" altLang="ko-KR" sz="2400" dirty="0">
                <a:ea typeface="굴림" charset="-127"/>
              </a:rPr>
              <a:t>”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 err="1">
                <a:ea typeface="굴림" charset="-127"/>
              </a:rPr>
              <a:t>view_dir</a:t>
            </a:r>
            <a:r>
              <a:rPr lang="en-US" altLang="ko-KR" sz="2400" dirty="0">
                <a:ea typeface="굴림" charset="-127"/>
              </a:rPr>
              <a:t>:  direction from the eye to the position 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                   in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world </a:t>
            </a:r>
            <a:r>
              <a:rPr lang="en-US" altLang="ko-KR" sz="2400" dirty="0" err="1">
                <a:solidFill>
                  <a:srgbClr val="FF0000"/>
                </a:solidFill>
                <a:ea typeface="굴림" charset="-127"/>
              </a:rPr>
              <a:t>coord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.</a:t>
            </a:r>
            <a:br>
              <a:rPr lang="en-US" altLang="ko-KR" sz="2400" dirty="0">
                <a:solidFill>
                  <a:srgbClr val="FF0000"/>
                </a:solidFill>
                <a:ea typeface="굴림" charset="-127"/>
              </a:rPr>
            </a:br>
            <a:br>
              <a:rPr lang="en-US" altLang="ko-KR" sz="2400" dirty="0">
                <a:solidFill>
                  <a:srgbClr val="FF0000"/>
                </a:solidFill>
                <a:ea typeface="굴림" charset="-127"/>
              </a:rPr>
            </a:b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          </a:t>
            </a:r>
            <a:r>
              <a:rPr lang="en-US" altLang="ko-KR" sz="2400" dirty="0" err="1">
                <a:ea typeface="굴림" charset="-127"/>
              </a:rPr>
              <a:t>view_dir</a:t>
            </a:r>
            <a:r>
              <a:rPr lang="en-US" altLang="ko-KR" sz="2400" dirty="0">
                <a:ea typeface="굴림" charset="-127"/>
              </a:rPr>
              <a:t> = position – </a:t>
            </a:r>
            <a:r>
              <a:rPr lang="en-US" altLang="ko-KR" sz="2400" dirty="0" err="1">
                <a:ea typeface="굴림" charset="-127"/>
              </a:rPr>
              <a:t>eye_positoin</a:t>
            </a:r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Normal: normal vector of the surface in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world </a:t>
            </a:r>
            <a:r>
              <a:rPr lang="en-US" altLang="ko-KR" sz="2400" dirty="0" err="1">
                <a:solidFill>
                  <a:srgbClr val="FF0000"/>
                </a:solidFill>
                <a:ea typeface="굴림" charset="-127"/>
              </a:rPr>
              <a:t>coord</a:t>
            </a:r>
            <a:r>
              <a:rPr lang="en-US" altLang="ko-KR" sz="2400" dirty="0">
                <a:ea typeface="굴림" charset="-127"/>
              </a:rPr>
              <a:t>.</a:t>
            </a:r>
            <a:br>
              <a:rPr lang="en-US" altLang="ko-KR" sz="2400" dirty="0">
                <a:ea typeface="굴림" charset="-127"/>
              </a:rPr>
            </a:br>
            <a:br>
              <a:rPr lang="en-US" altLang="ko-KR" sz="2400" dirty="0">
                <a:ea typeface="굴림" charset="-127"/>
              </a:rPr>
            </a:br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717" y="2209800"/>
            <a:ext cx="78486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vec3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reflect(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normal);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uCubeTex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Snell’s law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14</a:t>
            </a:fld>
            <a:endParaRPr lang="es-E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805224" y="5334000"/>
            <a:ext cx="6738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http://www.youtube.com/watch?v=gwggONU0QZQ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8196" name="Picture 4" descr="http://upload.wikimedia.org/wikipedia/commons/b/b9/Refraction-with-soda-straw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14018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파일:Snells law2.sv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61" y="2286000"/>
            <a:ext cx="1524000" cy="273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n_1\sin\theta_1 = n_2\sin\theta_2\ 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63" y="1828800"/>
            <a:ext cx="2171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10200" y="2514600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n: speed of light </a:t>
            </a:r>
          </a:p>
          <a:p>
            <a:r>
              <a:rPr lang="en-US" altLang="ko-KR" dirty="0"/>
              <a:t>    (refractive index)</a:t>
            </a:r>
          </a:p>
          <a:p>
            <a:endParaRPr lang="en-US" altLang="ko-KR" dirty="0"/>
          </a:p>
          <a:p>
            <a:r>
              <a:rPr lang="en-US" altLang="ko-KR" dirty="0"/>
              <a:t> - air = 1</a:t>
            </a:r>
          </a:p>
          <a:p>
            <a:r>
              <a:rPr lang="en-US" altLang="ko-KR" dirty="0"/>
              <a:t> - water = 1.333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36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Fragment </a:t>
            </a:r>
            <a:r>
              <a:rPr lang="en-US" altLang="ko-KR" dirty="0" err="1"/>
              <a:t>Shader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15</a:t>
            </a:fld>
            <a:endParaRPr lang="es-E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Using the function “refract”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Refractive index: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Example: 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from air to water = 1/1.3</a:t>
            </a:r>
            <a:br>
              <a:rPr lang="en-US" altLang="ko-KR" sz="2000" dirty="0">
                <a:ea typeface="굴림" charset="-127"/>
              </a:rPr>
            </a:br>
            <a:r>
              <a:rPr lang="en-US" altLang="ko-KR" sz="2000" dirty="0">
                <a:ea typeface="굴림" charset="-127"/>
              </a:rPr>
              <a:t>  from water to air = 1.3/1 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717" y="2209800"/>
            <a:ext cx="78486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vec3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refract(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normal, index);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fColor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texture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uCubeTex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ko-K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angle of refraction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16</a:t>
            </a:fld>
            <a:endParaRPr lang="es-ES" altLang="ko-KR"/>
          </a:p>
        </p:txBody>
      </p:sp>
      <p:pic>
        <p:nvPicPr>
          <p:cNvPr id="9218" name="Picture 2" descr="http://upload.wikimedia.org/wikipedia/commons/thumb/5/5d/RefractionReflextion.svg/650px-RefractionReflextion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62200"/>
            <a:ext cx="619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n_1\sin\theta_1 = n_2\sin\theta_2\ 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495800"/>
            <a:ext cx="2171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\sin\theta_2 = \frac{n_1}{n_2}\sin\theta_1 = \frac{1.333}{1}\cdot\sin\left(50^\circ\right) = 1.333\cdot 0.766 = 1.021,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29200"/>
            <a:ext cx="48196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0" y="4986635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841" y="554684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Refraction becomes Reflection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1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Critical angle of refraction in real world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17</a:t>
            </a:fld>
            <a:endParaRPr lang="es-ES" altLang="ko-KR"/>
          </a:p>
        </p:txBody>
      </p:sp>
      <p:pic>
        <p:nvPicPr>
          <p:cNvPr id="11266" name="Picture 2" descr="http://www.pickthebrain.com/blog/wp-content/uploads/2010/09/mirror-ball-reflection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63" y="2279720"/>
            <a:ext cx="5238538" cy="39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 and R 2">
            <a:hlinkClick r:id="rId4" tooltip="R and R 2 by The Physics Classroom, on Flickr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88" y="2279721"/>
            <a:ext cx="3137822" cy="17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frac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3145910" cy="20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4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Fresnel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Fresnel equation describe the movement of light in different media.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18</a:t>
            </a:fld>
            <a:endParaRPr lang="es-ES" altLang="ko-KR"/>
          </a:p>
        </p:txBody>
      </p:sp>
      <p:pic>
        <p:nvPicPr>
          <p:cNvPr id="7170" name="Picture 2" descr="http://cfile24.uf.tistory.com/original/1410C34D4F00DA162656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43665"/>
            <a:ext cx="4457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cfile2.uf.tistory.com/original/1519014C4F00DA022556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819400"/>
            <a:ext cx="3967209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upload.wikimedia.org/wikipedia/commons/thumb/3/30/Partial_transmittance.gif/250px-Partial_transmittance.gif">
            <a:hlinkClick r:id="rId4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812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1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Fresnel Equation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ko-KR" sz="2800" dirty="0"/>
              <a:t>Equation about how strong the reflect effect is: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Coefficient 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800" dirty="0">
                <a:latin typeface="+mj-ea"/>
              </a:rPr>
              <a:t>≈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(0.5~10)</a:t>
            </a:r>
            <a:br>
              <a:rPr lang="en-US" altLang="ko-KR" sz="2800" dirty="0"/>
            </a:br>
            <a:r>
              <a:rPr lang="en-US" altLang="ko-KR" sz="2800" dirty="0"/>
              <a:t>larger </a:t>
            </a:r>
            <a:r>
              <a:rPr lang="en-US" altLang="ko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/>
              <a:t>: smaller reflect</a:t>
            </a:r>
            <a:br>
              <a:rPr lang="en-US" altLang="ko-KR" sz="2800" dirty="0"/>
            </a:br>
            <a:r>
              <a:rPr lang="en-US" altLang="ko-KR" sz="2800" dirty="0"/>
              <a:t>smaller </a:t>
            </a:r>
            <a:r>
              <a:rPr lang="en-US" altLang="ko-K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ko-KR" sz="2800" dirty="0"/>
              <a:t>: stronger reflect</a:t>
            </a:r>
          </a:p>
          <a:p>
            <a:endParaRPr lang="en-US" altLang="ko-KR" sz="1400" dirty="0"/>
          </a:p>
          <a:p>
            <a:r>
              <a:rPr lang="en-US" altLang="ko-KR" sz="2800" dirty="0"/>
              <a:t>The reflection strength depends </a:t>
            </a:r>
            <a:br>
              <a:rPr lang="en-US" altLang="ko-KR" sz="2800" dirty="0"/>
            </a:br>
            <a:r>
              <a:rPr lang="en-US" altLang="ko-KR" sz="2800" dirty="0"/>
              <a:t>on the incident angle!</a:t>
            </a:r>
          </a:p>
          <a:p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19</a:t>
            </a:fld>
            <a:endParaRPr lang="es-ES" altLang="ko-KR"/>
          </a:p>
        </p:txBody>
      </p:sp>
      <p:pic>
        <p:nvPicPr>
          <p:cNvPr id="8194" name="Picture 2" descr="http://upload.wikimedia.org/wikipedia/commons/thumb/3/30/Partial_transmittance.gif/250px-Partial_transmittance.gif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812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4353" y="233793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fr</a:t>
            </a:r>
            <a:r>
              <a:rPr lang="en-US" altLang="ko-KR" sz="3600" dirty="0"/>
              <a:t> = offset + scale * (1+ V∙N)</a:t>
            </a:r>
            <a:r>
              <a:rPr lang="en-US" altLang="ko-KR" sz="3600" b="1" i="1" baseline="30000" dirty="0">
                <a:solidFill>
                  <a:srgbClr val="FF0000"/>
                </a:solidFill>
              </a:rPr>
              <a:t>n</a:t>
            </a:r>
            <a:endParaRPr lang="ko-KR" altLang="en-US" sz="3600" b="1" i="1" baseline="30000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://wiki.blender.org/uploads/thumb/e/ee/Manual-2.5-Material-MirrorFresnel-Example.png/180px-Manual-2.5-Material-MirrorFresnel-Exampl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7145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1676400" y="2984267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10600" y="2286000"/>
            <a:ext cx="0" cy="37814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6800" y="372483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n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0420" y="5410626"/>
            <a:ext cx="54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large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20419" y="236220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small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2971800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기본값</a:t>
            </a:r>
            <a:r>
              <a:rPr lang="en-US" altLang="ko-KR" sz="1600" dirty="0">
                <a:latin typeface="+mj-ea"/>
                <a:ea typeface="+mj-ea"/>
              </a:rPr>
              <a:t>≈0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6561" y="2971800"/>
            <a:ext cx="17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가중치</a:t>
            </a:r>
            <a:r>
              <a:rPr lang="en-US" altLang="ko-KR" sz="1600" dirty="0">
                <a:latin typeface="+mj-ea"/>
                <a:ea typeface="+mj-ea"/>
              </a:rPr>
              <a:t>≈(0.1~0.5)</a:t>
            </a:r>
            <a:endParaRPr lang="ko-KR" altLang="en-US" sz="1600" dirty="0"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124200" y="2971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25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Environmental Mapping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F015D881-D492-484B-B5B5-A74C3ECE7399}" type="slidenum">
              <a:rPr lang="es-ES" altLang="ko-KR"/>
              <a:pPr lvl="1" algn="ctr"/>
              <a:t>2</a:t>
            </a:fld>
            <a:endParaRPr lang="es-ES" altLang="ko-KR"/>
          </a:p>
        </p:txBody>
      </p:sp>
      <p:pic>
        <p:nvPicPr>
          <p:cNvPr id="6" name="Picture 4" descr="E:\Seminar\bilder\b3\wyatt_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2482850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ages.cpsc.ucalgary.ca/~wppalubi/ChromaticDispers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28924"/>
            <a:ext cx="41814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Chromatic dispersion (aberration)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Light separates in many</a:t>
            </a:r>
            <a:br>
              <a:rPr lang="en-US" altLang="ko-KR" dirty="0"/>
            </a:br>
            <a:r>
              <a:rPr lang="en-US" altLang="ko-KR" dirty="0"/>
              <a:t>colors because of the refraction</a:t>
            </a:r>
            <a:br>
              <a:rPr lang="en-US" altLang="ko-KR" dirty="0"/>
            </a:br>
            <a:r>
              <a:rPr lang="en-US" altLang="ko-KR" dirty="0"/>
              <a:t>of each color is different.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1"/>
            <a:fld id="{B5D66CDB-3FB7-411A-A50B-1DCC751ABB44}" type="slidenum">
              <a:rPr lang="es-ES" altLang="ko-KR" smtClean="0"/>
              <a:pPr lvl="1"/>
              <a:t>20</a:t>
            </a:fld>
            <a:endParaRPr lang="es-ES" altLang="ko-KR"/>
          </a:p>
        </p:txBody>
      </p:sp>
      <p:pic>
        <p:nvPicPr>
          <p:cNvPr id="15364" name="Picture 4" descr="http://upload.wikimedia.org/wikipedia/commons/thumb/0/06/Prism_rainbow_schema.png/220px-Prism_rainbow_schema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18729"/>
            <a:ext cx="20955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 - Another look at real chromatic aberration -- Panasonic DMC-FZ5 and some optical stuff - - art  - photography - by Tony Kar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06167"/>
            <a:ext cx="2590800" cy="25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://www.ozone3d.net/demos_projects/images/chromatic_aberration/licorne_001_w57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17661"/>
            <a:ext cx="2995585" cy="25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9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52400" y="2514600"/>
            <a:ext cx="8839200" cy="1470025"/>
          </a:xfrm>
        </p:spPr>
        <p:txBody>
          <a:bodyPr/>
          <a:lstStyle/>
          <a:p>
            <a:r>
              <a:rPr lang="en-US" altLang="ko-KR" dirty="0"/>
              <a:t>Bump Mapping:</a:t>
            </a:r>
            <a:br>
              <a:rPr lang="en-US" altLang="ko-KR" dirty="0"/>
            </a:br>
            <a:r>
              <a:rPr lang="en-US" altLang="ko-KR" dirty="0"/>
              <a:t>Creating complexity without triangles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21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72124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F787F8AF-837D-419F-8624-5B61712AF796}" type="slidenum">
              <a:rPr lang="es-ES" altLang="ko-KR" sz="1000">
                <a:latin typeface="Arial" charset="0"/>
              </a:rPr>
              <a:pPr lvl="1"/>
              <a:t>22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Bump Mapping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Adding Complexity to the surface without adding geometry.</a:t>
            </a:r>
          </a:p>
          <a:p>
            <a:r>
              <a:rPr lang="en-US" altLang="ko-KR" dirty="0"/>
              <a:t>Idea:</a:t>
            </a:r>
          </a:p>
          <a:p>
            <a:pPr lvl="1"/>
            <a:r>
              <a:rPr lang="en-US" altLang="ko-KR" dirty="0"/>
              <a:t>Perturb normal for each fragment.</a:t>
            </a:r>
          </a:p>
          <a:p>
            <a:pPr lvl="1"/>
            <a:r>
              <a:rPr lang="en-US" altLang="ko-KR" dirty="0"/>
              <a:t>Store perturbation as textures.</a:t>
            </a:r>
          </a:p>
        </p:txBody>
      </p:sp>
      <p:pic>
        <p:nvPicPr>
          <p:cNvPr id="26630" name="Picture 4" descr="hu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91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one is fake?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23</a:t>
            </a:fld>
            <a:endParaRPr lang="es-ES" altLang="ko-KR"/>
          </a:p>
        </p:txBody>
      </p:sp>
      <p:pic>
        <p:nvPicPr>
          <p:cNvPr id="3074" name="Picture 2" descr="File:Bump map vs isosurface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674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1379" y="5334000"/>
            <a:ext cx="271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bump mapping</a:t>
            </a:r>
          </a:p>
          <a:p>
            <a:r>
              <a:rPr lang="en-US" altLang="ko-KR" dirty="0"/>
              <a:t>(not many triangles)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334000"/>
            <a:ext cx="28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actual geometry</a:t>
            </a:r>
            <a:br>
              <a:rPr lang="en-US" altLang="ko-KR" dirty="0"/>
            </a:br>
            <a:r>
              <a:rPr lang="en-US" altLang="ko-KR" dirty="0"/>
              <a:t>    (many triangles)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0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B673E09-603C-4416-AE92-48F26025C10C}" type="slidenum">
              <a:rPr lang="es-ES" altLang="ko-KR" sz="1000">
                <a:latin typeface="Arial" charset="0"/>
              </a:rPr>
              <a:pPr lvl="1"/>
              <a:t>24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500"/>
              <a:t>Modeling an Orange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Texture map a photo of an orange onto a sphere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Normal vectors are smooth.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Shades of dimples are not correct if viewer or light is moving. </a:t>
            </a:r>
          </a:p>
          <a:p>
            <a:pPr>
              <a:lnSpc>
                <a:spcPct val="90000"/>
              </a:lnSpc>
            </a:pPr>
            <a:r>
              <a:rPr lang="en-US" altLang="ko-KR" dirty="0"/>
              <a:t>How to compute (store) the correct normal?</a:t>
            </a:r>
          </a:p>
        </p:txBody>
      </p:sp>
      <p:pic>
        <p:nvPicPr>
          <p:cNvPr id="16386" name="Picture 2" descr="http://behance.vo.llnwd.net/profiles22/687144/projects/2511013/f44ab6cc7c3da14e2d7b7ba5d71087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4419600"/>
            <a:ext cx="37874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51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CD9ECEB-443A-4B27-9DD2-A89E59FB3535}" type="slidenum">
              <a:rPr lang="es-ES" altLang="ko-KR" sz="1000">
                <a:latin typeface="Arial" charset="0"/>
              </a:rPr>
              <a:pPr lvl="1"/>
              <a:t>25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ko-KR" dirty="0"/>
              <a:t>Bump Mapping Process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Consider a smooth surface</a:t>
            </a:r>
          </a:p>
        </p:txBody>
      </p:sp>
      <p:sp>
        <p:nvSpPr>
          <p:cNvPr id="30726" name="Freeform 5"/>
          <p:cNvSpPr>
            <a:spLocks/>
          </p:cNvSpPr>
          <p:nvPr/>
        </p:nvSpPr>
        <p:spPr bwMode="auto">
          <a:xfrm>
            <a:off x="1295400" y="3276600"/>
            <a:ext cx="6019800" cy="2387600"/>
          </a:xfrm>
          <a:custGeom>
            <a:avLst/>
            <a:gdLst>
              <a:gd name="T0" fmla="*/ 0 w 4808"/>
              <a:gd name="T1" fmla="*/ 2147483647 h 1504"/>
              <a:gd name="T2" fmla="*/ 2147483647 w 4808"/>
              <a:gd name="T3" fmla="*/ 2147483647 h 1504"/>
              <a:gd name="T4" fmla="*/ 2147483647 w 4808"/>
              <a:gd name="T5" fmla="*/ 2147483647 h 1504"/>
              <a:gd name="T6" fmla="*/ 2147483647 w 4808"/>
              <a:gd name="T7" fmla="*/ 2147483647 h 1504"/>
              <a:gd name="T8" fmla="*/ 2147483647 w 4808"/>
              <a:gd name="T9" fmla="*/ 2147483647 h 1504"/>
              <a:gd name="T10" fmla="*/ 2147483647 w 4808"/>
              <a:gd name="T11" fmla="*/ 2147483647 h 1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8"/>
              <a:gd name="T19" fmla="*/ 0 h 1504"/>
              <a:gd name="T20" fmla="*/ 4808 w 4808"/>
              <a:gd name="T21" fmla="*/ 1504 h 1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8" h="1504">
                <a:moveTo>
                  <a:pt x="0" y="1088"/>
                </a:moveTo>
                <a:cubicBezTo>
                  <a:pt x="96" y="736"/>
                  <a:pt x="192" y="384"/>
                  <a:pt x="672" y="224"/>
                </a:cubicBezTo>
                <a:cubicBezTo>
                  <a:pt x="1152" y="64"/>
                  <a:pt x="2304" y="0"/>
                  <a:pt x="2880" y="128"/>
                </a:cubicBezTo>
                <a:cubicBezTo>
                  <a:pt x="3456" y="256"/>
                  <a:pt x="3824" y="776"/>
                  <a:pt x="4128" y="992"/>
                </a:cubicBezTo>
                <a:cubicBezTo>
                  <a:pt x="4432" y="1208"/>
                  <a:pt x="4600" y="1344"/>
                  <a:pt x="4704" y="1424"/>
                </a:cubicBezTo>
                <a:cubicBezTo>
                  <a:pt x="4808" y="1504"/>
                  <a:pt x="4780" y="1488"/>
                  <a:pt x="4752" y="14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 flipV="1">
            <a:off x="1524000" y="28194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V="1">
            <a:off x="4953000" y="2286000"/>
            <a:ext cx="381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3429000" y="2286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n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3810000" y="3505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p</a:t>
            </a:r>
          </a:p>
        </p:txBody>
      </p:sp>
      <p:pic>
        <p:nvPicPr>
          <p:cNvPr id="12" name="Picture 2" descr="File:Bump-map-demo-full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8"/>
          <a:stretch/>
        </p:blipFill>
        <p:spPr bwMode="auto">
          <a:xfrm>
            <a:off x="6553200" y="3203574"/>
            <a:ext cx="25273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45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AF60E8AA-92A3-4407-ADB0-B45A1F6E33D6}" type="slidenum">
              <a:rPr lang="es-ES" altLang="ko-KR" sz="1000">
                <a:latin typeface="Arial" charset="0"/>
              </a:rPr>
              <a:pPr lvl="1"/>
              <a:t>26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Perturb the </a:t>
            </a:r>
            <a:r>
              <a:rPr lang="en-US" altLang="ko-KR" dirty="0" err="1"/>
              <a:t>normals</a:t>
            </a:r>
            <a:endParaRPr lang="en-US" altLang="ko-KR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ko-KR" dirty="0"/>
              <a:t>Change the normal as if it is rough.</a:t>
            </a:r>
            <a:endParaRPr lang="ko-KR" altLang="ko-KR" dirty="0"/>
          </a:p>
        </p:txBody>
      </p:sp>
      <p:sp>
        <p:nvSpPr>
          <p:cNvPr id="31750" name="Freeform 4"/>
          <p:cNvSpPr>
            <a:spLocks/>
          </p:cNvSpPr>
          <p:nvPr/>
        </p:nvSpPr>
        <p:spPr bwMode="auto">
          <a:xfrm>
            <a:off x="1295400" y="3276600"/>
            <a:ext cx="6019800" cy="2387600"/>
          </a:xfrm>
          <a:custGeom>
            <a:avLst/>
            <a:gdLst>
              <a:gd name="T0" fmla="*/ 0 w 4808"/>
              <a:gd name="T1" fmla="*/ 2147483647 h 1504"/>
              <a:gd name="T2" fmla="*/ 2147483647 w 4808"/>
              <a:gd name="T3" fmla="*/ 2147483647 h 1504"/>
              <a:gd name="T4" fmla="*/ 2147483647 w 4808"/>
              <a:gd name="T5" fmla="*/ 2147483647 h 1504"/>
              <a:gd name="T6" fmla="*/ 2147483647 w 4808"/>
              <a:gd name="T7" fmla="*/ 2147483647 h 1504"/>
              <a:gd name="T8" fmla="*/ 2147483647 w 4808"/>
              <a:gd name="T9" fmla="*/ 2147483647 h 1504"/>
              <a:gd name="T10" fmla="*/ 2147483647 w 4808"/>
              <a:gd name="T11" fmla="*/ 2147483647 h 1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08"/>
              <a:gd name="T19" fmla="*/ 0 h 1504"/>
              <a:gd name="T20" fmla="*/ 4808 w 4808"/>
              <a:gd name="T21" fmla="*/ 1504 h 1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08" h="1504">
                <a:moveTo>
                  <a:pt x="0" y="1088"/>
                </a:moveTo>
                <a:cubicBezTo>
                  <a:pt x="96" y="736"/>
                  <a:pt x="192" y="384"/>
                  <a:pt x="672" y="224"/>
                </a:cubicBezTo>
                <a:cubicBezTo>
                  <a:pt x="1152" y="64"/>
                  <a:pt x="2304" y="0"/>
                  <a:pt x="2880" y="128"/>
                </a:cubicBezTo>
                <a:cubicBezTo>
                  <a:pt x="3456" y="256"/>
                  <a:pt x="3824" y="776"/>
                  <a:pt x="4128" y="992"/>
                </a:cubicBezTo>
                <a:cubicBezTo>
                  <a:pt x="4432" y="1208"/>
                  <a:pt x="4600" y="1344"/>
                  <a:pt x="4704" y="1424"/>
                </a:cubicBezTo>
                <a:cubicBezTo>
                  <a:pt x="4808" y="1504"/>
                  <a:pt x="4780" y="1488"/>
                  <a:pt x="4752" y="1472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 flipH="1" flipV="1">
            <a:off x="2590800" y="25146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 flipV="1">
            <a:off x="3733800" y="22860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V="1">
            <a:off x="3429000" y="22860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31754" name="Freeform 8"/>
          <p:cNvSpPr>
            <a:spLocks/>
          </p:cNvSpPr>
          <p:nvPr/>
        </p:nvSpPr>
        <p:spPr bwMode="auto">
          <a:xfrm>
            <a:off x="1393825" y="3294063"/>
            <a:ext cx="5921375" cy="2308225"/>
          </a:xfrm>
          <a:custGeom>
            <a:avLst/>
            <a:gdLst>
              <a:gd name="T0" fmla="*/ 0 w 3730"/>
              <a:gd name="T1" fmla="*/ 2147483647 h 1454"/>
              <a:gd name="T2" fmla="*/ 2147483647 w 3730"/>
              <a:gd name="T3" fmla="*/ 2147483647 h 1454"/>
              <a:gd name="T4" fmla="*/ 2147483647 w 3730"/>
              <a:gd name="T5" fmla="*/ 2147483647 h 1454"/>
              <a:gd name="T6" fmla="*/ 2147483647 w 3730"/>
              <a:gd name="T7" fmla="*/ 2147483647 h 1454"/>
              <a:gd name="T8" fmla="*/ 2147483647 w 3730"/>
              <a:gd name="T9" fmla="*/ 2147483647 h 1454"/>
              <a:gd name="T10" fmla="*/ 2147483647 w 3730"/>
              <a:gd name="T11" fmla="*/ 2147483647 h 1454"/>
              <a:gd name="T12" fmla="*/ 2147483647 w 3730"/>
              <a:gd name="T13" fmla="*/ 2147483647 h 1454"/>
              <a:gd name="T14" fmla="*/ 2147483647 w 3730"/>
              <a:gd name="T15" fmla="*/ 2147483647 h 1454"/>
              <a:gd name="T16" fmla="*/ 2147483647 w 3730"/>
              <a:gd name="T17" fmla="*/ 2147483647 h 1454"/>
              <a:gd name="T18" fmla="*/ 2147483647 w 3730"/>
              <a:gd name="T19" fmla="*/ 2147483647 h 1454"/>
              <a:gd name="T20" fmla="*/ 2147483647 w 3730"/>
              <a:gd name="T21" fmla="*/ 2147483647 h 1454"/>
              <a:gd name="T22" fmla="*/ 2147483647 w 3730"/>
              <a:gd name="T23" fmla="*/ 2147483647 h 1454"/>
              <a:gd name="T24" fmla="*/ 2147483647 w 3730"/>
              <a:gd name="T25" fmla="*/ 0 h 1454"/>
              <a:gd name="T26" fmla="*/ 2147483647 w 3730"/>
              <a:gd name="T27" fmla="*/ 2147483647 h 1454"/>
              <a:gd name="T28" fmla="*/ 2147483647 w 3730"/>
              <a:gd name="T29" fmla="*/ 2147483647 h 1454"/>
              <a:gd name="T30" fmla="*/ 2147483647 w 3730"/>
              <a:gd name="T31" fmla="*/ 2147483647 h 1454"/>
              <a:gd name="T32" fmla="*/ 2147483647 w 3730"/>
              <a:gd name="T33" fmla="*/ 2147483647 h 1454"/>
              <a:gd name="T34" fmla="*/ 2147483647 w 3730"/>
              <a:gd name="T35" fmla="*/ 2147483647 h 1454"/>
              <a:gd name="T36" fmla="*/ 2147483647 w 3730"/>
              <a:gd name="T37" fmla="*/ 2147483647 h 1454"/>
              <a:gd name="T38" fmla="*/ 2147483647 w 3730"/>
              <a:gd name="T39" fmla="*/ 2147483647 h 1454"/>
              <a:gd name="T40" fmla="*/ 2147483647 w 3730"/>
              <a:gd name="T41" fmla="*/ 2147483647 h 1454"/>
              <a:gd name="T42" fmla="*/ 2147483647 w 3730"/>
              <a:gd name="T43" fmla="*/ 2147483647 h 1454"/>
              <a:gd name="T44" fmla="*/ 2147483647 w 3730"/>
              <a:gd name="T45" fmla="*/ 2147483647 h 1454"/>
              <a:gd name="T46" fmla="*/ 2147483647 w 3730"/>
              <a:gd name="T47" fmla="*/ 2147483647 h 1454"/>
              <a:gd name="T48" fmla="*/ 2147483647 w 3730"/>
              <a:gd name="T49" fmla="*/ 2147483647 h 1454"/>
              <a:gd name="T50" fmla="*/ 2147483647 w 3730"/>
              <a:gd name="T51" fmla="*/ 2147483647 h 1454"/>
              <a:gd name="T52" fmla="*/ 2147483647 w 3730"/>
              <a:gd name="T53" fmla="*/ 2147483647 h 1454"/>
              <a:gd name="T54" fmla="*/ 2147483647 w 3730"/>
              <a:gd name="T55" fmla="*/ 2147483647 h 1454"/>
              <a:gd name="T56" fmla="*/ 2147483647 w 3730"/>
              <a:gd name="T57" fmla="*/ 2147483647 h 1454"/>
              <a:gd name="T58" fmla="*/ 2147483647 w 3730"/>
              <a:gd name="T59" fmla="*/ 2147483647 h 1454"/>
              <a:gd name="T60" fmla="*/ 2147483647 w 3730"/>
              <a:gd name="T61" fmla="*/ 2147483647 h 1454"/>
              <a:gd name="T62" fmla="*/ 2147483647 w 3730"/>
              <a:gd name="T63" fmla="*/ 2147483647 h 1454"/>
              <a:gd name="T64" fmla="*/ 2147483647 w 3730"/>
              <a:gd name="T65" fmla="*/ 2147483647 h 1454"/>
              <a:gd name="T66" fmla="*/ 2147483647 w 3730"/>
              <a:gd name="T67" fmla="*/ 2147483647 h 1454"/>
              <a:gd name="T68" fmla="*/ 2147483647 w 3730"/>
              <a:gd name="T69" fmla="*/ 2147483647 h 1454"/>
              <a:gd name="T70" fmla="*/ 2147483647 w 3730"/>
              <a:gd name="T71" fmla="*/ 2147483647 h 1454"/>
              <a:gd name="T72" fmla="*/ 2147483647 w 3730"/>
              <a:gd name="T73" fmla="*/ 2147483647 h 1454"/>
              <a:gd name="T74" fmla="*/ 2147483647 w 3730"/>
              <a:gd name="T75" fmla="*/ 2147483647 h 145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730"/>
              <a:gd name="T115" fmla="*/ 0 h 1454"/>
              <a:gd name="T116" fmla="*/ 3730 w 3730"/>
              <a:gd name="T117" fmla="*/ 1454 h 145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730" h="1454">
                <a:moveTo>
                  <a:pt x="0" y="1088"/>
                </a:moveTo>
                <a:cubicBezTo>
                  <a:pt x="3" y="1064"/>
                  <a:pt x="8" y="1039"/>
                  <a:pt x="9" y="1015"/>
                </a:cubicBezTo>
                <a:cubicBezTo>
                  <a:pt x="14" y="890"/>
                  <a:pt x="7" y="765"/>
                  <a:pt x="18" y="640"/>
                </a:cubicBezTo>
                <a:cubicBezTo>
                  <a:pt x="19" y="629"/>
                  <a:pt x="36" y="629"/>
                  <a:pt x="45" y="622"/>
                </a:cubicBezTo>
                <a:cubicBezTo>
                  <a:pt x="91" y="586"/>
                  <a:pt x="154" y="574"/>
                  <a:pt x="210" y="558"/>
                </a:cubicBezTo>
                <a:cubicBezTo>
                  <a:pt x="229" y="553"/>
                  <a:pt x="265" y="540"/>
                  <a:pt x="265" y="540"/>
                </a:cubicBezTo>
                <a:cubicBezTo>
                  <a:pt x="309" y="473"/>
                  <a:pt x="291" y="504"/>
                  <a:pt x="320" y="448"/>
                </a:cubicBezTo>
                <a:cubicBezTo>
                  <a:pt x="337" y="380"/>
                  <a:pt x="351" y="313"/>
                  <a:pt x="375" y="247"/>
                </a:cubicBezTo>
                <a:cubicBezTo>
                  <a:pt x="384" y="221"/>
                  <a:pt x="486" y="184"/>
                  <a:pt x="512" y="183"/>
                </a:cubicBezTo>
                <a:cubicBezTo>
                  <a:pt x="631" y="177"/>
                  <a:pt x="749" y="177"/>
                  <a:pt x="868" y="174"/>
                </a:cubicBezTo>
                <a:cubicBezTo>
                  <a:pt x="924" y="147"/>
                  <a:pt x="971" y="106"/>
                  <a:pt x="1024" y="74"/>
                </a:cubicBezTo>
                <a:cubicBezTo>
                  <a:pt x="1054" y="55"/>
                  <a:pt x="1100" y="52"/>
                  <a:pt x="1133" y="46"/>
                </a:cubicBezTo>
                <a:cubicBezTo>
                  <a:pt x="1199" y="34"/>
                  <a:pt x="1260" y="18"/>
                  <a:pt x="1325" y="0"/>
                </a:cubicBezTo>
                <a:cubicBezTo>
                  <a:pt x="1395" y="3"/>
                  <a:pt x="1466" y="3"/>
                  <a:pt x="1536" y="10"/>
                </a:cubicBezTo>
                <a:cubicBezTo>
                  <a:pt x="1555" y="12"/>
                  <a:pt x="1591" y="28"/>
                  <a:pt x="1591" y="28"/>
                </a:cubicBezTo>
                <a:cubicBezTo>
                  <a:pt x="1600" y="34"/>
                  <a:pt x="1610" y="38"/>
                  <a:pt x="1618" y="46"/>
                </a:cubicBezTo>
                <a:cubicBezTo>
                  <a:pt x="1626" y="54"/>
                  <a:pt x="1627" y="68"/>
                  <a:pt x="1636" y="74"/>
                </a:cubicBezTo>
                <a:cubicBezTo>
                  <a:pt x="1652" y="84"/>
                  <a:pt x="1673" y="86"/>
                  <a:pt x="1691" y="92"/>
                </a:cubicBezTo>
                <a:cubicBezTo>
                  <a:pt x="1702" y="95"/>
                  <a:pt x="1709" y="106"/>
                  <a:pt x="1719" y="110"/>
                </a:cubicBezTo>
                <a:cubicBezTo>
                  <a:pt x="1736" y="118"/>
                  <a:pt x="1773" y="128"/>
                  <a:pt x="1773" y="128"/>
                </a:cubicBezTo>
                <a:cubicBezTo>
                  <a:pt x="1825" y="125"/>
                  <a:pt x="1877" y="124"/>
                  <a:pt x="1929" y="119"/>
                </a:cubicBezTo>
                <a:cubicBezTo>
                  <a:pt x="1961" y="116"/>
                  <a:pt x="1988" y="93"/>
                  <a:pt x="2020" y="92"/>
                </a:cubicBezTo>
                <a:cubicBezTo>
                  <a:pt x="2084" y="89"/>
                  <a:pt x="2148" y="86"/>
                  <a:pt x="2212" y="83"/>
                </a:cubicBezTo>
                <a:cubicBezTo>
                  <a:pt x="2276" y="86"/>
                  <a:pt x="2340" y="84"/>
                  <a:pt x="2404" y="92"/>
                </a:cubicBezTo>
                <a:cubicBezTo>
                  <a:pt x="2415" y="93"/>
                  <a:pt x="2439" y="134"/>
                  <a:pt x="2441" y="138"/>
                </a:cubicBezTo>
                <a:cubicBezTo>
                  <a:pt x="2467" y="197"/>
                  <a:pt x="2470" y="280"/>
                  <a:pt x="2514" y="330"/>
                </a:cubicBezTo>
                <a:cubicBezTo>
                  <a:pt x="2563" y="386"/>
                  <a:pt x="2634" y="468"/>
                  <a:pt x="2706" y="494"/>
                </a:cubicBezTo>
                <a:cubicBezTo>
                  <a:pt x="2772" y="518"/>
                  <a:pt x="2827" y="516"/>
                  <a:pt x="2898" y="522"/>
                </a:cubicBezTo>
                <a:cubicBezTo>
                  <a:pt x="2934" y="534"/>
                  <a:pt x="2953" y="549"/>
                  <a:pt x="2980" y="576"/>
                </a:cubicBezTo>
                <a:cubicBezTo>
                  <a:pt x="3001" y="642"/>
                  <a:pt x="3000" y="682"/>
                  <a:pt x="3008" y="759"/>
                </a:cubicBezTo>
                <a:cubicBezTo>
                  <a:pt x="3011" y="785"/>
                  <a:pt x="3031" y="861"/>
                  <a:pt x="3035" y="878"/>
                </a:cubicBezTo>
                <a:cubicBezTo>
                  <a:pt x="3042" y="906"/>
                  <a:pt x="3058" y="945"/>
                  <a:pt x="3081" y="960"/>
                </a:cubicBezTo>
                <a:cubicBezTo>
                  <a:pt x="3099" y="972"/>
                  <a:pt x="3118" y="985"/>
                  <a:pt x="3136" y="997"/>
                </a:cubicBezTo>
                <a:cubicBezTo>
                  <a:pt x="3170" y="1020"/>
                  <a:pt x="3188" y="1033"/>
                  <a:pt x="3227" y="1043"/>
                </a:cubicBezTo>
                <a:cubicBezTo>
                  <a:pt x="3295" y="1036"/>
                  <a:pt x="3401" y="1005"/>
                  <a:pt x="3447" y="1070"/>
                </a:cubicBezTo>
                <a:cubicBezTo>
                  <a:pt x="3468" y="1200"/>
                  <a:pt x="3445" y="1044"/>
                  <a:pt x="3465" y="1290"/>
                </a:cubicBezTo>
                <a:cubicBezTo>
                  <a:pt x="3465" y="1294"/>
                  <a:pt x="3474" y="1359"/>
                  <a:pt x="3483" y="1372"/>
                </a:cubicBezTo>
                <a:cubicBezTo>
                  <a:pt x="3534" y="1448"/>
                  <a:pt x="3650" y="1454"/>
                  <a:pt x="3730" y="1454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4040188" y="19462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/>
              <a:t>n</a:t>
            </a:r>
            <a:r>
              <a:rPr lang="en-US" altLang="ko-KR"/>
              <a:t>’</a:t>
            </a: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3836987" y="3505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5130800" y="2895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>
                <a:solidFill>
                  <a:schemeClr val="accent1"/>
                </a:solidFill>
              </a:rPr>
              <a:t>p’</a:t>
            </a:r>
          </a:p>
        </p:txBody>
      </p:sp>
      <p:pic>
        <p:nvPicPr>
          <p:cNvPr id="14" name="Picture 2" descr="File:Bump-map-demo-full.pn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0" r="-82"/>
          <a:stretch/>
        </p:blipFill>
        <p:spPr bwMode="auto">
          <a:xfrm>
            <a:off x="6578600" y="3200400"/>
            <a:ext cx="25146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3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27</a:t>
            </a:fld>
            <a:endParaRPr lang="es-E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828800"/>
            <a:ext cx="6753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ile:Bump-map-demo-full.pn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98"/>
          <a:stretch/>
        </p:blipFill>
        <p:spPr bwMode="auto">
          <a:xfrm>
            <a:off x="152400" y="1905000"/>
            <a:ext cx="1159138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:Bump-map-demo-full.pn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0" r="33379"/>
          <a:stretch/>
        </p:blipFill>
        <p:spPr bwMode="auto">
          <a:xfrm>
            <a:off x="7543800" y="1866900"/>
            <a:ext cx="1152525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le:Bump-map-demo-full.pn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0" r="69"/>
          <a:stretch/>
        </p:blipFill>
        <p:spPr bwMode="auto">
          <a:xfrm>
            <a:off x="7543800" y="3962399"/>
            <a:ext cx="1152525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3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Find Texture Local </a:t>
            </a:r>
            <a:r>
              <a:rPr lang="en-US" altLang="ko-KR" dirty="0" err="1"/>
              <a:t>Coord</a:t>
            </a:r>
            <a:r>
              <a:rPr lang="en-US" altLang="ko-KR" dirty="0"/>
              <a:t>. (</a:t>
            </a:r>
            <a:r>
              <a:rPr lang="en-US" altLang="ko-KR" dirty="0" err="1"/>
              <a:t>u,v,n</a:t>
            </a:r>
            <a:r>
              <a:rPr lang="en-US" altLang="ko-KR" dirty="0"/>
              <a:t>) on the surface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Change normal into u, and v direction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Apply the </a:t>
            </a:r>
            <a:r>
              <a:rPr lang="en-US" altLang="ko-KR" dirty="0" err="1"/>
              <a:t>phong</a:t>
            </a:r>
            <a:r>
              <a:rPr lang="en-US" altLang="ko-KR" dirty="0"/>
              <a:t> shading with the new normal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28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10698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EF69489-A288-45B0-B12C-083B87B8FB90}" type="slidenum">
              <a:rPr lang="es-ES" altLang="ko-KR" sz="1000">
                <a:latin typeface="Arial" charset="0"/>
              </a:rPr>
              <a:pPr lvl="1"/>
              <a:t>29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91600" cy="1066800"/>
          </a:xfrm>
        </p:spPr>
        <p:txBody>
          <a:bodyPr/>
          <a:lstStyle/>
          <a:p>
            <a:r>
              <a:rPr lang="en-US" altLang="ko-KR" dirty="0"/>
              <a:t>Tangent Plane: </a:t>
            </a:r>
            <a:br>
              <a:rPr lang="en-US" altLang="ko-KR" dirty="0"/>
            </a:br>
            <a:r>
              <a:rPr lang="en-US" altLang="ko-KR" dirty="0"/>
              <a:t>texture </a:t>
            </a:r>
            <a:r>
              <a:rPr lang="en-US" altLang="ko-KR" dirty="0" err="1"/>
              <a:t>coord</a:t>
            </a:r>
            <a:r>
              <a:rPr lang="en-US" altLang="ko-KR" dirty="0"/>
              <a:t>. in world </a:t>
            </a:r>
            <a:r>
              <a:rPr lang="en-US" altLang="ko-KR" dirty="0" err="1"/>
              <a:t>coord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Normal vector with tangent p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3048000" cy="25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N07F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99556"/>
            <a:ext cx="42672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1295400" y="2951956"/>
            <a:ext cx="20574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838200" y="279955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838200" y="3713956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44588" y="360283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dirty="0"/>
              <a:t>u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23446" y="291703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dirty="0"/>
              <a:t>v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3505200" y="2647156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ko-KR" alt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657600" y="2189956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/>
              <a:t>(x,y,z)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1219200" y="290750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3429000" y="34853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924800" y="2590800"/>
            <a:ext cx="4587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/>
              <a:t>p</a:t>
            </a:r>
            <a:r>
              <a:rPr lang="en-US" altLang="ko-KR" baseline="-25000" dirty="0" err="1"/>
              <a:t>u</a:t>
            </a:r>
            <a:endParaRPr lang="en-US" altLang="ko-KR" baseline="-25000" dirty="0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7618420" y="3505200"/>
            <a:ext cx="45878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/>
              <a:t>p</a:t>
            </a:r>
            <a:r>
              <a:rPr lang="en-US" altLang="ko-KR" baseline="-25000" dirty="0" err="1"/>
              <a:t>v</a:t>
            </a:r>
            <a:endParaRPr lang="en-US" altLang="ko-KR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197760" y="1600200"/>
            <a:ext cx="254544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Texture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uv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coord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2042" y="5257800"/>
            <a:ext cx="192475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World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coord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5036403"/>
            <a:ext cx="228940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Texture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coord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j-lt"/>
              </a:rPr>
              <a:t>In world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coord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. 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1219200" y="2057400"/>
            <a:ext cx="381000" cy="457200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0" name="아래쪽 화살표 29"/>
          <p:cNvSpPr/>
          <p:nvPr/>
        </p:nvSpPr>
        <p:spPr bwMode="auto">
          <a:xfrm rot="10800000">
            <a:off x="3657600" y="4800599"/>
            <a:ext cx="381000" cy="457200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1" name="아래쪽 화살표 30"/>
          <p:cNvSpPr/>
          <p:nvPr/>
        </p:nvSpPr>
        <p:spPr bwMode="auto">
          <a:xfrm rot="10800000">
            <a:off x="7315201" y="4572000"/>
            <a:ext cx="381000" cy="457200"/>
          </a:xfrm>
          <a:prstGeom prst="down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900">
                <a:ea typeface="굴림" charset="-127"/>
              </a:rPr>
              <a:t>Example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F25E2B8C-1840-49A9-93F0-8909182AFAD0}" type="slidenum">
              <a:rPr lang="es-ES" altLang="ko-KR"/>
              <a:pPr lvl="1" algn="ctr"/>
              <a:t>3</a:t>
            </a:fld>
            <a:endParaRPr lang="es-ES" altLang="ko-KR"/>
          </a:p>
        </p:txBody>
      </p:sp>
      <p:pic>
        <p:nvPicPr>
          <p:cNvPr id="5125" name="Picture 4" descr="hue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1138"/>
            <a:ext cx="4157663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hu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81138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34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67600" cy="1066800"/>
          </a:xfrm>
        </p:spPr>
        <p:txBody>
          <a:bodyPr/>
          <a:lstStyle/>
          <a:p>
            <a:r>
              <a:rPr lang="en-US" altLang="ko-KR" dirty="0"/>
              <a:t>Tangent Coordinate System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30</a:t>
            </a:fld>
            <a:endParaRPr lang="es-ES" altLang="ko-KR"/>
          </a:p>
        </p:txBody>
      </p:sp>
      <p:pic>
        <p:nvPicPr>
          <p:cNvPr id="10242" name="Picture 2" descr="http://t3.gstatic.com/images?q=tbn:ANd9GcRrC45tIkzkhdL7v9SHG8DrBzQm_UWELYzzj7qBhJcI3iDXFAq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 flipV="1">
            <a:off x="3435350" y="3657600"/>
            <a:ext cx="755650" cy="406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 flipV="1">
            <a:off x="3276600" y="3276600"/>
            <a:ext cx="152400" cy="78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114800" y="3276600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endParaRPr lang="en-US" altLang="ko-KR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122620" y="2814935"/>
            <a:ext cx="458780" cy="461665"/>
          </a:xfrm>
          <a:prstGeom prst="rect">
            <a:avLst/>
          </a:prstGeom>
          <a:noFill/>
          <a:ln>
            <a:noFill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ko-KR" baseline="-25000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en-US" altLang="ko-KR" baseline="-25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직선 화살표 연결선 12"/>
          <p:cNvCxnSpPr/>
          <p:nvPr/>
        </p:nvCxnSpPr>
        <p:spPr bwMode="auto">
          <a:xfrm>
            <a:off x="3429000" y="4064000"/>
            <a:ext cx="838200" cy="27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191000" y="411033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altLang="ko-KR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299" y="3539182"/>
            <a:ext cx="37814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7400"/>
            <a:ext cx="13716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6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41213ACA-E389-4631-9CD3-70F4BD018AEB}" type="slidenum">
              <a:rPr lang="es-ES" altLang="ko-KR" sz="1000">
                <a:latin typeface="Arial" charset="0"/>
              </a:rPr>
              <a:pPr lvl="1"/>
              <a:t>31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altLang="ko-KR" dirty="0"/>
              <a:t>Equations to find </a:t>
            </a:r>
            <a:br>
              <a:rPr lang="en-US" altLang="ko-KR" dirty="0"/>
            </a:br>
            <a:r>
              <a:rPr lang="en-US" altLang="ko-KR" dirty="0"/>
              <a:t>the texture plane</a:t>
            </a:r>
          </a:p>
        </p:txBody>
      </p:sp>
      <p:sp>
        <p:nvSpPr>
          <p:cNvPr id="32773" name="Rectangle 16"/>
          <p:cNvSpPr>
            <a:spLocks noChangeArrowheads="1"/>
          </p:cNvSpPr>
          <p:nvPr/>
        </p:nvSpPr>
        <p:spPr bwMode="auto">
          <a:xfrm>
            <a:off x="952500" y="3429000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u</a:t>
            </a:r>
            <a:r>
              <a:rPr lang="en-US" altLang="ko-KR" sz="3200" dirty="0"/>
              <a:t>=[ ∂x/ ∂u, ∂y/ ∂u, ∂z/ ∂u]</a:t>
            </a:r>
            <a:r>
              <a:rPr lang="en-US" altLang="ko-KR" sz="3200" baseline="30000" dirty="0"/>
              <a:t>T</a:t>
            </a:r>
          </a:p>
        </p:txBody>
      </p:sp>
      <p:sp>
        <p:nvSpPr>
          <p:cNvPr id="32774" name="Text Box 17"/>
          <p:cNvSpPr txBox="1">
            <a:spLocks noChangeArrowheads="1"/>
          </p:cNvSpPr>
          <p:nvPr/>
        </p:nvSpPr>
        <p:spPr bwMode="auto">
          <a:xfrm>
            <a:off x="533400" y="2057400"/>
            <a:ext cx="64764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ko-KR" altLang="en-US" sz="3200" dirty="0"/>
              <a:t>좌표</a:t>
            </a:r>
            <a:r>
              <a:rPr lang="en-US" altLang="ko-KR" sz="3200" dirty="0"/>
              <a:t>: </a:t>
            </a:r>
            <a:r>
              <a:rPr lang="en-US" altLang="ko-KR" sz="3200" b="1" dirty="0"/>
              <a:t>p</a:t>
            </a:r>
            <a:r>
              <a:rPr lang="en-US" altLang="ko-KR" sz="3200" dirty="0"/>
              <a:t>(</a:t>
            </a:r>
            <a:r>
              <a:rPr lang="en-US" altLang="ko-KR" sz="3200" dirty="0" err="1"/>
              <a:t>u,v</a:t>
            </a:r>
            <a:r>
              <a:rPr lang="en-US" altLang="ko-KR" sz="3200" dirty="0"/>
              <a:t>) = [x(</a:t>
            </a:r>
            <a:r>
              <a:rPr lang="en-US" altLang="ko-KR" sz="3200" dirty="0" err="1"/>
              <a:t>u,v</a:t>
            </a:r>
            <a:r>
              <a:rPr lang="en-US" altLang="ko-KR" sz="3200" dirty="0"/>
              <a:t>), y(</a:t>
            </a:r>
            <a:r>
              <a:rPr lang="en-US" altLang="ko-KR" sz="3200" dirty="0" err="1"/>
              <a:t>u,v</a:t>
            </a:r>
            <a:r>
              <a:rPr lang="en-US" altLang="ko-KR" sz="3200" dirty="0"/>
              <a:t>), z(</a:t>
            </a:r>
            <a:r>
              <a:rPr lang="en-US" altLang="ko-KR" sz="3200" dirty="0" err="1"/>
              <a:t>u,v</a:t>
            </a:r>
            <a:r>
              <a:rPr lang="en-US" altLang="ko-KR" sz="3200" dirty="0"/>
              <a:t>)]</a:t>
            </a:r>
            <a:r>
              <a:rPr lang="en-US" altLang="ko-KR" sz="3200" baseline="30000" dirty="0"/>
              <a:t>T</a:t>
            </a:r>
          </a:p>
        </p:txBody>
      </p:sp>
      <p:sp>
        <p:nvSpPr>
          <p:cNvPr id="32775" name="Rectangle 18"/>
          <p:cNvSpPr>
            <a:spLocks noChangeArrowheads="1"/>
          </p:cNvSpPr>
          <p:nvPr/>
        </p:nvSpPr>
        <p:spPr bwMode="auto">
          <a:xfrm>
            <a:off x="914400" y="4213224"/>
            <a:ext cx="476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v</a:t>
            </a:r>
            <a:r>
              <a:rPr lang="en-US" altLang="ko-KR" sz="3200" dirty="0"/>
              <a:t>=[ ∂x/ ∂v, ∂y/ ∂v, ∂z/ ∂v]</a:t>
            </a:r>
            <a:r>
              <a:rPr lang="en-US" altLang="ko-KR" sz="3200" baseline="30000" dirty="0"/>
              <a:t>T</a:t>
            </a:r>
          </a:p>
        </p:txBody>
      </p:sp>
      <p:sp>
        <p:nvSpPr>
          <p:cNvPr id="32776" name="Text Box 21"/>
          <p:cNvSpPr txBox="1">
            <a:spLocks noChangeArrowheads="1"/>
          </p:cNvSpPr>
          <p:nvPr/>
        </p:nvSpPr>
        <p:spPr bwMode="auto">
          <a:xfrm>
            <a:off x="914400" y="4975225"/>
            <a:ext cx="3965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/>
              <a:t>n</a:t>
            </a:r>
            <a:r>
              <a:rPr lang="en-US" altLang="ko-KR" sz="3200" dirty="0"/>
              <a:t> = (</a:t>
            </a:r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u</a:t>
            </a:r>
            <a:r>
              <a:rPr lang="en-US" altLang="ko-KR" sz="3200" dirty="0"/>
              <a:t> </a:t>
            </a:r>
            <a:r>
              <a:rPr lang="en-US" altLang="ko-KR" sz="3200" dirty="0">
                <a:sym typeface="Symbol" charset="2"/>
              </a:rPr>
              <a:t>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v</a:t>
            </a:r>
            <a:r>
              <a:rPr lang="en-US" altLang="ko-KR" dirty="0"/>
              <a:t> ) / </a:t>
            </a:r>
            <a:r>
              <a:rPr lang="en-US" altLang="ko-KR" b="1" dirty="0"/>
              <a:t>|</a:t>
            </a:r>
            <a:r>
              <a:rPr lang="en-US" altLang="ko-KR" dirty="0"/>
              <a:t> </a:t>
            </a:r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u</a:t>
            </a:r>
            <a:r>
              <a:rPr lang="en-US" altLang="ko-KR" sz="3200" dirty="0"/>
              <a:t> </a:t>
            </a:r>
            <a:r>
              <a:rPr lang="en-US" altLang="ko-KR" sz="3200" dirty="0">
                <a:sym typeface="Symbol" charset="2"/>
              </a:rPr>
              <a:t>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p</a:t>
            </a:r>
            <a:r>
              <a:rPr lang="en-US" altLang="ko-KR" sz="3200" baseline="-25000" dirty="0" err="1"/>
              <a:t>v</a:t>
            </a:r>
            <a:r>
              <a:rPr lang="en-US" altLang="ko-KR" dirty="0"/>
              <a:t> </a:t>
            </a:r>
            <a:r>
              <a:rPr lang="en-US" altLang="ko-KR" b="1" dirty="0"/>
              <a:t>|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431762" y="3048000"/>
            <a:ext cx="2407438" cy="1519632"/>
            <a:chOff x="2667000" y="1666524"/>
            <a:chExt cx="5930824" cy="374367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667000" y="3124200"/>
              <a:ext cx="4038600" cy="22860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572000" y="4267200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4572000" y="1981200"/>
              <a:ext cx="91440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886200" y="2514600"/>
              <a:ext cx="6858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467600" y="4267201"/>
              <a:ext cx="1130224" cy="11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ko-KR" b="1" dirty="0" err="1"/>
                <a:t>p</a:t>
              </a:r>
              <a:r>
                <a:rPr lang="en-US" altLang="ko-KR" baseline="-25000" dirty="0" err="1"/>
                <a:t>u</a:t>
              </a:r>
              <a:endParaRPr lang="en-US" altLang="ko-KR" baseline="-250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562600" y="1676400"/>
              <a:ext cx="1130224" cy="11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ko-KR" b="1" dirty="0" err="1"/>
                <a:t>p</a:t>
              </a:r>
              <a:r>
                <a:rPr lang="en-US" altLang="ko-KR" baseline="-25000" dirty="0" err="1"/>
                <a:t>v</a:t>
              </a:r>
              <a:endParaRPr lang="en-US" altLang="ko-KR" baseline="-25000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224704" y="1666524"/>
              <a:ext cx="877484" cy="11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ko-KR" b="1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166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C3FF0F08-4F7B-4C74-8C44-DFC5E829DD06}" type="slidenum">
              <a:rPr lang="es-ES" altLang="ko-KR" sz="1000">
                <a:latin typeface="Arial" charset="0"/>
              </a:rPr>
              <a:pPr lvl="1"/>
              <a:t>32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Displacement Function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371600" y="1600200"/>
            <a:ext cx="2941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</a:rPr>
              <a:t>p</a:t>
            </a:r>
            <a:r>
              <a:rPr lang="en-US" altLang="ko-KR" sz="3200" dirty="0">
                <a:solidFill>
                  <a:srgbClr val="FF0000"/>
                </a:solidFill>
              </a:rPr>
              <a:t>’</a:t>
            </a:r>
            <a:r>
              <a:rPr lang="en-US" altLang="ko-KR" sz="3200" dirty="0"/>
              <a:t> = </a:t>
            </a:r>
            <a:r>
              <a:rPr lang="en-US" altLang="ko-KR" sz="3200" b="1" dirty="0">
                <a:solidFill>
                  <a:srgbClr val="00B0F0"/>
                </a:solidFill>
              </a:rPr>
              <a:t>p</a:t>
            </a:r>
            <a:r>
              <a:rPr lang="en-US" altLang="ko-KR" sz="3200" dirty="0"/>
              <a:t> + d(</a:t>
            </a:r>
            <a:r>
              <a:rPr lang="en-US" altLang="ko-KR" sz="3200" dirty="0" err="1"/>
              <a:t>u,v</a:t>
            </a:r>
            <a:r>
              <a:rPr lang="en-US" altLang="ko-KR" sz="3200" dirty="0"/>
              <a:t>) </a:t>
            </a:r>
            <a:r>
              <a:rPr lang="en-US" altLang="ko-KR" sz="3200" b="1" dirty="0"/>
              <a:t>n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504505" y="2438400"/>
            <a:ext cx="32656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dirty="0"/>
              <a:t>d(</a:t>
            </a:r>
            <a:r>
              <a:rPr lang="en-US" altLang="ko-KR" dirty="0" err="1"/>
              <a:t>u,v</a:t>
            </a:r>
            <a:r>
              <a:rPr lang="en-US" altLang="ko-KR" dirty="0"/>
              <a:t>) is the bump </a:t>
            </a:r>
            <a:br>
              <a:rPr lang="en-US" altLang="ko-KR" dirty="0"/>
            </a:br>
            <a:r>
              <a:rPr lang="en-US" altLang="ko-KR" dirty="0"/>
              <a:t>or displacement (height).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|d(</a:t>
            </a:r>
            <a:r>
              <a:rPr lang="en-US" altLang="ko-KR" dirty="0" err="1"/>
              <a:t>u,v</a:t>
            </a:r>
            <a:r>
              <a:rPr lang="en-US" altLang="ko-KR" dirty="0"/>
              <a:t>)| &lt;&lt; 1</a:t>
            </a:r>
          </a:p>
        </p:txBody>
      </p:sp>
      <p:pic>
        <p:nvPicPr>
          <p:cNvPr id="9218" name="Picture 2" descr="Left two panels: height map and tangent-space normals; right panel: object-space normals for the Klein bott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3"/>
          <a:stretch/>
        </p:blipFill>
        <p:spPr bwMode="auto">
          <a:xfrm>
            <a:off x="6705600" y="1752600"/>
            <a:ext cx="173858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0" r="59121" b="14100"/>
          <a:stretch/>
        </p:blipFill>
        <p:spPr bwMode="auto">
          <a:xfrm>
            <a:off x="1120546" y="4466862"/>
            <a:ext cx="3810000" cy="21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286000" y="4596825"/>
            <a:ext cx="5485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</a:rPr>
              <a:t>p</a:t>
            </a:r>
            <a:r>
              <a:rPr lang="en-US" altLang="ko-KR" sz="3200" dirty="0">
                <a:solidFill>
                  <a:srgbClr val="FF0000"/>
                </a:solidFill>
              </a:rPr>
              <a:t>’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43200" y="5587425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2654300" y="5613400"/>
            <a:ext cx="152400" cy="1524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540000" y="5200650"/>
            <a:ext cx="152400" cy="1524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7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5E7F3ECB-0B81-4BA9-8673-75583E0DE530}" type="slidenum">
              <a:rPr lang="es-ES" altLang="ko-KR" sz="1000">
                <a:latin typeface="Arial" charset="0"/>
              </a:rPr>
              <a:pPr lvl="1"/>
              <a:t>33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Perturbed New Normal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84325" y="241141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ko-KR" altLang="ko-KR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990600" y="1706562"/>
            <a:ext cx="2416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</a:rPr>
              <a:t>n’</a:t>
            </a:r>
            <a:r>
              <a:rPr lang="en-US" altLang="ko-KR" sz="3200" dirty="0"/>
              <a:t> = </a:t>
            </a:r>
            <a:r>
              <a:rPr lang="en-US" altLang="ko-KR" sz="3200" b="1" dirty="0" err="1"/>
              <a:t>p’</a:t>
            </a:r>
            <a:r>
              <a:rPr lang="en-US" altLang="ko-KR" sz="3200" baseline="-25000" dirty="0" err="1"/>
              <a:t>u</a:t>
            </a:r>
            <a:r>
              <a:rPr lang="en-US" altLang="ko-KR" sz="3200" dirty="0"/>
              <a:t> </a:t>
            </a:r>
            <a:r>
              <a:rPr lang="en-US" altLang="ko-KR" sz="3200" dirty="0">
                <a:sym typeface="Symbol" charset="2"/>
              </a:rPr>
              <a:t>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p’</a:t>
            </a:r>
            <a:r>
              <a:rPr lang="en-US" altLang="ko-KR" sz="3200" baseline="-25000" dirty="0" err="1"/>
              <a:t>v</a:t>
            </a:r>
            <a:endParaRPr lang="en-US" altLang="ko-KR" b="1" dirty="0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990600" y="2422524"/>
            <a:ext cx="3839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/>
              <a:t>p’</a:t>
            </a:r>
            <a:r>
              <a:rPr lang="en-US" altLang="ko-KR" baseline="-25000" dirty="0" err="1"/>
              <a:t>u</a:t>
            </a:r>
            <a:r>
              <a:rPr lang="en-US" altLang="ko-KR" dirty="0"/>
              <a:t> </a:t>
            </a:r>
            <a:r>
              <a:rPr lang="en-US" altLang="ko-KR" sz="1800" dirty="0"/>
              <a:t>=</a:t>
            </a:r>
            <a:r>
              <a:rPr lang="en-US" altLang="ko-KR" dirty="0"/>
              <a:t> </a:t>
            </a:r>
            <a:r>
              <a:rPr lang="en-US" altLang="ko-KR" b="1" dirty="0" err="1"/>
              <a:t>p</a:t>
            </a:r>
            <a:r>
              <a:rPr lang="en-US" altLang="ko-KR" baseline="-25000" dirty="0" err="1"/>
              <a:t>u</a:t>
            </a:r>
            <a:r>
              <a:rPr lang="en-US" altLang="ko-KR" baseline="-25000" dirty="0"/>
              <a:t> </a:t>
            </a:r>
            <a:r>
              <a:rPr lang="en-US" altLang="ko-KR" dirty="0"/>
              <a:t>+ (</a:t>
            </a:r>
            <a:r>
              <a:rPr lang="en-US" altLang="ko-KR" dirty="0">
                <a:cs typeface="Times New Roman" charset="0"/>
              </a:rPr>
              <a:t>∂d/∂u)</a:t>
            </a:r>
            <a:r>
              <a:rPr lang="en-US" altLang="ko-KR" b="1" dirty="0">
                <a:cs typeface="Times New Roman" charset="0"/>
              </a:rPr>
              <a:t>n</a:t>
            </a:r>
            <a:r>
              <a:rPr lang="en-US" altLang="ko-KR" dirty="0">
                <a:cs typeface="Times New Roman" charset="0"/>
              </a:rPr>
              <a:t> + d(</a:t>
            </a:r>
            <a:r>
              <a:rPr lang="en-US" altLang="ko-KR" dirty="0" err="1">
                <a:cs typeface="Times New Roman" charset="0"/>
              </a:rPr>
              <a:t>u,v</a:t>
            </a:r>
            <a:r>
              <a:rPr lang="en-US" altLang="ko-KR" dirty="0">
                <a:cs typeface="Times New Roman" charset="0"/>
              </a:rPr>
              <a:t>)</a:t>
            </a:r>
            <a:r>
              <a:rPr lang="en-US" altLang="ko-KR" b="1" dirty="0">
                <a:cs typeface="Times New Roman" charset="0"/>
              </a:rPr>
              <a:t>n</a:t>
            </a:r>
            <a:r>
              <a:rPr lang="en-US" altLang="ko-KR" baseline="-25000" dirty="0">
                <a:cs typeface="Times New Roman" charset="0"/>
              </a:rPr>
              <a:t>u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990600" y="3078162"/>
            <a:ext cx="3839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b="1" dirty="0" err="1"/>
              <a:t>p’</a:t>
            </a:r>
            <a:r>
              <a:rPr lang="en-US" altLang="ko-KR" baseline="-25000" dirty="0" err="1"/>
              <a:t>v</a:t>
            </a:r>
            <a:r>
              <a:rPr lang="en-US" altLang="ko-KR" dirty="0"/>
              <a:t> </a:t>
            </a:r>
            <a:r>
              <a:rPr lang="en-US" altLang="ko-KR" sz="1800" dirty="0"/>
              <a:t>=</a:t>
            </a:r>
            <a:r>
              <a:rPr lang="en-US" altLang="ko-KR" dirty="0"/>
              <a:t> </a:t>
            </a:r>
            <a:r>
              <a:rPr lang="en-US" altLang="ko-KR" b="1" dirty="0" err="1"/>
              <a:t>p</a:t>
            </a:r>
            <a:r>
              <a:rPr lang="en-US" altLang="ko-KR" baseline="-25000" dirty="0" err="1"/>
              <a:t>v</a:t>
            </a:r>
            <a:r>
              <a:rPr lang="en-US" altLang="ko-KR" baseline="-25000" dirty="0"/>
              <a:t> </a:t>
            </a:r>
            <a:r>
              <a:rPr lang="en-US" altLang="ko-KR" dirty="0"/>
              <a:t>+ (</a:t>
            </a:r>
            <a:r>
              <a:rPr lang="en-US" altLang="ko-KR" dirty="0">
                <a:cs typeface="Times New Roman" charset="0"/>
              </a:rPr>
              <a:t>∂d/∂v)</a:t>
            </a:r>
            <a:r>
              <a:rPr lang="en-US" altLang="ko-KR" b="1" dirty="0">
                <a:cs typeface="Times New Roman" charset="0"/>
              </a:rPr>
              <a:t>n</a:t>
            </a:r>
            <a:r>
              <a:rPr lang="en-US" altLang="ko-KR" dirty="0">
                <a:cs typeface="Times New Roman" charset="0"/>
              </a:rPr>
              <a:t> + d(</a:t>
            </a:r>
            <a:r>
              <a:rPr lang="en-US" altLang="ko-KR" dirty="0" err="1">
                <a:cs typeface="Times New Roman" charset="0"/>
              </a:rPr>
              <a:t>u,v</a:t>
            </a:r>
            <a:r>
              <a:rPr lang="en-US" altLang="ko-KR" dirty="0">
                <a:cs typeface="Times New Roman" charset="0"/>
              </a:rPr>
              <a:t>)</a:t>
            </a:r>
            <a:r>
              <a:rPr lang="en-US" altLang="ko-KR" b="1" dirty="0" err="1">
                <a:cs typeface="Times New Roman" charset="0"/>
              </a:rPr>
              <a:t>n</a:t>
            </a:r>
            <a:r>
              <a:rPr lang="en-US" altLang="ko-KR" baseline="-25000" dirty="0" err="1">
                <a:cs typeface="Times New Roman" charset="0"/>
              </a:rPr>
              <a:t>v</a:t>
            </a:r>
            <a:endParaRPr lang="en-US" altLang="ko-KR" baseline="-25000" dirty="0">
              <a:cs typeface="Times New Roman" charset="0"/>
            </a:endParaRP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990600" y="3790950"/>
            <a:ext cx="47676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dirty="0"/>
              <a:t>If d is small, we can neglect last term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0" r="59121" b="14100"/>
          <a:stretch/>
        </p:blipFill>
        <p:spPr bwMode="auto">
          <a:xfrm>
            <a:off x="1120546" y="4466862"/>
            <a:ext cx="3810000" cy="21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 bwMode="auto">
          <a:xfrm>
            <a:off x="2654300" y="5613400"/>
            <a:ext cx="152400" cy="152400"/>
          </a:xfrm>
          <a:prstGeom prst="ellipse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540000" y="5200650"/>
            <a:ext cx="152400" cy="1524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 bwMode="auto">
          <a:xfrm flipH="1" flipV="1">
            <a:off x="2425700" y="4591050"/>
            <a:ext cx="177800" cy="628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H="1" flipV="1">
            <a:off x="2108200" y="4743450"/>
            <a:ext cx="469900" cy="4953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638758" y="4572000"/>
            <a:ext cx="5485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</a:rPr>
              <a:t>n</a:t>
            </a:r>
            <a:r>
              <a:rPr lang="en-US" altLang="ko-KR" sz="3200" dirty="0">
                <a:solidFill>
                  <a:srgbClr val="FF0000"/>
                </a:solidFill>
              </a:rPr>
              <a:t>’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483308" y="4191000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>
                <a:solidFill>
                  <a:srgbClr val="00B0F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75002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215688EC-0884-4BC6-9AAE-370273AB7AAB}" type="slidenum">
              <a:rPr lang="es-ES" altLang="ko-KR" sz="1000">
                <a:latin typeface="Arial" charset="0"/>
              </a:rPr>
              <a:pPr lvl="1"/>
              <a:t>34</a:t>
            </a:fld>
            <a:endParaRPr lang="es-ES" altLang="ko-KR" sz="1000">
              <a:latin typeface="Arial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the Normal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239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b="1" dirty="0"/>
              <a:t>n’</a:t>
            </a:r>
            <a:r>
              <a:rPr lang="en-US" altLang="ko-KR" sz="3200" dirty="0"/>
              <a:t> = </a:t>
            </a:r>
            <a:r>
              <a:rPr lang="en-US" altLang="ko-KR" sz="3200" b="1" dirty="0" err="1"/>
              <a:t>p’</a:t>
            </a:r>
            <a:r>
              <a:rPr lang="en-US" altLang="ko-KR" sz="3200" baseline="-25000" dirty="0" err="1"/>
              <a:t>u</a:t>
            </a:r>
            <a:r>
              <a:rPr lang="en-US" altLang="ko-KR" sz="3200" dirty="0"/>
              <a:t> </a:t>
            </a:r>
            <a:r>
              <a:rPr lang="en-US" altLang="ko-KR" sz="3200" dirty="0">
                <a:sym typeface="Symbol" charset="2"/>
              </a:rPr>
              <a:t>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p’</a:t>
            </a:r>
            <a:r>
              <a:rPr lang="en-US" altLang="ko-KR" sz="3200" baseline="-25000" dirty="0" err="1"/>
              <a:t>v</a:t>
            </a:r>
            <a:endParaRPr lang="en-US" altLang="ko-KR" b="1" dirty="0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295400" y="2362200"/>
            <a:ext cx="60516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dirty="0">
                <a:cs typeface="Times New Roman" charset="0"/>
              </a:rPr>
              <a:t>≈ </a:t>
            </a:r>
            <a:r>
              <a:rPr lang="en-US" altLang="ko-KR" sz="3200" b="1" dirty="0">
                <a:cs typeface="Times New Roman" charset="0"/>
              </a:rPr>
              <a:t>n</a:t>
            </a:r>
            <a:r>
              <a:rPr lang="en-US" altLang="ko-KR" sz="3200" dirty="0">
                <a:cs typeface="Times New Roman" charset="0"/>
              </a:rPr>
              <a:t> + (∂d/∂u)</a:t>
            </a:r>
            <a:r>
              <a:rPr lang="en-US" altLang="ko-KR" sz="3200" b="1" dirty="0">
                <a:cs typeface="Times New Roman" charset="0"/>
              </a:rPr>
              <a:t>n </a:t>
            </a:r>
            <a:r>
              <a:rPr lang="en-US" altLang="ko-KR" dirty="0">
                <a:cs typeface="Times New Roman" charset="0"/>
                <a:sym typeface="Symbol" charset="2"/>
              </a:rPr>
              <a:t> </a:t>
            </a:r>
            <a:r>
              <a:rPr lang="en-US" altLang="ko-KR" sz="3200" b="1" dirty="0" err="1">
                <a:cs typeface="Times New Roman" charset="0"/>
              </a:rPr>
              <a:t>p</a:t>
            </a:r>
            <a:r>
              <a:rPr lang="en-US" altLang="ko-KR" sz="3200" baseline="-25000" dirty="0" err="1">
                <a:cs typeface="Times New Roman" charset="0"/>
              </a:rPr>
              <a:t>v</a:t>
            </a:r>
            <a:r>
              <a:rPr lang="en-US" altLang="ko-KR" sz="3200" baseline="-25000" dirty="0">
                <a:cs typeface="Times New Roman" charset="0"/>
              </a:rPr>
              <a:t> </a:t>
            </a:r>
            <a:r>
              <a:rPr lang="en-US" altLang="ko-KR" sz="3200" dirty="0">
                <a:cs typeface="Times New Roman" charset="0"/>
              </a:rPr>
              <a:t>+ (∂d/∂v)</a:t>
            </a:r>
            <a:r>
              <a:rPr lang="en-US" altLang="ko-KR" sz="3200" b="1" dirty="0">
                <a:cs typeface="Times New Roman" charset="0"/>
              </a:rPr>
              <a:t>n </a:t>
            </a:r>
            <a:r>
              <a:rPr lang="en-US" altLang="ko-KR" sz="3200" dirty="0">
                <a:cs typeface="Times New Roman" charset="0"/>
                <a:sym typeface="Symbol" charset="2"/>
              </a:rPr>
              <a:t> </a:t>
            </a:r>
            <a:r>
              <a:rPr lang="en-US" altLang="ko-KR" sz="3200" b="1" dirty="0" err="1">
                <a:cs typeface="Times New Roman" charset="0"/>
              </a:rPr>
              <a:t>p</a:t>
            </a:r>
            <a:r>
              <a:rPr lang="en-US" altLang="ko-KR" sz="3200" baseline="-25000" dirty="0" err="1">
                <a:cs typeface="Times New Roman" charset="0"/>
              </a:rPr>
              <a:t>u</a:t>
            </a:r>
            <a:r>
              <a:rPr lang="en-US" altLang="ko-KR" sz="3200" dirty="0">
                <a:cs typeface="Times New Roman" charset="0"/>
              </a:rPr>
              <a:t> </a:t>
            </a:r>
            <a:endParaRPr lang="en-US" altLang="ko-KR" sz="3200" baseline="-25000" dirty="0">
              <a:cs typeface="Times New Roman" charset="0"/>
            </a:endParaRPr>
          </a:p>
          <a:p>
            <a:r>
              <a:rPr lang="en-US" altLang="ko-KR" dirty="0">
                <a:cs typeface="Times New Roman" charset="0"/>
                <a:sym typeface="Symbol" charset="2"/>
              </a:rPr>
              <a:t> 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81000" y="3729335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dirty="0">
                <a:cs typeface="Times New Roman" charset="0"/>
              </a:rPr>
              <a:t>Perturb the normal during shading as much as (∂d/ ∂u , ∂d/ ∂v, 0)!!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52263" y="2971800"/>
            <a:ext cx="4919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ko-KR" sz="3200" dirty="0">
                <a:cs typeface="Times New Roman" charset="0"/>
              </a:rPr>
              <a:t>≈ </a:t>
            </a:r>
            <a:r>
              <a:rPr lang="en-US" altLang="ko-KR" sz="3200" b="1" dirty="0">
                <a:solidFill>
                  <a:srgbClr val="FF0000"/>
                </a:solidFill>
                <a:cs typeface="Times New Roman" charset="0"/>
              </a:rPr>
              <a:t>n</a:t>
            </a:r>
            <a:r>
              <a:rPr lang="en-US" altLang="ko-KR" sz="3200" dirty="0">
                <a:solidFill>
                  <a:srgbClr val="FF0000"/>
                </a:solidFill>
                <a:cs typeface="Times New Roman" charset="0"/>
              </a:rPr>
              <a:t> + (∂d/∂u)</a:t>
            </a:r>
            <a:r>
              <a:rPr lang="en-US" altLang="ko-KR" sz="3200" b="1" dirty="0" err="1">
                <a:solidFill>
                  <a:srgbClr val="FF0000"/>
                </a:solidFill>
                <a:cs typeface="Times New Roman" charset="0"/>
              </a:rPr>
              <a:t>p</a:t>
            </a:r>
            <a:r>
              <a:rPr lang="en-US" altLang="ko-KR" sz="3200" baseline="-25000" dirty="0" err="1">
                <a:solidFill>
                  <a:srgbClr val="FF0000"/>
                </a:solidFill>
                <a:cs typeface="Times New Roman" charset="0"/>
              </a:rPr>
              <a:t>u</a:t>
            </a:r>
            <a:r>
              <a:rPr lang="en-US" altLang="ko-KR" sz="3200" baseline="-25000" dirty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cs typeface="Times New Roman" charset="0"/>
              </a:rPr>
              <a:t>+ (∂d/∂v)</a:t>
            </a:r>
            <a:r>
              <a:rPr lang="en-US" altLang="ko-KR" sz="3200" b="1" dirty="0" err="1">
                <a:solidFill>
                  <a:srgbClr val="FF0000"/>
                </a:solidFill>
                <a:cs typeface="Times New Roman" charset="0"/>
              </a:rPr>
              <a:t>p</a:t>
            </a:r>
            <a:r>
              <a:rPr lang="en-US" altLang="ko-KR" sz="3200" baseline="-25000" dirty="0" err="1">
                <a:solidFill>
                  <a:srgbClr val="FF0000"/>
                </a:solidFill>
                <a:cs typeface="Times New Roman" charset="0"/>
              </a:rPr>
              <a:t>v</a:t>
            </a:r>
            <a:r>
              <a:rPr lang="en-US" altLang="ko-KR" sz="3200" dirty="0">
                <a:solidFill>
                  <a:srgbClr val="FF0000"/>
                </a:solidFill>
                <a:cs typeface="Times New Roman" charset="0"/>
              </a:rPr>
              <a:t> </a:t>
            </a:r>
            <a:endParaRPr lang="en-US" altLang="ko-KR" sz="3200" baseline="-25000" dirty="0">
              <a:solidFill>
                <a:srgbClr val="FF0000"/>
              </a:solidFill>
              <a:cs typeface="Times New Roman" charset="0"/>
            </a:endParaRPr>
          </a:p>
          <a:p>
            <a:r>
              <a:rPr lang="en-US" altLang="ko-KR" dirty="0">
                <a:cs typeface="Times New Roman" charset="0"/>
                <a:sym typeface="Symbol" charset="2"/>
              </a:rPr>
              <a:t> </a:t>
            </a:r>
          </a:p>
        </p:txBody>
      </p:sp>
      <p:pic>
        <p:nvPicPr>
          <p:cNvPr id="1026" name="Picture 2" descr="D:\My Courses\2013\Computer Graphics 2\book figures\Realtime-Rendering\RTR3.06.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7" y="4311640"/>
            <a:ext cx="4957853" cy="225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87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0" y="228600"/>
            <a:ext cx="8950240" cy="1066800"/>
          </a:xfrm>
        </p:spPr>
        <p:txBody>
          <a:bodyPr/>
          <a:lstStyle/>
          <a:p>
            <a:r>
              <a:rPr lang="en-US" altLang="ko-KR" dirty="0"/>
              <a:t>Store the perturbation as an image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 dirty="0"/>
              <a:t>Suppose that we start with a function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We can sample it to form an array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D=[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Then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∂d/ ∂u ≈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i-1,j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altLang="ko-KR" dirty="0">
                <a:cs typeface="Arial" charset="0"/>
              </a:rPr>
              <a:t>   and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∂d/ ∂v ≈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i,j-1</a:t>
            </a:r>
          </a:p>
          <a:p>
            <a:pPr>
              <a:buFontTx/>
              <a:buNone/>
            </a:pPr>
            <a:endParaRPr lang="en-US" altLang="ko-KR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/>
              <a:t>Save it as a texture:</a:t>
            </a:r>
            <a:br>
              <a:rPr lang="en-US" altLang="ko-KR" dirty="0"/>
            </a:b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(∂d/ ∂u , 0, ∂d/ ∂v )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r,g,b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ko-KR" sz="2400" b="1" dirty="0">
              <a:cs typeface="Arial" charset="0"/>
            </a:endParaRPr>
          </a:p>
        </p:txBody>
      </p:sp>
      <p:pic>
        <p:nvPicPr>
          <p:cNvPr id="6" name="Picture 2" descr="Left two panels: height map and tangent-space normals; right panel: object-space normals for the Klein bott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410"/>
          <a:stretch/>
        </p:blipFill>
        <p:spPr bwMode="auto">
          <a:xfrm>
            <a:off x="5257800" y="3340575"/>
            <a:ext cx="1301750" cy="25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Left two panels: height map and tangent-space normals; right panel: object-space normals for the Klein bott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22" r="33155"/>
          <a:stretch/>
        </p:blipFill>
        <p:spPr bwMode="auto">
          <a:xfrm>
            <a:off x="7239000" y="3352800"/>
            <a:ext cx="1289050" cy="255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86399" y="5939135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81800" y="5950803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cs typeface="Times New Roman" charset="0"/>
              </a:rPr>
              <a:t>(∂d/ ∂u, 0, ∂d/ ∂v)</a:t>
            </a: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7010400" y="6412468"/>
            <a:ext cx="76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62800" y="632460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>
            <a:off x="8153400" y="6412468"/>
            <a:ext cx="8175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153400" y="63246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blue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오른쪽 화살표 3"/>
          <p:cNvSpPr/>
          <p:nvPr/>
        </p:nvSpPr>
        <p:spPr bwMode="auto">
          <a:xfrm>
            <a:off x="6629400" y="4343400"/>
            <a:ext cx="533400" cy="5334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fld id="{30F24AA0-9974-44FE-BFDE-BF376ABB5D44}" type="slidenum">
              <a:rPr lang="es-ES" altLang="ko-KR" sz="1000">
                <a:latin typeface="Arial" charset="0"/>
              </a:rPr>
              <a:pPr lvl="1"/>
              <a:t>36</a:t>
            </a:fld>
            <a:endParaRPr lang="es-ES" altLang="ko-KR" sz="1000">
              <a:latin typeface="Arial" charset="0"/>
            </a:endParaRPr>
          </a:p>
        </p:txBody>
      </p:sp>
      <p:pic>
        <p:nvPicPr>
          <p:cNvPr id="13316" name="Picture 4" descr="http://bcchang.com/immersive_blog/wp-content/uploads/2009/10/fieldstone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2" y="21598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0436" y="474430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Regular texture</a:t>
            </a:r>
            <a:endParaRPr lang="ko-KR" altLang="en-US" dirty="0"/>
          </a:p>
        </p:txBody>
      </p:sp>
      <p:pic>
        <p:nvPicPr>
          <p:cNvPr id="13318" name="Picture 6" descr="http://bcchang.com/immersive_blog/wp-content/uploads/2009/10/fieldstone-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52" y="21598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07704" y="4598254"/>
            <a:ext cx="2310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Normal </a:t>
            </a:r>
            <a:br>
              <a:rPr lang="en-US" altLang="ko-KR" dirty="0"/>
            </a:br>
            <a:r>
              <a:rPr lang="en-US" altLang="ko-KR" dirty="0"/>
              <a:t>Perturbation map</a:t>
            </a:r>
            <a:endParaRPr lang="ko-KR" altLang="en-US" dirty="0"/>
          </a:p>
        </p:txBody>
      </p:sp>
      <p:pic>
        <p:nvPicPr>
          <p:cNvPr id="13320" name="Picture 8" descr="http://bcchang.com/immersive_blog/wp-content/uploads/2009/10/normalmap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51" y="2133600"/>
            <a:ext cx="2687849" cy="24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867400" y="4743451"/>
            <a:ext cx="2653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Applied on a sphere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788967"/>
            <a:ext cx="567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/>
              <a:t>이미지 출처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5"/>
              </a:rPr>
              <a:t>http://bcchang.com/immersive_blog/?p=589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6180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r>
              <a:rPr lang="en-US" altLang="ko-KR" sz="2400" dirty="0"/>
              <a:t>Compute the normal in the model </a:t>
            </a:r>
            <a:r>
              <a:rPr lang="en-US" altLang="ko-KR" sz="2400" dirty="0" err="1"/>
              <a:t>coord</a:t>
            </a:r>
            <a:r>
              <a:rPr lang="en-US" altLang="ko-KR" sz="2400" dirty="0"/>
              <a:t>. space</a:t>
            </a:r>
            <a:br>
              <a:rPr lang="en-US" altLang="ko-KR" sz="2400" dirty="0"/>
            </a:br>
            <a:r>
              <a:rPr lang="en-US" altLang="ko-KR" sz="2400" dirty="0"/>
              <a:t>(not in the texture tangential </a:t>
            </a:r>
            <a:r>
              <a:rPr lang="en-US" altLang="ko-KR" sz="2400" dirty="0" err="1"/>
              <a:t>coord</a:t>
            </a:r>
            <a:r>
              <a:rPr lang="en-US" altLang="ko-KR" sz="2400" dirty="0"/>
              <a:t>.)</a:t>
            </a:r>
          </a:p>
          <a:p>
            <a:r>
              <a:rPr lang="en-US" altLang="ko-KR" sz="2400" dirty="0"/>
              <a:t>Encode it as a texture and override the vertex normal attributes. (x, y, z) </a:t>
            </a:r>
            <a:r>
              <a:rPr lang="en-US" altLang="ko-KR" sz="2400" dirty="0">
                <a:sym typeface="Wingdings" panose="05000000000000000000" pitchFamily="2" charset="2"/>
              </a:rPr>
              <a:t> (r, g, b)</a:t>
            </a:r>
            <a:br>
              <a:rPr lang="en-US" altLang="ko-KR" sz="2400" dirty="0"/>
            </a:b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37</a:t>
            </a:fld>
            <a:endParaRPr lang="es-ES" altLang="ko-KR"/>
          </a:p>
        </p:txBody>
      </p:sp>
      <p:pic>
        <p:nvPicPr>
          <p:cNvPr id="14338" name="Picture 2" descr="http://amber.rc.arizona.edu/lw/images/normalmap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29285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amber.rc.arizona.edu/lw/images/normalma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8335"/>
            <a:ext cx="2546350" cy="2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862935"/>
            <a:ext cx="235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Texture 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en-US" altLang="ko-KR" dirty="0" err="1"/>
              <a:t>coord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5862935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vector as a texture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3846" y="6596390"/>
            <a:ext cx="3754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출처</a:t>
            </a:r>
            <a:r>
              <a:rPr lang="en-US" altLang="ko-KR" sz="1100" dirty="0"/>
              <a:t>: </a:t>
            </a:r>
            <a:r>
              <a:rPr lang="en-US" altLang="ko-KR" sz="1100" dirty="0">
                <a:hlinkClick r:id="rId4"/>
              </a:rPr>
              <a:t>http://amber.rc.arizona.edu/lw/normalmaps.html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334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map results: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38</a:t>
            </a:fld>
            <a:endParaRPr lang="es-ES" altLang="ko-KR"/>
          </a:p>
        </p:txBody>
      </p:sp>
      <p:pic>
        <p:nvPicPr>
          <p:cNvPr id="15362" name="Picture 2" descr="http://amber.rc.arizona.edu/lw/images/normalmaps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81199"/>
            <a:ext cx="4419600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amber.rc.arizona.edu/lw/images/normalmap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81200"/>
            <a:ext cx="4419600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099" y="5867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applying normal map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586740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applying normal map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6400800"/>
            <a:ext cx="473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출처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http://amber.rc.arizona.edu/lw/normalmaps.html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36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Normal map results: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39</a:t>
            </a:fld>
            <a:endParaRPr lang="es-ES" altLang="ko-KR"/>
          </a:p>
        </p:txBody>
      </p:sp>
      <p:pic>
        <p:nvPicPr>
          <p:cNvPr id="1026" name="Picture 2" descr="mudboxn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4495800" cy="29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yster.ignimgs.com/ve3d/images/04/66/46667_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200400" cy="29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81600" y="4994176"/>
            <a:ext cx="3200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이미지 출처</a:t>
            </a:r>
            <a:r>
              <a:rPr lang="en-US" altLang="ko-KR" sz="1100" dirty="0"/>
              <a:t>: </a:t>
            </a:r>
            <a:br>
              <a:rPr lang="en-US" altLang="ko-KR" sz="1100" dirty="0"/>
            </a:br>
            <a:r>
              <a:rPr lang="en-US" altLang="ko-KR" sz="1100" dirty="0">
                <a:hlinkClick r:id="rId4"/>
              </a:rPr>
              <a:t>http://ve3d.ign.com/images/fullsize/46667/PC/Crysis/Screenshots/CryEngine-3-Image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078814"/>
            <a:ext cx="2797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출처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>
                <a:hlinkClick r:id="rId5"/>
              </a:rPr>
              <a:t>http://tom.drastic.net/stuff/mudbox--3ds-max/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9768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8458200" y="6432550"/>
            <a:ext cx="2133600" cy="365125"/>
          </a:xfrm>
          <a:prstGeom prst="rect">
            <a:avLst/>
          </a:prstGeom>
        </p:spPr>
        <p:txBody>
          <a:bodyPr/>
          <a:lstStyle/>
          <a:p>
            <a:fld id="{6B8F42FD-7E65-4E31-9353-5A589650E378}" type="slidenum">
              <a:rPr lang="de-DE" altLang="ko-KR"/>
              <a:pPr/>
              <a:t>4</a:t>
            </a:fld>
            <a:endParaRPr lang="de-DE" altLang="ko-KR"/>
          </a:p>
        </p:txBody>
      </p:sp>
      <p:sp>
        <p:nvSpPr>
          <p:cNvPr id="51202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81000" y="13252"/>
            <a:ext cx="8229600" cy="1143000"/>
          </a:xfrm>
        </p:spPr>
        <p:txBody>
          <a:bodyPr/>
          <a:lstStyle/>
          <a:p>
            <a:r>
              <a:rPr lang="de-AT" altLang="ko-KR" dirty="0">
                <a:latin typeface="Arial Black" pitchFamily="34" charset="0"/>
              </a:rPr>
              <a:t>Key observation:</a:t>
            </a:r>
            <a:br>
              <a:rPr lang="de-AT" altLang="ko-KR" dirty="0">
                <a:latin typeface="Arial Black" pitchFamily="34" charset="0"/>
              </a:rPr>
            </a:br>
            <a:r>
              <a:rPr lang="de-AT" altLang="ko-KR" dirty="0">
                <a:latin typeface="Arial Black" pitchFamily="34" charset="0"/>
              </a:rPr>
              <a:t>Parameterization</a:t>
            </a:r>
          </a:p>
        </p:txBody>
      </p:sp>
      <p:sp>
        <p:nvSpPr>
          <p:cNvPr id="5121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191000"/>
          </a:xfrm>
        </p:spPr>
        <p:txBody>
          <a:bodyPr/>
          <a:lstStyle/>
          <a:p>
            <a:pPr algn="ctr">
              <a:buFontTx/>
              <a:buNone/>
            </a:pPr>
            <a:endParaRPr lang="de-AT" altLang="ko-KR" dirty="0">
              <a:latin typeface="Arial" charset="0"/>
            </a:endParaRPr>
          </a:p>
          <a:p>
            <a:pPr algn="ctr">
              <a:buFontTx/>
              <a:buNone/>
            </a:pPr>
            <a:r>
              <a:rPr lang="de-AT" altLang="ko-KR" sz="3600" dirty="0">
                <a:latin typeface="Arial" charset="0"/>
              </a:rPr>
              <a:t>    Directions</a:t>
            </a:r>
          </a:p>
          <a:p>
            <a:pPr algn="ctr">
              <a:buFontTx/>
              <a:buNone/>
            </a:pPr>
            <a:endParaRPr lang="de-AT" altLang="ko-KR" sz="3600" dirty="0">
              <a:latin typeface="Arial" charset="0"/>
            </a:endParaRPr>
          </a:p>
          <a:p>
            <a:pPr algn="ctr">
              <a:buFontTx/>
              <a:buNone/>
            </a:pPr>
            <a:endParaRPr lang="de-AT" altLang="ko-KR" dirty="0">
              <a:latin typeface="Arial" charset="0"/>
            </a:endParaRPr>
          </a:p>
          <a:p>
            <a:pPr algn="ctr">
              <a:buFontTx/>
              <a:buNone/>
            </a:pPr>
            <a:endParaRPr lang="de-AT" altLang="ko-KR" dirty="0">
              <a:latin typeface="Arial" charset="0"/>
            </a:endParaRPr>
          </a:p>
          <a:p>
            <a:pPr algn="ctr">
              <a:buFontTx/>
              <a:buNone/>
            </a:pPr>
            <a:r>
              <a:rPr lang="de-AT" altLang="ko-KR" sz="3600" dirty="0">
                <a:latin typeface="Arial" charset="0"/>
              </a:rPr>
              <a:t>   Texture coordinates</a:t>
            </a:r>
          </a:p>
          <a:p>
            <a:pPr>
              <a:buFontTx/>
              <a:buNone/>
            </a:pPr>
            <a:endParaRPr lang="de-AT" altLang="ko-KR" sz="3600" dirty="0">
              <a:latin typeface="Arial" charset="0"/>
            </a:endParaRPr>
          </a:p>
        </p:txBody>
      </p:sp>
      <p:sp>
        <p:nvSpPr>
          <p:cNvPr id="51220" name="AutoShape 20"/>
          <p:cNvSpPr>
            <a:spLocks noChangeArrowheads="1"/>
          </p:cNvSpPr>
          <p:nvPr/>
        </p:nvSpPr>
        <p:spPr bwMode="auto">
          <a:xfrm>
            <a:off x="5867400" y="3352800"/>
            <a:ext cx="1219200" cy="1524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170" name="Picture 2" descr="https://encrypted-tbn1.gstatic.com/images?q=tbn:ANd9GcRVlpeABUDRjUHoCtte_Y0w2sk0bsRixjmxlEXoNowEiyBwWO3-Z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25" y="26860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92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77200" cy="1066800"/>
          </a:xfrm>
        </p:spPr>
        <p:txBody>
          <a:bodyPr/>
          <a:lstStyle/>
          <a:p>
            <a:r>
              <a:rPr lang="en-US" altLang="ko-KR" dirty="0"/>
              <a:t>The State-of-the-art techniques: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034233" y="6096000"/>
            <a:ext cx="381000" cy="381000"/>
          </a:xfrm>
        </p:spPr>
        <p:txBody>
          <a:bodyPr/>
          <a:lstStyle/>
          <a:p>
            <a:pPr lvl="1"/>
            <a:fld id="{84ED7FEF-9C4E-4CF5-89A5-5AA1856B759E}" type="slidenum">
              <a:rPr lang="es-ES" altLang="ko-KR" smtClean="0"/>
              <a:pPr lvl="1"/>
              <a:t>40</a:t>
            </a:fld>
            <a:endParaRPr lang="es-ES" altLang="ko-KR"/>
          </a:p>
        </p:txBody>
      </p:sp>
      <p:grpSp>
        <p:nvGrpSpPr>
          <p:cNvPr id="6" name="그룹 5"/>
          <p:cNvGrpSpPr/>
          <p:nvPr/>
        </p:nvGrpSpPr>
        <p:grpSpPr>
          <a:xfrm>
            <a:off x="518160" y="1295400"/>
            <a:ext cx="8168640" cy="5105399"/>
            <a:chOff x="1219200" y="1828800"/>
            <a:chExt cx="6629400" cy="4143375"/>
          </a:xfrm>
        </p:grpSpPr>
        <p:pic>
          <p:nvPicPr>
            <p:cNvPr id="1026" name="Picture 2" descr="http://www.esenthel.com/images/engine/bump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828800"/>
              <a:ext cx="6629400" cy="414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19200" y="3505200"/>
              <a:ext cx="1380303" cy="274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Texture mapping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23813" y="3505200"/>
              <a:ext cx="1268681" cy="274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Bump mapping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87969" y="5618002"/>
              <a:ext cx="1433901" cy="274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Parallax mapping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0612" y="5601127"/>
              <a:ext cx="1258273" cy="274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Relief mapping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42393" y="6521788"/>
            <a:ext cx="5320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이미지 출처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4"/>
              </a:rPr>
              <a:t>http://www.esenthel.com/?id=feature/rendering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28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64125"/>
          </a:xfrm>
        </p:spPr>
        <p:txBody>
          <a:bodyPr/>
          <a:lstStyle/>
          <a:p>
            <a:pPr algn="just" eaLnBrk="1" hangingPunct="1">
              <a:spcBef>
                <a:spcPts val="1000"/>
              </a:spcBef>
              <a:spcAft>
                <a:spcPts val="1000"/>
              </a:spcAft>
            </a:pPr>
            <a:r>
              <a:rPr lang="zh-CN" altLang="zh-CN"/>
              <a:t>a simplified method use</a:t>
            </a:r>
            <a:r>
              <a:rPr lang="zh-CN" altLang="en-US"/>
              <a:t>s</a:t>
            </a:r>
            <a:r>
              <a:rPr lang="zh-CN" altLang="zh-CN"/>
              <a:t> the </a:t>
            </a:r>
            <a:r>
              <a:rPr lang="zh-CN" altLang="zh-CN">
                <a:solidFill>
                  <a:srgbClr val="C00000"/>
                </a:solidFill>
              </a:rPr>
              <a:t>surface normal</a:t>
            </a:r>
            <a:r>
              <a:rPr lang="zh-CN" altLang="zh-CN"/>
              <a:t> as an index for the texel on the cube surface</a:t>
            </a:r>
          </a:p>
        </p:txBody>
      </p:sp>
      <p:pic>
        <p:nvPicPr>
          <p:cNvPr id="35843" name="Picture 4" descr="cube_to_sp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6670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 descr="cubemap_uv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00400"/>
            <a:ext cx="57912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Cube Mapping</a:t>
            </a:r>
          </a:p>
        </p:txBody>
      </p:sp>
    </p:spTree>
    <p:extLst>
      <p:ext uri="{BB962C8B-B14F-4D97-AF65-F5344CB8AC3E}">
        <p14:creationId xmlns:p14="http://schemas.microsoft.com/office/powerpoint/2010/main" val="204953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Comic Sans MS" pitchFamily="66" charset="0"/>
              </a:rPr>
              <a:t>Cube </a:t>
            </a:r>
            <a:r>
              <a:rPr lang="en-US" altLang="zh-CN" dirty="0"/>
              <a:t>Environment </a:t>
            </a:r>
            <a:r>
              <a:rPr lang="en-US" altLang="zh-CN" dirty="0">
                <a:latin typeface="Comic Sans MS" pitchFamily="66" charset="0"/>
              </a:rPr>
              <a:t>Mapping</a:t>
            </a:r>
          </a:p>
        </p:txBody>
      </p:sp>
      <p:pic>
        <p:nvPicPr>
          <p:cNvPr id="36867" name="Picture 4" descr="ENVM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956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 descr="ENVM8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4419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4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6A4A17-0CC9-459C-AE07-CEE29F5F40E5}" type="slidenum">
              <a:rPr lang="de-DE" altLang="ko-KR"/>
              <a:pPr/>
              <a:t>7</a:t>
            </a:fld>
            <a:endParaRPr lang="de-DE" altLang="ko-KR" dirty="0"/>
          </a:p>
        </p:txBody>
      </p:sp>
      <p:sp>
        <p:nvSpPr>
          <p:cNvPr id="58370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ko-KR" dirty="0">
                <a:latin typeface="Arial Black" pitchFamily="34" charset="0"/>
              </a:rPr>
              <a:t>Cube Maps assumption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295400" y="2286000"/>
          <a:ext cx="3038475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" r:id="rId2" imgW="3038095" imgH="3552381" progId="Paint.Picture">
                  <p:embed/>
                </p:oleObj>
              </mc:Choice>
              <mc:Fallback>
                <p:oleObj name="Bitmap" r:id="rId2" imgW="3038095" imgH="3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3038475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876800" y="2286000"/>
          <a:ext cx="303212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" r:id="rId4" imgW="2943636" imgH="3476190" progId="Paint.Picture">
                  <p:embed/>
                </p:oleObj>
              </mc:Choice>
              <mc:Fallback>
                <p:oleObj name="Bitmap" r:id="rId4" imgW="2943636" imgH="3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286000"/>
                        <a:ext cx="303212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52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OpenGL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OpenGL supports spherical and cube maps.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First, form map :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Use images from a real camera.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Form images with OpenGL.</a:t>
            </a:r>
          </a:p>
          <a:p>
            <a:pPr lvl="1"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Texture map it on to object.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0DF667AA-E73E-474B-A871-2A7EE92E188A}" type="slidenum">
              <a:rPr lang="es-ES" altLang="ko-KR"/>
              <a:pPr lvl="1" algn="ctr"/>
              <a:t>8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7145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>
                <a:ea typeface="굴림" charset="-127"/>
              </a:rPr>
              <a:t>Cubemap</a:t>
            </a:r>
            <a:r>
              <a:rPr lang="en-US" altLang="ko-KR" dirty="0">
                <a:ea typeface="굴림" charset="-127"/>
              </a:rPr>
              <a:t> in OpenGL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ko-KR" sz="2000" b="1" dirty="0">
                <a:ea typeface="굴림" charset="-127"/>
              </a:rPr>
              <a:t>Preparation: </a:t>
            </a:r>
            <a:r>
              <a:rPr lang="en-US" altLang="ko-KR" sz="2000" dirty="0">
                <a:ea typeface="굴림" charset="-127"/>
              </a:rPr>
              <a:t>Make one texture object out of the six images.</a:t>
            </a:r>
            <a:endParaRPr lang="en-US" altLang="ko-KR" sz="2000" b="1" dirty="0">
              <a:ea typeface="굴림" charset="-127"/>
            </a:endParaRPr>
          </a:p>
          <a:p>
            <a:pPr eaLnBrk="1" hangingPunct="1"/>
            <a:endParaRPr lang="en-US" altLang="ko-KR" sz="2000" b="1" dirty="0">
              <a:ea typeface="굴림" charset="-127"/>
            </a:endParaRPr>
          </a:p>
          <a:p>
            <a:pPr eaLnBrk="1" hangingPunct="1"/>
            <a:endParaRPr lang="en-US" altLang="ko-KR" sz="2000" b="1" dirty="0">
              <a:ea typeface="굴림" charset="-127"/>
            </a:endParaRPr>
          </a:p>
          <a:p>
            <a:pPr eaLnBrk="1" hangingPunct="1"/>
            <a:endParaRPr lang="en-US" altLang="ko-KR" sz="2000" b="1" dirty="0">
              <a:ea typeface="굴림" charset="-127"/>
            </a:endParaRPr>
          </a:p>
          <a:p>
            <a:pPr eaLnBrk="1" hangingPunct="1"/>
            <a:endParaRPr lang="en-US" altLang="ko-KR" sz="2000" b="1" dirty="0">
              <a:ea typeface="굴림" charset="-127"/>
            </a:endParaRPr>
          </a:p>
          <a:p>
            <a:pPr eaLnBrk="1" hangingPunct="1"/>
            <a:endParaRPr lang="en-US" altLang="ko-KR" sz="2000" b="1" dirty="0">
              <a:ea typeface="굴림" charset="-127"/>
            </a:endParaRPr>
          </a:p>
          <a:p>
            <a:pPr eaLnBrk="1" hangingPunct="1"/>
            <a:r>
              <a:rPr lang="en-US" altLang="ko-KR" sz="2000" b="1" dirty="0">
                <a:ea typeface="굴림" charset="-127"/>
              </a:rPr>
              <a:t>Load 6 Images (image1, image2, … image 6) and send it to GPU</a:t>
            </a:r>
          </a:p>
          <a:p>
            <a:pPr eaLnBrk="1" hangingPunct="1"/>
            <a:endParaRPr lang="en-US" altLang="ko-KR" sz="2800" dirty="0">
              <a:ea typeface="굴림" charset="-127"/>
            </a:endParaRPr>
          </a:p>
          <a:p>
            <a:pPr eaLnBrk="1" hangingPunct="1"/>
            <a:endParaRPr lang="en-US" altLang="ko-KR" sz="2800" dirty="0">
              <a:ea typeface="굴림" charset="-127"/>
            </a:endParaRPr>
          </a:p>
          <a:p>
            <a:pPr eaLnBrk="1" hangingPunct="1"/>
            <a:r>
              <a:rPr lang="en-US" altLang="ko-KR" sz="2000" b="1" dirty="0">
                <a:ea typeface="굴림" charset="-127"/>
              </a:rPr>
              <a:t>Same for other five images.</a:t>
            </a:r>
          </a:p>
          <a:p>
            <a:pPr eaLnBrk="1" hangingPunct="1"/>
            <a:endParaRPr lang="en-US" altLang="ko-KR" sz="2800" b="1" dirty="0">
              <a:ea typeface="굴림" charset="-127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1" algn="ctr"/>
            <a:fld id="{2940FB85-0C76-428A-B34D-7E520082F642}" type="slidenum">
              <a:rPr lang="es-ES" altLang="ko-KR"/>
              <a:pPr lvl="1" algn="ctr"/>
              <a:t>9</a:t>
            </a:fld>
            <a:endParaRPr lang="es-E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143000" y="1752600"/>
            <a:ext cx="73152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GLuint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cubeMap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glGenTextures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&amp;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cubeMap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ko-KR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glActiveTexture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(GL_TEXTURE0);</a:t>
            </a:r>
          </a:p>
          <a:p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glBindTexture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GL_TEXTURE_CUBE_MAP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cubeMap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4038600"/>
            <a:ext cx="721543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glTexImage2D(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GL_TEXTURE_CUBE_MAP_POSITIVE_X</a:t>
            </a:r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level, GL_RGB, width, height, border, </a:t>
            </a:r>
          </a:p>
          <a:p>
            <a:r>
              <a:rPr lang="en-US" altLang="ko-K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GL_RGB, GL_UNSIGNED_BYTE, image1);</a:t>
            </a:r>
            <a:endParaRPr lang="ko-KR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58913"/>
      </p:ext>
    </p:extLst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13439</TotalTime>
  <Words>1501</Words>
  <Application>Microsoft Office PowerPoint</Application>
  <PresentationFormat>화면 슬라이드 쇼(4:3)</PresentationFormat>
  <Paragraphs>273</Paragraphs>
  <Slides>40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Comic Sans MS</vt:lpstr>
      <vt:lpstr>Courier New</vt:lpstr>
      <vt:lpstr>Times New Roman</vt:lpstr>
      <vt:lpstr>ULA1</vt:lpstr>
      <vt:lpstr>Bitmap</vt:lpstr>
      <vt:lpstr>Environmental Mapping</vt:lpstr>
      <vt:lpstr>Environmental Mapping</vt:lpstr>
      <vt:lpstr>Example</vt:lpstr>
      <vt:lpstr>Key observation: Parameterization</vt:lpstr>
      <vt:lpstr>Cube Mapping</vt:lpstr>
      <vt:lpstr>Cube Environment Mapping</vt:lpstr>
      <vt:lpstr>Cube Maps assumption</vt:lpstr>
      <vt:lpstr>OpenGL Implementation</vt:lpstr>
      <vt:lpstr>Cubemap in OpenGL</vt:lpstr>
      <vt:lpstr>OpenGL Cube Map (cont)</vt:lpstr>
      <vt:lpstr>In Fragment Shader</vt:lpstr>
      <vt:lpstr>Reflection</vt:lpstr>
      <vt:lpstr>In Fragment Shader</vt:lpstr>
      <vt:lpstr>Refraction</vt:lpstr>
      <vt:lpstr>In Fragment Shader</vt:lpstr>
      <vt:lpstr>Issue:</vt:lpstr>
      <vt:lpstr>Issue:</vt:lpstr>
      <vt:lpstr>Fresnel Effect</vt:lpstr>
      <vt:lpstr>Fresnel Equation</vt:lpstr>
      <vt:lpstr>Chromatic dispersion (aberration)</vt:lpstr>
      <vt:lpstr>Bump Mapping: Creating complexity without triangles</vt:lpstr>
      <vt:lpstr>Bump Mapping</vt:lpstr>
      <vt:lpstr>Which one is fake?</vt:lpstr>
      <vt:lpstr>Modeling an Orange</vt:lpstr>
      <vt:lpstr>Bump Mapping Process</vt:lpstr>
      <vt:lpstr>Perturb the normals</vt:lpstr>
      <vt:lpstr>Process outline</vt:lpstr>
      <vt:lpstr>Process:</vt:lpstr>
      <vt:lpstr>Tangent Plane:  texture coord. in world coord.</vt:lpstr>
      <vt:lpstr>Tangent Coordinate System</vt:lpstr>
      <vt:lpstr>Equations to find  the texture plane</vt:lpstr>
      <vt:lpstr>Displacement Function</vt:lpstr>
      <vt:lpstr>Perturbed New Normal</vt:lpstr>
      <vt:lpstr>Approximating the Normal</vt:lpstr>
      <vt:lpstr>Store the perturbation as an image</vt:lpstr>
      <vt:lpstr>Example</vt:lpstr>
      <vt:lpstr>Normal map</vt:lpstr>
      <vt:lpstr>Normal map results:</vt:lpstr>
      <vt:lpstr>Normal map results:</vt:lpstr>
      <vt:lpstr>The State-of-the-art techniques: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SANG IL PARK</cp:lastModifiedBy>
  <cp:revision>218</cp:revision>
  <dcterms:created xsi:type="dcterms:W3CDTF">2011-03-01T21:39:54Z</dcterms:created>
  <dcterms:modified xsi:type="dcterms:W3CDTF">2023-12-12T08:21:14Z</dcterms:modified>
</cp:coreProperties>
</file>