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33"/>
  </p:notesMasterIdLst>
  <p:sldIdLst>
    <p:sldId id="2629" r:id="rId3"/>
    <p:sldId id="964" r:id="rId4"/>
    <p:sldId id="1223" r:id="rId5"/>
    <p:sldId id="1051" r:id="rId6"/>
    <p:sldId id="1050" r:id="rId7"/>
    <p:sldId id="1271" r:id="rId8"/>
    <p:sldId id="1225" r:id="rId9"/>
    <p:sldId id="1227" r:id="rId10"/>
    <p:sldId id="1228" r:id="rId11"/>
    <p:sldId id="1272" r:id="rId12"/>
    <p:sldId id="1229" r:id="rId13"/>
    <p:sldId id="1230" r:id="rId14"/>
    <p:sldId id="1352" r:id="rId15"/>
    <p:sldId id="1353" r:id="rId16"/>
    <p:sldId id="1354" r:id="rId17"/>
    <p:sldId id="1355" r:id="rId18"/>
    <p:sldId id="1356" r:id="rId19"/>
    <p:sldId id="1357" r:id="rId20"/>
    <p:sldId id="1358" r:id="rId21"/>
    <p:sldId id="1359" r:id="rId22"/>
    <p:sldId id="1300" r:id="rId23"/>
    <p:sldId id="1360" r:id="rId24"/>
    <p:sldId id="1361" r:id="rId25"/>
    <p:sldId id="1232" r:id="rId26"/>
    <p:sldId id="1233" r:id="rId27"/>
    <p:sldId id="1259" r:id="rId28"/>
    <p:sldId id="1231" r:id="rId29"/>
    <p:sldId id="1260" r:id="rId30"/>
    <p:sldId id="2631" r:id="rId31"/>
    <p:sldId id="263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7" autoAdjust="0"/>
    <p:restoredTop sz="93194" autoAdjust="0"/>
  </p:normalViewPr>
  <p:slideViewPr>
    <p:cSldViewPr snapToGrid="0" snapToObjects="1">
      <p:cViewPr varScale="1">
        <p:scale>
          <a:sx n="82" d="100"/>
          <a:sy n="82" d="100"/>
        </p:scale>
        <p:origin x="586" y="72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08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13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577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219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407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419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507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3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0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530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867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377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4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2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10516C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10516C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10516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3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2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EB4041-4A4E-0694-D280-2C26B6CF4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Computer Network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A8DC8F3C-936B-CFC9-DBD8-06D233236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231FB-8EFC-2A16-9F72-6C2824B04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4413452" y="4056991"/>
            <a:ext cx="61650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(step 0):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adjacent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D(a) = 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u,a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60C12B-CA9D-6543-A68D-C936C6CE5E54}"/>
              </a:ext>
            </a:extLst>
          </p:cNvPr>
          <p:cNvGrpSpPr/>
          <p:nvPr/>
        </p:nvGrpSpPr>
        <p:grpSpPr>
          <a:xfrm>
            <a:off x="3119488" y="1277257"/>
            <a:ext cx="4176312" cy="1355408"/>
            <a:chOff x="3119488" y="1277257"/>
            <a:chExt cx="4176312" cy="1355408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BB51FE9-3B2A-5947-8D58-8E568A2FD108}"/>
                </a:ext>
              </a:extLst>
            </p:cNvPr>
            <p:cNvSpPr/>
            <p:nvPr/>
          </p:nvSpPr>
          <p:spPr>
            <a:xfrm>
              <a:off x="6845203" y="1277257"/>
              <a:ext cx="450597" cy="4026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BAB8D84-2299-D54C-8DF2-B7D547E53934}"/>
                </a:ext>
              </a:extLst>
            </p:cNvPr>
            <p:cNvCxnSpPr>
              <a:cxnSpLocks/>
              <a:stCxn id="169" idx="2"/>
              <a:endCxn id="171" idx="6"/>
            </p:cNvCxnSpPr>
            <p:nvPr/>
          </p:nvCxnSpPr>
          <p:spPr>
            <a:xfrm flipH="1">
              <a:off x="3421705" y="1478590"/>
              <a:ext cx="3423498" cy="100630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36CD7A6-BFF0-864F-A9C0-5C593F3F14CE}"/>
                </a:ext>
              </a:extLst>
            </p:cNvPr>
            <p:cNvSpPr/>
            <p:nvPr/>
          </p:nvSpPr>
          <p:spPr>
            <a:xfrm>
              <a:off x="3119488" y="2337133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FE3D221-D37B-6E43-BD5C-9D85D700EE88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23ACA7E-7391-D44A-806F-75B7293D7DA7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3749D51-CECB-9D44-B018-F266EF41FC5F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49FB44A-FC51-6244-B19F-B77DE67800A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3">
            <a:extLst>
              <a:ext uri="{FF2B5EF4-FFF2-40B4-BE49-F238E27FC236}">
                <a16:creationId xmlns:a16="http://schemas.microsoft.com/office/drawing/2014/main" id="{54D4CD9F-2B44-4E41-8C1C-698D78A3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FE5F7E-81B8-0042-A839-1B9EEAE596EE}"/>
              </a:ext>
            </a:extLst>
          </p:cNvPr>
          <p:cNvGrpSpPr/>
          <p:nvPr/>
        </p:nvGrpSpPr>
        <p:grpSpPr>
          <a:xfrm>
            <a:off x="6514034" y="5634994"/>
            <a:ext cx="5187639" cy="1034693"/>
            <a:chOff x="4625273" y="5620004"/>
            <a:chExt cx="5187639" cy="10346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FA9DB6-36A1-8443-BC46-7E2E5C2CA3C9}"/>
                </a:ext>
              </a:extLst>
            </p:cNvPr>
            <p:cNvSpPr/>
            <p:nvPr/>
          </p:nvSpPr>
          <p:spPr>
            <a:xfrm>
              <a:off x="4661941" y="5696262"/>
              <a:ext cx="5066675" cy="92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ext Box 3">
              <a:extLst>
                <a:ext uri="{FF2B5EF4-FFF2-40B4-BE49-F238E27FC236}">
                  <a16:creationId xmlns:a16="http://schemas.microsoft.com/office/drawing/2014/main" id="{350582EB-9CCF-9849-A56A-C61F6B12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4947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D(v) = min ( D(v),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x,v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min(2, 1+2) = 2 </a:t>
              </a:r>
            </a:p>
          </p:txBody>
        </p:sp>
        <p:sp>
          <p:nvSpPr>
            <p:cNvPr id="165" name="Text Box 3">
              <a:extLst>
                <a:ext uri="{FF2B5EF4-FFF2-40B4-BE49-F238E27FC236}">
                  <a16:creationId xmlns:a16="http://schemas.microsoft.com/office/drawing/2014/main" id="{6D23D369-4A04-F94C-80EB-D2103B646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(5, 1+3) = 4 </a:t>
              </a:r>
            </a:p>
          </p:txBody>
        </p:sp>
        <p:sp>
          <p:nvSpPr>
            <p:cNvPr id="166" name="Text Box 3">
              <a:extLst>
                <a:ext uri="{FF2B5EF4-FFF2-40B4-BE49-F238E27FC236}">
                  <a16:creationId xmlns:a16="http://schemas.microsoft.com/office/drawing/2014/main" id="{9A053085-7294-F842-BE4A-5164EBA4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777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D(y) = min ( D(y),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x,y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min(inf,1+1) = 2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1D4041-E2D0-984B-A342-59B7AC5550DB}"/>
              </a:ext>
            </a:extLst>
          </p:cNvPr>
          <p:cNvGrpSpPr/>
          <p:nvPr/>
        </p:nvGrpSpPr>
        <p:grpSpPr>
          <a:xfrm>
            <a:off x="11325192" y="5891134"/>
            <a:ext cx="706683" cy="802632"/>
            <a:chOff x="11325192" y="5891134"/>
            <a:chExt cx="706683" cy="802632"/>
          </a:xfrm>
        </p:grpSpPr>
        <p:pic>
          <p:nvPicPr>
            <p:cNvPr id="8" name="Picture 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A37D52F4-FDE5-2845-8949-5A1C24B9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168" name="Picture 16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CE04A19A-A505-8C4A-BBEB-B8773FAC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4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">
            <a:extLst>
              <a:ext uri="{FF2B5EF4-FFF2-40B4-BE49-F238E27FC236}">
                <a16:creationId xmlns:a16="http://schemas.microsoft.com/office/drawing/2014/main" id="{65B395D1-ACAF-AB4A-A53B-728973E1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285" y="2301914"/>
            <a:ext cx="37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∞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Text Box 8">
            <a:extLst>
              <a:ext uri="{FF2B5EF4-FFF2-40B4-BE49-F238E27FC236}">
                <a16:creationId xmlns:a16="http://schemas.microsoft.com/office/drawing/2014/main" id="{C4F3D1DE-8C63-AD4B-B1C0-FE339DA1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722" y="2260378"/>
            <a:ext cx="526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2,x</a:t>
            </a:r>
          </a:p>
        </p:txBody>
      </p:sp>
      <p:sp>
        <p:nvSpPr>
          <p:cNvPr id="117" name="Text Box 6">
            <a:extLst>
              <a:ext uri="{FF2B5EF4-FFF2-40B4-BE49-F238E27FC236}">
                <a16:creationId xmlns:a16="http://schemas.microsoft.com/office/drawing/2014/main" id="{C9401439-4F9A-5245-B5D8-98F93D2D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247" y="2271953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</p:txBody>
      </p:sp>
      <p:sp>
        <p:nvSpPr>
          <p:cNvPr id="118" name="Text Box 5">
            <a:extLst>
              <a:ext uri="{FF2B5EF4-FFF2-40B4-BE49-F238E27FC236}">
                <a16:creationId xmlns:a16="http://schemas.microsoft.com/office/drawing/2014/main" id="{05199638-1656-3440-8601-484D6E8D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633" y="2255616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2,u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52DFC02-823F-0242-A6A7-87C32B9FF392}"/>
              </a:ext>
            </a:extLst>
          </p:cNvPr>
          <p:cNvGrpSpPr/>
          <p:nvPr/>
        </p:nvGrpSpPr>
        <p:grpSpPr>
          <a:xfrm>
            <a:off x="3117557" y="1351723"/>
            <a:ext cx="5481203" cy="1572238"/>
            <a:chOff x="-1091379" y="187714"/>
            <a:chExt cx="5481203" cy="1572238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EFA519F-FE06-0A48-8A17-DA293779C4C4}"/>
                </a:ext>
              </a:extLst>
            </p:cNvPr>
            <p:cNvSpPr/>
            <p:nvPr/>
          </p:nvSpPr>
          <p:spPr>
            <a:xfrm>
              <a:off x="4024279" y="187714"/>
              <a:ext cx="365545" cy="33667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8090F2C-8033-B647-B950-11726A728ED6}"/>
                </a:ext>
              </a:extLst>
            </p:cNvPr>
            <p:cNvCxnSpPr>
              <a:cxnSpLocks/>
              <a:stCxn id="206" idx="2"/>
              <a:endCxn id="208" idx="6"/>
            </p:cNvCxnSpPr>
            <p:nvPr/>
          </p:nvCxnSpPr>
          <p:spPr>
            <a:xfrm flipH="1">
              <a:off x="-789162" y="356054"/>
              <a:ext cx="4813441" cy="125613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5FE25E1-AB82-7F4C-9E98-117B763167D9}"/>
                </a:ext>
              </a:extLst>
            </p:cNvPr>
            <p:cNvSpPr/>
            <p:nvPr/>
          </p:nvSpPr>
          <p:spPr>
            <a:xfrm>
              <a:off x="-1091379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DC1F592-D3EA-B141-B522-4F04B922D235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B4A4D5E-EA3A-C342-BD4B-5D42FD84497D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C4666A-0739-D747-9911-F956173AF6C0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E2FD13B-449B-A542-8297-BC85BC14FEA0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01580FF-6C15-794F-AB65-D39811DB8230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119" name="Text Box 3">
            <a:extLst>
              <a:ext uri="{FF2B5EF4-FFF2-40B4-BE49-F238E27FC236}">
                <a16:creationId xmlns:a16="http://schemas.microsoft.com/office/drawing/2014/main" id="{8F59C2A4-0007-4F40-B4AB-15442E39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398422E-1EB1-DC4A-944E-B1DAB402E4DD}"/>
              </a:ext>
            </a:extLst>
          </p:cNvPr>
          <p:cNvGrpSpPr/>
          <p:nvPr/>
        </p:nvGrpSpPr>
        <p:grpSpPr>
          <a:xfrm>
            <a:off x="6497409" y="5402237"/>
            <a:ext cx="5187639" cy="1034693"/>
            <a:chOff x="4625273" y="5620004"/>
            <a:chExt cx="5187639" cy="1034693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601628C-73DE-794F-B777-3EE0738C013A}"/>
                </a:ext>
              </a:extLst>
            </p:cNvPr>
            <p:cNvSpPr/>
            <p:nvPr/>
          </p:nvSpPr>
          <p:spPr>
            <a:xfrm>
              <a:off x="4661941" y="5934396"/>
              <a:ext cx="5066675" cy="691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Text Box 3">
              <a:extLst>
                <a:ext uri="{FF2B5EF4-FFF2-40B4-BE49-F238E27FC236}">
                  <a16:creationId xmlns:a16="http://schemas.microsoft.com/office/drawing/2014/main" id="{1244B68D-FA8E-C74C-924A-A43B38E7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4" name="Text Box 3">
              <a:extLst>
                <a:ext uri="{FF2B5EF4-FFF2-40B4-BE49-F238E27FC236}">
                  <a16:creationId xmlns:a16="http://schemas.microsoft.com/office/drawing/2014/main" id="{A1525B23-46ED-3A4C-BC35-A13418697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D(y) + </a:t>
              </a:r>
              <a:r>
                <a: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c</a:t>
              </a:r>
              <a:r>
                <a:rPr lang="en-US" sz="2000" i="1" baseline="-25000" dirty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kumimoji="0" lang="en-US" sz="200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2+1) = 3 </a:t>
              </a:r>
            </a:p>
          </p:txBody>
        </p:sp>
        <p:sp>
          <p:nvSpPr>
            <p:cNvPr id="215" name="Text Box 3">
              <a:extLst>
                <a:ext uri="{FF2B5EF4-FFF2-40B4-BE49-F238E27FC236}">
                  <a16:creationId xmlns:a16="http://schemas.microsoft.com/office/drawing/2014/main" id="{BFB54203-76D7-E14F-8811-A49D9AAE5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D(y)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y,z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min(inf,2+2) = 4  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C32DC86-6E33-9543-9C89-8F3F1B0CEF86}"/>
              </a:ext>
            </a:extLst>
          </p:cNvPr>
          <p:cNvGrpSpPr/>
          <p:nvPr/>
        </p:nvGrpSpPr>
        <p:grpSpPr>
          <a:xfrm>
            <a:off x="11325192" y="5675005"/>
            <a:ext cx="706683" cy="802632"/>
            <a:chOff x="11325192" y="5891134"/>
            <a:chExt cx="706683" cy="802632"/>
          </a:xfrm>
        </p:grpSpPr>
        <p:pic>
          <p:nvPicPr>
            <p:cNvPr id="217" name="Picture 216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925DA252-1100-254E-886E-E31054C9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218" name="Picture 21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01C56154-A60F-024F-BBFB-A6C93EE3F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49870A5-9F71-CB43-8128-DFD8B0AA58C1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3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30957-A0D6-EA4C-B6BF-820C3230276D}"/>
              </a:ext>
            </a:extLst>
          </p:cNvPr>
          <p:cNvGrpSpPr/>
          <p:nvPr/>
        </p:nvGrpSpPr>
        <p:grpSpPr>
          <a:xfrm>
            <a:off x="3109189" y="1355510"/>
            <a:ext cx="1542110" cy="1873826"/>
            <a:chOff x="3109189" y="1355510"/>
            <a:chExt cx="1542110" cy="1873826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015F7C7-310D-FD46-9C9C-A1683A72BDDD}"/>
                </a:ext>
              </a:extLst>
            </p:cNvPr>
            <p:cNvSpPr/>
            <p:nvPr/>
          </p:nvSpPr>
          <p:spPr>
            <a:xfrm>
              <a:off x="4336203" y="135551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CB6EBC2E-EA66-0348-8BB3-7224B5E190A1}"/>
                </a:ext>
              </a:extLst>
            </p:cNvPr>
            <p:cNvCxnSpPr>
              <a:cxnSpLocks/>
              <a:stCxn id="207" idx="2"/>
              <a:endCxn id="219" idx="6"/>
            </p:cNvCxnSpPr>
            <p:nvPr/>
          </p:nvCxnSpPr>
          <p:spPr>
            <a:xfrm flipH="1">
              <a:off x="3411406" y="1503276"/>
              <a:ext cx="924797" cy="157829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9D32FBA-D726-A343-8DEE-BA9A2943F951}"/>
                </a:ext>
              </a:extLst>
            </p:cNvPr>
            <p:cNvSpPr/>
            <p:nvPr/>
          </p:nvSpPr>
          <p:spPr>
            <a:xfrm>
              <a:off x="3109189" y="2933804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2E9057B-6B98-BE42-AE62-4832BA11F8FB}"/>
              </a:ext>
            </a:extLst>
          </p:cNvPr>
          <p:cNvCxnSpPr>
            <a:cxnSpLocks/>
          </p:cNvCxnSpPr>
          <p:nvPr/>
        </p:nvCxnSpPr>
        <p:spPr>
          <a:xfrm flipV="1">
            <a:off x="1137745" y="5040040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2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BE35B4C-1AED-A841-AF80-60F24BC61CA4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1E4B38D-7546-F94C-8A43-DBD52AA7A376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39AB7A4-25A9-1A45-A7AC-64A8E69B1628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05BCE45-1F78-4A42-83C7-96D7950CC9C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CD703E57-0A32-2F40-B813-84CEA4FC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F68506E-3C2C-FA41-9AFF-AC306C688A51}"/>
              </a:ext>
            </a:extLst>
          </p:cNvPr>
          <p:cNvGrpSpPr/>
          <p:nvPr/>
        </p:nvGrpSpPr>
        <p:grpSpPr>
          <a:xfrm>
            <a:off x="6497409" y="5402237"/>
            <a:ext cx="5183535" cy="749181"/>
            <a:chOff x="4625273" y="5620004"/>
            <a:chExt cx="5183535" cy="74918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78CF965-1E51-204E-87C1-40BC5F8B1953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A0BD265B-56BC-C648-9DAB-18969CF6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2" name="Text Box 3">
              <a:extLst>
                <a:ext uri="{FF2B5EF4-FFF2-40B4-BE49-F238E27FC236}">
                  <a16:creationId xmlns:a16="http://schemas.microsoft.com/office/drawing/2014/main" id="{E3E25232-20F1-B64B-98A3-BB2E6B5A6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35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D(v)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v,w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(3, 2+3) = 3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B03B215-D4F4-B240-9C4C-7FD543D4FF60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6792952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</a:t>
            </a:r>
            <a:r>
              <a:rPr lang="ko-KR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　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01EBFD0-D4AD-9247-9D77-B94D622E1FAA}"/>
              </a:ext>
            </a:extLst>
          </p:cNvPr>
          <p:cNvGrpSpPr/>
          <p:nvPr/>
        </p:nvGrpSpPr>
        <p:grpSpPr>
          <a:xfrm>
            <a:off x="3082834" y="1345224"/>
            <a:ext cx="2890824" cy="2192195"/>
            <a:chOff x="1559224" y="-432243"/>
            <a:chExt cx="2890824" cy="2192195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46423EF-63DD-3343-9662-5B2931DA7273}"/>
                </a:ext>
              </a:extLst>
            </p:cNvPr>
            <p:cNvSpPr/>
            <p:nvPr/>
          </p:nvSpPr>
          <p:spPr>
            <a:xfrm>
              <a:off x="4134952" y="-432243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85760C0E-983E-B441-806E-22BCF64E7382}"/>
                </a:ext>
              </a:extLst>
            </p:cNvPr>
            <p:cNvCxnSpPr>
              <a:cxnSpLocks/>
              <a:stCxn id="216" idx="2"/>
              <a:endCxn id="223" idx="6"/>
            </p:cNvCxnSpPr>
            <p:nvPr/>
          </p:nvCxnSpPr>
          <p:spPr>
            <a:xfrm flipH="1">
              <a:off x="1861441" y="-284477"/>
              <a:ext cx="2273511" cy="189666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D5E27BC-D759-D946-87D8-DD12082603F9}"/>
                </a:ext>
              </a:extLst>
            </p:cNvPr>
            <p:cNvSpPr/>
            <p:nvPr/>
          </p:nvSpPr>
          <p:spPr>
            <a:xfrm>
              <a:off x="1559224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983EAC5-E137-B845-8167-8FF621B46BC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D55AC0E-D2D6-F941-9AA6-9306F9726C0A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5F79124-CB88-0245-A13C-A9F8EF8B54A5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662265B-7333-144C-975B-222F0D3A4281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9ED63E9-B922-974A-A009-C20182AD3D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6F3DAD70-4F0A-6440-969F-3CCEA1CA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B668A7-AFC7-C746-8D74-2C3BEE2C0C90}"/>
              </a:ext>
            </a:extLst>
          </p:cNvPr>
          <p:cNvGrpSpPr/>
          <p:nvPr/>
        </p:nvGrpSpPr>
        <p:grpSpPr>
          <a:xfrm>
            <a:off x="6497409" y="5402237"/>
            <a:ext cx="5103343" cy="749181"/>
            <a:chOff x="4625273" y="5620004"/>
            <a:chExt cx="5103343" cy="749181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5C3332E-25DC-5548-B18A-0DFEE9ABA6BC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Text Box 3">
              <a:extLst>
                <a:ext uri="{FF2B5EF4-FFF2-40B4-BE49-F238E27FC236}">
                  <a16:creationId xmlns:a16="http://schemas.microsoft.com/office/drawing/2014/main" id="{66CA504C-894E-9D46-958C-24EC91FC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818E7B6F-01C5-BD4D-81E3-08541D884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0889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D(w)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w,z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3+5) = 4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F1CF94-F7B7-9947-B9CB-42D5664FC48B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A203BF5-54E3-A247-B525-DAD7C3FFFA30}"/>
              </a:ext>
            </a:extLst>
          </p:cNvPr>
          <p:cNvGrpSpPr/>
          <p:nvPr/>
        </p:nvGrpSpPr>
        <p:grpSpPr>
          <a:xfrm>
            <a:off x="3084763" y="1369564"/>
            <a:ext cx="6736985" cy="2493877"/>
            <a:chOff x="-2329870" y="-444558"/>
            <a:chExt cx="6736985" cy="2493877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C7C9367-2990-6D43-A15C-2F5B4E8649C4}"/>
                </a:ext>
              </a:extLst>
            </p:cNvPr>
            <p:cNvSpPr/>
            <p:nvPr/>
          </p:nvSpPr>
          <p:spPr>
            <a:xfrm>
              <a:off x="4092019" y="-444558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1A43D7-7771-3E49-94AA-7FB8202B3A43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-2027653" y="-296792"/>
              <a:ext cx="6119672" cy="219834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8F40879-FE48-7941-9529-6385E99DA5B8}"/>
                </a:ext>
              </a:extLst>
            </p:cNvPr>
            <p:cNvSpPr/>
            <p:nvPr/>
          </p:nvSpPr>
          <p:spPr>
            <a:xfrm>
              <a:off x="-2329870" y="1753787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F0B2969-0D91-644B-9FF5-3BB4F0D073E4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ABE8C73-6B5D-7F4B-AA15-26746F00DEF9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165" name="Text Box 3">
            <a:extLst>
              <a:ext uri="{FF2B5EF4-FFF2-40B4-BE49-F238E27FC236}">
                <a16:creationId xmlns:a16="http://schemas.microsoft.com/office/drawing/2014/main" id="{DDAD2418-A8D1-1A4C-9685-0ABBFA89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02BE32-581E-614C-8C19-401954352B2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BAAF5DE-5EBE-1D41-BC0E-9C07EB3F9FC5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659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ko-KR" sz="2400" dirty="0"/>
                  <a:t>z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d, c, </a:t>
            </a:r>
            <a:r>
              <a:rPr lang="ko-KR" altLang="en-US" dirty="0" err="1"/>
              <a:t>ｂ</a:t>
            </a:r>
            <a:r>
              <a:rPr lang="en-US" dirty="0"/>
              <a:t>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EC78CF-D3D5-1367-9857-F1A38A5C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484"/>
            <a:ext cx="11249625" cy="4351338"/>
          </a:xfrm>
        </p:spPr>
        <p:txBody>
          <a:bodyPr/>
          <a:lstStyle/>
          <a:p>
            <a:r>
              <a:rPr lang="en-US" altLang="ko-KR" dirty="0"/>
              <a:t>Using Dijkstra's algorithm, find the least cost path from source node U to all other destinations</a:t>
            </a:r>
          </a:p>
          <a:p>
            <a:pPr marL="987425" lvl="1" indent="-514350"/>
            <a:r>
              <a:rPr lang="en-US" altLang="ko-KR" dirty="0"/>
              <a:t>What is the shortest distance to node v/w/z and what is its predecessor?</a:t>
            </a:r>
          </a:p>
          <a:p>
            <a:pPr marL="644525" indent="-514350">
              <a:buFont typeface="+mj-lt"/>
              <a:buAutoNum type="arabicPeriod"/>
            </a:pPr>
            <a:endParaRPr lang="en-US" altLang="ko-KR" dirty="0"/>
          </a:p>
          <a:p>
            <a:pPr marL="644525" indent="-51435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DF3495-BFA5-9BD4-F33C-22A6C6BD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FFF3D-FAAF-020D-A928-9F47DBC38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5C7AB-C94E-53AE-3A11-980A829B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949" y="3761772"/>
            <a:ext cx="4885974" cy="3065965"/>
          </a:xfrm>
          <a:prstGeom prst="rect">
            <a:avLst/>
          </a:prstGeom>
        </p:spPr>
      </p:pic>
      <p:sp>
        <p:nvSpPr>
          <p:cNvPr id="9" name="Text Box 73">
            <a:extLst>
              <a:ext uri="{FF2B5EF4-FFF2-40B4-BE49-F238E27FC236}">
                <a16:creationId xmlns:a16="http://schemas.microsoft.com/office/drawing/2014/main" id="{B9AF1568-8CA4-92A0-7CF7-A07F3D8C5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15120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Text Box 74">
            <a:extLst>
              <a:ext uri="{FF2B5EF4-FFF2-40B4-BE49-F238E27FC236}">
                <a16:creationId xmlns:a16="http://schemas.microsoft.com/office/drawing/2014/main" id="{A60EC278-A06D-9D13-11F2-0D9B0E91B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47" y="3215994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11" name="Text Box 75">
            <a:extLst>
              <a:ext uri="{FF2B5EF4-FFF2-40B4-BE49-F238E27FC236}">
                <a16:creationId xmlns:a16="http://schemas.microsoft.com/office/drawing/2014/main" id="{24972091-0929-9952-7E97-9218EBD0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706" y="3067287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12" name="Text Box 82">
            <a:extLst>
              <a:ext uri="{FF2B5EF4-FFF2-40B4-BE49-F238E27FC236}">
                <a16:creationId xmlns:a16="http://schemas.microsoft.com/office/drawing/2014/main" id="{CE02F4AD-5D21-72B2-4689-D9EFD69D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445" y="3069752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13" name="Text Box 83">
            <a:extLst>
              <a:ext uri="{FF2B5EF4-FFF2-40B4-BE49-F238E27FC236}">
                <a16:creationId xmlns:a16="http://schemas.microsoft.com/office/drawing/2014/main" id="{8E49175D-7074-21D2-F8B0-B0A5D3E0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606" y="3069751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14" name="Text Box 84">
            <a:extLst>
              <a:ext uri="{FF2B5EF4-FFF2-40B4-BE49-F238E27FC236}">
                <a16:creationId xmlns:a16="http://schemas.microsoft.com/office/drawing/2014/main" id="{EEA21D43-A7EC-7FE5-6EC0-12E6F770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174" y="3075227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15" name="Text Box 85">
            <a:extLst>
              <a:ext uri="{FF2B5EF4-FFF2-40B4-BE49-F238E27FC236}">
                <a16:creationId xmlns:a16="http://schemas.microsoft.com/office/drawing/2014/main" id="{895F3BD2-96B1-48BB-38F4-7020C11C1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798" y="3074515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cxnSp>
        <p:nvCxnSpPr>
          <p:cNvPr id="16" name="Straight Connector 6">
            <a:extLst>
              <a:ext uri="{FF2B5EF4-FFF2-40B4-BE49-F238E27FC236}">
                <a16:creationId xmlns:a16="http://schemas.microsoft.com/office/drawing/2014/main" id="{FC71E992-DDEA-AD48-607F-D03CD6C40628}"/>
              </a:ext>
            </a:extLst>
          </p:cNvPr>
          <p:cNvCxnSpPr/>
          <p:nvPr/>
        </p:nvCxnSpPr>
        <p:spPr>
          <a:xfrm>
            <a:off x="912973" y="3656559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936169" y="2710526"/>
            <a:ext cx="9825520" cy="920619"/>
            <a:chOff x="1314797" y="2881877"/>
            <a:chExt cx="9825520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797" y="2881877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1C47A94-2EA9-B492-A88D-0570C9C4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69" y="3117177"/>
            <a:ext cx="6505531" cy="29959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18142F-BE40-FCB9-B43A-3C7AA16DB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0882"/>
            <a:ext cx="5872073" cy="3638812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B2956A-2299-7A02-8BF6-51468633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29"/>
            <a:ext cx="10515600" cy="4351338"/>
          </a:xfrm>
        </p:spPr>
        <p:txBody>
          <a:bodyPr/>
          <a:lstStyle/>
          <a:p>
            <a:r>
              <a:rPr lang="en-US" altLang="ko-KR" dirty="0"/>
              <a:t>Consider the completed table below, which</a:t>
            </a:r>
            <a:r>
              <a:rPr lang="ko-KR" altLang="en-US" dirty="0"/>
              <a:t> </a:t>
            </a:r>
            <a:r>
              <a:rPr lang="en-US" altLang="ko-KR" dirty="0"/>
              <a:t>calculates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shortest</a:t>
            </a:r>
            <a:r>
              <a:rPr lang="ko-KR" altLang="en-US" dirty="0"/>
              <a:t> </a:t>
            </a:r>
            <a:r>
              <a:rPr lang="en-US" altLang="ko-KR" dirty="0"/>
              <a:t>distance to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nodes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</a:p>
          <a:p>
            <a:pPr lvl="1"/>
            <a:r>
              <a:rPr lang="en-US" altLang="ko-KR" dirty="0"/>
              <a:t>What is the cost associated with link X/Y? </a:t>
            </a:r>
          </a:p>
          <a:p>
            <a:pPr marL="130175" indent="0">
              <a:buNone/>
            </a:pP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1A5E54-DAF8-CE0E-3444-2CFC4B3C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2EDDE-724D-29C5-84FE-7085314E1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3" y="1080571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 algorithm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Algorithm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75913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fast do 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138976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22429</TotalTime>
  <Words>3583</Words>
  <Application>Microsoft Office PowerPoint</Application>
  <PresentationFormat>와이드스크린</PresentationFormat>
  <Paragraphs>1170</Paragraphs>
  <Slides>30</Slides>
  <Notes>29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1_Office Theme</vt:lpstr>
      <vt:lpstr>Computer Network</vt:lpstr>
      <vt:lpstr>Network layer: “control plane” roadmap</vt:lpstr>
      <vt:lpstr>Network-layer functions</vt:lpstr>
      <vt:lpstr>Per-router control plane</vt:lpstr>
      <vt:lpstr>Software-Defined Networking (SDN) control plane</vt:lpstr>
      <vt:lpstr>Network layer: “control plane” roadmap</vt:lpstr>
      <vt:lpstr>Routing Algorithm</vt:lpstr>
      <vt:lpstr>Graph abstraction: link costs</vt:lpstr>
      <vt:lpstr>Routing algorithm classification</vt:lpstr>
      <vt:lpstr>Network layer: “control plane” roadmap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  <vt:lpstr>Interactive Exercises</vt:lpstr>
      <vt:lpstr>Interactive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대준</cp:lastModifiedBy>
  <cp:revision>738</cp:revision>
  <dcterms:created xsi:type="dcterms:W3CDTF">2020-01-18T07:24:59Z</dcterms:created>
  <dcterms:modified xsi:type="dcterms:W3CDTF">2023-11-28T01:17:07Z</dcterms:modified>
</cp:coreProperties>
</file>