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1179" r:id="rId2"/>
    <p:sldId id="1180" r:id="rId3"/>
    <p:sldId id="1181" r:id="rId4"/>
    <p:sldId id="1183" r:id="rId5"/>
    <p:sldId id="1184" r:id="rId6"/>
    <p:sldId id="2641" r:id="rId7"/>
    <p:sldId id="1186" r:id="rId8"/>
    <p:sldId id="1187" r:id="rId9"/>
    <p:sldId id="1188" r:id="rId10"/>
    <p:sldId id="1189" r:id="rId11"/>
    <p:sldId id="1190" r:id="rId12"/>
    <p:sldId id="2629" r:id="rId13"/>
    <p:sldId id="2630" r:id="rId14"/>
    <p:sldId id="1193" r:id="rId15"/>
    <p:sldId id="2642" r:id="rId16"/>
    <p:sldId id="2643" r:id="rId17"/>
    <p:sldId id="1197" r:id="rId18"/>
    <p:sldId id="1198" r:id="rId19"/>
    <p:sldId id="1199" r:id="rId20"/>
    <p:sldId id="1200" r:id="rId21"/>
    <p:sldId id="1201" r:id="rId22"/>
    <p:sldId id="1202" r:id="rId23"/>
    <p:sldId id="1203" r:id="rId24"/>
    <p:sldId id="1204" r:id="rId25"/>
    <p:sldId id="1205" r:id="rId26"/>
    <p:sldId id="1208" r:id="rId27"/>
    <p:sldId id="1211" r:id="rId28"/>
    <p:sldId id="1210" r:id="rId29"/>
    <p:sldId id="1212" r:id="rId30"/>
    <p:sldId id="1213" r:id="rId31"/>
    <p:sldId id="264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79188" autoAdjust="0"/>
  </p:normalViewPr>
  <p:slideViewPr>
    <p:cSldViewPr snapToGrid="0" snapToObjects="1">
      <p:cViewPr varScale="1">
        <p:scale>
          <a:sx n="82" d="100"/>
          <a:sy n="82" d="100"/>
        </p:scale>
        <p:origin x="912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A51E7-CB89-D2FC-5F14-BDBDF78C9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29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231A3-B6C1-9BA2-751B-51168C913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0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71604-8AF8-7001-6FF1-B1963EF3B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0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93B2D-408F-875E-62D3-C035716D4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69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05A91-BE43-88F2-01DA-17FE4BB1D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6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6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2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86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94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3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6959A-EB6D-610C-EEE2-E3E6E451E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6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3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84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63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413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56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03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751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69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9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EC5DF-F0CC-C834-6B07-E180915D3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0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D2C55-661D-982A-5299-B89EF283E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16442-E9FE-EDD9-BAE9-BC29924C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0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9274C-B81B-C57D-0EA0-1F10E8CAD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CF943-307D-BA84-05D8-67BDE8E49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7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BD89E-988C-C70E-A97F-A4BCD39C8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2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13A33-258F-3173-3DA4-A5624C729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3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799736" y="1280077"/>
            <a:ext cx="6376316" cy="541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has packet to send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 at full channel data rate R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priori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coordination among nodes</a:t>
            </a:r>
          </a:p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or more transmitting nodes: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665BA5-9731-9B46-99EC-BAE8216A6FDD}"/>
              </a:ext>
            </a:extLst>
          </p:cNvPr>
          <p:cNvSpPr txBox="1">
            <a:spLocks noChangeArrowheads="1"/>
          </p:cNvSpPr>
          <p:nvPr/>
        </p:nvSpPr>
        <p:spPr>
          <a:xfrm>
            <a:off x="798443" y="3698600"/>
            <a:ext cx="11393557" cy="294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 protocol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specifies: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detect collisions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recover from collisions (e.g., via delayed retransmissions)</a:t>
            </a:r>
          </a:p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 of random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MAC protocols: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ALOHA, slotted ALOHA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CSMA, CSMA/CD, CSMA/CA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D224C-9EA7-AE8B-F8ED-833FAA42B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Ethernet CSMA/CD algorithm</a:t>
            </a:r>
            <a:endParaRPr lang="en-US" sz="4400" b="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A2C08B-2DCB-6B41-B08C-D11F19EEFD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79" y="1513440"/>
            <a:ext cx="10181673" cy="242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270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Ethernet receives datagram from network layer, creates frame</a:t>
            </a:r>
          </a:p>
          <a:p>
            <a:pPr marL="457200" marR="0" lvl="0" indent="-3270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If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Ethernet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senses channel:</a:t>
            </a:r>
          </a:p>
          <a:p>
            <a:pPr marL="695325" marR="0" lvl="1" indent="50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idle: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start frame transmission. </a:t>
            </a:r>
          </a:p>
          <a:p>
            <a:pPr marL="695325" marR="0" lvl="1" indent="50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busy: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wait until channel idle, then transmit</a:t>
            </a:r>
          </a:p>
          <a:p>
            <a:pPr marL="45720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If entire frame transmitted without collision - done!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CCFD716-78C6-2B48-AE7B-69BF9D9E7C61}"/>
              </a:ext>
            </a:extLst>
          </p:cNvPr>
          <p:cNvSpPr txBox="1">
            <a:spLocks noChangeArrowheads="1"/>
          </p:cNvSpPr>
          <p:nvPr/>
        </p:nvSpPr>
        <p:spPr>
          <a:xfrm>
            <a:off x="848785" y="3990199"/>
            <a:ext cx="11211339" cy="249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270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transmission detected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 sending: abort, send jam signal</a:t>
            </a:r>
          </a:p>
          <a:p>
            <a:pPr marL="457200" marR="0" lvl="0" indent="-3270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aborting, enter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(exponential) backoff: </a:t>
            </a:r>
          </a:p>
          <a:p>
            <a:pPr marL="1085850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 collision, chooses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random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{0,1,2, …, 2</a:t>
            </a:r>
            <a:r>
              <a:rPr kumimoji="0" lang="en-US" sz="2800" b="1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-1}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Ethernet waits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·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512 bit times, returns to Step 2</a:t>
            </a:r>
          </a:p>
          <a:p>
            <a:pPr marL="1085850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collisions: longer backoff interval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3DFB-7913-FB24-1E56-E10D3CB6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 efficiency</a:t>
            </a:r>
            <a:endParaRPr lang="en-US" sz="4400" b="0" dirty="0">
              <a:latin typeface="+mn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1B8942E-BB9F-9F46-9201-9FDDC201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86948"/>
            <a:ext cx="10972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8125" marR="0" lvl="0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</a:t>
            </a:r>
            <a:r>
              <a:rPr kumimoji="0" lang="en-US" sz="28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= max prop delay between 2 nodes in LAN</a:t>
            </a:r>
          </a:p>
          <a:p>
            <a:pPr marL="238125" marR="0" lvl="0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trans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= time to transmit max-size frame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efficiency goes to 1 </a:t>
            </a:r>
          </a:p>
          <a:p>
            <a:pPr marL="695325" marR="0" lvl="1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 goes to 0</a:t>
            </a:r>
          </a:p>
          <a:p>
            <a:pPr marL="695325" marR="0" lvl="1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trans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 goes to infinity</a:t>
            </a:r>
          </a:p>
          <a:p>
            <a:pPr marL="277813" marR="0" lvl="0" indent="-27781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better performance than ALOHA: and simple, cheap, decentralized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!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18DDED1-1FBF-6E4E-BD7D-37437660C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7979" y="2514531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D18DDED1-1FBF-6E4E-BD7D-37437660C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979" y="2514531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D996-6C1C-C43C-FA99-CE0C73602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DEC012-599D-2741-982A-1E63B069D2CE}"/>
              </a:ext>
            </a:extLst>
          </p:cNvPr>
          <p:cNvSpPr txBox="1">
            <a:spLocks noChangeArrowheads="1"/>
          </p:cNvSpPr>
          <p:nvPr/>
        </p:nvSpPr>
        <p:spPr>
          <a:xfrm>
            <a:off x="858078" y="1355033"/>
            <a:ext cx="9200321" cy="275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partitioning MAC protocols: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channel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efficiently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at high load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inefficient at low load: delay in channel access, 1/N bandwidth allocated even if only 1 active node!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753E0-AEE0-EA45-A2B7-4116CDB9C527}"/>
              </a:ext>
            </a:extLst>
          </p:cNvPr>
          <p:cNvSpPr txBox="1">
            <a:spLocks noChangeArrowheads="1"/>
          </p:cNvSpPr>
          <p:nvPr/>
        </p:nvSpPr>
        <p:spPr>
          <a:xfrm>
            <a:off x="974037" y="3316356"/>
            <a:ext cx="10455964" cy="252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 MAC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efficient at low load: single node can fully utilize channel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load: collision overhead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taking turns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for best of both worlds!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9883B8-DA57-DB52-48EF-C581E766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2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grpSp>
        <p:nvGrpSpPr>
          <p:cNvPr id="40" name="Group 55">
            <a:extLst>
              <a:ext uri="{FF2B5EF4-FFF2-40B4-BE49-F238E27FC236}">
                <a16:creationId xmlns:a16="http://schemas.microsoft.com/office/drawing/2014/main" id="{3B6275CE-B441-9649-8D52-433B50F279F8}"/>
              </a:ext>
            </a:extLst>
          </p:cNvPr>
          <p:cNvGrpSpPr>
            <a:grpSpLocks/>
          </p:cNvGrpSpPr>
          <p:nvPr/>
        </p:nvGrpSpPr>
        <p:grpSpPr bwMode="auto">
          <a:xfrm>
            <a:off x="7380702" y="4061722"/>
            <a:ext cx="781050" cy="681037"/>
            <a:chOff x="-44" y="1473"/>
            <a:chExt cx="981" cy="1105"/>
          </a:xfrm>
        </p:grpSpPr>
        <p:pic>
          <p:nvPicPr>
            <p:cNvPr id="41" name="Picture 56" descr="desktop_computer_stylized_medium">
              <a:extLst>
                <a:ext uri="{FF2B5EF4-FFF2-40B4-BE49-F238E27FC236}">
                  <a16:creationId xmlns:a16="http://schemas.microsoft.com/office/drawing/2014/main" id="{AD5B23A8-9028-7946-A69F-6108F8C1F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7F6A05D1-B834-4E4F-A5F1-659DEF211B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3" name="Group 58">
            <a:extLst>
              <a:ext uri="{FF2B5EF4-FFF2-40B4-BE49-F238E27FC236}">
                <a16:creationId xmlns:a16="http://schemas.microsoft.com/office/drawing/2014/main" id="{188477DB-D708-704E-BA08-92555FFAD3B4}"/>
              </a:ext>
            </a:extLst>
          </p:cNvPr>
          <p:cNvGrpSpPr>
            <a:grpSpLocks/>
          </p:cNvGrpSpPr>
          <p:nvPr/>
        </p:nvGrpSpPr>
        <p:grpSpPr bwMode="auto">
          <a:xfrm>
            <a:off x="7672802" y="3456884"/>
            <a:ext cx="781050" cy="681038"/>
            <a:chOff x="-44" y="1473"/>
            <a:chExt cx="981" cy="1105"/>
          </a:xfrm>
        </p:grpSpPr>
        <p:pic>
          <p:nvPicPr>
            <p:cNvPr id="44" name="Picture 59" descr="desktop_computer_stylized_medium">
              <a:extLst>
                <a:ext uri="{FF2B5EF4-FFF2-40B4-BE49-F238E27FC236}">
                  <a16:creationId xmlns:a16="http://schemas.microsoft.com/office/drawing/2014/main" id="{C2F8AA46-92BF-A546-B4A7-AE313733B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9065835A-60BC-BD49-825D-D0AFA11391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" name="Group 61">
            <a:extLst>
              <a:ext uri="{FF2B5EF4-FFF2-40B4-BE49-F238E27FC236}">
                <a16:creationId xmlns:a16="http://schemas.microsoft.com/office/drawing/2014/main" id="{52722999-8FB6-144D-9185-CA88A310212E}"/>
              </a:ext>
            </a:extLst>
          </p:cNvPr>
          <p:cNvGrpSpPr>
            <a:grpSpLocks/>
          </p:cNvGrpSpPr>
          <p:nvPr/>
        </p:nvGrpSpPr>
        <p:grpSpPr bwMode="auto">
          <a:xfrm>
            <a:off x="7953789" y="2842522"/>
            <a:ext cx="781050" cy="681037"/>
            <a:chOff x="-44" y="1473"/>
            <a:chExt cx="981" cy="1105"/>
          </a:xfrm>
        </p:grpSpPr>
        <p:pic>
          <p:nvPicPr>
            <p:cNvPr id="47" name="Picture 62" descr="desktop_computer_stylized_medium">
              <a:extLst>
                <a:ext uri="{FF2B5EF4-FFF2-40B4-BE49-F238E27FC236}">
                  <a16:creationId xmlns:a16="http://schemas.microsoft.com/office/drawing/2014/main" id="{9A60243E-B953-C143-941F-989137B3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F9F8C73E-59BC-D44F-819C-84F05543B2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9" name="Group 64">
            <a:extLst>
              <a:ext uri="{FF2B5EF4-FFF2-40B4-BE49-F238E27FC236}">
                <a16:creationId xmlns:a16="http://schemas.microsoft.com/office/drawing/2014/main" id="{F6093AD7-1BBF-0741-A28D-954BF1EE75A9}"/>
              </a:ext>
            </a:extLst>
          </p:cNvPr>
          <p:cNvGrpSpPr>
            <a:grpSpLocks/>
          </p:cNvGrpSpPr>
          <p:nvPr/>
        </p:nvGrpSpPr>
        <p:grpSpPr bwMode="auto">
          <a:xfrm>
            <a:off x="8255414" y="2261497"/>
            <a:ext cx="781050" cy="681037"/>
            <a:chOff x="-44" y="1473"/>
            <a:chExt cx="981" cy="1105"/>
          </a:xfrm>
        </p:grpSpPr>
        <p:pic>
          <p:nvPicPr>
            <p:cNvPr id="50" name="Picture 65" descr="desktop_computer_stylized_medium">
              <a:extLst>
                <a:ext uri="{FF2B5EF4-FFF2-40B4-BE49-F238E27FC236}">
                  <a16:creationId xmlns:a16="http://schemas.microsoft.com/office/drawing/2014/main" id="{C75E769A-797A-AD45-9E53-778E5328D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F31ED49C-06C8-664E-A401-F2F8FC75A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2" name="Group 67">
            <a:extLst>
              <a:ext uri="{FF2B5EF4-FFF2-40B4-BE49-F238E27FC236}">
                <a16:creationId xmlns:a16="http://schemas.microsoft.com/office/drawing/2014/main" id="{289CD935-911A-2049-99E7-9636A57AD1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2688" y="2507559"/>
            <a:ext cx="781050" cy="681038"/>
            <a:chOff x="-44" y="1473"/>
            <a:chExt cx="981" cy="1105"/>
          </a:xfrm>
        </p:grpSpPr>
        <p:pic>
          <p:nvPicPr>
            <p:cNvPr id="53" name="Picture 68" descr="desktop_computer_stylized_medium">
              <a:extLst>
                <a:ext uri="{FF2B5EF4-FFF2-40B4-BE49-F238E27FC236}">
                  <a16:creationId xmlns:a16="http://schemas.microsoft.com/office/drawing/2014/main" id="{35A608C8-F6A3-CE45-8D68-148C52325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0AFF8366-6773-E840-A98C-F53B7E6143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CE0F95B-BCD3-FD4A-826E-885CC3FD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224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centralized controller “invites” other nodes to transmit in turn</a:t>
            </a:r>
          </a:p>
          <a:p>
            <a:pPr marL="1536700" lvl="3">
              <a:buSzPct val="100000"/>
              <a:buFont typeface="Wingdings" charset="2"/>
              <a:buChar char="§"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concerns: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 overhead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latency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point of failure (master)</a:t>
            </a:r>
          </a:p>
        </p:txBody>
      </p:sp>
      <p:sp>
        <p:nvSpPr>
          <p:cNvPr id="57" name="Line 25">
            <a:extLst>
              <a:ext uri="{FF2B5EF4-FFF2-40B4-BE49-F238E27FC236}">
                <a16:creationId xmlns:a16="http://schemas.microsoft.com/office/drawing/2014/main" id="{60DD75F2-9C28-4F4A-A443-C13B58CBB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9464" y="26758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2" name="Text Box 40">
            <a:extLst>
              <a:ext uri="{FF2B5EF4-FFF2-40B4-BE49-F238E27FC236}">
                <a16:creationId xmlns:a16="http://schemas.microsoft.com/office/drawing/2014/main" id="{FC29DBC1-B823-7945-9F89-5B714296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237" y="3129859"/>
            <a:ext cx="1587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centralized controller</a:t>
            </a: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869514AF-D631-4E46-9113-AC5D4A63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89" y="4715772"/>
            <a:ext cx="17828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client devices</a:t>
            </a:r>
          </a:p>
        </p:txBody>
      </p:sp>
      <p:grpSp>
        <p:nvGrpSpPr>
          <p:cNvPr id="64" name="Group 44">
            <a:extLst>
              <a:ext uri="{FF2B5EF4-FFF2-40B4-BE49-F238E27FC236}">
                <a16:creationId xmlns:a16="http://schemas.microsoft.com/office/drawing/2014/main" id="{FE26AEED-6E71-8E40-930D-84DD30E921C6}"/>
              </a:ext>
            </a:extLst>
          </p:cNvPr>
          <p:cNvGrpSpPr>
            <a:grpSpLocks/>
          </p:cNvGrpSpPr>
          <p:nvPr/>
        </p:nvGrpSpPr>
        <p:grpSpPr bwMode="auto">
          <a:xfrm>
            <a:off x="9804814" y="2544072"/>
            <a:ext cx="560388" cy="336550"/>
            <a:chOff x="4212" y="2864"/>
            <a:chExt cx="353" cy="212"/>
          </a:xfrm>
        </p:grpSpPr>
        <p:sp>
          <p:nvSpPr>
            <p:cNvPr id="65" name="Rectangle 42">
              <a:extLst>
                <a:ext uri="{FF2B5EF4-FFF2-40B4-BE49-F238E27FC236}">
                  <a16:creationId xmlns:a16="http://schemas.microsoft.com/office/drawing/2014/main" id="{F8D43025-2512-314A-A510-1F4FB0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Text Box 43">
              <a:extLst>
                <a:ext uri="{FF2B5EF4-FFF2-40B4-BE49-F238E27FC236}">
                  <a16:creationId xmlns:a16="http://schemas.microsoft.com/office/drawing/2014/main" id="{4C05FF3D-8B8E-004C-994F-0F93A71E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poll</a:t>
              </a:r>
            </a:p>
          </p:txBody>
        </p:sp>
      </p:grpSp>
      <p:grpSp>
        <p:nvGrpSpPr>
          <p:cNvPr id="67" name="Group 48">
            <a:extLst>
              <a:ext uri="{FF2B5EF4-FFF2-40B4-BE49-F238E27FC236}">
                <a16:creationId xmlns:a16="http://schemas.microsoft.com/office/drawing/2014/main" id="{FBABE685-758D-8542-8F8A-B860741BB12D}"/>
              </a:ext>
            </a:extLst>
          </p:cNvPr>
          <p:cNvGrpSpPr>
            <a:grpSpLocks/>
          </p:cNvGrpSpPr>
          <p:nvPr/>
        </p:nvGrpSpPr>
        <p:grpSpPr bwMode="auto">
          <a:xfrm>
            <a:off x="7853777" y="3466409"/>
            <a:ext cx="595312" cy="336550"/>
            <a:chOff x="4415" y="2364"/>
            <a:chExt cx="375" cy="212"/>
          </a:xfrm>
        </p:grpSpPr>
        <p:sp>
          <p:nvSpPr>
            <p:cNvPr id="68" name="Rectangle 46">
              <a:extLst>
                <a:ext uri="{FF2B5EF4-FFF2-40B4-BE49-F238E27FC236}">
                  <a16:creationId xmlns:a16="http://schemas.microsoft.com/office/drawing/2014/main" id="{BC4AD792-1ADD-6C44-BAB4-C92901F5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Text Box 47">
              <a:extLst>
                <a:ext uri="{FF2B5EF4-FFF2-40B4-BE49-F238E27FC236}">
                  <a16:creationId xmlns:a16="http://schemas.microsoft.com/office/drawing/2014/main" id="{1F65274E-CD85-AC43-BFD4-1FA46A64C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grpSp>
        <p:nvGrpSpPr>
          <p:cNvPr id="70" name="Group 49">
            <a:extLst>
              <a:ext uri="{FF2B5EF4-FFF2-40B4-BE49-F238E27FC236}">
                <a16:creationId xmlns:a16="http://schemas.microsoft.com/office/drawing/2014/main" id="{2EDB6C70-4A25-4D44-B1FD-20768EAD1E7B}"/>
              </a:ext>
            </a:extLst>
          </p:cNvPr>
          <p:cNvGrpSpPr>
            <a:grpSpLocks/>
          </p:cNvGrpSpPr>
          <p:nvPr/>
        </p:nvGrpSpPr>
        <p:grpSpPr bwMode="auto">
          <a:xfrm>
            <a:off x="8360189" y="2348809"/>
            <a:ext cx="595313" cy="336550"/>
            <a:chOff x="4415" y="2364"/>
            <a:chExt cx="375" cy="212"/>
          </a:xfrm>
        </p:grpSpPr>
        <p:sp>
          <p:nvSpPr>
            <p:cNvPr id="71" name="Rectangle 50">
              <a:extLst>
                <a:ext uri="{FF2B5EF4-FFF2-40B4-BE49-F238E27FC236}">
                  <a16:creationId xmlns:a16="http://schemas.microsoft.com/office/drawing/2014/main" id="{20480C82-EB8A-5240-8BAD-98AA2496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2" name="Text Box 51">
              <a:extLst>
                <a:ext uri="{FF2B5EF4-FFF2-40B4-BE49-F238E27FC236}">
                  <a16:creationId xmlns:a16="http://schemas.microsoft.com/office/drawing/2014/main" id="{D988106A-1869-B541-BA6D-CFB733C1B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D07A-A0BF-C74B-BB2B-A59B972B318B}"/>
              </a:ext>
            </a:extLst>
          </p:cNvPr>
          <p:cNvCxnSpPr>
            <a:cxnSpLocks/>
          </p:cNvCxnSpPr>
          <p:nvPr/>
        </p:nvCxnSpPr>
        <p:spPr>
          <a:xfrm>
            <a:off x="9003957" y="30026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2BE971-AA12-664E-93FB-DBB1931433BD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8896147" y="26758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478E79-5AC5-614B-8297-DD23BBE28695}"/>
              </a:ext>
            </a:extLst>
          </p:cNvPr>
          <p:cNvCxnSpPr>
            <a:cxnSpLocks/>
          </p:cNvCxnSpPr>
          <p:nvPr/>
        </p:nvCxnSpPr>
        <p:spPr>
          <a:xfrm flipV="1">
            <a:off x="8311979" y="26731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9464FC-DF27-7B49-8A28-F58EF7D050CC}"/>
              </a:ext>
            </a:extLst>
          </p:cNvPr>
          <p:cNvCxnSpPr>
            <a:cxnSpLocks/>
          </p:cNvCxnSpPr>
          <p:nvPr/>
        </p:nvCxnSpPr>
        <p:spPr>
          <a:xfrm flipV="1">
            <a:off x="8607823" y="32401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38B1A-EC48-DF49-BAF8-AAB10C7A0469}"/>
              </a:ext>
            </a:extLst>
          </p:cNvPr>
          <p:cNvCxnSpPr>
            <a:cxnSpLocks/>
          </p:cNvCxnSpPr>
          <p:nvPr/>
        </p:nvCxnSpPr>
        <p:spPr>
          <a:xfrm flipV="1">
            <a:off x="8327736" y="38620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D0EF837-C726-B14A-ACB8-A7DF9B1CD803}"/>
              </a:ext>
            </a:extLst>
          </p:cNvPr>
          <p:cNvCxnSpPr>
            <a:cxnSpLocks/>
          </p:cNvCxnSpPr>
          <p:nvPr/>
        </p:nvCxnSpPr>
        <p:spPr>
          <a:xfrm flipV="1">
            <a:off x="8051769" y="44469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7225-FD7C-82FE-9430-52EE8DF31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ABC6A0D-B10D-5A4E-940B-72970522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95" y="1512965"/>
            <a:ext cx="5194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passing: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93700" marR="0" lvl="0" indent="-2794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explicitly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passed from one node to next, sequentially</a:t>
            </a:r>
          </a:p>
          <a:p>
            <a:pPr marL="850900" lvl="1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transmit while holding token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93700" marR="0" lvl="0" indent="-2794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concerns:</a:t>
            </a:r>
          </a:p>
          <a:p>
            <a:pPr marL="914400" marR="0" lvl="1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overhead </a:t>
            </a:r>
          </a:p>
          <a:p>
            <a:pPr marL="914400" marR="0" lvl="1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latency</a:t>
            </a:r>
          </a:p>
          <a:p>
            <a:pPr marL="914400" marR="0" lvl="1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point of failure (token)</a:t>
            </a:r>
          </a:p>
        </p:txBody>
      </p:sp>
      <p:grpSp>
        <p:nvGrpSpPr>
          <p:cNvPr id="90" name="Group 21">
            <a:extLst>
              <a:ext uri="{FF2B5EF4-FFF2-40B4-BE49-F238E27FC236}">
                <a16:creationId xmlns:a16="http://schemas.microsoft.com/office/drawing/2014/main" id="{F79F0332-2A39-5D4D-809F-42104668D479}"/>
              </a:ext>
            </a:extLst>
          </p:cNvPr>
          <p:cNvGrpSpPr>
            <a:grpSpLocks/>
          </p:cNvGrpSpPr>
          <p:nvPr/>
        </p:nvGrpSpPr>
        <p:grpSpPr bwMode="auto">
          <a:xfrm>
            <a:off x="10387741" y="3262312"/>
            <a:ext cx="781050" cy="681038"/>
            <a:chOff x="-44" y="1473"/>
            <a:chExt cx="981" cy="1105"/>
          </a:xfrm>
        </p:grpSpPr>
        <p:pic>
          <p:nvPicPr>
            <p:cNvPr id="91" name="Picture 22" descr="desktop_computer_stylized_medium">
              <a:extLst>
                <a:ext uri="{FF2B5EF4-FFF2-40B4-BE49-F238E27FC236}">
                  <a16:creationId xmlns:a16="http://schemas.microsoft.com/office/drawing/2014/main" id="{AA301A88-DFF1-7246-96EB-05C4256C8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AB1F938-F1F7-DD4B-A772-4AFC392D92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" name="Group 24">
            <a:extLst>
              <a:ext uri="{FF2B5EF4-FFF2-40B4-BE49-F238E27FC236}">
                <a16:creationId xmlns:a16="http://schemas.microsoft.com/office/drawing/2014/main" id="{6AA03958-EE62-044B-BF1C-41B2BCCE691A}"/>
              </a:ext>
            </a:extLst>
          </p:cNvPr>
          <p:cNvGrpSpPr>
            <a:grpSpLocks/>
          </p:cNvGrpSpPr>
          <p:nvPr/>
        </p:nvGrpSpPr>
        <p:grpSpPr bwMode="auto">
          <a:xfrm>
            <a:off x="7673116" y="3219450"/>
            <a:ext cx="781050" cy="681037"/>
            <a:chOff x="-44" y="1473"/>
            <a:chExt cx="981" cy="1105"/>
          </a:xfrm>
        </p:grpSpPr>
        <p:pic>
          <p:nvPicPr>
            <p:cNvPr id="94" name="Picture 25" descr="desktop_computer_stylized_medium">
              <a:extLst>
                <a:ext uri="{FF2B5EF4-FFF2-40B4-BE49-F238E27FC236}">
                  <a16:creationId xmlns:a16="http://schemas.microsoft.com/office/drawing/2014/main" id="{077F0454-E719-4041-9268-E18204D1F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6FB8E7BB-59E7-CA4F-BB91-53C073626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6" name="Group 27">
            <a:extLst>
              <a:ext uri="{FF2B5EF4-FFF2-40B4-BE49-F238E27FC236}">
                <a16:creationId xmlns:a16="http://schemas.microsoft.com/office/drawing/2014/main" id="{70A0741A-F761-3D4A-B7B8-6775DC2EDAA6}"/>
              </a:ext>
            </a:extLst>
          </p:cNvPr>
          <p:cNvGrpSpPr>
            <a:grpSpLocks/>
          </p:cNvGrpSpPr>
          <p:nvPr/>
        </p:nvGrpSpPr>
        <p:grpSpPr bwMode="auto">
          <a:xfrm>
            <a:off x="8990741" y="1555750"/>
            <a:ext cx="781050" cy="681037"/>
            <a:chOff x="-44" y="1473"/>
            <a:chExt cx="981" cy="1105"/>
          </a:xfrm>
        </p:grpSpPr>
        <p:pic>
          <p:nvPicPr>
            <p:cNvPr id="97" name="Picture 28" descr="desktop_computer_stylized_medium">
              <a:extLst>
                <a:ext uri="{FF2B5EF4-FFF2-40B4-BE49-F238E27FC236}">
                  <a16:creationId xmlns:a16="http://schemas.microsoft.com/office/drawing/2014/main" id="{0DCB9A69-88E8-EF42-BA62-8E91745EA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7549C09-8E2F-B34B-A7BD-DE20ADB3FB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9" name="Group 30">
            <a:extLst>
              <a:ext uri="{FF2B5EF4-FFF2-40B4-BE49-F238E27FC236}">
                <a16:creationId xmlns:a16="http://schemas.microsoft.com/office/drawing/2014/main" id="{A7706246-9BB2-2644-8142-F34F4D57B77F}"/>
              </a:ext>
            </a:extLst>
          </p:cNvPr>
          <p:cNvGrpSpPr>
            <a:grpSpLocks/>
          </p:cNvGrpSpPr>
          <p:nvPr/>
        </p:nvGrpSpPr>
        <p:grpSpPr bwMode="auto">
          <a:xfrm>
            <a:off x="9044716" y="5003800"/>
            <a:ext cx="781050" cy="681037"/>
            <a:chOff x="-44" y="1473"/>
            <a:chExt cx="981" cy="1105"/>
          </a:xfrm>
        </p:grpSpPr>
        <p:pic>
          <p:nvPicPr>
            <p:cNvPr id="100" name="Picture 31" descr="desktop_computer_stylized_medium">
              <a:extLst>
                <a:ext uri="{FF2B5EF4-FFF2-40B4-BE49-F238E27FC236}">
                  <a16:creationId xmlns:a16="http://schemas.microsoft.com/office/drawing/2014/main" id="{A1D9607F-7083-0E4A-A8CA-5863479A1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462AFBE0-4717-E74E-AB56-D544737FA8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Oval 8">
            <a:extLst>
              <a:ext uri="{FF2B5EF4-FFF2-40B4-BE49-F238E27FC236}">
                <a16:creationId xmlns:a16="http://schemas.microsoft.com/office/drawing/2014/main" id="{A041F791-B432-CF4C-AACC-8AFE57D1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254" y="2212975"/>
            <a:ext cx="2046287" cy="27781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3" name="Rectangle 12">
            <a:extLst>
              <a:ext uri="{FF2B5EF4-FFF2-40B4-BE49-F238E27FC236}">
                <a16:creationId xmlns:a16="http://schemas.microsoft.com/office/drawing/2014/main" id="{6AC22150-8F46-3041-AAEA-474DE6E3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804" y="1320800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</a:t>
            </a:r>
          </a:p>
        </p:txBody>
      </p:sp>
      <p:sp>
        <p:nvSpPr>
          <p:cNvPr id="104" name="Rectangle 15">
            <a:extLst>
              <a:ext uri="{FF2B5EF4-FFF2-40B4-BE49-F238E27FC236}">
                <a16:creationId xmlns:a16="http://schemas.microsoft.com/office/drawing/2014/main" id="{3468BED1-087C-6944-8F78-7663707B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216" y="5603875"/>
            <a:ext cx="811213" cy="32067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data</a:t>
            </a:r>
          </a:p>
        </p:txBody>
      </p:sp>
      <p:sp>
        <p:nvSpPr>
          <p:cNvPr id="105" name="Text Box 16">
            <a:extLst>
              <a:ext uri="{FF2B5EF4-FFF2-40B4-BE49-F238E27FC236}">
                <a16:creationId xmlns:a16="http://schemas.microsoft.com/office/drawing/2014/main" id="{334C38E1-E62C-0649-87D5-B690850A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079" y="2674937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to send)</a:t>
            </a:r>
          </a:p>
        </p:txBody>
      </p:sp>
      <p:sp>
        <p:nvSpPr>
          <p:cNvPr id="106" name="Rectangle 17">
            <a:extLst>
              <a:ext uri="{FF2B5EF4-FFF2-40B4-BE49-F238E27FC236}">
                <a16:creationId xmlns:a16="http://schemas.microsoft.com/office/drawing/2014/main" id="{729551C3-F670-FC4F-8E80-793BFE2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966" y="3338512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C7AA-5016-FFCE-3736-04448EA3C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3658 C 0.0069 0.06435 0.00117 0.09283 0.00143 0.10509 C 0.00156 0.11736 0.00664 0.10695 0.00013 0.10996 C -0.00625 0.11297 -0.02357 0.11273 -0.03737 0.12338 C -0.05104 0.13403 -0.0694 0.14445 -0.08229 0.17338 C -0.09519 0.20232 -0.10326 0.27847 -0.11472 0.29676 C -0.12618 0.31505 -0.14336 0.28611 -0.15104 0.28334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C 0.01354 -0.0044 0.02708 -0.0088 0.03502 0.00671 C 0.0431 0.02222 0.04232 0.06875 0.04752 0.09328 C 0.05273 0.11782 0.05534 0.13402 0.06627 0.15347 C 0.07721 0.17291 0.09987 0.19861 0.11367 0.20995 C 0.1276 0.22129 0.14336 0.20925 0.15 0.22175 C 0.15664 0.23425 0.15521 0.25949 0.15377 0.28495 " pathEditMode="relative" rAng="0" ptsTypes="AAAAAAA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5 -0.0581 0.00768 -0.09167 0.01367 -0.10926 C 0.01979 -0.12685 0.04114 -0.11273 0.05508 -0.1294 C 0.06888 -0.14607 0.0875 -0.1794 0.09752 -0.20926 C 0.10768 -0.23912 0.11367 -0.27824 0.1151 -0.30926 C 0.11653 -0.34028 0.11367 -0.36782 0.10625 -0.39607 C 0.09883 -0.42431 0.0845 -0.45949 0.06992 -0.4794 C 0.05534 -0.49931 0.03138 -0.50995 0.01875 -0.51597 C 0.00612 -0.52199 0.00521 -0.51875 -0.00625 -0.51597 C -0.01771 -0.5132 -0.03698 -0.51134 -0.05 -0.49931 C -0.06302 -0.48727 -0.07604 -0.46343 -0.0849 -0.44421 C -0.09375 -0.425 -0.10013 -0.4044 -0.10365 -0.38426 C -0.10716 -0.36412 -0.1056 -0.34375 -0.10625 -0.32269 C -0.1069 -0.30162 -0.11029 -0.27801 -0.10742 -0.25764 C -0.10469 -0.23727 -0.09701 -0.21852 -0.08998 -0.20093 C -0.08281 -0.18333 -0.07552 -0.1669 -0.06498 -0.15255 C -0.0543 -0.1382 -0.03763 -0.12107 -0.02617 -0.11435 C -0.01472 -0.10764 -0.00169 -0.11806 0.00377 -0.11273 C 0.00937 -0.10741 0.00677 -0.09931 0.00742 -0.08264 C 0.0082 -0.06597 0.00781 -0.03935 0.00742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/>
      <p:bldP spid="106" grpId="0" animBg="1"/>
      <p:bldP spid="10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D9389A-864A-454A-881F-A95E47CB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This figure shows the arrival of 7 messages at different multiple access wireless nodes at t = &lt;0.6, 1.8, 2.1, 2.7, 3.8, 4.5, 4.8&gt;</a:t>
            </a:r>
          </a:p>
          <a:p>
            <a:pPr lvl="1"/>
            <a:r>
              <a:rPr lang="en-US" altLang="ko-KR" dirty="0"/>
              <a:t>Each transmission requires exactly one time unit</a:t>
            </a:r>
          </a:p>
          <a:p>
            <a:pPr lvl="1"/>
            <a:r>
              <a:rPr lang="en-US" altLang="ko-KR" dirty="0"/>
              <a:t>Ignore retransmission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920750" lvl="1" indent="-457200">
              <a:buFont typeface="+mj-lt"/>
              <a:buAutoNum type="arabicPeriod"/>
            </a:pPr>
            <a:r>
              <a:rPr lang="en-US" altLang="ko-KR" dirty="0"/>
              <a:t>Which messages transmit successfully in ALOHA?</a:t>
            </a:r>
          </a:p>
          <a:p>
            <a:pPr marL="920750" lvl="1" indent="-457200">
              <a:buFont typeface="+mj-lt"/>
              <a:buAutoNum type="arabicPeriod"/>
            </a:pPr>
            <a:r>
              <a:rPr lang="en-US" altLang="ko-KR" dirty="0"/>
              <a:t>Which messages transmit successfully in slotted ALOHA?</a:t>
            </a:r>
            <a:endParaRPr lang="ko-KR" altLang="en-US" dirty="0"/>
          </a:p>
          <a:p>
            <a:pPr marL="920750" lvl="1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3D9E0C-97A7-A801-E54E-82449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2E4319-7CD4-0DA5-B1AC-97A4B308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50A2AD-40CE-B4B3-1907-E2033F4F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3530601"/>
            <a:ext cx="113442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D9389A-864A-454A-881F-A95E47CB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952544"/>
          </a:xfrm>
        </p:spPr>
        <p:txBody>
          <a:bodyPr>
            <a:normAutofit/>
          </a:bodyPr>
          <a:lstStyle/>
          <a:p>
            <a:r>
              <a:rPr lang="en-US" altLang="ko-KR" dirty="0"/>
              <a:t>This figure shows the arrival of 7 messages at different multiple access wireless nodes at t = &lt;0.6, 1.8, 2.1, 2.7, 3.8, 4.5, 4.8&gt;</a:t>
            </a:r>
          </a:p>
          <a:p>
            <a:pPr lvl="1"/>
            <a:r>
              <a:rPr lang="en-US" altLang="ko-KR" dirty="0"/>
              <a:t>Each transmission requires exactly one time unit</a:t>
            </a:r>
          </a:p>
          <a:p>
            <a:pPr lvl="1"/>
            <a:r>
              <a:rPr lang="en-US" altLang="ko-KR" dirty="0"/>
              <a:t>Ignore retransmission</a:t>
            </a:r>
          </a:p>
          <a:p>
            <a:pPr lvl="1"/>
            <a:r>
              <a:rPr lang="en-US" altLang="ko-KR" dirty="0"/>
              <a:t>Propagation delay is 0.4 time units: if a node begins transmitting a message at t=2.0, then any node sense the channel busy in the interval [2.4, 3.4]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920750" lvl="1" indent="-457200">
              <a:buFont typeface="+mj-lt"/>
              <a:buAutoNum type="arabicPeriod"/>
            </a:pPr>
            <a:r>
              <a:rPr lang="en-US" altLang="ko-KR" dirty="0"/>
              <a:t>Which messages transmit successfully in CSMA?</a:t>
            </a:r>
          </a:p>
          <a:p>
            <a:pPr marL="920750" lvl="1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3D9E0C-97A7-A801-E54E-82449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2E4319-7CD4-0DA5-B1AC-97A4B308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50A2AD-40CE-B4B3-1907-E2033F4F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4285339"/>
            <a:ext cx="113442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32-bit IP address: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network-layer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address for interface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for layer 3 (network layer) forwarding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e.g.: 128.119.40.136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70"/>
            <a:ext cx="10903227" cy="226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(or LAN or physical or Ethernet) address: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“locally” to get frame from one interface to another physically-connected interface (same subnet, in IP-addressing sense)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48-bit MAC address (for most LANs) burned in NIC ROM, also sometimes software settable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912934" y="5533272"/>
            <a:ext cx="10903227" cy="903016"/>
            <a:chOff x="912934" y="5533272"/>
            <a:chExt cx="10903227" cy="903016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hexadecimal (base 16) notation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(each “numeral” 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1744" y="5895906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e.g.: 1A-2F-BB-76-09-AD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83312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interface on LAN </a:t>
            </a:r>
          </a:p>
          <a:p>
            <a:pPr marL="457200" marR="0" lvl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has unique 48-bit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address</a:t>
            </a:r>
          </a:p>
          <a:p>
            <a:pPr marL="457200" marR="0" lvl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(wired or wireless)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137.196.7/24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36909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93218" y="2309845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frames same size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divided into equal size slots (time to transmit 1 frame)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start to transmit only slot beginning 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are synchronized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2 or more nodes transmit in slot, all nodes detect collision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operation:</a:t>
            </a:r>
          </a:p>
          <a:p>
            <a:pPr marL="45720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obtains fresh frame, transmits in next slot</a:t>
            </a:r>
          </a:p>
          <a:p>
            <a:pPr marL="746125" marR="0" lvl="1" indent="-2365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can send new frame in next slot</a:t>
            </a:r>
          </a:p>
          <a:p>
            <a:pPr marL="746125" marR="0" lvl="1" indent="-2365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retransmits frame in each subsequent slot with probability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success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15E43E-EE56-8544-9198-B2CDA59DD294}"/>
              </a:ext>
            </a:extLst>
          </p:cNvPr>
          <p:cNvGrpSpPr/>
          <p:nvPr/>
        </p:nvGrpSpPr>
        <p:grpSpPr>
          <a:xfrm>
            <a:off x="7222435" y="4651513"/>
            <a:ext cx="3379304" cy="1707369"/>
            <a:chOff x="7222435" y="4651513"/>
            <a:chExt cx="3379304" cy="17073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4B840C-7E28-C04D-8CE9-682705AEE59B}"/>
                </a:ext>
              </a:extLst>
            </p:cNvPr>
            <p:cNvSpPr txBox="1"/>
            <p:nvPr/>
          </p:nvSpPr>
          <p:spPr>
            <a:xfrm>
              <a:off x="7222435" y="5897217"/>
              <a:ext cx="2942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randomization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why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78318A-B74F-CF47-A0AD-52CC631467FC}"/>
                </a:ext>
              </a:extLst>
            </p:cNvPr>
            <p:cNvSpPr/>
            <p:nvPr/>
          </p:nvSpPr>
          <p:spPr>
            <a:xfrm>
              <a:off x="10058399" y="4651513"/>
              <a:ext cx="543340" cy="5433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32C45-BB94-AB4D-BDBB-4AF8C10F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81" y="5181601"/>
              <a:ext cx="1636301" cy="70236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2C19C9-3429-515D-18FE-B538826B2FCC}"/>
              </a:ext>
            </a:extLst>
          </p:cNvPr>
          <p:cNvGrpSpPr/>
          <p:nvPr/>
        </p:nvGrpSpPr>
        <p:grpSpPr>
          <a:xfrm>
            <a:off x="750225" y="1590726"/>
            <a:ext cx="5379777" cy="616012"/>
            <a:chOff x="1060780" y="6095491"/>
            <a:chExt cx="5379777" cy="616012"/>
          </a:xfrm>
        </p:grpSpPr>
        <p:sp>
          <p:nvSpPr>
            <p:cNvPr id="7" name="Line 41">
              <a:extLst>
                <a:ext uri="{FF2B5EF4-FFF2-40B4-BE49-F238E27FC236}">
                  <a16:creationId xmlns:a16="http://schemas.microsoft.com/office/drawing/2014/main" id="{0276C5F5-C151-8B64-F6A1-5AD68357E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382" y="6205029"/>
              <a:ext cx="5210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40CF0F8C-E8B1-8046-FF5B-12F7C2EBE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557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8A25623F-AD5C-9E28-1A05-E10223AC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619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Line 44">
              <a:extLst>
                <a:ext uri="{FF2B5EF4-FFF2-40B4-BE49-F238E27FC236}">
                  <a16:creationId xmlns:a16="http://schemas.microsoft.com/office/drawing/2014/main" id="{E67433BA-1EE5-B88B-99A3-26EEEB888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857" y="6101841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" name="Line 45">
              <a:extLst>
                <a:ext uri="{FF2B5EF4-FFF2-40B4-BE49-F238E27FC236}">
                  <a16:creationId xmlns:a16="http://schemas.microsoft.com/office/drawing/2014/main" id="{AEF826E8-B6A9-42F1-B7FD-68B72099D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69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" name="Line 46">
              <a:extLst>
                <a:ext uri="{FF2B5EF4-FFF2-40B4-BE49-F238E27FC236}">
                  <a16:creationId xmlns:a16="http://schemas.microsoft.com/office/drawing/2014/main" id="{29AFBB19-94EA-015D-272A-C30C9315C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094" y="6101841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5" name="Line 47">
              <a:extLst>
                <a:ext uri="{FF2B5EF4-FFF2-40B4-BE49-F238E27FC236}">
                  <a16:creationId xmlns:a16="http://schemas.microsoft.com/office/drawing/2014/main" id="{E1F94E06-E6E9-C745-8192-2694DE6A4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094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6" name="Line 48">
              <a:extLst>
                <a:ext uri="{FF2B5EF4-FFF2-40B4-BE49-F238E27FC236}">
                  <a16:creationId xmlns:a16="http://schemas.microsoft.com/office/drawing/2014/main" id="{0176187C-B557-E25A-7CEC-479F6C56F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919" y="610501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7" name="Line 49">
              <a:extLst>
                <a:ext uri="{FF2B5EF4-FFF2-40B4-BE49-F238E27FC236}">
                  <a16:creationId xmlns:a16="http://schemas.microsoft.com/office/drawing/2014/main" id="{3CE6A93B-8F27-DE7D-3863-730D93C3F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5744" y="6101841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8" name="Line 50">
              <a:extLst>
                <a:ext uri="{FF2B5EF4-FFF2-40B4-BE49-F238E27FC236}">
                  <a16:creationId xmlns:a16="http://schemas.microsoft.com/office/drawing/2014/main" id="{B191F230-8FF8-0FDA-A0B9-119931581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744" y="6098666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9" name="Line 51">
              <a:extLst>
                <a:ext uri="{FF2B5EF4-FFF2-40B4-BE49-F238E27FC236}">
                  <a16:creationId xmlns:a16="http://schemas.microsoft.com/office/drawing/2014/main" id="{AA514025-D0EB-9111-2BCC-BF84748CE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2694" y="6095491"/>
              <a:ext cx="0" cy="2127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0" name="Text Box 54">
              <a:extLst>
                <a:ext uri="{FF2B5EF4-FFF2-40B4-BE49-F238E27FC236}">
                  <a16:creationId xmlns:a16="http://schemas.microsoft.com/office/drawing/2014/main" id="{49F028EB-7EAA-B84A-14D5-5C9E9F8A8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780" y="6309765"/>
              <a:ext cx="3577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</a:t>
              </a:r>
            </a:p>
          </p:txBody>
        </p:sp>
        <p:sp>
          <p:nvSpPr>
            <p:cNvPr id="21" name="Text Box 54">
              <a:extLst>
                <a:ext uri="{FF2B5EF4-FFF2-40B4-BE49-F238E27FC236}">
                  <a16:creationId xmlns:a16="http://schemas.microsoft.com/office/drawing/2014/main" id="{1C927C57-7914-9E4A-3CEE-46A3C4499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437" y="6311393"/>
              <a:ext cx="615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+1</a:t>
              </a: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713A912-1EA8-5CBF-7591-3B1FF37A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028583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address allocation administered by IEEE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manufacturer buys portion of MAC address space (to assure uniqueness)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analogy: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address: like Social Security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address: like postal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MAC flat address: portability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move interface from one LAN to another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 IP address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portable: depends on IP subnet to which node is attached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6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ARP: address resolution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 table: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Question: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IP/MAC address mappings for some LAN nodes: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IP address; MAC address; TTL&gt;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42012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marR="0" lvl="0" indent="-2317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broadcasts ARP query, containing B's IP addr</a:t>
              </a:r>
            </a:p>
            <a:p>
              <a:pPr marL="404813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destination MAC address = FF-FF-FF-FF-FF-FF</a:t>
              </a:r>
            </a:p>
            <a:p>
              <a:pPr marL="404813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MAC: 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71-65-F7-2B-08-53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IP: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137.196.7.23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FF-FF-FF-FF-FF-FF)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6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MAC address: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58-23-D7-FA-20-B0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ARP message into 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71-65-F7-2B-08-53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137.196.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    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6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75C8B8F2-44A8-AE4D-95ED-0C45E84A2CCD}"/>
              </a:ext>
            </a:extLst>
          </p:cNvPr>
          <p:cNvSpPr txBox="1">
            <a:spLocks noChangeArrowheads="1"/>
          </p:cNvSpPr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marR="0" lvl="0" indent="-1111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walkthrough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sending a  datagram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addressing – at IP (datagram) and MAC layer (frame) levels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633948-5785-5849-859F-87310A692F23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>
            <a:extLst>
              <a:ext uri="{FF2B5EF4-FFF2-40B4-BE49-F238E27FC236}">
                <a16:creationId xmlns:a16="http://schemas.microsoft.com/office/drawing/2014/main" id="{7AA3B0EC-8E9C-EA40-807D-C0DCADFC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id="{877FF5E7-E20D-C343-A6A6-C03781D86E63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Line 40">
            <a:extLst>
              <a:ext uri="{FF2B5EF4-FFF2-40B4-BE49-F238E27FC236}">
                <a16:creationId xmlns:a16="http://schemas.microsoft.com/office/drawing/2014/main" id="{F783F2B5-328E-0E4F-B70F-C2AE78E3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Line 41">
            <a:extLst>
              <a:ext uri="{FF2B5EF4-FFF2-40B4-BE49-F238E27FC236}">
                <a16:creationId xmlns:a16="http://schemas.microsoft.com/office/drawing/2014/main" id="{C060EFA7-8C6E-3D40-B474-D7EA7BAB1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Text Box 58">
            <a:extLst>
              <a:ext uri="{FF2B5EF4-FFF2-40B4-BE49-F238E27FC236}">
                <a16:creationId xmlns:a16="http://schemas.microsoft.com/office/drawing/2014/main" id="{DB5EE02A-B01A-5E4C-B702-F6EBFE46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36" name="Line 67">
            <a:extLst>
              <a:ext uri="{FF2B5EF4-FFF2-40B4-BE49-F238E27FC236}">
                <a16:creationId xmlns:a16="http://schemas.microsoft.com/office/drawing/2014/main" id="{C65C148F-06BF-C940-B2DD-A67AC4BE2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Line 73">
            <a:extLst>
              <a:ext uri="{FF2B5EF4-FFF2-40B4-BE49-F238E27FC236}">
                <a16:creationId xmlns:a16="http://schemas.microsoft.com/office/drawing/2014/main" id="{2E33E508-B8D6-3E44-B5AA-A6A307EEE1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75">
            <a:extLst>
              <a:ext uri="{FF2B5EF4-FFF2-40B4-BE49-F238E27FC236}">
                <a16:creationId xmlns:a16="http://schemas.microsoft.com/office/drawing/2014/main" id="{25EB896A-E2EC-F64E-82DF-14D4BB8B17FF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Text Box 76">
            <a:extLst>
              <a:ext uri="{FF2B5EF4-FFF2-40B4-BE49-F238E27FC236}">
                <a16:creationId xmlns:a16="http://schemas.microsoft.com/office/drawing/2014/main" id="{6209BBA1-3ADB-DD4E-98BA-16778788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1F04776-CE9C-1440-B37F-242C3E190A98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7820489A-5549-C442-BF3C-BC1AC11B6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Rectangle 37">
              <a:extLst>
                <a:ext uri="{FF2B5EF4-FFF2-40B4-BE49-F238E27FC236}">
                  <a16:creationId xmlns:a16="http://schemas.microsoft.com/office/drawing/2014/main" id="{9AF76EFA-4C5B-674E-BA86-9C05702BA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4D12D1B-CACD-6E4B-9C38-D2F459245889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16FB099F-FBEA-9F48-8EAA-5BCE4873212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3DBFA26-F015-2547-A930-D01540DA83C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BD83E9A-6CBF-3D4E-8F2F-EA68EE4D37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24B4E4B6-6B7A-4A4B-A9EB-9BA919CAA3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A579144-F431-924D-BEDF-34C91BDD544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60A07585-2E49-1643-B16B-023093CA681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99C7FFFB-540E-F04A-8756-DC9317FA983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id="{2049FC20-01F9-A342-8ED2-71DDD4E242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4" name="Group 49">
            <a:extLst>
              <a:ext uri="{FF2B5EF4-FFF2-40B4-BE49-F238E27FC236}">
                <a16:creationId xmlns:a16="http://schemas.microsoft.com/office/drawing/2014/main" id="{0C6B5E2D-47E0-304A-802F-B33BA23951DC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>
              <a:extLst>
                <a:ext uri="{FF2B5EF4-FFF2-40B4-BE49-F238E27FC236}">
                  <a16:creationId xmlns:a16="http://schemas.microsoft.com/office/drawing/2014/main" id="{6C7B4EA6-CCA8-D147-AFAA-5DA13E6B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id="{48DE1DAA-CF8A-A24A-8DD9-85EF022FE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5" name="Rectangle 37">
            <a:extLst>
              <a:ext uri="{FF2B5EF4-FFF2-40B4-BE49-F238E27FC236}">
                <a16:creationId xmlns:a16="http://schemas.microsoft.com/office/drawing/2014/main" id="{1976AEED-D3C4-4C40-B836-5E4352A36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6" name="Group 49">
            <a:extLst>
              <a:ext uri="{FF2B5EF4-FFF2-40B4-BE49-F238E27FC236}">
                <a16:creationId xmlns:a16="http://schemas.microsoft.com/office/drawing/2014/main" id="{CA4E329E-B85D-034A-AD4E-3AA827B8BDBB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>
              <a:extLst>
                <a:ext uri="{FF2B5EF4-FFF2-40B4-BE49-F238E27FC236}">
                  <a16:creationId xmlns:a16="http://schemas.microsoft.com/office/drawing/2014/main" id="{1DF9E5DC-786D-6C49-ADDC-C953FEFE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23D41A9D-8697-4D4D-8D16-A98A093EA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7" name="Rectangle 37">
            <a:extLst>
              <a:ext uri="{FF2B5EF4-FFF2-40B4-BE49-F238E27FC236}">
                <a16:creationId xmlns:a16="http://schemas.microsoft.com/office/drawing/2014/main" id="{921F645F-8A94-2445-84B8-38720AF02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48" name="Rectangle 37">
            <a:extLst>
              <a:ext uri="{FF2B5EF4-FFF2-40B4-BE49-F238E27FC236}">
                <a16:creationId xmlns:a16="http://schemas.microsoft.com/office/drawing/2014/main" id="{7E4E6975-B2CA-7444-B862-F4B4940509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9" name="Group 44">
            <a:extLst>
              <a:ext uri="{FF2B5EF4-FFF2-40B4-BE49-F238E27FC236}">
                <a16:creationId xmlns:a16="http://schemas.microsoft.com/office/drawing/2014/main" id="{0E421EA6-E430-A84D-86CE-88CE29472188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>
              <a:extLst>
                <a:ext uri="{FF2B5EF4-FFF2-40B4-BE49-F238E27FC236}">
                  <a16:creationId xmlns:a16="http://schemas.microsoft.com/office/drawing/2014/main" id="{0CFB0548-75C3-B541-8DF5-553BDA442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A0094AEB-3AFF-0940-8C77-D29712E48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" name="Group 44">
            <a:extLst>
              <a:ext uri="{FF2B5EF4-FFF2-40B4-BE49-F238E27FC236}">
                <a16:creationId xmlns:a16="http://schemas.microsoft.com/office/drawing/2014/main" id="{BCF5D40A-A74B-274B-8ADA-55B66CD5DBFC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>
              <a:extLst>
                <a:ext uri="{FF2B5EF4-FFF2-40B4-BE49-F238E27FC236}">
                  <a16:creationId xmlns:a16="http://schemas.microsoft.com/office/drawing/2014/main" id="{771731DD-0069-DA47-95DF-85CE9F491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id="{0818206B-A68C-604B-A676-494044A07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CCC7A-2790-4042-9C87-704C4398F4FC}"/>
              </a:ext>
            </a:extLst>
          </p:cNvPr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B5C784D-B8E9-0242-B1BF-5469854F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221" name="Text Box 22">
              <a:extLst>
                <a:ext uri="{FF2B5EF4-FFF2-40B4-BE49-F238E27FC236}">
                  <a16:creationId xmlns:a16="http://schemas.microsoft.com/office/drawing/2014/main" id="{C464F240-6EA6-E645-AE35-1132527B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222" name="Group 23">
              <a:extLst>
                <a:ext uri="{FF2B5EF4-FFF2-40B4-BE49-F238E27FC236}">
                  <a16:creationId xmlns:a16="http://schemas.microsoft.com/office/drawing/2014/main" id="{718D171D-585A-DA4B-8722-1465B928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>
                <a:extLst>
                  <a:ext uri="{FF2B5EF4-FFF2-40B4-BE49-F238E27FC236}">
                    <a16:creationId xmlns:a16="http://schemas.microsoft.com/office/drawing/2014/main" id="{6074A99D-1DA4-3A42-9396-9E51D4D7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274" name="Text Box 25">
                <a:extLst>
                  <a:ext uri="{FF2B5EF4-FFF2-40B4-BE49-F238E27FC236}">
                    <a16:creationId xmlns:a16="http://schemas.microsoft.com/office/drawing/2014/main" id="{7F04AB82-B2F9-5040-9BD7-B58343D5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223" name="Text Box 26">
              <a:extLst>
                <a:ext uri="{FF2B5EF4-FFF2-40B4-BE49-F238E27FC236}">
                  <a16:creationId xmlns:a16="http://schemas.microsoft.com/office/drawing/2014/main" id="{345706BC-EE35-E948-B847-B9C8F402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224" name="Text Box 27">
              <a:extLst>
                <a:ext uri="{FF2B5EF4-FFF2-40B4-BE49-F238E27FC236}">
                  <a16:creationId xmlns:a16="http://schemas.microsoft.com/office/drawing/2014/main" id="{C6892711-5B00-1B44-A3A1-ED7D7A05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id="{C9755018-30C5-2F48-B77B-D1C5089A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226" name="Text Box 33">
              <a:extLst>
                <a:ext uri="{FF2B5EF4-FFF2-40B4-BE49-F238E27FC236}">
                  <a16:creationId xmlns:a16="http://schemas.microsoft.com/office/drawing/2014/main" id="{F8059422-13FC-B849-B3BE-4C2D1B54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230" name="Line 44">
              <a:extLst>
                <a:ext uri="{FF2B5EF4-FFF2-40B4-BE49-F238E27FC236}">
                  <a16:creationId xmlns:a16="http://schemas.microsoft.com/office/drawing/2014/main" id="{5FF08ADC-A615-AA4F-988F-06E9F2E0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Line 45">
              <a:extLst>
                <a:ext uri="{FF2B5EF4-FFF2-40B4-BE49-F238E27FC236}">
                  <a16:creationId xmlns:a16="http://schemas.microsoft.com/office/drawing/2014/main" id="{C98C8486-5AB7-664F-9D85-3DD76A362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Line 46">
              <a:extLst>
                <a:ext uri="{FF2B5EF4-FFF2-40B4-BE49-F238E27FC236}">
                  <a16:creationId xmlns:a16="http://schemas.microsoft.com/office/drawing/2014/main" id="{B1A0EF95-B5D7-6443-84A3-A0E0B1049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Line 47">
              <a:extLst>
                <a:ext uri="{FF2B5EF4-FFF2-40B4-BE49-F238E27FC236}">
                  <a16:creationId xmlns:a16="http://schemas.microsoft.com/office/drawing/2014/main" id="{4D21BB95-E938-424E-94A6-FA1551CE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5" name="Group 63">
              <a:extLst>
                <a:ext uri="{FF2B5EF4-FFF2-40B4-BE49-F238E27FC236}">
                  <a16:creationId xmlns:a16="http://schemas.microsoft.com/office/drawing/2014/main" id="{022EBB57-7AB3-7C45-9AC9-24B737F13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>
                <a:extLst>
                  <a:ext uri="{FF2B5EF4-FFF2-40B4-BE49-F238E27FC236}">
                    <a16:creationId xmlns:a16="http://schemas.microsoft.com/office/drawing/2014/main" id="{9C1790DC-D8F5-D148-A191-4095380CC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272" name="Text Box 65">
                <a:extLst>
                  <a:ext uri="{FF2B5EF4-FFF2-40B4-BE49-F238E27FC236}">
                    <a16:creationId xmlns:a16="http://schemas.microsoft.com/office/drawing/2014/main" id="{B09022AD-3504-8E4C-B2F0-99A5DA41E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237" name="Text Box 71">
              <a:extLst>
                <a:ext uri="{FF2B5EF4-FFF2-40B4-BE49-F238E27FC236}">
                  <a16:creationId xmlns:a16="http://schemas.microsoft.com/office/drawing/2014/main" id="{E34EA307-0F5E-7E4E-9CE6-4AB42403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238" name="Text Box 72">
              <a:extLst>
                <a:ext uri="{FF2B5EF4-FFF2-40B4-BE49-F238E27FC236}">
                  <a16:creationId xmlns:a16="http://schemas.microsoft.com/office/drawing/2014/main" id="{B5B6783C-814C-0B4E-B164-BE3DE87D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4FFBE43-D54F-1248-BB0F-8C6305664255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F922730-B346-B540-9CCA-A7D5E3F3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F2C09E71-12BD-2C45-A9FA-A6A951F6F19C}"/>
              </a:ext>
            </a:extLst>
          </p:cNvPr>
          <p:cNvSpPr txBox="1">
            <a:spLocks noChangeArrowheads="1"/>
          </p:cNvSpPr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assume that: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B’s IP address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IP address of first hop router, 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(how?)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R’s MAC address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(how?)</a:t>
            </a:r>
          </a:p>
        </p:txBody>
      </p:sp>
    </p:spTree>
    <p:extLst>
      <p:ext uri="{BB962C8B-B14F-4D97-AF65-F5344CB8AC3E}">
        <p14:creationId xmlns:p14="http://schemas.microsoft.com/office/powerpoint/2010/main" val="13002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>
            <a:extLst>
              <a:ext uri="{FF2B5EF4-FFF2-40B4-BE49-F238E27FC236}">
                <a16:creationId xmlns:a16="http://schemas.microsoft.com/office/drawing/2014/main" id="{C1DEC24C-BFB2-6B4F-BA81-EEC3A6A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0" name="Group 151">
            <a:extLst>
              <a:ext uri="{FF2B5EF4-FFF2-40B4-BE49-F238E27FC236}">
                <a16:creationId xmlns:a16="http://schemas.microsoft.com/office/drawing/2014/main" id="{B486901D-4BFD-A447-BC3C-D5DADB46F879}"/>
              </a:ext>
            </a:extLst>
          </p:cNvPr>
          <p:cNvGrpSpPr>
            <a:grpSpLocks/>
          </p:cNvGrpSpPr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>
              <a:extLst>
                <a:ext uri="{FF2B5EF4-FFF2-40B4-BE49-F238E27FC236}">
                  <a16:creationId xmlns:a16="http://schemas.microsoft.com/office/drawing/2014/main" id="{DB9AC85E-9F88-E44B-86D1-FA4DC829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>
                <a:extLst>
                  <a:ext uri="{FF2B5EF4-FFF2-40B4-BE49-F238E27FC236}">
                    <a16:creationId xmlns:a16="http://schemas.microsoft.com/office/drawing/2014/main" id="{82C7BD2C-0748-4943-8169-C08605635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124">
                <a:extLst>
                  <a:ext uri="{FF2B5EF4-FFF2-40B4-BE49-F238E27FC236}">
                    <a16:creationId xmlns:a16="http://schemas.microsoft.com/office/drawing/2014/main" id="{CEC87B94-6EC9-8B4B-B829-61592882D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Line 125">
                <a:extLst>
                  <a:ext uri="{FF2B5EF4-FFF2-40B4-BE49-F238E27FC236}">
                    <a16:creationId xmlns:a16="http://schemas.microsoft.com/office/drawing/2014/main" id="{0397BBAB-8DE8-C34D-93BF-78BBA080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2" name="Text Box 126">
              <a:extLst>
                <a:ext uri="{FF2B5EF4-FFF2-40B4-BE49-F238E27FC236}">
                  <a16:creationId xmlns:a16="http://schemas.microsoft.com/office/drawing/2014/main" id="{3CF80CC5-5CA2-3F49-8AE1-D6488278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96" name="Group 141">
            <a:extLst>
              <a:ext uri="{FF2B5EF4-FFF2-40B4-BE49-F238E27FC236}">
                <a16:creationId xmlns:a16="http://schemas.microsoft.com/office/drawing/2014/main" id="{43D6CC11-6A15-DA4D-A6B4-3A498BA39B16}"/>
              </a:ext>
            </a:extLst>
          </p:cNvPr>
          <p:cNvGrpSpPr>
            <a:grpSpLocks/>
          </p:cNvGrpSpPr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>
              <a:extLst>
                <a:ext uri="{FF2B5EF4-FFF2-40B4-BE49-F238E27FC236}">
                  <a16:creationId xmlns:a16="http://schemas.microsoft.com/office/drawing/2014/main" id="{CFF4232C-6C8D-CA46-B8DF-55A6B990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Line 128">
              <a:extLst>
                <a:ext uri="{FF2B5EF4-FFF2-40B4-BE49-F238E27FC236}">
                  <a16:creationId xmlns:a16="http://schemas.microsoft.com/office/drawing/2014/main" id="{0FC90CB0-074D-124C-8085-60D0348E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9" name="Rectangle 143">
            <a:extLst>
              <a:ext uri="{FF2B5EF4-FFF2-40B4-BE49-F238E27FC236}">
                <a16:creationId xmlns:a16="http://schemas.microsoft.com/office/drawing/2014/main" id="{F8580D94-0394-A442-8CB6-1546E5F0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200" name="Rectangle 144">
            <a:extLst>
              <a:ext uri="{FF2B5EF4-FFF2-40B4-BE49-F238E27FC236}">
                <a16:creationId xmlns:a16="http://schemas.microsoft.com/office/drawing/2014/main" id="{093EF9D2-90C4-4246-A4CE-501547C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 creates link-layer frame containing A-to-B IP datagram</a:t>
            </a:r>
          </a:p>
          <a:p>
            <a:pPr marL="574675" marR="0" lvl="1" indent="-231775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R's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MAC address is frame’s destination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01" name="Group 152">
            <a:extLst>
              <a:ext uri="{FF2B5EF4-FFF2-40B4-BE49-F238E27FC236}">
                <a16:creationId xmlns:a16="http://schemas.microsoft.com/office/drawing/2014/main" id="{30393C52-80B1-B34B-82FD-6D6AFC8693EE}"/>
              </a:ext>
            </a:extLst>
          </p:cNvPr>
          <p:cNvGrpSpPr>
            <a:grpSpLocks/>
          </p:cNvGrpSpPr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>
              <a:extLst>
                <a:ext uri="{FF2B5EF4-FFF2-40B4-BE49-F238E27FC236}">
                  <a16:creationId xmlns:a16="http://schemas.microsoft.com/office/drawing/2014/main" id="{374D8384-205B-1346-973B-C4A7A0B5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74-29-9C-E8-FF-55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E6-E9-00-17-BB-4B</a:t>
              </a:r>
            </a:p>
          </p:txBody>
        </p:sp>
        <p:grpSp>
          <p:nvGrpSpPr>
            <p:cNvPr id="203" name="Group 145">
              <a:extLst>
                <a:ext uri="{FF2B5EF4-FFF2-40B4-BE49-F238E27FC236}">
                  <a16:creationId xmlns:a16="http://schemas.microsoft.com/office/drawing/2014/main" id="{324C4549-7D5D-384F-879F-F56865A6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>
                <a:extLst>
                  <a:ext uri="{FF2B5EF4-FFF2-40B4-BE49-F238E27FC236}">
                    <a16:creationId xmlns:a16="http://schemas.microsoft.com/office/drawing/2014/main" id="{792B456E-98EA-6B4A-876C-B0AFF8E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9" name="Rectangle 132">
                <a:extLst>
                  <a:ext uri="{FF2B5EF4-FFF2-40B4-BE49-F238E27FC236}">
                    <a16:creationId xmlns:a16="http://schemas.microsoft.com/office/drawing/2014/main" id="{1508FFC8-F29B-B547-818C-4E76AD80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0" name="Line 133">
                <a:extLst>
                  <a:ext uri="{FF2B5EF4-FFF2-40B4-BE49-F238E27FC236}">
                    <a16:creationId xmlns:a16="http://schemas.microsoft.com/office/drawing/2014/main" id="{9D7FBAE4-C7D6-034D-9F66-0E702A18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1" name="Line 134">
                <a:extLst>
                  <a:ext uri="{FF2B5EF4-FFF2-40B4-BE49-F238E27FC236}">
                    <a16:creationId xmlns:a16="http://schemas.microsoft.com/office/drawing/2014/main" id="{9A8B4FC8-4A21-FC48-8F5C-42315337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2" name="Line 139">
                <a:extLst>
                  <a:ext uri="{FF2B5EF4-FFF2-40B4-BE49-F238E27FC236}">
                    <a16:creationId xmlns:a16="http://schemas.microsoft.com/office/drawing/2014/main" id="{1BD450FA-6D95-6745-8EF4-368B3B851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Line 140">
                <a:extLst>
                  <a:ext uri="{FF2B5EF4-FFF2-40B4-BE49-F238E27FC236}">
                    <a16:creationId xmlns:a16="http://schemas.microsoft.com/office/drawing/2014/main" id="{0D4EB437-69D7-4C47-A77B-9756687B8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4" name="Line 146">
              <a:extLst>
                <a:ext uri="{FF2B5EF4-FFF2-40B4-BE49-F238E27FC236}">
                  <a16:creationId xmlns:a16="http://schemas.microsoft.com/office/drawing/2014/main" id="{39B1C57E-A0B3-D648-A52F-CE4868DF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Line 147">
              <a:extLst>
                <a:ext uri="{FF2B5EF4-FFF2-40B4-BE49-F238E27FC236}">
                  <a16:creationId xmlns:a16="http://schemas.microsoft.com/office/drawing/2014/main" id="{5B09FD8B-0878-5849-9CD0-9079BE5A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Line 148">
              <a:extLst>
                <a:ext uri="{FF2B5EF4-FFF2-40B4-BE49-F238E27FC236}">
                  <a16:creationId xmlns:a16="http://schemas.microsoft.com/office/drawing/2014/main" id="{F9CDF104-5CA2-3D47-B4A6-1BF38DE29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149">
              <a:extLst>
                <a:ext uri="{FF2B5EF4-FFF2-40B4-BE49-F238E27FC236}">
                  <a16:creationId xmlns:a16="http://schemas.microsoft.com/office/drawing/2014/main" id="{FA91BD8F-96F1-D84D-B88C-4AD05CA4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6" name="Rectangle 76">
            <a:extLst>
              <a:ext uri="{FF2B5EF4-FFF2-40B4-BE49-F238E27FC236}">
                <a16:creationId xmlns:a16="http://schemas.microsoft.com/office/drawing/2014/main" id="{0C39CCFA-046E-A446-84EF-1BEA3B8C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frame sent from A to R</a:t>
            </a:r>
          </a:p>
        </p:txBody>
      </p:sp>
      <p:grpSp>
        <p:nvGrpSpPr>
          <p:cNvPr id="217" name="Group 100">
            <a:extLst>
              <a:ext uri="{FF2B5EF4-FFF2-40B4-BE49-F238E27FC236}">
                <a16:creationId xmlns:a16="http://schemas.microsoft.com/office/drawing/2014/main" id="{26593A8D-E362-224D-9E7E-B61DB7194FD2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>
              <a:extLst>
                <a:ext uri="{FF2B5EF4-FFF2-40B4-BE49-F238E27FC236}">
                  <a16:creationId xmlns:a16="http://schemas.microsoft.com/office/drawing/2014/main" id="{42C52F5E-B581-5146-A523-9B4DBBF2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Rectangle 94">
              <a:extLst>
                <a:ext uri="{FF2B5EF4-FFF2-40B4-BE49-F238E27FC236}">
                  <a16:creationId xmlns:a16="http://schemas.microsoft.com/office/drawing/2014/main" id="{1FCD4D83-89D6-3841-86ED-D90DD589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AF3AB9C7-326F-214C-B68F-8E9DBB6D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21" name="Line 98">
              <a:extLst>
                <a:ext uri="{FF2B5EF4-FFF2-40B4-BE49-F238E27FC236}">
                  <a16:creationId xmlns:a16="http://schemas.microsoft.com/office/drawing/2014/main" id="{B4AA6736-B872-464D-8F00-A2300EE0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Line 99">
              <a:extLst>
                <a:ext uri="{FF2B5EF4-FFF2-40B4-BE49-F238E27FC236}">
                  <a16:creationId xmlns:a16="http://schemas.microsoft.com/office/drawing/2014/main" id="{CB139325-F501-DB43-B9CC-6A6C52C7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8EBFBDEF-AAA3-4340-9162-016BC02B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224" name="Group 131">
            <a:extLst>
              <a:ext uri="{FF2B5EF4-FFF2-40B4-BE49-F238E27FC236}">
                <a16:creationId xmlns:a16="http://schemas.microsoft.com/office/drawing/2014/main" id="{95486488-4C25-234D-AE46-F14C0273A412}"/>
              </a:ext>
            </a:extLst>
          </p:cNvPr>
          <p:cNvGrpSpPr>
            <a:grpSpLocks/>
          </p:cNvGrpSpPr>
          <p:nvPr/>
        </p:nvGrpSpPr>
        <p:grpSpPr bwMode="auto"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225" name="Text Box 79">
              <a:extLst>
                <a:ext uri="{FF2B5EF4-FFF2-40B4-BE49-F238E27FC236}">
                  <a16:creationId xmlns:a16="http://schemas.microsoft.com/office/drawing/2014/main" id="{D2216B94-937D-4644-A4B0-B59D607E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74-29-9C-E8-FF-55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226" name="Group 80">
              <a:extLst>
                <a:ext uri="{FF2B5EF4-FFF2-40B4-BE49-F238E27FC236}">
                  <a16:creationId xmlns:a16="http://schemas.microsoft.com/office/drawing/2014/main" id="{74FDF8C0-9447-DE41-BACB-360101EE6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91B41E0A-F429-5E45-AC76-2FCB31F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1C3169C4-E630-6A41-9685-666E6C38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CED1F1A7-B695-6E4E-9FA6-5AA85014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08886298-54D3-1A46-8429-10B826D2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F5285889-1D2B-B547-B316-981ED840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17AB5318-1DFA-814E-B7AA-B0A13DD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7" name="Line 87">
              <a:extLst>
                <a:ext uri="{FF2B5EF4-FFF2-40B4-BE49-F238E27FC236}">
                  <a16:creationId xmlns:a16="http://schemas.microsoft.com/office/drawing/2014/main" id="{D3C56A82-378C-D642-AF1E-FDE10778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Line 88">
              <a:extLst>
                <a:ext uri="{FF2B5EF4-FFF2-40B4-BE49-F238E27FC236}">
                  <a16:creationId xmlns:a16="http://schemas.microsoft.com/office/drawing/2014/main" id="{DFF54215-DE96-B14B-BA21-CC331FD76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A24A71FF-A793-E749-AC22-A4A0D350F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Line 90">
              <a:extLst>
                <a:ext uri="{FF2B5EF4-FFF2-40B4-BE49-F238E27FC236}">
                  <a16:creationId xmlns:a16="http://schemas.microsoft.com/office/drawing/2014/main" id="{C1F3029F-74E1-934A-94C0-39E2BE291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130">
              <a:extLst>
                <a:ext uri="{FF2B5EF4-FFF2-40B4-BE49-F238E27FC236}">
                  <a16:creationId xmlns:a16="http://schemas.microsoft.com/office/drawing/2014/main" id="{EB155DAE-47C1-D14B-8A96-D3690043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254" name="Group 68">
            <a:extLst>
              <a:ext uri="{FF2B5EF4-FFF2-40B4-BE49-F238E27FC236}">
                <a16:creationId xmlns:a16="http://schemas.microsoft.com/office/drawing/2014/main" id="{1A75D45F-AC9A-1841-96BB-54AD4F3B3AA3}"/>
              </a:ext>
            </a:extLst>
          </p:cNvPr>
          <p:cNvGrpSpPr>
            <a:grpSpLocks/>
          </p:cNvGrpSpPr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>
              <a:extLst>
                <a:ext uri="{FF2B5EF4-FFF2-40B4-BE49-F238E27FC236}">
                  <a16:creationId xmlns:a16="http://schemas.microsoft.com/office/drawing/2014/main" id="{F9CA10E0-D12F-234C-A388-A4AA3D2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id="{F89DE28D-1CB2-694F-BB37-0E108EEA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7" name="Line 71">
              <a:extLst>
                <a:ext uri="{FF2B5EF4-FFF2-40B4-BE49-F238E27FC236}">
                  <a16:creationId xmlns:a16="http://schemas.microsoft.com/office/drawing/2014/main" id="{E471EBCA-2760-5D46-BDF2-79AA0D5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8" name="Group 146">
            <a:extLst>
              <a:ext uri="{FF2B5EF4-FFF2-40B4-BE49-F238E27FC236}">
                <a16:creationId xmlns:a16="http://schemas.microsoft.com/office/drawing/2014/main" id="{6236AA8D-2F27-404F-95A3-EBA53FD8D9F3}"/>
              </a:ext>
            </a:extLst>
          </p:cNvPr>
          <p:cNvGrpSpPr>
            <a:grpSpLocks/>
          </p:cNvGrpSpPr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>
              <a:extLst>
                <a:ext uri="{FF2B5EF4-FFF2-40B4-BE49-F238E27FC236}">
                  <a16:creationId xmlns:a16="http://schemas.microsoft.com/office/drawing/2014/main" id="{5AC998EC-DB9D-8148-9F1F-2192C496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Line 144">
              <a:extLst>
                <a:ext uri="{FF2B5EF4-FFF2-40B4-BE49-F238E27FC236}">
                  <a16:creationId xmlns:a16="http://schemas.microsoft.com/office/drawing/2014/main" id="{5CE2DD15-1141-5C45-87A0-DFED66E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Text Box 145">
              <a:extLst>
                <a:ext uri="{FF2B5EF4-FFF2-40B4-BE49-F238E27FC236}">
                  <a16:creationId xmlns:a16="http://schemas.microsoft.com/office/drawing/2014/main" id="{078DCCF7-88A5-9245-8B08-6E0254E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>
            <a:extLst>
              <a:ext uri="{FF2B5EF4-FFF2-40B4-BE49-F238E27FC236}">
                <a16:creationId xmlns:a16="http://schemas.microsoft.com/office/drawing/2014/main" id="{9B1750D3-DB25-3942-83ED-EDC62E2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17" name="Group 68">
            <a:extLst>
              <a:ext uri="{FF2B5EF4-FFF2-40B4-BE49-F238E27FC236}">
                <a16:creationId xmlns:a16="http://schemas.microsoft.com/office/drawing/2014/main" id="{A2F9C891-FC37-7441-9AFE-1BF07B00CE9A}"/>
              </a:ext>
            </a:extLst>
          </p:cNvPr>
          <p:cNvGrpSpPr>
            <a:grpSpLocks/>
          </p:cNvGrpSpPr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>
              <a:extLst>
                <a:ext uri="{FF2B5EF4-FFF2-40B4-BE49-F238E27FC236}">
                  <a16:creationId xmlns:a16="http://schemas.microsoft.com/office/drawing/2014/main" id="{ABC7D2F8-BDEC-3A4D-901B-F82A6FF7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AEEBCCC1-7FAE-2146-9E61-16642152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id="{D75FD9FE-4060-BA43-A7C5-75A49C03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8" name="Text Box 72">
            <a:extLst>
              <a:ext uri="{FF2B5EF4-FFF2-40B4-BE49-F238E27FC236}">
                <a16:creationId xmlns:a16="http://schemas.microsoft.com/office/drawing/2014/main" id="{5DDEAD0E-76B7-8043-B2C1-C9DF8A6B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IP src: 111.111.111.111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  IP dest: 222.222.222.222</a:t>
            </a:r>
          </a:p>
        </p:txBody>
      </p:sp>
      <p:grpSp>
        <p:nvGrpSpPr>
          <p:cNvPr id="222" name="Group 73">
            <a:extLst>
              <a:ext uri="{FF2B5EF4-FFF2-40B4-BE49-F238E27FC236}">
                <a16:creationId xmlns:a16="http://schemas.microsoft.com/office/drawing/2014/main" id="{D580AA98-14C0-524D-A89D-3790585B59D3}"/>
              </a:ext>
            </a:extLst>
          </p:cNvPr>
          <p:cNvGrpSpPr>
            <a:grpSpLocks/>
          </p:cNvGrpSpPr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>
              <a:extLst>
                <a:ext uri="{FF2B5EF4-FFF2-40B4-BE49-F238E27FC236}">
                  <a16:creationId xmlns:a16="http://schemas.microsoft.com/office/drawing/2014/main" id="{4C748A70-B8F0-294E-9362-22CA5C64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Line 75">
              <a:extLst>
                <a:ext uri="{FF2B5EF4-FFF2-40B4-BE49-F238E27FC236}">
                  <a16:creationId xmlns:a16="http://schemas.microsoft.com/office/drawing/2014/main" id="{9048F87D-3F66-C248-A9C5-CCD0E732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25" name="Group 78">
            <a:extLst>
              <a:ext uri="{FF2B5EF4-FFF2-40B4-BE49-F238E27FC236}">
                <a16:creationId xmlns:a16="http://schemas.microsoft.com/office/drawing/2014/main" id="{1261332F-D264-364F-88EB-BFD606F41948}"/>
              </a:ext>
            </a:extLst>
          </p:cNvPr>
          <p:cNvGrpSpPr>
            <a:grpSpLocks/>
          </p:cNvGrpSpPr>
          <p:nvPr/>
        </p:nvGrpSpPr>
        <p:grpSpPr bwMode="auto"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226" name="Text Box 79">
              <a:extLst>
                <a:ext uri="{FF2B5EF4-FFF2-40B4-BE49-F238E27FC236}">
                  <a16:creationId xmlns:a16="http://schemas.microsoft.com/office/drawing/2014/main" id="{28E9361B-9039-124A-9DC6-D122A7A2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1A-23-F9-CD-06-9B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49-BD-D2-C7-56-2A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7" name="Group 80">
              <a:extLst>
                <a:ext uri="{FF2B5EF4-FFF2-40B4-BE49-F238E27FC236}">
                  <a16:creationId xmlns:a16="http://schemas.microsoft.com/office/drawing/2014/main" id="{5F78FAD6-835B-074E-B7D5-09F7C0E3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C3C06B5D-372C-AA47-A9A2-8B141925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F41D6B8B-E033-6742-9F0C-113ECBA9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8BEAB215-C9F8-034E-91D4-A6DDCCCF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D3243B3D-1034-1F41-B1B4-AA332FBD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753D2944-83E6-4545-AF25-FEA73A5C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31BF5A48-20D7-BF42-A1EF-C3E48958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8" name="Line 87">
              <a:extLst>
                <a:ext uri="{FF2B5EF4-FFF2-40B4-BE49-F238E27FC236}">
                  <a16:creationId xmlns:a16="http://schemas.microsoft.com/office/drawing/2014/main" id="{C5350C7E-16CE-C341-8351-C1500E39D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8">
              <a:extLst>
                <a:ext uri="{FF2B5EF4-FFF2-40B4-BE49-F238E27FC236}">
                  <a16:creationId xmlns:a16="http://schemas.microsoft.com/office/drawing/2014/main" id="{7383055F-34B4-384A-8524-0E5C772EB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Line 89">
              <a:extLst>
                <a:ext uri="{FF2B5EF4-FFF2-40B4-BE49-F238E27FC236}">
                  <a16:creationId xmlns:a16="http://schemas.microsoft.com/office/drawing/2014/main" id="{681D829B-43B8-1746-8FBA-1B62381E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90">
              <a:extLst>
                <a:ext uri="{FF2B5EF4-FFF2-40B4-BE49-F238E27FC236}">
                  <a16:creationId xmlns:a16="http://schemas.microsoft.com/office/drawing/2014/main" id="{52C55227-72D6-FC49-8335-2193E9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2" name="Rectangle 76">
            <a:extLst>
              <a:ext uri="{FF2B5EF4-FFF2-40B4-BE49-F238E27FC236}">
                <a16:creationId xmlns:a16="http://schemas.microsoft.com/office/drawing/2014/main" id="{A9A61F84-DCC9-0442-B3AD-28B3BF3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</a:p>
        </p:txBody>
      </p:sp>
      <p:sp>
        <p:nvSpPr>
          <p:cNvPr id="253" name="Rectangle 77">
            <a:extLst>
              <a:ext uri="{FF2B5EF4-FFF2-40B4-BE49-F238E27FC236}">
                <a16:creationId xmlns:a16="http://schemas.microsoft.com/office/drawing/2014/main" id="{806738DB-9A7E-A345-80F1-AC4CD01D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containing A-to-B IP datagram. Frame destination address: B's MAC address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6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7" name="Group 99">
            <a:extLst>
              <a:ext uri="{FF2B5EF4-FFF2-40B4-BE49-F238E27FC236}">
                <a16:creationId xmlns:a16="http://schemas.microsoft.com/office/drawing/2014/main" id="{149E1102-1775-9C40-A82F-CA67E8AC3B7D}"/>
              </a:ext>
            </a:extLst>
          </p:cNvPr>
          <p:cNvGrpSpPr>
            <a:grpSpLocks/>
          </p:cNvGrpSpPr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>
              <a:extLst>
                <a:ext uri="{FF2B5EF4-FFF2-40B4-BE49-F238E27FC236}">
                  <a16:creationId xmlns:a16="http://schemas.microsoft.com/office/drawing/2014/main" id="{80947A02-3E38-7744-9D3B-796971D86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>
                <a:extLst>
                  <a:ext uri="{FF2B5EF4-FFF2-40B4-BE49-F238E27FC236}">
                    <a16:creationId xmlns:a16="http://schemas.microsoft.com/office/drawing/2014/main" id="{2C306763-C23D-394C-B9CB-A453BB621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>
                  <a:extLst>
                    <a:ext uri="{FF2B5EF4-FFF2-40B4-BE49-F238E27FC236}">
                      <a16:creationId xmlns:a16="http://schemas.microsoft.com/office/drawing/2014/main" id="{F381FEB3-A7BA-3548-97B5-DF6631000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Line 65">
                  <a:extLst>
                    <a:ext uri="{FF2B5EF4-FFF2-40B4-BE49-F238E27FC236}">
                      <a16:creationId xmlns:a16="http://schemas.microsoft.com/office/drawing/2014/main" id="{48BDFC0F-8101-BE4D-913A-7A1AB9920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07" name="Text Box 66">
                <a:extLst>
                  <a:ext uri="{FF2B5EF4-FFF2-40B4-BE49-F238E27FC236}">
                    <a16:creationId xmlns:a16="http://schemas.microsoft.com/office/drawing/2014/main" id="{115C73F4-7033-6248-9366-1B2132172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 src: 111.111.111.111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91" name="Group 72">
              <a:extLst>
                <a:ext uri="{FF2B5EF4-FFF2-40B4-BE49-F238E27FC236}">
                  <a16:creationId xmlns:a16="http://schemas.microsoft.com/office/drawing/2014/main" id="{F55ED3F7-1CC5-5C4A-820C-1DF5F328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>
                <a:extLst>
                  <a:ext uri="{FF2B5EF4-FFF2-40B4-BE49-F238E27FC236}">
                    <a16:creationId xmlns:a16="http://schemas.microsoft.com/office/drawing/2014/main" id="{5DD14730-A902-F44B-9C3C-51E4CF51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1A-23-F9-CD-06-9B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49-BD-D2-C7-56-2A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3" name="Group 74">
                <a:extLst>
                  <a:ext uri="{FF2B5EF4-FFF2-40B4-BE49-F238E27FC236}">
                    <a16:creationId xmlns:a16="http://schemas.microsoft.com/office/drawing/2014/main" id="{E61CC039-B56A-9D4C-AF28-707D673CA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>
                  <a:extLst>
                    <a:ext uri="{FF2B5EF4-FFF2-40B4-BE49-F238E27FC236}">
                      <a16:creationId xmlns:a16="http://schemas.microsoft.com/office/drawing/2014/main" id="{9B79D222-9680-2547-8547-368ADC49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9" name="Rectangle 76">
                  <a:extLst>
                    <a:ext uri="{FF2B5EF4-FFF2-40B4-BE49-F238E27FC236}">
                      <a16:creationId xmlns:a16="http://schemas.microsoft.com/office/drawing/2014/main" id="{E433AB76-2AFC-2C42-BD43-7C73DA563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0" name="Line 77">
                  <a:extLst>
                    <a:ext uri="{FF2B5EF4-FFF2-40B4-BE49-F238E27FC236}">
                      <a16:creationId xmlns:a16="http://schemas.microsoft.com/office/drawing/2014/main" id="{36CCAF09-1127-1542-BE8D-2FC029319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1" name="Line 78">
                  <a:extLst>
                    <a:ext uri="{FF2B5EF4-FFF2-40B4-BE49-F238E27FC236}">
                      <a16:creationId xmlns:a16="http://schemas.microsoft.com/office/drawing/2014/main" id="{630B8E56-957F-7845-BDC3-FB921DFE6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2" name="Line 79">
                  <a:extLst>
                    <a:ext uri="{FF2B5EF4-FFF2-40B4-BE49-F238E27FC236}">
                      <a16:creationId xmlns:a16="http://schemas.microsoft.com/office/drawing/2014/main" id="{DE10D221-5D35-F64B-A0FC-014829FAD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3" name="Line 80">
                  <a:extLst>
                    <a:ext uri="{FF2B5EF4-FFF2-40B4-BE49-F238E27FC236}">
                      <a16:creationId xmlns:a16="http://schemas.microsoft.com/office/drawing/2014/main" id="{8636BFF3-AEB5-1447-A7AA-E7BFA2359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CE7452E4-0FD6-D244-9E83-39D13387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9A9ABF67-FDC9-3640-90D1-F635D4F1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83">
                <a:extLst>
                  <a:ext uri="{FF2B5EF4-FFF2-40B4-BE49-F238E27FC236}">
                    <a16:creationId xmlns:a16="http://schemas.microsoft.com/office/drawing/2014/main" id="{11A36B1B-5EF9-BE4E-B102-BDF2F8D1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DBFE7F51-9B86-5F41-A7BB-3339CA99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transmits link-layer frame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id="{74BA2DA1-F394-464B-8C5F-E81836E1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</a:p>
        </p:txBody>
      </p:sp>
      <p:sp>
        <p:nvSpPr>
          <p:cNvPr id="256" name="Rectangle 77">
            <a:extLst>
              <a:ext uri="{FF2B5EF4-FFF2-40B4-BE49-F238E27FC236}">
                <a16:creationId xmlns:a16="http://schemas.microsoft.com/office/drawing/2014/main" id="{690603EC-6A8E-7B49-94C4-6F92D9F2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containing A-to-B IP datagram. Frame destination address: B's MAC address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72A8C484-9F3B-7140-9873-AC4A42E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Pros:</a:t>
            </a: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active node can continuously transmit at full rate of channel</a:t>
            </a: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highly decentralized: only slots in nodes need to be in sync</a:t>
            </a: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2C1441D0-D6C4-E649-93D0-1ECA14AF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Cons: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collisions, wasting slots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idle slots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nodes may be able to detect collision in less than time to transmit packet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clock synchronization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21164FC9-FE4C-614D-972E-A00FCAE25C23}"/>
              </a:ext>
            </a:extLst>
          </p:cNvPr>
          <p:cNvGrpSpPr>
            <a:grpSpLocks/>
          </p:cNvGrpSpPr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B6FB277F-EDE2-1049-9ABF-92D11D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C293767F-FCDF-8642-A612-4649CC7D0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CD7A64E0-8DFE-1E45-8F86-C8EBCFF9F9DA}"/>
              </a:ext>
            </a:extLst>
          </p:cNvPr>
          <p:cNvGrpSpPr>
            <a:grpSpLocks/>
          </p:cNvGrpSpPr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>
              <a:extLst>
                <a:ext uri="{FF2B5EF4-FFF2-40B4-BE49-F238E27FC236}">
                  <a16:creationId xmlns:a16="http://schemas.microsoft.com/office/drawing/2014/main" id="{07CCF55F-4FAA-894C-888B-199900ED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9" name="Text Box 12">
              <a:extLst>
                <a:ext uri="{FF2B5EF4-FFF2-40B4-BE49-F238E27FC236}">
                  <a16:creationId xmlns:a16="http://schemas.microsoft.com/office/drawing/2014/main" id="{6E547B66-C5F6-F343-A739-58397CBF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5E7B8AAA-4C6F-564D-BA83-59E54AD6FA2A}"/>
              </a:ext>
            </a:extLst>
          </p:cNvPr>
          <p:cNvGrpSpPr>
            <a:grpSpLocks/>
          </p:cNvGrpSpPr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4646B359-A79E-F349-BF8A-9D2512A6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7" name="Text Box 15">
              <a:extLst>
                <a:ext uri="{FF2B5EF4-FFF2-40B4-BE49-F238E27FC236}">
                  <a16:creationId xmlns:a16="http://schemas.microsoft.com/office/drawing/2014/main" id="{6ECCB147-A652-0C45-8411-FDEFE8B7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:a16="http://schemas.microsoft.com/office/drawing/2014/main" id="{034C0BC2-FAFB-954B-8184-7437ED6443FF}"/>
              </a:ext>
            </a:extLst>
          </p:cNvPr>
          <p:cNvGrpSpPr>
            <a:grpSpLocks/>
          </p:cNvGrpSpPr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>
              <a:extLst>
                <a:ext uri="{FF2B5EF4-FFF2-40B4-BE49-F238E27FC236}">
                  <a16:creationId xmlns:a16="http://schemas.microsoft.com/office/drawing/2014/main" id="{B5E231FA-D60E-3344-A54A-AE1CCAC2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5" name="Text Box 18">
              <a:extLst>
                <a:ext uri="{FF2B5EF4-FFF2-40B4-BE49-F238E27FC236}">
                  <a16:creationId xmlns:a16="http://schemas.microsoft.com/office/drawing/2014/main" id="{C4C08E10-907C-DD42-A551-372531B7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:a16="http://schemas.microsoft.com/office/drawing/2014/main" id="{647D2F6D-CE64-8B4B-B615-A2D4A4BABDA1}"/>
              </a:ext>
            </a:extLst>
          </p:cNvPr>
          <p:cNvGrpSpPr>
            <a:grpSpLocks/>
          </p:cNvGrpSpPr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40A791FB-0B4E-E54D-A7B1-9F64A6BA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3" name="Text Box 21">
              <a:extLst>
                <a:ext uri="{FF2B5EF4-FFF2-40B4-BE49-F238E27FC236}">
                  <a16:creationId xmlns:a16="http://schemas.microsoft.com/office/drawing/2014/main" id="{B1F1A4C1-13C1-264C-B2A5-E57D85AD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A513746B-2BA9-7842-A3F9-4C806D4C430D}"/>
              </a:ext>
            </a:extLst>
          </p:cNvPr>
          <p:cNvGrpSpPr>
            <a:grpSpLocks/>
          </p:cNvGrpSpPr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>
              <a:extLst>
                <a:ext uri="{FF2B5EF4-FFF2-40B4-BE49-F238E27FC236}">
                  <a16:creationId xmlns:a16="http://schemas.microsoft.com/office/drawing/2014/main" id="{D2113151-CB73-5B4D-B726-093BB119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1" name="Text Box 23">
              <a:extLst>
                <a:ext uri="{FF2B5EF4-FFF2-40B4-BE49-F238E27FC236}">
                  <a16:creationId xmlns:a16="http://schemas.microsoft.com/office/drawing/2014/main" id="{F159D2A5-6D5C-0349-BF63-4ECC249F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3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id="{94B00C29-0193-D349-BFB1-CF44B881490C}"/>
              </a:ext>
            </a:extLst>
          </p:cNvPr>
          <p:cNvGrpSpPr>
            <a:grpSpLocks/>
          </p:cNvGrpSpPr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>
              <a:extLst>
                <a:ext uri="{FF2B5EF4-FFF2-40B4-BE49-F238E27FC236}">
                  <a16:creationId xmlns:a16="http://schemas.microsoft.com/office/drawing/2014/main" id="{8A1DD3D1-8785-3040-A4F2-5147DB88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:a16="http://schemas.microsoft.com/office/drawing/2014/main" id="{09BBF762-4792-7643-BA15-B59BC2E2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E38A06E9-F095-D04D-91F9-81DAFE4FE972}"/>
              </a:ext>
            </a:extLst>
          </p:cNvPr>
          <p:cNvGrpSpPr>
            <a:grpSpLocks/>
          </p:cNvGrpSpPr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0987B743-D2A1-9D4F-A662-FFB579A9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89D7FAA9-9F94-0C4F-B4C3-025342E3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DEC4F61B-7F47-6D40-A1E6-9647D3850BE9}"/>
              </a:ext>
            </a:extLst>
          </p:cNvPr>
          <p:cNvGrpSpPr>
            <a:grpSpLocks/>
          </p:cNvGrpSpPr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8D56CA1-57DA-D349-81DF-1FE3F45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5" name="Text Box 34">
              <a:extLst>
                <a:ext uri="{FF2B5EF4-FFF2-40B4-BE49-F238E27FC236}">
                  <a16:creationId xmlns:a16="http://schemas.microsoft.com/office/drawing/2014/main" id="{90B9F9DD-82FB-9540-93E1-DE1323F0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3</a:t>
              </a:r>
            </a:p>
          </p:txBody>
        </p:sp>
      </p:grpSp>
      <p:grpSp>
        <p:nvGrpSpPr>
          <p:cNvPr id="78" name="Group 35">
            <a:extLst>
              <a:ext uri="{FF2B5EF4-FFF2-40B4-BE49-F238E27FC236}">
                <a16:creationId xmlns:a16="http://schemas.microsoft.com/office/drawing/2014/main" id="{9515035B-221C-F640-AD70-3EDAE35D9A46}"/>
              </a:ext>
            </a:extLst>
          </p:cNvPr>
          <p:cNvGrpSpPr>
            <a:grpSpLocks/>
          </p:cNvGrpSpPr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>
              <a:extLst>
                <a:ext uri="{FF2B5EF4-FFF2-40B4-BE49-F238E27FC236}">
                  <a16:creationId xmlns:a16="http://schemas.microsoft.com/office/drawing/2014/main" id="{011AA78D-6081-1E4C-B13C-ABA03976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3" name="Text Box 37">
              <a:extLst>
                <a:ext uri="{FF2B5EF4-FFF2-40B4-BE49-F238E27FC236}">
                  <a16:creationId xmlns:a16="http://schemas.microsoft.com/office/drawing/2014/main" id="{E9D6FFEE-F33E-FF42-9FA7-54026C2F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3</a:t>
              </a:r>
            </a:p>
          </p:txBody>
        </p:sp>
      </p:grpSp>
      <p:sp>
        <p:nvSpPr>
          <p:cNvPr id="79" name="Text Box 38">
            <a:extLst>
              <a:ext uri="{FF2B5EF4-FFF2-40B4-BE49-F238E27FC236}">
                <a16:creationId xmlns:a16="http://schemas.microsoft.com/office/drawing/2014/main" id="{BC3667BC-568F-5D45-AA96-AD633C98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 1</a:t>
            </a:r>
          </a:p>
        </p:txBody>
      </p:sp>
      <p:sp>
        <p:nvSpPr>
          <p:cNvPr id="80" name="Text Box 39">
            <a:extLst>
              <a:ext uri="{FF2B5EF4-FFF2-40B4-BE49-F238E27FC236}">
                <a16:creationId xmlns:a16="http://schemas.microsoft.com/office/drawing/2014/main" id="{54EFAF25-FCFE-594D-BB9A-4C06F010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 2</a:t>
            </a:r>
          </a:p>
        </p:txBody>
      </p:sp>
      <p:sp>
        <p:nvSpPr>
          <p:cNvPr id="81" name="Text Box 40">
            <a:extLst>
              <a:ext uri="{FF2B5EF4-FFF2-40B4-BE49-F238E27FC236}">
                <a16:creationId xmlns:a16="http://schemas.microsoft.com/office/drawing/2014/main" id="{047D14B7-CD88-0D4A-AD77-5823FBA9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 3</a:t>
            </a:r>
          </a:p>
        </p:txBody>
      </p:sp>
      <p:sp>
        <p:nvSpPr>
          <p:cNvPr id="82" name="Line 41">
            <a:extLst>
              <a:ext uri="{FF2B5EF4-FFF2-40B4-BE49-F238E27FC236}">
                <a16:creationId xmlns:a16="http://schemas.microsoft.com/office/drawing/2014/main" id="{EF48CFD5-90F6-EF43-A053-5A2BD2F0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000967D4-6D82-3C45-A172-150191F9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F238DB4A-BE5F-9743-9947-04D5215C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5" name="Line 44">
            <a:extLst>
              <a:ext uri="{FF2B5EF4-FFF2-40B4-BE49-F238E27FC236}">
                <a16:creationId xmlns:a16="http://schemas.microsoft.com/office/drawing/2014/main" id="{C6957062-2774-324C-BCB0-B11EB113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6" name="Line 45">
            <a:extLst>
              <a:ext uri="{FF2B5EF4-FFF2-40B4-BE49-F238E27FC236}">
                <a16:creationId xmlns:a16="http://schemas.microsoft.com/office/drawing/2014/main" id="{242EDB35-EDA5-084B-9AA4-62A7C14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7" name="Line 46">
            <a:extLst>
              <a:ext uri="{FF2B5EF4-FFF2-40B4-BE49-F238E27FC236}">
                <a16:creationId xmlns:a16="http://schemas.microsoft.com/office/drawing/2014/main" id="{E0FAA97E-3CAE-F145-BE6E-2931C7A4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8" name="Line 47">
            <a:extLst>
              <a:ext uri="{FF2B5EF4-FFF2-40B4-BE49-F238E27FC236}">
                <a16:creationId xmlns:a16="http://schemas.microsoft.com/office/drawing/2014/main" id="{9EAB79C7-5AED-CD47-BF01-F04C6745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9" name="Line 48">
            <a:extLst>
              <a:ext uri="{FF2B5EF4-FFF2-40B4-BE49-F238E27FC236}">
                <a16:creationId xmlns:a16="http://schemas.microsoft.com/office/drawing/2014/main" id="{ED1E52C2-A2DF-7244-888D-8BC965C7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0" name="Line 49">
            <a:extLst>
              <a:ext uri="{FF2B5EF4-FFF2-40B4-BE49-F238E27FC236}">
                <a16:creationId xmlns:a16="http://schemas.microsoft.com/office/drawing/2014/main" id="{0337F98B-B062-E149-AA28-4B72BC8AD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1" name="Line 50">
            <a:extLst>
              <a:ext uri="{FF2B5EF4-FFF2-40B4-BE49-F238E27FC236}">
                <a16:creationId xmlns:a16="http://schemas.microsoft.com/office/drawing/2014/main" id="{A8A55C4A-1AC8-E64D-A11D-781712E9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2" name="Line 51">
            <a:extLst>
              <a:ext uri="{FF2B5EF4-FFF2-40B4-BE49-F238E27FC236}">
                <a16:creationId xmlns:a16="http://schemas.microsoft.com/office/drawing/2014/main" id="{68413A17-8D6D-6F4A-9006-440A683FD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3" name="Text Box 54">
            <a:extLst>
              <a:ext uri="{FF2B5EF4-FFF2-40B4-BE49-F238E27FC236}">
                <a16:creationId xmlns:a16="http://schemas.microsoft.com/office/drawing/2014/main" id="{EFB9B6C9-55C7-9543-BEDB-3C9A6C2B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</a:p>
        </p:txBody>
      </p:sp>
      <p:sp>
        <p:nvSpPr>
          <p:cNvPr id="94" name="Text Box 55">
            <a:extLst>
              <a:ext uri="{FF2B5EF4-FFF2-40B4-BE49-F238E27FC236}">
                <a16:creationId xmlns:a16="http://schemas.microsoft.com/office/drawing/2014/main" id="{A8BF3599-17CC-C54D-A1F4-204FFCEF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</a:p>
        </p:txBody>
      </p:sp>
      <p:sp>
        <p:nvSpPr>
          <p:cNvPr id="95" name="Text Box 56">
            <a:extLst>
              <a:ext uri="{FF2B5EF4-FFF2-40B4-BE49-F238E27FC236}">
                <a16:creationId xmlns:a16="http://schemas.microsoft.com/office/drawing/2014/main" id="{016A40F4-F886-714E-966E-BFDE0F62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</a:p>
        </p:txBody>
      </p:sp>
      <p:sp>
        <p:nvSpPr>
          <p:cNvPr id="96" name="Text Box 58">
            <a:extLst>
              <a:ext uri="{FF2B5EF4-FFF2-40B4-BE49-F238E27FC236}">
                <a16:creationId xmlns:a16="http://schemas.microsoft.com/office/drawing/2014/main" id="{807DF3EC-AAB1-B04A-A023-C5893F6D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</a:p>
        </p:txBody>
      </p:sp>
      <p:sp>
        <p:nvSpPr>
          <p:cNvPr id="97" name="Text Box 59">
            <a:extLst>
              <a:ext uri="{FF2B5EF4-FFF2-40B4-BE49-F238E27FC236}">
                <a16:creationId xmlns:a16="http://schemas.microsoft.com/office/drawing/2014/main" id="{17BF9D31-70E0-5A45-BE2F-E528E81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</a:p>
        </p:txBody>
      </p:sp>
      <p:sp>
        <p:nvSpPr>
          <p:cNvPr id="98" name="Text Box 60">
            <a:extLst>
              <a:ext uri="{FF2B5EF4-FFF2-40B4-BE49-F238E27FC236}">
                <a16:creationId xmlns:a16="http://schemas.microsoft.com/office/drawing/2014/main" id="{FE3B7D2B-E773-5048-9CD2-02409182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</a:p>
        </p:txBody>
      </p:sp>
      <p:sp>
        <p:nvSpPr>
          <p:cNvPr id="99" name="Text Box 61">
            <a:extLst>
              <a:ext uri="{FF2B5EF4-FFF2-40B4-BE49-F238E27FC236}">
                <a16:creationId xmlns:a16="http://schemas.microsoft.com/office/drawing/2014/main" id="{67899F9D-5059-EB46-BE3E-E0710E9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</a:p>
        </p:txBody>
      </p:sp>
      <p:sp>
        <p:nvSpPr>
          <p:cNvPr id="100" name="Text Box 62">
            <a:extLst>
              <a:ext uri="{FF2B5EF4-FFF2-40B4-BE49-F238E27FC236}">
                <a16:creationId xmlns:a16="http://schemas.microsoft.com/office/drawing/2014/main" id="{0537C8B8-45B8-534A-B936-B66DF9D0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</a:p>
        </p:txBody>
      </p:sp>
      <p:sp>
        <p:nvSpPr>
          <p:cNvPr id="101" name="Text Box 63">
            <a:extLst>
              <a:ext uri="{FF2B5EF4-FFF2-40B4-BE49-F238E27FC236}">
                <a16:creationId xmlns:a16="http://schemas.microsoft.com/office/drawing/2014/main" id="{A95F6825-15C2-894C-A225-C35D931A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076B-DA1C-6740-8643-B478EA3CF6E2}"/>
              </a:ext>
            </a:extLst>
          </p:cNvPr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collision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empty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86F0-43E2-384B-F097-CFEFD62A0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2" name="Rectangle 76">
            <a:extLst>
              <a:ext uri="{FF2B5EF4-FFF2-40B4-BE49-F238E27FC236}">
                <a16:creationId xmlns:a16="http://schemas.microsoft.com/office/drawing/2014/main" id="{5FBC6133-DD27-3241-A408-966313D3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receives frame, extracts IP datagram destination B </a:t>
            </a:r>
          </a:p>
        </p:txBody>
      </p: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passes datagram up protocol stack to IP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808B4-288B-1A47-80DE-79C749B11A60}"/>
              </a:ext>
            </a:extLst>
          </p:cNvPr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590253FA-B20A-BC47-9991-7C88D492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>
                <a:extLst>
                  <a:ext uri="{FF2B5EF4-FFF2-40B4-BE49-F238E27FC236}">
                    <a16:creationId xmlns:a16="http://schemas.microsoft.com/office/drawing/2014/main" id="{16EF4841-6756-4D46-9546-277539335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>
                  <a:extLst>
                    <a:ext uri="{FF2B5EF4-FFF2-40B4-BE49-F238E27FC236}">
                      <a16:creationId xmlns:a16="http://schemas.microsoft.com/office/drawing/2014/main" id="{7371DDB5-904C-874E-8170-C30D59BE5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3" name="Line 65">
                  <a:extLst>
                    <a:ext uri="{FF2B5EF4-FFF2-40B4-BE49-F238E27FC236}">
                      <a16:creationId xmlns:a16="http://schemas.microsoft.com/office/drawing/2014/main" id="{6FF50978-C793-0044-BB29-ED02AA8DB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41" name="Text Box 66">
                <a:extLst>
                  <a:ext uri="{FF2B5EF4-FFF2-40B4-BE49-F238E27FC236}">
                    <a16:creationId xmlns:a16="http://schemas.microsoft.com/office/drawing/2014/main" id="{CF1AC934-0101-A144-8086-FDAE559C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 src: 111.111.111.111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 IP dest: 222.222.222.222</a:t>
                </a:r>
              </a:p>
            </p:txBody>
          </p:sp>
        </p:grpSp>
        <p:sp>
          <p:nvSpPr>
            <p:cNvPr id="134" name="Rectangle 76">
              <a:extLst>
                <a:ext uri="{FF2B5EF4-FFF2-40B4-BE49-F238E27FC236}">
                  <a16:creationId xmlns:a16="http://schemas.microsoft.com/office/drawing/2014/main" id="{5CAD8B39-F5FB-0F41-BB58-2958DF3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77">
              <a:extLst>
                <a:ext uri="{FF2B5EF4-FFF2-40B4-BE49-F238E27FC236}">
                  <a16:creationId xmlns:a16="http://schemas.microsoft.com/office/drawing/2014/main" id="{D811A9F1-AA7D-C549-A785-729344EC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Line 78">
              <a:extLst>
                <a:ext uri="{FF2B5EF4-FFF2-40B4-BE49-F238E27FC236}">
                  <a16:creationId xmlns:a16="http://schemas.microsoft.com/office/drawing/2014/main" id="{2F881AFC-357E-514E-AD8A-1BD2337E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Line 83">
              <a:extLst>
                <a:ext uri="{FF2B5EF4-FFF2-40B4-BE49-F238E27FC236}">
                  <a16:creationId xmlns:a16="http://schemas.microsoft.com/office/drawing/2014/main" id="{965AF9CB-B38A-5341-85A1-FE1D132A8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246C53EB-6FD6-D440-9F52-35BA7E01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EE5B2C9-F570-38DE-CACE-B84AF0EF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37"/>
          <a:stretch/>
        </p:blipFill>
        <p:spPr>
          <a:xfrm>
            <a:off x="5990408" y="2656114"/>
            <a:ext cx="6187592" cy="415210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6748878-ED79-8D49-1F7A-B5CCA205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IP and MAC addresses are shown for nodes A, B, C and D, as well as for the router's interfaces</a:t>
            </a:r>
          </a:p>
          <a:p>
            <a:pPr lvl="1"/>
            <a:r>
              <a:rPr lang="en-US" altLang="ko-KR" dirty="0"/>
              <a:t>Consider an IP datagram being sent from A to B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F4D70E2-A32E-6536-ABC7-4B1DFF23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A9A54-F77D-79E5-DCB2-EAF2F7B35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968BF-C864-4A75-91B2-2AF9158FE8D0}"/>
              </a:ext>
            </a:extLst>
          </p:cNvPr>
          <p:cNvSpPr txBox="1"/>
          <p:nvPr/>
        </p:nvSpPr>
        <p:spPr>
          <a:xfrm>
            <a:off x="14001" y="3312825"/>
            <a:ext cx="60960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0" i="0" dirty="0">
                <a:effectLst/>
              </a:rPr>
              <a:t>What is the destination MAC address at  point (1)?</a:t>
            </a:r>
          </a:p>
          <a:p>
            <a:pPr marL="1371600" lvl="2" indent="-457200">
              <a:buAutoNum type="arabicPeriod"/>
            </a:pPr>
            <a:endParaRPr lang="en-US" altLang="ko-KR" sz="1400" b="0" i="0" dirty="0">
              <a:effectLst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400" b="0" i="0" dirty="0">
                <a:effectLst/>
              </a:rPr>
              <a:t>What is the destination IP address at point (2)?</a:t>
            </a:r>
          </a:p>
          <a:p>
            <a:pPr marL="457200" indent="-457200">
              <a:buFontTx/>
              <a:buAutoNum type="arabicPeriod"/>
            </a:pPr>
            <a:endParaRPr lang="en-US" altLang="ko-KR" sz="1400" b="0" i="0" dirty="0">
              <a:effectLst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400" b="0" i="0" dirty="0">
                <a:effectLst/>
              </a:rPr>
              <a:t>What is the source MAC address at point (3)?</a:t>
            </a:r>
          </a:p>
          <a:p>
            <a:pPr marL="457200" indent="-457200">
              <a:buFontTx/>
              <a:buAutoNum type="arabicPeriod"/>
            </a:pPr>
            <a:endParaRPr lang="en-US" altLang="ko-KR" sz="1400" b="0" i="0" dirty="0">
              <a:effectLst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400" b="0" i="0" dirty="0">
                <a:effectLst/>
              </a:rPr>
              <a:t>What is the source MAC address at point (3)?</a:t>
            </a:r>
          </a:p>
        </p:txBody>
      </p:sp>
    </p:spTree>
    <p:extLst>
      <p:ext uri="{BB962C8B-B14F-4D97-AF65-F5344CB8AC3E}">
        <p14:creationId xmlns:p14="http://schemas.microsoft.com/office/powerpoint/2010/main" val="7092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1062252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prob that </a:t>
            </a:r>
            <a:r>
              <a:rPr lang="en-US" sz="2600" i="1" dirty="0"/>
              <a:t>any</a:t>
            </a:r>
            <a:r>
              <a:rPr lang="en-US" sz="2600" dirty="0"/>
              <a:t> node has a success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sz="3600" i="1" dirty="0">
                <a:solidFill>
                  <a:srgbClr val="0000A8"/>
                </a:solidFill>
              </a:rPr>
              <a:t>at best:</a:t>
            </a:r>
            <a:r>
              <a:rPr lang="en-US" sz="3200" i="1" dirty="0">
                <a:solidFill>
                  <a:srgbClr val="0000A8"/>
                </a:solidFill>
              </a:rPr>
              <a:t> </a:t>
            </a:r>
            <a:r>
              <a:rPr lang="en-US" sz="3200" dirty="0"/>
              <a:t>channel used for useful transmissions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4AC7DCD-4616-1546-AB2B-CA980B6C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273" y="5062654"/>
            <a:ext cx="1639229" cy="16392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7C3ED5-1E49-4EEE-BCA0-29AF0988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23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unslotted Aloha: simpler, no synchronization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 first arrives: transmit immediately 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 probability increases with no synchronization: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sent at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collides with other frames sent in [t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-1,t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3590924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FA1D211-7014-034D-A964-C2C2F7515351}"/>
                </a:ext>
              </a:extLst>
            </p:cNvPr>
            <p:cNvSpPr/>
            <p:nvPr/>
          </p:nvSpPr>
          <p:spPr>
            <a:xfrm>
              <a:off x="6519864" y="4672012"/>
              <a:ext cx="1547812" cy="1714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end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start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</a:p>
          </p:txBody>
        </p: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F939E5F7-799D-7849-A30B-30CE63066E5E}"/>
              </a:ext>
            </a:extLst>
          </p:cNvPr>
          <p:cNvSpPr txBox="1">
            <a:spLocks noChangeArrowheads="1"/>
          </p:cNvSpPr>
          <p:nvPr/>
        </p:nvSpPr>
        <p:spPr>
          <a:xfrm>
            <a:off x="911088" y="5316331"/>
            <a:ext cx="10518913" cy="62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pure Aloha efficiency: 18% 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EFECF1-323E-75AA-5C67-91F64A9E4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94AE29A-2784-FF19-90B0-61777B69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3 active nodes, each of which has an infinite supply of frames they want to transmit</a:t>
            </a:r>
          </a:p>
          <a:p>
            <a:pPr lvl="1"/>
            <a:r>
              <a:rPr lang="en-US" altLang="ko-KR" dirty="0"/>
              <a:t>For slotted ALOHA, given a probability of transmission p = 0.34, what is the </a:t>
            </a:r>
            <a:r>
              <a:rPr lang="en-US" altLang="ko-KR" sz="2400" dirty="0"/>
              <a:t>prob that </a:t>
            </a:r>
            <a:r>
              <a:rPr lang="en-US" altLang="ko-KR" sz="2400" i="1" dirty="0"/>
              <a:t>any</a:t>
            </a:r>
            <a:r>
              <a:rPr lang="en-US" altLang="ko-KR" sz="2400" dirty="0"/>
              <a:t> node has a success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3735033-E35E-4D63-701A-A545F0FF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</a:t>
            </a:r>
            <a:r>
              <a:rPr lang="ko-KR" altLang="en-US" dirty="0"/>
              <a:t> </a:t>
            </a:r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8D2BD-F100-2F1E-F3B0-097A34EBE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 (carrier sense multiple access)</a:t>
            </a:r>
            <a:endParaRPr lang="en-US" sz="4400" b="0" dirty="0">
              <a:latin typeface="+mn-lt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E7A0B0F-2486-9640-B03D-72DF37C159B4}"/>
              </a:ext>
            </a:extLst>
          </p:cNvPr>
          <p:cNvSpPr txBox="1">
            <a:spLocks noChangeArrowheads="1"/>
          </p:cNvSpPr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listen before transmit: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channel sensed idle: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transmit entire frame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channel sensed busy: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defer transmission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analogy: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don</a:t>
            </a:r>
            <a:r>
              <a:rPr kumimoji="0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t interrupt others!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C4025D2-3728-874E-8B17-43AA7C121C2A}"/>
              </a:ext>
            </a:extLst>
          </p:cNvPr>
          <p:cNvSpPr txBox="1">
            <a:spLocks noChangeArrowheads="1"/>
          </p:cNvSpPr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CSMA/CD: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 with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 detection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within short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colliding transmissions aborted, reducing channel wastage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analogy: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polite conversationalist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CF407-DCFF-95F3-6681-02BEA9C63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CSMA: collisions</a:t>
            </a:r>
            <a:endParaRPr lang="en-US" sz="4400" b="0" dirty="0">
              <a:latin typeface="+mn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collisions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occur with carrier sensing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propagation delay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means  two nodes may not hear each other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just-started transmission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entire packet transmission time wasted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&amp; propagation delay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 role in determining collision probability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pic>
        <p:nvPicPr>
          <p:cNvPr id="34" name="Picture 3" descr="5">
            <a:extLst>
              <a:ext uri="{FF2B5EF4-FFF2-40B4-BE49-F238E27FC236}">
                <a16:creationId xmlns:a16="http://schemas.microsoft.com/office/drawing/2014/main" id="{0D5CA368-0551-4340-986D-4B213A2C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D39D6C6A-5A1A-CF45-9875-738474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spatial layout of nodes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6" name="Rectangle 87">
            <a:extLst>
              <a:ext uri="{FF2B5EF4-FFF2-40B4-BE49-F238E27FC236}">
                <a16:creationId xmlns:a16="http://schemas.microsoft.com/office/drawing/2014/main" id="{76BB7ED7-48BD-4147-9085-F9EF882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7" name="Rectangle 88">
            <a:extLst>
              <a:ext uri="{FF2B5EF4-FFF2-40B4-BE49-F238E27FC236}">
                <a16:creationId xmlns:a16="http://schemas.microsoft.com/office/drawing/2014/main" id="{71973DC3-114C-5B40-B7FA-C9A27EDC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8" name="Rectangle 90">
            <a:extLst>
              <a:ext uri="{FF2B5EF4-FFF2-40B4-BE49-F238E27FC236}">
                <a16:creationId xmlns:a16="http://schemas.microsoft.com/office/drawing/2014/main" id="{E334A8C5-6B7D-0A4C-B55D-CAB16DF7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9" name="Rectangle 91">
            <a:extLst>
              <a:ext uri="{FF2B5EF4-FFF2-40B4-BE49-F238E27FC236}">
                <a16:creationId xmlns:a16="http://schemas.microsoft.com/office/drawing/2014/main" id="{F9970BA6-5D73-A749-8704-5220C05F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95" y="4564408"/>
            <a:ext cx="3789362" cy="2035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0" name="Rectangle 92">
            <a:extLst>
              <a:ext uri="{FF2B5EF4-FFF2-40B4-BE49-F238E27FC236}">
                <a16:creationId xmlns:a16="http://schemas.microsoft.com/office/drawing/2014/main" id="{AE948D01-7FF0-DD4D-BFDD-F95AAF8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98">
            <a:extLst>
              <a:ext uri="{FF2B5EF4-FFF2-40B4-BE49-F238E27FC236}">
                <a16:creationId xmlns:a16="http://schemas.microsoft.com/office/drawing/2014/main" id="{50E4F1B9-D30D-3140-B7D9-712C28143A01}"/>
              </a:ext>
            </a:extLst>
          </p:cNvPr>
          <p:cNvGrpSpPr>
            <a:grpSpLocks/>
          </p:cNvGrpSpPr>
          <p:nvPr/>
        </p:nvGrpSpPr>
        <p:grpSpPr bwMode="auto"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42" name="Group 67">
              <a:extLst>
                <a:ext uri="{FF2B5EF4-FFF2-40B4-BE49-F238E27FC236}">
                  <a16:creationId xmlns:a16="http://schemas.microsoft.com/office/drawing/2014/main" id="{FC7CB790-4B06-2D46-93B8-665CC2659A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>
                <a:extLst>
                  <a:ext uri="{FF2B5EF4-FFF2-40B4-BE49-F238E27FC236}">
                    <a16:creationId xmlns:a16="http://schemas.microsoft.com/office/drawing/2014/main" id="{DEB17F91-EA76-7442-B298-023829D2D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98BBD2D9-9D1B-B24A-8D63-4BC7E496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4C7FFD54-FB17-394B-8449-7FAA8DE07F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>
                <a:extLst>
                  <a:ext uri="{FF2B5EF4-FFF2-40B4-BE49-F238E27FC236}">
                    <a16:creationId xmlns:a16="http://schemas.microsoft.com/office/drawing/2014/main" id="{826D8206-EAB9-3D48-92AA-BD8B21201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C1C969E0-E2F3-9141-8D5D-FEBB45AF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4" name="Group 73">
              <a:extLst>
                <a:ext uri="{FF2B5EF4-FFF2-40B4-BE49-F238E27FC236}">
                  <a16:creationId xmlns:a16="http://schemas.microsoft.com/office/drawing/2014/main" id="{8A97574D-2558-174E-B305-AA08A3C7A8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>
                <a:extLst>
                  <a:ext uri="{FF2B5EF4-FFF2-40B4-BE49-F238E27FC236}">
                    <a16:creationId xmlns:a16="http://schemas.microsoft.com/office/drawing/2014/main" id="{DA115C27-F619-9546-937E-6CD1A2141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5">
                <a:extLst>
                  <a:ext uri="{FF2B5EF4-FFF2-40B4-BE49-F238E27FC236}">
                    <a16:creationId xmlns:a16="http://schemas.microsoft.com/office/drawing/2014/main" id="{CD685018-7CA3-3B4C-A452-B8E042BB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DBDBB8DE-6AD3-EE44-9B46-0D5E8F803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>
                <a:extLst>
                  <a:ext uri="{FF2B5EF4-FFF2-40B4-BE49-F238E27FC236}">
                    <a16:creationId xmlns:a16="http://schemas.microsoft.com/office/drawing/2014/main" id="{6A7B0553-F377-FD44-A88B-D2727D21D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8">
                <a:extLst>
                  <a:ext uri="{FF2B5EF4-FFF2-40B4-BE49-F238E27FC236}">
                    <a16:creationId xmlns:a16="http://schemas.microsoft.com/office/drawing/2014/main" id="{B7B2B53F-C3B8-444B-93F9-72043CF61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17BC36CE-61EB-3544-881D-44148445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Line 94">
              <a:extLst>
                <a:ext uri="{FF2B5EF4-FFF2-40B4-BE49-F238E27FC236}">
                  <a16:creationId xmlns:a16="http://schemas.microsoft.com/office/drawing/2014/main" id="{496041E2-CD00-714C-8109-E48EBB9E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8" name="Line 95">
              <a:extLst>
                <a:ext uri="{FF2B5EF4-FFF2-40B4-BE49-F238E27FC236}">
                  <a16:creationId xmlns:a16="http://schemas.microsoft.com/office/drawing/2014/main" id="{B1602836-94A7-1344-AD99-4F6543EE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Line 96">
              <a:extLst>
                <a:ext uri="{FF2B5EF4-FFF2-40B4-BE49-F238E27FC236}">
                  <a16:creationId xmlns:a16="http://schemas.microsoft.com/office/drawing/2014/main" id="{AE901CCC-1861-184E-962B-60CDFAA3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0" name="Line 97">
              <a:extLst>
                <a:ext uri="{FF2B5EF4-FFF2-40B4-BE49-F238E27FC236}">
                  <a16:creationId xmlns:a16="http://schemas.microsoft.com/office/drawing/2014/main" id="{3DD53366-738C-944E-B540-F34E1C85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D79F-1344-17E0-0CA2-01502B6C9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8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CSMA/CD:</a:t>
            </a:r>
            <a:endParaRPr lang="en-US" sz="4400" b="0" dirty="0">
              <a:latin typeface="+mn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CSMA/CD reduces the amount of time wasted in collisions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transmission aborted on collision detection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pic>
        <p:nvPicPr>
          <p:cNvPr id="78" name="Picture 3" descr="5">
            <a:extLst>
              <a:ext uri="{FF2B5EF4-FFF2-40B4-BE49-F238E27FC236}">
                <a16:creationId xmlns:a16="http://schemas.microsoft.com/office/drawing/2014/main" id="{D06E5E41-130E-BB43-89F8-A1F3598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29">
            <a:extLst>
              <a:ext uri="{FF2B5EF4-FFF2-40B4-BE49-F238E27FC236}">
                <a16:creationId xmlns:a16="http://schemas.microsoft.com/office/drawing/2014/main" id="{1DC42722-FCDE-C744-B3AD-4FFF0DD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76701BCC-FF60-A34C-9FFB-B99203FB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spatial layout of nodes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4935420-9F5A-6646-BC35-FE5744F261B4}"/>
              </a:ext>
            </a:extLst>
          </p:cNvPr>
          <p:cNvGrpSpPr>
            <a:grpSpLocks/>
          </p:cNvGrpSpPr>
          <p:nvPr/>
        </p:nvGrpSpPr>
        <p:grpSpPr bwMode="auto">
          <a:xfrm>
            <a:off x="7696682" y="1204085"/>
            <a:ext cx="3263900" cy="195262"/>
            <a:chOff x="4220" y="1231"/>
            <a:chExt cx="1989" cy="90"/>
          </a:xfrm>
        </p:grpSpPr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548DB465-82DF-0440-A432-2DF2634B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5EF8B124-5E56-EB4D-8C08-46C67AE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9D8D4137-33A6-FD4B-BE8A-F6C58386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BC114EE6-828B-264D-9807-6A556FCE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615EC4B7-B973-6E41-8EB5-75BB758D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7" name="Group 11">
            <a:extLst>
              <a:ext uri="{FF2B5EF4-FFF2-40B4-BE49-F238E27FC236}">
                <a16:creationId xmlns:a16="http://schemas.microsoft.com/office/drawing/2014/main" id="{6B3E042D-00E8-0D43-B62C-BC257C0BE3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88" name="Picture 12" descr="desktop_computer_stylized_medium">
              <a:extLst>
                <a:ext uri="{FF2B5EF4-FFF2-40B4-BE49-F238E27FC236}">
                  <a16:creationId xmlns:a16="http://schemas.microsoft.com/office/drawing/2014/main" id="{4C9AC728-261B-FE45-9FEE-3F36E7FE6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012AC6C-1E80-9C43-A74F-B25426F1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" name="Group 14">
            <a:extLst>
              <a:ext uri="{FF2B5EF4-FFF2-40B4-BE49-F238E27FC236}">
                <a16:creationId xmlns:a16="http://schemas.microsoft.com/office/drawing/2014/main" id="{A4B289BD-7DCF-6045-ACB6-F2429F1C7C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91" name="Picture 15" descr="desktop_computer_stylized_medium">
              <a:extLst>
                <a:ext uri="{FF2B5EF4-FFF2-40B4-BE49-F238E27FC236}">
                  <a16:creationId xmlns:a16="http://schemas.microsoft.com/office/drawing/2014/main" id="{FBAD689B-8E45-1845-A238-667A4218F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DE135AD2-2096-2A42-B530-B6E6036A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" name="Group 17">
            <a:extLst>
              <a:ext uri="{FF2B5EF4-FFF2-40B4-BE49-F238E27FC236}">
                <a16:creationId xmlns:a16="http://schemas.microsoft.com/office/drawing/2014/main" id="{A5CD4FED-7480-B747-A3DA-8F9FE8F0E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94" name="Picture 18" descr="desktop_computer_stylized_medium">
              <a:extLst>
                <a:ext uri="{FF2B5EF4-FFF2-40B4-BE49-F238E27FC236}">
                  <a16:creationId xmlns:a16="http://schemas.microsoft.com/office/drawing/2014/main" id="{81E67EE6-C5AF-C14F-B5DF-53480B207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D1CE32B-7F6C-AF41-929E-EB5E9CAA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6" name="Group 20">
            <a:extLst>
              <a:ext uri="{FF2B5EF4-FFF2-40B4-BE49-F238E27FC236}">
                <a16:creationId xmlns:a16="http://schemas.microsoft.com/office/drawing/2014/main" id="{9178B92E-2122-5945-A67E-297BB2AC57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97" name="Picture 21" descr="desktop_computer_stylized_medium">
              <a:extLst>
                <a:ext uri="{FF2B5EF4-FFF2-40B4-BE49-F238E27FC236}">
                  <a16:creationId xmlns:a16="http://schemas.microsoft.com/office/drawing/2014/main" id="{3AE91596-19C4-414E-B810-903273BB3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15D17CB-26CA-AD4F-B23A-0E57A00B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3835804F-30BD-7E45-AED8-D31B5DCA9648}"/>
              </a:ext>
            </a:extLst>
          </p:cNvPr>
          <p:cNvSpPr/>
          <p:nvPr/>
        </p:nvSpPr>
        <p:spPr>
          <a:xfrm>
            <a:off x="7342577" y="2036867"/>
            <a:ext cx="3986127" cy="2699396"/>
          </a:xfrm>
          <a:custGeom>
            <a:avLst/>
            <a:gdLst>
              <a:gd name="connsiteX0" fmla="*/ 0 w 3986127"/>
              <a:gd name="connsiteY0" fmla="*/ 158788 h 2699396"/>
              <a:gd name="connsiteX1" fmla="*/ 1357912 w 3986127"/>
              <a:gd name="connsiteY1" fmla="*/ 32853 h 2699396"/>
              <a:gd name="connsiteX2" fmla="*/ 1522175 w 3986127"/>
              <a:gd name="connsiteY2" fmla="*/ 0 h 2699396"/>
              <a:gd name="connsiteX3" fmla="*/ 3542616 w 3986127"/>
              <a:gd name="connsiteY3" fmla="*/ 246395 h 2699396"/>
              <a:gd name="connsiteX4" fmla="*/ 3936848 w 3986127"/>
              <a:gd name="connsiteY4" fmla="*/ 394232 h 2699396"/>
              <a:gd name="connsiteX5" fmla="*/ 3986127 w 3986127"/>
              <a:gd name="connsiteY5" fmla="*/ 2699396 h 2699396"/>
              <a:gd name="connsiteX6" fmla="*/ 5476 w 3986127"/>
              <a:gd name="connsiteY6" fmla="*/ 2650117 h 2699396"/>
              <a:gd name="connsiteX7" fmla="*/ 0 w 3986127"/>
              <a:gd name="connsiteY7" fmla="*/ 158788 h 269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6127" h="2699396">
                <a:moveTo>
                  <a:pt x="0" y="158788"/>
                </a:moveTo>
                <a:lnTo>
                  <a:pt x="1357912" y="32853"/>
                </a:lnTo>
                <a:lnTo>
                  <a:pt x="1522175" y="0"/>
                </a:lnTo>
                <a:lnTo>
                  <a:pt x="3542616" y="246395"/>
                </a:lnTo>
                <a:lnTo>
                  <a:pt x="3936848" y="394232"/>
                </a:lnTo>
                <a:lnTo>
                  <a:pt x="3986127" y="2699396"/>
                </a:lnTo>
                <a:lnTo>
                  <a:pt x="5476" y="2650117"/>
                </a:lnTo>
                <a:cubicBezTo>
                  <a:pt x="3651" y="1819674"/>
                  <a:pt x="1825" y="989231"/>
                  <a:pt x="0" y="1587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B22443-27C2-EBB2-9832-E1DA9A655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8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26649</TotalTime>
  <Words>2278</Words>
  <Application>Microsoft Office PowerPoint</Application>
  <PresentationFormat>와이드스크린</PresentationFormat>
  <Paragraphs>574</Paragraphs>
  <Slides>31</Slides>
  <Notes>29</Notes>
  <HiddenSlides>2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Noto Sans KR</vt:lpstr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Equation</vt:lpstr>
      <vt:lpstr>Random access protocols</vt:lpstr>
      <vt:lpstr>Slotted ALOHA</vt:lpstr>
      <vt:lpstr>Slotted ALOHA</vt:lpstr>
      <vt:lpstr>Slotted ALOHA: efficiency</vt:lpstr>
      <vt:lpstr>Pure ALOHA</vt:lpstr>
      <vt:lpstr>Interactive Exercises</vt:lpstr>
      <vt:lpstr>CSMA (carrier sense multiple access)</vt:lpstr>
      <vt:lpstr>CSMA: collisions</vt:lpstr>
      <vt:lpstr>CSMA/CD: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Interactive Exercises</vt:lpstr>
      <vt:lpstr>Interactive Exercises</vt:lpstr>
      <vt:lpstr>Link layer, LANs: roadmap</vt:lpstr>
      <vt:lpstr>MAC addresses</vt:lpstr>
      <vt:lpstr>MAC addresses</vt:lpstr>
      <vt:lpstr>MAC addresses</vt:lpstr>
      <vt:lpstr>ARP: address resolution protocol</vt:lpstr>
      <vt:lpstr>ARP protocol in action</vt:lpstr>
      <vt:lpstr>ARP protocol in action</vt:lpstr>
      <vt:lpstr>ARP protocol in action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Interactive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대준</cp:lastModifiedBy>
  <cp:revision>885</cp:revision>
  <dcterms:created xsi:type="dcterms:W3CDTF">2020-01-18T07:24:59Z</dcterms:created>
  <dcterms:modified xsi:type="dcterms:W3CDTF">2023-12-12T01:18:13Z</dcterms:modified>
</cp:coreProperties>
</file>