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1273" r:id="rId2"/>
    <p:sldId id="1261" r:id="rId3"/>
    <p:sldId id="1262" r:id="rId4"/>
    <p:sldId id="1263" r:id="rId5"/>
    <p:sldId id="1264" r:id="rId6"/>
    <p:sldId id="1234" r:id="rId7"/>
    <p:sldId id="1238" r:id="rId8"/>
    <p:sldId id="1245" r:id="rId9"/>
    <p:sldId id="1244" r:id="rId10"/>
    <p:sldId id="1241" r:id="rId11"/>
    <p:sldId id="1242" r:id="rId12"/>
    <p:sldId id="1243" r:id="rId13"/>
    <p:sldId id="1246" r:id="rId14"/>
    <p:sldId id="2632" r:id="rId15"/>
    <p:sldId id="2633" r:id="rId16"/>
    <p:sldId id="2634" r:id="rId17"/>
    <p:sldId id="2635" r:id="rId18"/>
    <p:sldId id="2636" r:id="rId19"/>
    <p:sldId id="1255" r:id="rId20"/>
    <p:sldId id="1267" r:id="rId21"/>
    <p:sldId id="1268" r:id="rId22"/>
    <p:sldId id="1269" r:id="rId23"/>
    <p:sldId id="1274" r:id="rId24"/>
    <p:sldId id="1280" r:id="rId25"/>
    <p:sldId id="1281" r:id="rId26"/>
    <p:sldId id="1282" r:id="rId27"/>
    <p:sldId id="1284" r:id="rId28"/>
    <p:sldId id="1285" r:id="rId29"/>
    <p:sldId id="1286" r:id="rId30"/>
    <p:sldId id="1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1623" autoAdjust="0"/>
  </p:normalViewPr>
  <p:slideViewPr>
    <p:cSldViewPr snapToGrid="0" snapToObjects="1">
      <p:cViewPr varScale="1">
        <p:scale>
          <a:sx n="82" d="100"/>
          <a:sy n="82" d="100"/>
        </p:scale>
        <p:origin x="283" y="72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52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29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7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6616544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523441"/>
              <a:chOff x="7323884" y="108155"/>
              <a:chExt cx="2179649" cy="1523441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510760"/>
                <a:chOff x="7323884" y="120836"/>
                <a:chExt cx="2179649" cy="1510760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43438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431267"/>
                  <a:ext cx="111719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altLang="ko-KR" sz="1600" dirty="0"/>
                    <a:t>D</a:t>
                  </a:r>
                  <a:r>
                    <a:rPr lang="en-US" altLang="ko-KR" sz="1600" baseline="-25000" dirty="0"/>
                    <a:t>b</a:t>
                  </a:r>
                  <a:r>
                    <a:rPr lang="en-US" altLang="ko-KR" sz="1600" dirty="0"/>
                    <a:t>(b) = 0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0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523441"/>
              <a:chOff x="7323884" y="108155"/>
              <a:chExt cx="2179649" cy="1523441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510760"/>
                <a:chOff x="7323884" y="120836"/>
                <a:chExt cx="2179649" cy="1510760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43438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431267"/>
                  <a:ext cx="111719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altLang="ko-KR" sz="1600" dirty="0"/>
                    <a:t>D</a:t>
                  </a:r>
                  <a:r>
                    <a:rPr lang="en-US" altLang="ko-KR" sz="1600" baseline="-25000" dirty="0"/>
                    <a:t>b</a:t>
                  </a:r>
                  <a:r>
                    <a:rPr lang="en-US" altLang="ko-KR" sz="1600" dirty="0"/>
                    <a:t>(b) = 0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 ∞, 2}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8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523441"/>
              <a:chOff x="7323884" y="108155"/>
              <a:chExt cx="2179649" cy="1523441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510760"/>
                <a:chOff x="7323884" y="120836"/>
                <a:chExt cx="2179649" cy="1510760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43438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431267"/>
                  <a:ext cx="111719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0</a:t>
                  </a: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altLang="ko-KR" sz="1600" dirty="0"/>
                    <a:t>D</a:t>
                  </a:r>
                  <a:r>
                    <a:rPr lang="en-US" altLang="ko-KR" sz="1600" baseline="-25000" dirty="0"/>
                    <a:t>b</a:t>
                  </a:r>
                  <a:r>
                    <a:rPr lang="en-US" altLang="ko-KR" sz="1600" dirty="0"/>
                    <a:t>(c) =</a:t>
                  </a:r>
                  <a:r>
                    <a:rPr lang="en-US" altLang="ko-KR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523441"/>
              <a:chOff x="7323884" y="108155"/>
              <a:chExt cx="2179649" cy="1523441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510760"/>
                <a:chOff x="7323884" y="120836"/>
                <a:chExt cx="2179649" cy="1510760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43438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431267"/>
                  <a:ext cx="111719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altLang="ko-KR" sz="1600" dirty="0"/>
                    <a:t>D</a:t>
                  </a:r>
                  <a:r>
                    <a:rPr lang="en-US" altLang="ko-KR" sz="1600" baseline="-25000" dirty="0"/>
                    <a:t>b</a:t>
                  </a:r>
                  <a:r>
                    <a:rPr lang="en-US" altLang="ko-KR" sz="1600" dirty="0"/>
                    <a:t>(b) = 0</a:t>
                  </a:r>
                  <a:endParaRPr lang="en-US" altLang="ko-KR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6663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523441"/>
              <a:chOff x="7323884" y="108155"/>
              <a:chExt cx="2179649" cy="1523441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510760"/>
                <a:chOff x="7323884" y="120836"/>
                <a:chExt cx="2179649" cy="1510760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43438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431267"/>
                  <a:ext cx="111719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altLang="ko-KR" sz="1600" dirty="0"/>
                    <a:t>D</a:t>
                  </a:r>
                  <a:r>
                    <a:rPr lang="en-US" altLang="ko-KR" sz="1600" baseline="-25000" dirty="0"/>
                    <a:t>b</a:t>
                  </a:r>
                  <a:r>
                    <a:rPr lang="en-US" altLang="ko-KR" sz="1600" dirty="0"/>
                    <a:t>(b) = 0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 err="1">
                    <a:cs typeface="Arial" charset="0"/>
                  </a:rPr>
                  <a:t>D</a:t>
                </a:r>
                <a:r>
                  <a:rPr lang="en-US" sz="1600" baseline="-25000" dirty="0" err="1">
                    <a:cs typeface="Arial" charset="0"/>
                  </a:rPr>
                  <a:t>f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252840" cy="2667397"/>
            <a:chOff x="9764348" y="1447800"/>
            <a:chExt cx="1252840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252840" cy="2667397"/>
              <a:chOff x="9472119" y="702026"/>
              <a:chExt cx="1252840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25284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h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215186" cy="2667397"/>
            <a:chOff x="9764348" y="1447800"/>
            <a:chExt cx="1215186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215186" cy="2667397"/>
              <a:chOff x="9472119" y="702026"/>
              <a:chExt cx="1215186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215186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d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7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9790B3-20D9-CE34-6114-27C97B020717}"/>
              </a:ext>
            </a:extLst>
          </p:cNvPr>
          <p:cNvSpPr txBox="1"/>
          <p:nvPr/>
        </p:nvSpPr>
        <p:spPr>
          <a:xfrm>
            <a:off x="7361695" y="268476"/>
            <a:ext cx="49542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latin typeface="+mn-lt"/>
              </a:rPr>
              <a:t>Dijkstra’s algorithm:</a:t>
            </a:r>
          </a:p>
          <a:p>
            <a:r>
              <a:rPr lang="en-US" altLang="ko-KR" sz="2800" b="1" i="1" dirty="0">
                <a:solidFill>
                  <a:srgbClr val="CC0000"/>
                </a:solidFill>
                <a:latin typeface="+mn-lt"/>
              </a:rPr>
              <a:t>D(v) = </a:t>
            </a:r>
            <a:r>
              <a:rPr lang="en-US" altLang="ko-KR" sz="28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altLang="ko-KR" sz="2800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ko-KR" sz="2800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altLang="ko-KR" sz="2800" b="1" i="1" dirty="0">
                <a:solidFill>
                  <a:srgbClr val="CC0000"/>
                </a:solidFill>
                <a:latin typeface="+mn-lt"/>
              </a:rPr>
              <a:t>D(v),  D(w) + </a:t>
            </a:r>
            <a:r>
              <a:rPr lang="en-US" altLang="ko-KR" sz="2800" b="1" i="1" dirty="0" err="1">
                <a:solidFill>
                  <a:srgbClr val="CC0000"/>
                </a:solidFill>
                <a:latin typeface="+mn-lt"/>
              </a:rPr>
              <a:t>c</a:t>
            </a:r>
            <a:r>
              <a:rPr lang="en-US" altLang="ko-KR" sz="2800" b="1" i="1" baseline="-25000" dirty="0" err="1">
                <a:solidFill>
                  <a:srgbClr val="CC0000"/>
                </a:solidFill>
                <a:latin typeface="+mn-lt"/>
              </a:rPr>
              <a:t>w,v</a:t>
            </a:r>
            <a:r>
              <a:rPr lang="en-US" altLang="ko-KR" sz="2800" b="1" i="1" baseline="-25000" dirty="0">
                <a:solidFill>
                  <a:srgbClr val="CC0000"/>
                </a:solidFill>
                <a:latin typeface="+mn-lt"/>
              </a:rPr>
              <a:t>  </a:t>
            </a:r>
            <a:r>
              <a:rPr lang="en-US" altLang="ko-KR" sz="2800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altLang="ko-KR" sz="2800" b="1" i="1" dirty="0">
                <a:solidFill>
                  <a:srgbClr val="CC0000"/>
                </a:solidFill>
                <a:latin typeface="+mn-lt"/>
              </a:rPr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  y </a:t>
            </a:r>
            <a:r>
              <a:rPr lang="en-US" sz="3200" dirty="0">
                <a:solidFill>
                  <a:srgbClr val="0000A8"/>
                </a:solidFill>
                <a:sym typeface="Wingdings" panose="05000000000000000000" pitchFamily="2" charset="2"/>
              </a:rPr>
              <a:t> x, z  x</a:t>
            </a:r>
            <a:endParaRPr lang="en-US" sz="3200" dirty="0">
              <a:solidFill>
                <a:srgbClr val="0000A8"/>
              </a:solidFill>
            </a:endParaRP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8611347" y="1590217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811F644-3FA6-1C1D-6536-91622ABE605A}"/>
              </a:ext>
            </a:extLst>
          </p:cNvPr>
          <p:cNvSpPr txBox="1"/>
          <p:nvPr/>
        </p:nvSpPr>
        <p:spPr>
          <a:xfrm>
            <a:off x="9269932" y="812899"/>
            <a:ext cx="150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D</a:t>
            </a:r>
            <a:r>
              <a:rPr lang="en-US" altLang="ko-KR" sz="1800" baseline="-25000" dirty="0"/>
              <a:t>y</a:t>
            </a:r>
            <a:r>
              <a:rPr lang="en-US" altLang="ko-KR" sz="1800" dirty="0"/>
              <a:t>(x) = 4 </a:t>
            </a:r>
          </a:p>
          <a:p>
            <a:r>
              <a:rPr lang="en-US" altLang="ko-KR" sz="1800" dirty="0"/>
              <a:t>D</a:t>
            </a:r>
            <a:r>
              <a:rPr lang="en-US" altLang="ko-KR" sz="1800" baseline="-25000" dirty="0"/>
              <a:t>y</a:t>
            </a:r>
            <a:r>
              <a:rPr lang="en-US" altLang="ko-KR" sz="1800" dirty="0"/>
              <a:t>(y) = 0 </a:t>
            </a:r>
          </a:p>
          <a:p>
            <a:r>
              <a:rPr lang="en-US" altLang="ko-KR" sz="1800" dirty="0"/>
              <a:t>D</a:t>
            </a:r>
            <a:r>
              <a:rPr lang="en-US" altLang="ko-KR" sz="1800" baseline="-25000" dirty="0"/>
              <a:t>y</a:t>
            </a:r>
            <a:r>
              <a:rPr lang="en-US" altLang="ko-KR" sz="1800" dirty="0"/>
              <a:t>(z) = 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4AF11-327D-110A-454A-F116B9C09EEC}"/>
              </a:ext>
            </a:extLst>
          </p:cNvPr>
          <p:cNvSpPr txBox="1"/>
          <p:nvPr/>
        </p:nvSpPr>
        <p:spPr>
          <a:xfrm>
            <a:off x="10829085" y="2092165"/>
            <a:ext cx="150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D</a:t>
            </a:r>
            <a:r>
              <a:rPr lang="en-US" altLang="ko-KR" sz="1800" baseline="-25000" dirty="0" err="1"/>
              <a:t>z</a:t>
            </a:r>
            <a:r>
              <a:rPr lang="en-US" altLang="ko-KR" sz="1800" dirty="0"/>
              <a:t>(x) = 5</a:t>
            </a:r>
          </a:p>
          <a:p>
            <a:r>
              <a:rPr lang="en-US" altLang="ko-KR" sz="1800" dirty="0" err="1"/>
              <a:t>D</a:t>
            </a:r>
            <a:r>
              <a:rPr lang="en-US" altLang="ko-KR" sz="1800" baseline="-25000" dirty="0" err="1"/>
              <a:t>z</a:t>
            </a:r>
            <a:r>
              <a:rPr lang="en-US" altLang="ko-KR" sz="1800" dirty="0"/>
              <a:t>(y) = 1 </a:t>
            </a:r>
          </a:p>
          <a:p>
            <a:r>
              <a:rPr lang="en-US" altLang="ko-KR" sz="1800" dirty="0" err="1"/>
              <a:t>D</a:t>
            </a:r>
            <a:r>
              <a:rPr lang="en-US" altLang="ko-KR" sz="1800" baseline="-25000" dirty="0" err="1"/>
              <a:t>z</a:t>
            </a:r>
            <a:r>
              <a:rPr lang="en-US" altLang="ko-KR" sz="1800" dirty="0"/>
              <a:t>(z)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391610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  </a:t>
            </a:r>
            <a:r>
              <a:rPr lang="en-US" altLang="ko-KR" sz="3200" dirty="0">
                <a:solidFill>
                  <a:srgbClr val="0000A8"/>
                </a:solidFill>
              </a:rPr>
              <a:t>y </a:t>
            </a:r>
            <a:r>
              <a:rPr lang="en-US" altLang="ko-KR" sz="3200" dirty="0">
                <a:solidFill>
                  <a:srgbClr val="0000A8"/>
                </a:solidFill>
                <a:sym typeface="Wingdings" panose="05000000000000000000" pitchFamily="2" charset="2"/>
              </a:rPr>
              <a:t> x, z  x</a:t>
            </a:r>
            <a:endParaRPr lang="en-US" sz="3200" dirty="0">
              <a:solidFill>
                <a:srgbClr val="0000A8"/>
              </a:solidFill>
            </a:endParaRP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875869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3132525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811018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489512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5178443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6882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1B182-6960-01B7-B57A-AAE292FB33B4}"/>
              </a:ext>
            </a:extLst>
          </p:cNvPr>
          <p:cNvSpPr txBox="1"/>
          <p:nvPr/>
        </p:nvSpPr>
        <p:spPr>
          <a:xfrm>
            <a:off x="9422332" y="584299"/>
            <a:ext cx="150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D</a:t>
            </a:r>
            <a:r>
              <a:rPr lang="en-US" altLang="ko-KR" sz="1800" baseline="-25000" dirty="0"/>
              <a:t>y</a:t>
            </a:r>
            <a:r>
              <a:rPr lang="en-US" altLang="ko-KR" sz="1800" dirty="0"/>
              <a:t>(x) = 4 </a:t>
            </a:r>
          </a:p>
          <a:p>
            <a:r>
              <a:rPr lang="en-US" altLang="ko-KR" sz="1800" dirty="0"/>
              <a:t>D</a:t>
            </a:r>
            <a:r>
              <a:rPr lang="en-US" altLang="ko-KR" sz="1800" baseline="-25000" dirty="0"/>
              <a:t>y</a:t>
            </a:r>
            <a:r>
              <a:rPr lang="en-US" altLang="ko-KR" sz="1800" dirty="0"/>
              <a:t>(y) = 0 </a:t>
            </a:r>
          </a:p>
          <a:p>
            <a:r>
              <a:rPr lang="en-US" altLang="ko-KR" sz="1800" dirty="0"/>
              <a:t>D</a:t>
            </a:r>
            <a:r>
              <a:rPr lang="en-US" altLang="ko-KR" sz="1800" baseline="-25000" dirty="0"/>
              <a:t>y</a:t>
            </a:r>
            <a:r>
              <a:rPr lang="en-US" altLang="ko-KR" sz="1800" dirty="0"/>
              <a:t>(z) = 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4AA6A-DD28-C010-5DA7-1EC388ECBC64}"/>
              </a:ext>
            </a:extLst>
          </p:cNvPr>
          <p:cNvSpPr txBox="1"/>
          <p:nvPr/>
        </p:nvSpPr>
        <p:spPr>
          <a:xfrm>
            <a:off x="10981485" y="1863565"/>
            <a:ext cx="150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D</a:t>
            </a:r>
            <a:r>
              <a:rPr lang="en-US" altLang="ko-KR" sz="1800" baseline="-25000" dirty="0" err="1"/>
              <a:t>z</a:t>
            </a:r>
            <a:r>
              <a:rPr lang="en-US" altLang="ko-KR" sz="1800" dirty="0"/>
              <a:t>(x) = 5</a:t>
            </a:r>
          </a:p>
          <a:p>
            <a:r>
              <a:rPr lang="en-US" altLang="ko-KR" sz="1800" dirty="0" err="1"/>
              <a:t>D</a:t>
            </a:r>
            <a:r>
              <a:rPr lang="en-US" altLang="ko-KR" sz="1800" baseline="-25000" dirty="0" err="1"/>
              <a:t>z</a:t>
            </a:r>
            <a:r>
              <a:rPr lang="en-US" altLang="ko-KR" sz="1800" dirty="0"/>
              <a:t>(y) = 1 </a:t>
            </a:r>
          </a:p>
          <a:p>
            <a:r>
              <a:rPr lang="en-US" altLang="ko-KR" sz="1800" dirty="0" err="1"/>
              <a:t>D</a:t>
            </a:r>
            <a:r>
              <a:rPr lang="en-US" altLang="ko-KR" sz="1800" baseline="-25000" dirty="0" err="1"/>
              <a:t>z</a:t>
            </a:r>
            <a:r>
              <a:rPr lang="en-US" altLang="ko-KR" sz="1800" dirty="0"/>
              <a:t>(z)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low-cost path to everywhere”): </a:t>
            </a:r>
            <a:r>
              <a:rPr lang="en-US" i="1" dirty="0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DV is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6711794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our routing study thus far - 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Making routing scalable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</a:pPr>
            <a:r>
              <a:rPr lang="en-US" kern="0" dirty="0">
                <a:solidFill>
                  <a:srgbClr val="C00000"/>
                </a:solidFill>
              </a:rPr>
              <a:t>scale: </a:t>
            </a:r>
            <a:r>
              <a:rPr lang="en-US" kern="0" dirty="0"/>
              <a:t>billions of destinations:</a:t>
            </a:r>
          </a:p>
          <a:p>
            <a:r>
              <a:rPr lang="en-US" sz="2400" kern="0" dirty="0"/>
              <a:t>can’</a:t>
            </a:r>
            <a:r>
              <a:rPr lang="en-US" altLang="ja-JP" sz="2400" kern="0" dirty="0"/>
              <a:t>t store all destinations in routing tables!</a:t>
            </a:r>
          </a:p>
          <a:p>
            <a:r>
              <a:rPr lang="en-US" sz="2400" kern="0" dirty="0"/>
              <a:t>routing table exchange would swamp links!</a:t>
            </a:r>
            <a:r>
              <a:rPr lang="en-US" kern="0" dirty="0"/>
              <a:t> 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administrative autonomy: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Internet: a network of networks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8674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solidFill>
                  <a:srgbClr val="C00000"/>
                </a:solidFill>
              </a:rPr>
              <a:t>intra-AS (aka “intra-domain”): </a:t>
            </a:r>
            <a:r>
              <a:rPr lang="en-US" kern="0" dirty="0"/>
              <a:t>routing among routers </a:t>
            </a:r>
            <a:r>
              <a:rPr lang="en-US" i="1" kern="0" dirty="0"/>
              <a:t>within same AS (“network”)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all routers in AS must run same intra-domain protocol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routers in different AS can run different intra-domain routing protocols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>
                <a:solidFill>
                  <a:srgbClr val="0000A8"/>
                </a:solidFill>
              </a:rPr>
              <a:t>gateway router: </a:t>
            </a:r>
            <a:r>
              <a:rPr lang="en-US" sz="2400" kern="0" dirty="0"/>
              <a:t>at “edge” of its own AS, has link(s) to router(s) in other AS’es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lvl="0">
              <a:buNone/>
              <a:defRPr/>
            </a:pPr>
            <a:r>
              <a:rPr lang="en-US" sz="3200" kern="0" dirty="0">
                <a:solidFill>
                  <a:srgbClr val="CC0000"/>
                </a:solidFill>
                <a:cs typeface="+mn-cs"/>
              </a:rPr>
              <a:t>inter-AS (aka “inter-domain”): </a:t>
            </a:r>
            <a:r>
              <a:rPr lang="en-US" kern="0" dirty="0">
                <a:cs typeface="+mn-cs"/>
              </a:rPr>
              <a:t>routing </a:t>
            </a:r>
            <a:r>
              <a:rPr lang="en-US" i="1" kern="0" dirty="0">
                <a:solidFill>
                  <a:srgbClr val="0000A8"/>
                </a:solidFill>
                <a:cs typeface="+mn-cs"/>
              </a:rPr>
              <a:t>among</a:t>
            </a:r>
            <a:r>
              <a:rPr lang="en-US" kern="0" dirty="0">
                <a:cs typeface="+mn-cs"/>
              </a:rPr>
              <a:t> AS’es</a:t>
            </a:r>
          </a:p>
          <a:p>
            <a:pPr marL="409575" lvl="0" indent="-285750">
              <a:buFont typeface="Wingdings" pitchFamily="2" charset="2"/>
              <a:buChar char="§"/>
              <a:defRPr/>
            </a:pPr>
            <a:r>
              <a:rPr lang="en-US" sz="2400" kern="0" dirty="0">
                <a:cs typeface="+mn-cs"/>
              </a:rPr>
              <a:t>gateways perform inter-domain routing (as well as intra-domain routing)</a:t>
            </a:r>
          </a:p>
        </p:txBody>
      </p:sp>
    </p:spTree>
    <p:extLst>
      <p:ext uri="{BB962C8B-B14F-4D97-AF65-F5344CB8AC3E}">
        <p14:creationId xmlns:p14="http://schemas.microsoft.com/office/powerpoint/2010/main" val="17135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13" y="5100458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0776" y="4638895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inter-AS routing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FDBFFAE-83D8-D74E-B3C9-F3CDF234CDF3}"/>
              </a:ext>
            </a:extLst>
          </p:cNvPr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DA2EECEA-6E2F-594A-A168-0AF941E524C3}"/>
                </a:ext>
              </a:extLst>
            </p:cNvPr>
            <p:cNvSpPr/>
            <p:nvPr/>
          </p:nvSpPr>
          <p:spPr bwMode="auto">
            <a:xfrm flipH="1">
              <a:off x="5219204" y="3674178"/>
              <a:ext cx="2255450" cy="134785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2217181 w 2532501"/>
                <a:gd name="connsiteY0" fmla="*/ 747595 h 747595"/>
                <a:gd name="connsiteX1" fmla="*/ 0 w 2532501"/>
                <a:gd name="connsiteY1" fmla="*/ 310 h 747595"/>
                <a:gd name="connsiteX2" fmla="*/ 2251233 w 2532501"/>
                <a:gd name="connsiteY2" fmla="*/ 1468 h 747595"/>
                <a:gd name="connsiteX3" fmla="*/ 2532501 w 2532501"/>
                <a:gd name="connsiteY3" fmla="*/ 710902 h 747595"/>
                <a:gd name="connsiteX4" fmla="*/ 2217181 w 2532501"/>
                <a:gd name="connsiteY4" fmla="*/ 747595 h 747595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274923"/>
                <a:gd name="connsiteY0" fmla="*/ 1349639 h 1349639"/>
                <a:gd name="connsiteX1" fmla="*/ 0 w 2274923"/>
                <a:gd name="connsiteY1" fmla="*/ 310 h 1349639"/>
                <a:gd name="connsiteX2" fmla="*/ 2251233 w 2274923"/>
                <a:gd name="connsiteY2" fmla="*/ 1468 h 1349639"/>
                <a:gd name="connsiteX3" fmla="*/ 2244541 w 2274923"/>
                <a:gd name="connsiteY3" fmla="*/ 1338031 h 1349639"/>
                <a:gd name="connsiteX4" fmla="*/ 1904181 w 2274923"/>
                <a:gd name="connsiteY4" fmla="*/ 1349639 h 1349639"/>
                <a:gd name="connsiteX0" fmla="*/ 1904181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904181 w 2251233"/>
                <a:gd name="connsiteY4" fmla="*/ 1349639 h 1349639"/>
                <a:gd name="connsiteX0" fmla="*/ 1855043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855043 w 2251233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68" h="1349639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00673E8-B325-EB44-9A2A-C4636D3BA1D7}"/>
                </a:ext>
              </a:extLst>
            </p:cNvPr>
            <p:cNvGrpSpPr/>
            <p:nvPr/>
          </p:nvGrpSpPr>
          <p:grpSpPr>
            <a:xfrm>
              <a:off x="5176788" y="1691016"/>
              <a:ext cx="2334629" cy="2102794"/>
              <a:chOff x="5176788" y="1691016"/>
              <a:chExt cx="2334629" cy="2102794"/>
            </a:xfrm>
          </p:grpSpPr>
          <p:grpSp>
            <p:nvGrpSpPr>
              <p:cNvPr id="316" name="Group 28">
                <a:extLst>
                  <a:ext uri="{FF2B5EF4-FFF2-40B4-BE49-F238E27FC236}">
                    <a16:creationId xmlns:a16="http://schemas.microsoft.com/office/drawing/2014/main" id="{66AF714D-93D9-7849-A0E5-53CA64E792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6788" y="1691016"/>
                <a:ext cx="2334629" cy="2102794"/>
                <a:chOff x="1858002" y="3709936"/>
                <a:chExt cx="1045872" cy="1739899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500FA73-0BCC-C84B-A5CA-CA01BB6F74E4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1" name="Group 498">
                  <a:extLst>
                    <a:ext uri="{FF2B5EF4-FFF2-40B4-BE49-F238E27FC236}">
                      <a16:creationId xmlns:a16="http://schemas.microsoft.com/office/drawing/2014/main" id="{C0D2A279-F942-0D48-8005-63696D9EA9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88FE4E7-26AC-4943-A3F8-4D8DBC528B55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3806B90C-D448-5046-B33D-F8620D8693A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7D5E21E-12EC-7C4E-A4FD-F87EB3559FC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EB1D307E-35F6-7B4D-9ECA-535608E8FF64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9890F937-B02F-3941-AA75-F2A6C60ADB6E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A7B8C0-653F-D043-A5D6-8D8D02496547}"/>
                    </a:ext>
                  </a:extLst>
                </p:cNvPr>
                <p:cNvSpPr/>
                <p:nvPr/>
              </p:nvSpPr>
              <p:spPr bwMode="auto"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441ECEE8-5F06-204E-BCD7-77C25E8AF081}"/>
                    </a:ext>
                  </a:extLst>
                </p:cNvPr>
                <p:cNvCxnSpPr>
                  <a:cxnSpLocks/>
                  <a:stCxn id="337" idx="1"/>
                </p:cNvCxnSpPr>
                <p:nvPr/>
              </p:nvCxnSpPr>
              <p:spPr bwMode="auto">
                <a:xfrm flipH="1">
                  <a:off x="1861178" y="3924839"/>
                  <a:ext cx="1007" cy="129507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D714DFB4-74AF-AA45-805C-53E5CDD7D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335" name="Group 504">
                  <a:extLst>
                    <a:ext uri="{FF2B5EF4-FFF2-40B4-BE49-F238E27FC236}">
                      <a16:creationId xmlns:a16="http://schemas.microsoft.com/office/drawing/2014/main" id="{2A0950AE-6556-8E45-8D36-C13C7443E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26F4269B-B9E1-DD40-BD3F-9AD462CC18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F97DEA-39E6-7943-9504-B9FD46A247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CC4C5A26-4306-EB49-843F-3B0B4CF63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338">
                    <a:extLst>
                      <a:ext uri="{FF2B5EF4-FFF2-40B4-BE49-F238E27FC236}">
                        <a16:creationId xmlns:a16="http://schemas.microsoft.com/office/drawing/2014/main" id="{01521615-126F-9F48-B7B9-BC8FDF45A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>
                    <a:extLst>
                      <a:ext uri="{FF2B5EF4-FFF2-40B4-BE49-F238E27FC236}">
                        <a16:creationId xmlns:a16="http://schemas.microsoft.com/office/drawing/2014/main" id="{682F4762-B963-474F-AB4B-BD6A92DA5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Freeform 340">
                    <a:extLst>
                      <a:ext uri="{FF2B5EF4-FFF2-40B4-BE49-F238E27FC236}">
                        <a16:creationId xmlns:a16="http://schemas.microsoft.com/office/drawing/2014/main" id="{78975C37-66B2-6A46-9D38-D07296BAC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Freeform 341">
                    <a:extLst>
                      <a:ext uri="{FF2B5EF4-FFF2-40B4-BE49-F238E27FC236}">
                        <a16:creationId xmlns:a16="http://schemas.microsoft.com/office/drawing/2014/main" id="{B027AD38-44DC-4749-ABE8-13603800E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673C16FC-B30B-D341-BF16-BD40997429AA}"/>
                      </a:ext>
                    </a:extLst>
                  </p:cNvPr>
                  <p:cNvCxnSpPr>
                    <a:cxnSpLocks noChangeShapeType="1"/>
                    <a:endCxn id="338" idx="2"/>
                  </p:cNvCxnSpPr>
                  <p:nvPr/>
                </p:nvCxnSpPr>
                <p:spPr bwMode="auto">
                  <a:xfrm flipH="1" flipV="1">
                    <a:off x="2189930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5A3BCC1F-E36B-CC49-9618-2077B91F99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4788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20E80F8-831C-F447-978D-EA9239497E52}"/>
                  </a:ext>
                </a:extLst>
              </p:cNvPr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900D1B6-2E57-BA49-B3A0-822412AEDB17}"/>
                    </a:ext>
                  </a:extLst>
                </p:cNvPr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763EADC-6E94-F24D-B1CA-7347697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2768" y="2735763"/>
                  <a:ext cx="11366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F9577E6-692B-3740-9F2B-DD6835189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3809" y="2758130"/>
                  <a:ext cx="0" cy="4521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78F7BED9-504A-A643-AF52-F41992DB5B48}"/>
                    </a:ext>
                  </a:extLst>
                </p:cNvPr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forwarding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table</a:t>
                  </a:r>
                </a:p>
              </p:txBody>
            </p:sp>
          </p:grpSp>
        </p:grpSp>
      </p:grpSp>
      <p:sp>
        <p:nvSpPr>
          <p:cNvPr id="350" name="Rectangle 124">
            <a:extLst>
              <a:ext uri="{FF2B5EF4-FFF2-40B4-BE49-F238E27FC236}">
                <a16:creationId xmlns:a16="http://schemas.microsoft.com/office/drawing/2014/main" id="{95E0DFFE-7997-234A-8A51-545E71EE1AA5}"/>
              </a:ext>
            </a:extLst>
          </p:cNvPr>
          <p:cNvSpPr txBox="1">
            <a:spLocks noChangeArrowheads="1"/>
          </p:cNvSpPr>
          <p:nvPr/>
        </p:nvSpPr>
        <p:spPr>
          <a:xfrm>
            <a:off x="6300592" y="1641655"/>
            <a:ext cx="5711869" cy="8455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/>
              <a:t>forwarding table  configured by intra- and inter-AS routing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FEDEC-3FA5-1F45-A814-2033B8639820}"/>
              </a:ext>
            </a:extLst>
          </p:cNvPr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197" name="Group 90">
              <a:extLst>
                <a:ext uri="{FF2B5EF4-FFF2-40B4-BE49-F238E27FC236}">
                  <a16:creationId xmlns:a16="http://schemas.microsoft.com/office/drawing/2014/main" id="{21522C5A-8A50-B941-AC04-C41FAA3C8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7080" y="2120214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Oval 91">
                <a:extLst>
                  <a:ext uri="{FF2B5EF4-FFF2-40B4-BE49-F238E27FC236}">
                    <a16:creationId xmlns:a16="http://schemas.microsoft.com/office/drawing/2014/main" id="{78DAB5F6-AD90-0740-9E2E-4701E6DC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9" name="Text Box 92">
                <a:extLst>
                  <a:ext uri="{FF2B5EF4-FFF2-40B4-BE49-F238E27FC236}">
                    <a16:creationId xmlns:a16="http://schemas.microsoft.com/office/drawing/2014/main" id="{E7EEC607-F92F-6844-AD84-7DF57F2A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Intra-AS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3" name="Bent-Up Arrow 222">
              <a:extLst>
                <a:ext uri="{FF2B5EF4-FFF2-40B4-BE49-F238E27FC236}">
                  <a16:creationId xmlns:a16="http://schemas.microsoft.com/office/drawing/2014/main" id="{C7996A1F-F62A-AB45-8B0A-AA38AB6CC92F}"/>
                </a:ext>
              </a:extLst>
            </p:cNvPr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016E9A-DBBF-0D44-95FF-82C9E6AB7794}"/>
              </a:ext>
            </a:extLst>
          </p:cNvPr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198" name="Group 90">
              <a:extLst>
                <a:ext uri="{FF2B5EF4-FFF2-40B4-BE49-F238E27FC236}">
                  <a16:creationId xmlns:a16="http://schemas.microsoft.com/office/drawing/2014/main" id="{4C733312-8EE4-8141-86B8-69843921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515" y="2118865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91">
                <a:extLst>
                  <a:ext uri="{FF2B5EF4-FFF2-40B4-BE49-F238E27FC236}">
                    <a16:creationId xmlns:a16="http://schemas.microsoft.com/office/drawing/2014/main" id="{923EF0B8-E767-1C4C-9DF0-0A6B906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Text Box 92">
                <a:extLst>
                  <a:ext uri="{FF2B5EF4-FFF2-40B4-BE49-F238E27FC236}">
                    <a16:creationId xmlns:a16="http://schemas.microsoft.com/office/drawing/2014/main" id="{2744196D-C4EA-B148-BCCE-65DCAF41A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Inter-AS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4" name="Bent-Up Arrow 223">
              <a:extLst>
                <a:ext uri="{FF2B5EF4-FFF2-40B4-BE49-F238E27FC236}">
                  <a16:creationId xmlns:a16="http://schemas.microsoft.com/office/drawing/2014/main" id="{E6589BCE-3634-A944-B320-BEDCD95A1431}"/>
                </a:ext>
              </a:extLst>
            </p:cNvPr>
            <p:cNvSpPr/>
            <p:nvPr/>
          </p:nvSpPr>
          <p:spPr>
            <a:xfrm rot="162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3" name="Rectangle 124">
            <a:extLst>
              <a:ext uri="{FF2B5EF4-FFF2-40B4-BE49-F238E27FC236}">
                <a16:creationId xmlns:a16="http://schemas.microsoft.com/office/drawing/2014/main" id="{3C7AC551-226D-8E4E-ABA0-62752C629EE6}"/>
              </a:ext>
            </a:extLst>
          </p:cNvPr>
          <p:cNvSpPr txBox="1">
            <a:spLocks noChangeArrowheads="1"/>
          </p:cNvSpPr>
          <p:nvPr/>
        </p:nvSpPr>
        <p:spPr>
          <a:xfrm>
            <a:off x="6392032" y="2464615"/>
            <a:ext cx="5711869" cy="6809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intra-AS routing determine entries for destinations within AS</a:t>
            </a:r>
          </a:p>
        </p:txBody>
      </p:sp>
      <p:sp>
        <p:nvSpPr>
          <p:cNvPr id="305" name="Rectangle 124">
            <a:extLst>
              <a:ext uri="{FF2B5EF4-FFF2-40B4-BE49-F238E27FC236}">
                <a16:creationId xmlns:a16="http://schemas.microsoft.com/office/drawing/2014/main" id="{3ADE1EDF-5A87-0F4C-B6A9-5C485661FF09}"/>
              </a:ext>
            </a:extLst>
          </p:cNvPr>
          <p:cNvSpPr txBox="1">
            <a:spLocks noChangeArrowheads="1"/>
          </p:cNvSpPr>
          <p:nvPr/>
        </p:nvSpPr>
        <p:spPr>
          <a:xfrm>
            <a:off x="6385936" y="3165655"/>
            <a:ext cx="5711869" cy="760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</p:spTree>
    <p:extLst>
      <p:ext uri="{BB962C8B-B14F-4D97-AF65-F5344CB8AC3E}">
        <p14:creationId xmlns:p14="http://schemas.microsoft.com/office/powerpoint/2010/main" val="9411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03" grpId="0"/>
      <p:bldP spid="3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a role in intradomain forwarding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Freeform 113">
            <a:extLst>
              <a:ext uri="{FF2B5EF4-FFF2-40B4-BE49-F238E27FC236}">
                <a16:creationId xmlns:a16="http://schemas.microsoft.com/office/drawing/2014/main" id="{DE260962-6C23-A34F-81F9-3BDEB6DE3340}"/>
              </a:ext>
            </a:extLst>
          </p:cNvPr>
          <p:cNvSpPr>
            <a:spLocks/>
          </p:cNvSpPr>
          <p:nvPr/>
        </p:nvSpPr>
        <p:spPr bwMode="auto">
          <a:xfrm flipH="1">
            <a:off x="642829" y="460918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Text Box 114">
            <a:extLst>
              <a:ext uri="{FF2B5EF4-FFF2-40B4-BE49-F238E27FC236}">
                <a16:creationId xmlns:a16="http://schemas.microsoft.com/office/drawing/2014/main" id="{A4A13EDE-492A-BE49-A65F-4D86BD67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194" name="Line 115">
            <a:extLst>
              <a:ext uri="{FF2B5EF4-FFF2-40B4-BE49-F238E27FC236}">
                <a16:creationId xmlns:a16="http://schemas.microsoft.com/office/drawing/2014/main" id="{C8C2397B-C8B2-224A-BCB5-A3C329D27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079" y="4955261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8885E14F-4041-E249-995C-43DC3D2D8B1C}"/>
              </a:ext>
            </a:extLst>
          </p:cNvPr>
          <p:cNvSpPr>
            <a:spLocks/>
          </p:cNvSpPr>
          <p:nvPr/>
        </p:nvSpPr>
        <p:spPr bwMode="auto">
          <a:xfrm>
            <a:off x="8053714" y="396122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Line 92">
            <a:extLst>
              <a:ext uri="{FF2B5EF4-FFF2-40B4-BE49-F238E27FC236}">
                <a16:creationId xmlns:a16="http://schemas.microsoft.com/office/drawing/2014/main" id="{F329414D-E5C4-DA4F-A3DD-7175FB210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694" y="4790989"/>
            <a:ext cx="131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</a:t>
            </a:r>
          </a:p>
        </p:txBody>
      </p:sp>
      <p:sp>
        <p:nvSpPr>
          <p:cNvPr id="197" name="Line 93">
            <a:extLst>
              <a:ext uri="{FF2B5EF4-FFF2-40B4-BE49-F238E27FC236}">
                <a16:creationId xmlns:a16="http://schemas.microsoft.com/office/drawing/2014/main" id="{BFA90A4C-DC4C-B649-B9F1-BBC4626B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584" y="5105814"/>
            <a:ext cx="1339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        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840A7965-8696-C241-A087-39B4E408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657073" y="1558642"/>
            <a:ext cx="5004692" cy="72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7CFEE-647F-FD4B-8F1F-D357C9361183}"/>
              </a:ext>
            </a:extLst>
          </p:cNvPr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</a:rPr>
              <a:t>AS</a:t>
            </a:r>
            <a:r>
              <a:rPr lang="en-US" sz="2800" dirty="0">
                <a:solidFill>
                  <a:srgbClr val="CC0000"/>
                </a:solidFill>
                <a:cs typeface="Arial"/>
              </a:rPr>
              <a:t>1</a:t>
            </a:r>
            <a:r>
              <a:rPr lang="en-US" sz="2800" dirty="0">
                <a:solidFill>
                  <a:srgbClr val="CC0000"/>
                </a:solidFill>
              </a:rPr>
              <a:t> inter-domain routing must: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learn which destinations reachable through AS2, which through AS3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propagate this reachability info to all routers in AS</a:t>
            </a:r>
            <a:r>
              <a:rPr lang="en-US" sz="2400" dirty="0">
                <a:cs typeface="Arial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74606-0A42-EC43-8837-07801EF753FD}"/>
              </a:ext>
            </a:extLst>
          </p:cNvPr>
          <p:cNvGrpSpPr/>
          <p:nvPr/>
        </p:nvGrpSpPr>
        <p:grpSpPr>
          <a:xfrm>
            <a:off x="2670048" y="5701792"/>
            <a:ext cx="763742" cy="443198"/>
            <a:chOff x="2670048" y="5701792"/>
            <a:chExt cx="763742" cy="443198"/>
          </a:xfrm>
        </p:grpSpPr>
        <p:sp>
          <p:nvSpPr>
            <p:cNvPr id="124" name="Right Arrow 123">
              <a:extLst>
                <a:ext uri="{FF2B5EF4-FFF2-40B4-BE49-F238E27FC236}">
                  <a16:creationId xmlns:a16="http://schemas.microsoft.com/office/drawing/2014/main" id="{28ACB7EC-F781-384A-AD08-E17B83DAE67A}"/>
                </a:ext>
              </a:extLst>
            </p:cNvPr>
            <p:cNvSpPr/>
            <p:nvPr/>
          </p:nvSpPr>
          <p:spPr>
            <a:xfrm rot="19174881">
              <a:off x="2896614" y="5786744"/>
              <a:ext cx="537176" cy="2025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201">
              <a:extLst>
                <a:ext uri="{FF2B5EF4-FFF2-40B4-BE49-F238E27FC236}">
                  <a16:creationId xmlns:a16="http://schemas.microsoft.com/office/drawing/2014/main" id="{E20C8ADF-2589-C646-B6EA-D4B0EBC7A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DDF526C-1102-2F48-8FE7-A7023586C9F7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87569FE-AD98-464C-82C6-8AF331C6E022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D79E3A-D063-E04C-BF26-4BCE30BD1540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2805B67C-421E-F747-ADEA-BA4F2FA77522}"/>
              </a:ext>
            </a:extLst>
          </p:cNvPr>
          <p:cNvSpPr txBox="1">
            <a:spLocks noChangeArrowheads="1"/>
          </p:cNvSpPr>
          <p:nvPr/>
        </p:nvSpPr>
        <p:spPr>
          <a:xfrm>
            <a:off x="602209" y="2259682"/>
            <a:ext cx="5004692" cy="19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router should forward packet to gateway router in AS1, but which one?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63B2F-6BBA-B44E-97F7-4159A78FD0F4}"/>
              </a:ext>
            </a:extLst>
          </p:cNvPr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AD2C625-9B0A-A742-966B-89B7C34C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</p:spPr>
        </p:pic>
        <p:pic>
          <p:nvPicPr>
            <p:cNvPr id="129" name="Picture 128" descr="A close up of a sign&#10;&#10;Description automatically generated">
              <a:extLst>
                <a:ext uri="{FF2B5EF4-FFF2-40B4-BE49-F238E27FC236}">
                  <a16:creationId xmlns:a16="http://schemas.microsoft.com/office/drawing/2014/main" id="{9F88A575-F276-AF48-A7CD-00AEA286A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28" y="2261616"/>
              <a:ext cx="847344" cy="84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Intra-AS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  <a:defRPr/>
            </a:pPr>
            <a:r>
              <a:rPr lang="en-US" sz="3200" dirty="0"/>
              <a:t>most common intra-AS routing protocols: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RIP: Routing Information Protocol</a:t>
            </a:r>
            <a:r>
              <a:rPr lang="en-US" dirty="0"/>
              <a:t> </a:t>
            </a:r>
            <a:r>
              <a:rPr lang="en-US" sz="2400" dirty="0"/>
              <a:t>[RFC 1723]</a:t>
            </a:r>
          </a:p>
          <a:p>
            <a:pPr lvl="1">
              <a:defRPr/>
            </a:pPr>
            <a:r>
              <a:rPr lang="en-US" dirty="0"/>
              <a:t>classic DV: DVs exchanged every 30 secs</a:t>
            </a:r>
          </a:p>
          <a:p>
            <a:pPr lvl="1">
              <a:defRPr/>
            </a:pPr>
            <a:r>
              <a:rPr lang="en-US" dirty="0"/>
              <a:t>no longer widely used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EIGRP: Enhanced Interior Gateway Routing Protocol</a:t>
            </a:r>
          </a:p>
          <a:p>
            <a:pPr lvl="1">
              <a:defRPr/>
            </a:pPr>
            <a:r>
              <a:rPr lang="en-US" dirty="0"/>
              <a:t>DV based</a:t>
            </a:r>
          </a:p>
          <a:p>
            <a:pPr lvl="1">
              <a:defRPr/>
            </a:pPr>
            <a:r>
              <a:rPr lang="en-US" dirty="0"/>
              <a:t>formerly Cisco-proprietary for decades (became open in 2013 [RFC 7868])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/>
              <a:t>link-state routing</a:t>
            </a:r>
          </a:p>
          <a:p>
            <a:pPr lvl="1">
              <a:defRPr/>
            </a:pPr>
            <a:r>
              <a:rPr lang="en-US" dirty="0"/>
              <a:t>IS-IS protocol (ISO standard, not RFC standard) essentially same as OSPF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dirty="0"/>
              <a:t>OSPF (Open Shortest Path First) routing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ja-JP" sz="3200" dirty="0"/>
              <a:t>“open”: publicly available</a:t>
            </a:r>
          </a:p>
          <a:p>
            <a:pPr marL="285750" indent="-274638"/>
            <a:r>
              <a:rPr lang="en-US" altLang="ja-JP" sz="3200" dirty="0"/>
              <a:t>classic link-state </a:t>
            </a:r>
          </a:p>
          <a:p>
            <a:pPr lvl="1"/>
            <a:r>
              <a:rPr lang="en-US" altLang="ja-JP" sz="2800" dirty="0"/>
              <a:t>each router floods OSPF link-state advertisements (directly over IP rather than using TCP/UDP) to all other routers in entire AS</a:t>
            </a:r>
          </a:p>
          <a:p>
            <a:pPr lvl="1"/>
            <a:r>
              <a:rPr lang="en-US" altLang="ja-JP" sz="2800" dirty="0"/>
              <a:t>multiple link costs metrics possible: bandwidth, delay</a:t>
            </a:r>
          </a:p>
          <a:p>
            <a:pPr lvl="1"/>
            <a:r>
              <a:rPr lang="en-US" altLang="ja-JP" sz="2800" dirty="0"/>
              <a:t>each router has full topology, uses Dijkstra’s algorithm to compute forwarding table</a:t>
            </a:r>
          </a:p>
          <a:p>
            <a:r>
              <a:rPr lang="en-US" altLang="ja-JP" i="1" dirty="0">
                <a:solidFill>
                  <a:srgbClr val="0000A8"/>
                </a:solidFill>
              </a:rPr>
              <a:t>security: </a:t>
            </a:r>
            <a:r>
              <a:rPr lang="en-US" altLang="ja-JP" dirty="0"/>
              <a:t>all OSPF messages authenticated (to prevent malicious intrusion) </a:t>
            </a:r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205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link-state advertisements flooded only in area</a:t>
            </a:r>
            <a:r>
              <a:rPr lang="en-US" sz="2800" kern="0" dirty="0">
                <a:solidFill>
                  <a:srgbClr val="000000"/>
                </a:solidFill>
              </a:rPr>
              <a:t>, or backbone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area border routers: </a:t>
              </a:r>
              <a:r>
                <a:rPr lang="en-US" altLang="ja-JP" sz="2000" dirty="0"/>
                <a:t>“summarize” distances  to destinations in own area, advertise in backbone</a:t>
              </a:r>
              <a:endParaRPr lang="en-US" sz="20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backbone router: </a:t>
              </a:r>
              <a:r>
                <a:rPr lang="en-US" altLang="ja-JP" sz="2000" dirty="0"/>
                <a:t>runs OSPF limited to backbone</a:t>
              </a:r>
              <a:endParaRPr lang="en-US" sz="2000" dirty="0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boundary router: </a:t>
              </a:r>
              <a:r>
                <a:rPr lang="en-US" altLang="ja-JP" sz="2000" dirty="0"/>
                <a:t>connects to other ASes</a:t>
              </a:r>
              <a:endParaRPr lang="en-US" sz="20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local routers: 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ja-JP" sz="2000" dirty="0"/>
                <a:t>flood LS in area only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compute routing within area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23010</TotalTime>
  <Words>4249</Words>
  <Application>Microsoft Office PowerPoint</Application>
  <PresentationFormat>와이드스크린</PresentationFormat>
  <Paragraphs>917</Paragraphs>
  <Slides>30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ZapfDingbats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  <vt:lpstr>Network layer: “control plane” roadmap</vt:lpstr>
      <vt:lpstr>Making routing scalable</vt:lpstr>
      <vt:lpstr>Internet approach to scalable routing</vt:lpstr>
      <vt:lpstr>Interconnected ASes</vt:lpstr>
      <vt:lpstr>Inter-AS routing:  a role in intradomain forwarding</vt:lpstr>
      <vt:lpstr>Intra-AS routing:  routing within an AS</vt:lpstr>
      <vt:lpstr>OSPF (Open Shortest Path First) routing</vt:lpstr>
      <vt:lpstr>Hierarchical OSPF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대준 현</cp:lastModifiedBy>
  <cp:revision>751</cp:revision>
  <dcterms:created xsi:type="dcterms:W3CDTF">2020-01-18T07:24:59Z</dcterms:created>
  <dcterms:modified xsi:type="dcterms:W3CDTF">2023-11-30T00:46:40Z</dcterms:modified>
</cp:coreProperties>
</file>