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1214" r:id="rId2"/>
    <p:sldId id="1215" r:id="rId3"/>
    <p:sldId id="1216" r:id="rId4"/>
    <p:sldId id="1217" r:id="rId5"/>
    <p:sldId id="1218" r:id="rId6"/>
    <p:sldId id="1219" r:id="rId7"/>
    <p:sldId id="1220" r:id="rId8"/>
    <p:sldId id="1221" r:id="rId9"/>
    <p:sldId id="1222" r:id="rId10"/>
    <p:sldId id="1223" r:id="rId11"/>
    <p:sldId id="1232" r:id="rId12"/>
    <p:sldId id="1224" r:id="rId13"/>
    <p:sldId id="1225" r:id="rId14"/>
    <p:sldId id="1226" r:id="rId15"/>
    <p:sldId id="1227" r:id="rId16"/>
    <p:sldId id="1228" r:id="rId17"/>
    <p:sldId id="2645" r:id="rId18"/>
    <p:sldId id="2646" r:id="rId19"/>
    <p:sldId id="123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E0FA"/>
    <a:srgbClr val="0000A8"/>
    <a:srgbClr val="CDBDE8"/>
    <a:srgbClr val="F56F6F"/>
    <a:srgbClr val="2FB050"/>
    <a:srgbClr val="E40000"/>
    <a:srgbClr val="DB0004"/>
    <a:srgbClr val="EC86A6"/>
    <a:srgbClr val="8DDFB0"/>
    <a:srgbClr val="FFF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15" autoAdjust="0"/>
    <p:restoredTop sz="96270" autoAdjust="0"/>
  </p:normalViewPr>
  <p:slideViewPr>
    <p:cSldViewPr snapToGrid="0" snapToObjects="1">
      <p:cViewPr varScale="1">
        <p:scale>
          <a:sx n="53" d="100"/>
          <a:sy n="53" d="100"/>
        </p:scale>
        <p:origin x="84" y="1368"/>
      </p:cViewPr>
      <p:guideLst>
        <p:guide pos="4656"/>
        <p:guide orient="horz" pos="3312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429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004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663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796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657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672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057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593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1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08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1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5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91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3998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372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4553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955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921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14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1006769" y="1374867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marR="0" lvl="1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marR="0" lvl="1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marR="0" lvl="1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marR="0" lvl="1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00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Switch: multiple simultaneous transmissions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20913"/>
            <a:ext cx="3884571" cy="3909974"/>
            <a:chOff x="7670306" y="1697644"/>
            <a:chExt cx="3884571" cy="390997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34">
              <a:extLst>
                <a:ext uri="{FF2B5EF4-FFF2-40B4-BE49-F238E27FC236}">
                  <a16:creationId xmlns:a16="http://schemas.microsoft.com/office/drawing/2014/main" id="{DCB0325C-FF8E-0B4E-A6A6-A9116B9F8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5012" y="4899732"/>
              <a:ext cx="269986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switch with six interfaces (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1,2,3,4,5,6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)  </a:t>
              </a:r>
            </a:p>
          </p:txBody>
        </p: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A’</a:t>
              </a: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B’</a:t>
              </a: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131" name="Rectangle 3">
            <a:extLst>
              <a:ext uri="{FF2B5EF4-FFF2-40B4-BE49-F238E27FC236}">
                <a16:creationId xmlns:a16="http://schemas.microsoft.com/office/drawing/2014/main" id="{C0047884-D119-174A-AE6D-FD50C58F7AB4}"/>
              </a:ext>
            </a:extLst>
          </p:cNvPr>
          <p:cNvSpPr txBox="1">
            <a:spLocks noChangeArrowheads="1"/>
          </p:cNvSpPr>
          <p:nvPr/>
        </p:nvSpPr>
        <p:spPr>
          <a:xfrm>
            <a:off x="929391" y="1533864"/>
            <a:ext cx="5846164" cy="3437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hosts have dedicated, direct connection to switch</a:t>
            </a:r>
          </a:p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switches buffer packets</a:t>
            </a:r>
          </a:p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Ethernet protocol used on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incoming link, so: </a:t>
            </a:r>
          </a:p>
          <a:p>
            <a:pPr marL="695325" marR="0" lvl="1" indent="-2936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collisions; full duplex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link is its own collision domain</a:t>
            </a:r>
          </a:p>
        </p:txBody>
      </p:sp>
      <p:sp>
        <p:nvSpPr>
          <p:cNvPr id="132" name="Rectangle 3">
            <a:extLst>
              <a:ext uri="{FF2B5EF4-FFF2-40B4-BE49-F238E27FC236}">
                <a16:creationId xmlns:a16="http://schemas.microsoft.com/office/drawing/2014/main" id="{8FD6AE89-27E8-A046-84EB-C8AE1F12B488}"/>
              </a:ext>
            </a:extLst>
          </p:cNvPr>
          <p:cNvSpPr txBox="1">
            <a:spLocks noChangeArrowheads="1"/>
          </p:cNvSpPr>
          <p:nvPr/>
        </p:nvSpPr>
        <p:spPr>
          <a:xfrm>
            <a:off x="927244" y="4731250"/>
            <a:ext cx="6723621" cy="1489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switching: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A-to-A’ and B-to-B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transmit simultaneously, without collisions</a:t>
            </a:r>
          </a:p>
        </p:txBody>
      </p:sp>
      <p:sp>
        <p:nvSpPr>
          <p:cNvPr id="130" name="Left-Right Arrow 129">
            <a:extLst>
              <a:ext uri="{FF2B5EF4-FFF2-40B4-BE49-F238E27FC236}">
                <a16:creationId xmlns:a16="http://schemas.microsoft.com/office/drawing/2014/main" id="{390325D3-5B28-6141-9145-A34DF8C34806}"/>
              </a:ext>
            </a:extLst>
          </p:cNvPr>
          <p:cNvSpPr/>
          <p:nvPr/>
        </p:nvSpPr>
        <p:spPr>
          <a:xfrm rot="5400000">
            <a:off x="8417537" y="3356139"/>
            <a:ext cx="1352278" cy="177922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Left-Right Arrow 133">
            <a:extLst>
              <a:ext uri="{FF2B5EF4-FFF2-40B4-BE49-F238E27FC236}">
                <a16:creationId xmlns:a16="http://schemas.microsoft.com/office/drawing/2014/main" id="{8716E4D4-5340-A04D-84B1-535BF0345A0D}"/>
              </a:ext>
            </a:extLst>
          </p:cNvPr>
          <p:cNvSpPr/>
          <p:nvPr/>
        </p:nvSpPr>
        <p:spPr>
          <a:xfrm rot="9282253">
            <a:off x="8060403" y="3378664"/>
            <a:ext cx="1986794" cy="199277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92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0" grpId="0" animBg="1"/>
      <p:bldP spid="1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Switch: multiple simultaneous transmissions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20913"/>
            <a:ext cx="3884571" cy="3909974"/>
            <a:chOff x="7670306" y="1697644"/>
            <a:chExt cx="3884571" cy="390997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34">
              <a:extLst>
                <a:ext uri="{FF2B5EF4-FFF2-40B4-BE49-F238E27FC236}">
                  <a16:creationId xmlns:a16="http://schemas.microsoft.com/office/drawing/2014/main" id="{DCB0325C-FF8E-0B4E-A6A6-A9116B9F8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5012" y="4899732"/>
              <a:ext cx="269986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switch with six interfaces (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1,2,3,4,5,6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)  </a:t>
              </a:r>
            </a:p>
          </p:txBody>
        </p: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A’</a:t>
              </a: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B’</a:t>
              </a: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131" name="Rectangle 3">
            <a:extLst>
              <a:ext uri="{FF2B5EF4-FFF2-40B4-BE49-F238E27FC236}">
                <a16:creationId xmlns:a16="http://schemas.microsoft.com/office/drawing/2014/main" id="{C0047884-D119-174A-AE6D-FD50C58F7AB4}"/>
              </a:ext>
            </a:extLst>
          </p:cNvPr>
          <p:cNvSpPr txBox="1">
            <a:spLocks noChangeArrowheads="1"/>
          </p:cNvSpPr>
          <p:nvPr/>
        </p:nvSpPr>
        <p:spPr>
          <a:xfrm>
            <a:off x="929391" y="1533864"/>
            <a:ext cx="5846164" cy="3437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hosts have dedicated, direct connection to switch</a:t>
            </a:r>
          </a:p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switches buffer packets</a:t>
            </a:r>
          </a:p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Ethernet protocol used on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incoming link, so: </a:t>
            </a:r>
          </a:p>
          <a:p>
            <a:pPr marL="695325" marR="0" lvl="1" indent="-2936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collisions; full duplex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link is its own collision domain</a:t>
            </a:r>
          </a:p>
        </p:txBody>
      </p:sp>
      <p:sp>
        <p:nvSpPr>
          <p:cNvPr id="132" name="Rectangle 3">
            <a:extLst>
              <a:ext uri="{FF2B5EF4-FFF2-40B4-BE49-F238E27FC236}">
                <a16:creationId xmlns:a16="http://schemas.microsoft.com/office/drawing/2014/main" id="{8FD6AE89-27E8-A046-84EB-C8AE1F12B488}"/>
              </a:ext>
            </a:extLst>
          </p:cNvPr>
          <p:cNvSpPr txBox="1">
            <a:spLocks noChangeArrowheads="1"/>
          </p:cNvSpPr>
          <p:nvPr/>
        </p:nvSpPr>
        <p:spPr>
          <a:xfrm>
            <a:off x="927244" y="4731249"/>
            <a:ext cx="6723621" cy="1750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switching: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A-to-A’ and B-to-B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transmit simultaneously, without collisions</a:t>
            </a:r>
          </a:p>
          <a:p>
            <a:pPr marL="695325" marR="0" lvl="1" indent="-2936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 A-to-A’ and C to A’ can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happen simultaneously </a:t>
            </a:r>
          </a:p>
        </p:txBody>
      </p:sp>
      <p:sp>
        <p:nvSpPr>
          <p:cNvPr id="130" name="Left-Right Arrow 129">
            <a:extLst>
              <a:ext uri="{FF2B5EF4-FFF2-40B4-BE49-F238E27FC236}">
                <a16:creationId xmlns:a16="http://schemas.microsoft.com/office/drawing/2014/main" id="{390325D3-5B28-6141-9145-A34DF8C34806}"/>
              </a:ext>
            </a:extLst>
          </p:cNvPr>
          <p:cNvSpPr/>
          <p:nvPr/>
        </p:nvSpPr>
        <p:spPr>
          <a:xfrm rot="5400000">
            <a:off x="8324937" y="3356139"/>
            <a:ext cx="1352278" cy="177922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9A3E0939-38DE-0C45-ACDE-CA1F0EECF0D8}"/>
              </a:ext>
            </a:extLst>
          </p:cNvPr>
          <p:cNvSpPr/>
          <p:nvPr/>
        </p:nvSpPr>
        <p:spPr>
          <a:xfrm>
            <a:off x="9120852" y="3472405"/>
            <a:ext cx="185194" cy="75235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3D7BA5-ACC3-8B47-832A-E18396A3E89E}"/>
              </a:ext>
            </a:extLst>
          </p:cNvPr>
          <p:cNvCxnSpPr>
            <a:cxnSpLocks/>
          </p:cNvCxnSpPr>
          <p:nvPr/>
        </p:nvCxnSpPr>
        <p:spPr>
          <a:xfrm>
            <a:off x="9178725" y="3487837"/>
            <a:ext cx="717630" cy="36653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559CCE-5086-9E49-8C51-74974885AF5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1000"/>
          </a:blip>
          <a:stretch>
            <a:fillRect/>
          </a:stretch>
        </p:blipFill>
        <p:spPr>
          <a:xfrm>
            <a:off x="8310621" y="2697717"/>
            <a:ext cx="1577693" cy="16990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3580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Switch forwarding table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16920"/>
            <a:ext cx="3578613" cy="3064134"/>
            <a:chOff x="7670306" y="1697644"/>
            <a:chExt cx="3578613" cy="306413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A’</a:t>
              </a: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B’</a:t>
              </a: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53" name="Rectangle 3">
            <a:extLst>
              <a:ext uri="{FF2B5EF4-FFF2-40B4-BE49-F238E27FC236}">
                <a16:creationId xmlns:a16="http://schemas.microsoft.com/office/drawing/2014/main" id="{3272ACEF-9C84-214A-B643-3A7A1976A772}"/>
              </a:ext>
            </a:extLst>
          </p:cNvPr>
          <p:cNvSpPr txBox="1">
            <a:spLocks noChangeArrowheads="1"/>
          </p:cNvSpPr>
          <p:nvPr/>
        </p:nvSpPr>
        <p:spPr>
          <a:xfrm>
            <a:off x="789457" y="1563480"/>
            <a:ext cx="6960458" cy="1374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388938" algn="l" defTabSz="914400" rtl="0" eaLnBrk="1" fontAlgn="auto" latinLnBrk="0" hangingPunct="1">
              <a:lnSpc>
                <a:spcPts val="3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does switch know A’ reachable via interface 4, B’ reachable via interface 5?</a:t>
            </a: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A82580A7-8BF6-A34C-A06F-64205B1C4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393" y="2506650"/>
            <a:ext cx="5892981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A: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switch has a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switch table,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entry:</a:t>
            </a:r>
          </a:p>
          <a:p>
            <a:pPr marL="522288" marR="0" lvl="1" indent="-2841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(MAC address of host, interface to reach host, time stamp)</a:t>
            </a:r>
          </a:p>
          <a:p>
            <a:pPr marL="522288" marR="0" lvl="1" indent="-2841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looks like a routing table!</a:t>
            </a: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B5C1B845-8A4E-8643-95FE-E6C348037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30" y="4863228"/>
            <a:ext cx="6100996" cy="168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461963" marR="0" lvl="0" indent="-4032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32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Q: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how are entries created, maintained in switch table?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806450" marR="0" lvl="1" indent="-2841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something like a routing protocol?</a:t>
            </a:r>
          </a:p>
        </p:txBody>
      </p:sp>
    </p:spTree>
    <p:extLst>
      <p:ext uri="{BB962C8B-B14F-4D97-AF65-F5344CB8AC3E}">
        <p14:creationId xmlns:p14="http://schemas.microsoft.com/office/powerpoint/2010/main" val="22078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Switch: self-learning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16920"/>
            <a:ext cx="3578613" cy="3064134"/>
            <a:chOff x="7670306" y="1697644"/>
            <a:chExt cx="3578613" cy="306413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A’</a:t>
              </a: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B’</a:t>
              </a: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56" name="Rectangle 3">
            <a:extLst>
              <a:ext uri="{FF2B5EF4-FFF2-40B4-BE49-F238E27FC236}">
                <a16:creationId xmlns:a16="http://schemas.microsoft.com/office/drawing/2014/main" id="{85F01849-AEE6-3441-878F-12EDB7FD0A7C}"/>
              </a:ext>
            </a:extLst>
          </p:cNvPr>
          <p:cNvSpPr txBox="1">
            <a:spLocks noChangeArrowheads="1"/>
          </p:cNvSpPr>
          <p:nvPr/>
        </p:nvSpPr>
        <p:spPr>
          <a:xfrm>
            <a:off x="976536" y="1261672"/>
            <a:ext cx="5123322" cy="495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which hosts can be reached through which interfaces</a:t>
            </a:r>
          </a:p>
        </p:txBody>
      </p:sp>
      <p:grpSp>
        <p:nvGrpSpPr>
          <p:cNvPr id="87" name="Group 36">
            <a:extLst>
              <a:ext uri="{FF2B5EF4-FFF2-40B4-BE49-F238E27FC236}">
                <a16:creationId xmlns:a16="http://schemas.microsoft.com/office/drawing/2014/main" id="{DAA48F12-6533-5E49-BC8C-E6111336043F}"/>
              </a:ext>
            </a:extLst>
          </p:cNvPr>
          <p:cNvGrpSpPr>
            <a:grpSpLocks/>
          </p:cNvGrpSpPr>
          <p:nvPr/>
        </p:nvGrpSpPr>
        <p:grpSpPr bwMode="auto">
          <a:xfrm>
            <a:off x="9401904" y="1700213"/>
            <a:ext cx="1428750" cy="369887"/>
            <a:chOff x="1750" y="3514"/>
            <a:chExt cx="900" cy="233"/>
          </a:xfrm>
        </p:grpSpPr>
        <p:sp>
          <p:nvSpPr>
            <p:cNvPr id="90" name="Rectangle 32">
              <a:extLst>
                <a:ext uri="{FF2B5EF4-FFF2-40B4-BE49-F238E27FC236}">
                  <a16:creationId xmlns:a16="http://schemas.microsoft.com/office/drawing/2014/main" id="{D78A7103-7C7E-4148-ADEE-247272ED7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Text Box 33">
              <a:extLst>
                <a:ext uri="{FF2B5EF4-FFF2-40B4-BE49-F238E27FC236}">
                  <a16:creationId xmlns:a16="http://schemas.microsoft.com/office/drawing/2014/main" id="{DFB7B335-ED11-BB47-948B-912AABEB9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Line 34">
              <a:extLst>
                <a:ext uri="{FF2B5EF4-FFF2-40B4-BE49-F238E27FC236}">
                  <a16:creationId xmlns:a16="http://schemas.microsoft.com/office/drawing/2014/main" id="{5AD7E61E-1B4F-9F40-849C-B58555EB7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4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4" name="Line 35">
              <a:extLst>
                <a:ext uri="{FF2B5EF4-FFF2-40B4-BE49-F238E27FC236}">
                  <a16:creationId xmlns:a16="http://schemas.microsoft.com/office/drawing/2014/main" id="{9BB2E148-C440-834C-AD0F-790E8F10D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12" name="Group 41">
            <a:extLst>
              <a:ext uri="{FF2B5EF4-FFF2-40B4-BE49-F238E27FC236}">
                <a16:creationId xmlns:a16="http://schemas.microsoft.com/office/drawing/2014/main" id="{3C28E805-471B-E04D-97A8-9A5E40DFB23E}"/>
              </a:ext>
            </a:extLst>
          </p:cNvPr>
          <p:cNvGrpSpPr>
            <a:grpSpLocks/>
          </p:cNvGrpSpPr>
          <p:nvPr/>
        </p:nvGrpSpPr>
        <p:grpSpPr bwMode="auto">
          <a:xfrm>
            <a:off x="9617804" y="1001713"/>
            <a:ext cx="1450975" cy="714375"/>
            <a:chOff x="4406" y="331"/>
            <a:chExt cx="914" cy="450"/>
          </a:xfrm>
        </p:grpSpPr>
        <p:sp>
          <p:nvSpPr>
            <p:cNvPr id="113" name="Line 37">
              <a:extLst>
                <a:ext uri="{FF2B5EF4-FFF2-40B4-BE49-F238E27FC236}">
                  <a16:creationId xmlns:a16="http://schemas.microsoft.com/office/drawing/2014/main" id="{6AB9F431-37D8-8C42-BF8F-9B4CFEC5C6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14" name="Line 38">
              <a:extLst>
                <a:ext uri="{FF2B5EF4-FFF2-40B4-BE49-F238E27FC236}">
                  <a16:creationId xmlns:a16="http://schemas.microsoft.com/office/drawing/2014/main" id="{01DF6A7E-0C82-EF4D-B658-AFDC6B130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15" name="Text Box 39">
              <a:extLst>
                <a:ext uri="{FF2B5EF4-FFF2-40B4-BE49-F238E27FC236}">
                  <a16:creationId xmlns:a16="http://schemas.microsoft.com/office/drawing/2014/main" id="{89A8208A-B64D-A649-BF1C-4C74413EA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Source: A</a:t>
              </a:r>
            </a:p>
          </p:txBody>
        </p:sp>
        <p:sp>
          <p:nvSpPr>
            <p:cNvPr id="117" name="Text Box 40">
              <a:extLst>
                <a:ext uri="{FF2B5EF4-FFF2-40B4-BE49-F238E27FC236}">
                  <a16:creationId xmlns:a16="http://schemas.microsoft.com/office/drawing/2014/main" id="{DAE4B472-EC59-3840-A021-8B5DF3B06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Dest: A</a:t>
              </a: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6" name="Group 47">
            <a:extLst>
              <a:ext uri="{FF2B5EF4-FFF2-40B4-BE49-F238E27FC236}">
                <a16:creationId xmlns:a16="http://schemas.microsoft.com/office/drawing/2014/main" id="{1B12577C-0191-8E4E-A291-946524830733}"/>
              </a:ext>
            </a:extLst>
          </p:cNvPr>
          <p:cNvGrpSpPr>
            <a:grpSpLocks/>
          </p:cNvGrpSpPr>
          <p:nvPr/>
        </p:nvGrpSpPr>
        <p:grpSpPr bwMode="auto">
          <a:xfrm>
            <a:off x="6859613" y="5161978"/>
            <a:ext cx="3017838" cy="1444625"/>
            <a:chOff x="3441" y="3154"/>
            <a:chExt cx="1901" cy="910"/>
          </a:xfrm>
        </p:grpSpPr>
        <p:sp>
          <p:nvSpPr>
            <p:cNvPr id="137" name="Rectangle 43">
              <a:extLst>
                <a:ext uri="{FF2B5EF4-FFF2-40B4-BE49-F238E27FC236}">
                  <a16:creationId xmlns:a16="http://schemas.microsoft.com/office/drawing/2014/main" id="{CFC4983A-87EB-6F46-ABFC-40F8E7DC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38" name="Text Box 42">
              <a:extLst>
                <a:ext uri="{FF2B5EF4-FFF2-40B4-BE49-F238E27FC236}">
                  <a16:creationId xmlns:a16="http://schemas.microsoft.com/office/drawing/2014/main" id="{73B1613F-E0C4-884E-BF3F-ED286CD79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139" name="Line 44">
              <a:extLst>
                <a:ext uri="{FF2B5EF4-FFF2-40B4-BE49-F238E27FC236}">
                  <a16:creationId xmlns:a16="http://schemas.microsoft.com/office/drawing/2014/main" id="{27310E1A-F7A8-C34F-B4AB-DA69889E7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Line 45">
              <a:extLst>
                <a:ext uri="{FF2B5EF4-FFF2-40B4-BE49-F238E27FC236}">
                  <a16:creationId xmlns:a16="http://schemas.microsoft.com/office/drawing/2014/main" id="{8D5C0673-87EF-E145-991E-580068245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Line 46">
              <a:extLst>
                <a:ext uri="{FF2B5EF4-FFF2-40B4-BE49-F238E27FC236}">
                  <a16:creationId xmlns:a16="http://schemas.microsoft.com/office/drawing/2014/main" id="{25D52884-545E-1443-BF74-A53234D42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2" name="Text Box 48">
            <a:extLst>
              <a:ext uri="{FF2B5EF4-FFF2-40B4-BE49-F238E27FC236}">
                <a16:creationId xmlns:a16="http://schemas.microsoft.com/office/drawing/2014/main" id="{2C00B571-E4E4-084A-9CDA-551389440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1998" y="5026261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Switch table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(initially empty)</a:t>
            </a:r>
          </a:p>
        </p:txBody>
      </p:sp>
      <p:grpSp>
        <p:nvGrpSpPr>
          <p:cNvPr id="143" name="Group 53">
            <a:extLst>
              <a:ext uri="{FF2B5EF4-FFF2-40B4-BE49-F238E27FC236}">
                <a16:creationId xmlns:a16="http://schemas.microsoft.com/office/drawing/2014/main" id="{D17C6D36-E54D-044E-A019-1162299E8C67}"/>
              </a:ext>
            </a:extLst>
          </p:cNvPr>
          <p:cNvGrpSpPr>
            <a:grpSpLocks/>
          </p:cNvGrpSpPr>
          <p:nvPr/>
        </p:nvGrpSpPr>
        <p:grpSpPr bwMode="auto">
          <a:xfrm>
            <a:off x="7294588" y="5595366"/>
            <a:ext cx="2471738" cy="376237"/>
            <a:chOff x="2376" y="3383"/>
            <a:chExt cx="1557" cy="237"/>
          </a:xfrm>
        </p:grpSpPr>
        <p:sp>
          <p:nvSpPr>
            <p:cNvPr id="144" name="Text Box 49">
              <a:extLst>
                <a:ext uri="{FF2B5EF4-FFF2-40B4-BE49-F238E27FC236}">
                  <a16:creationId xmlns:a16="http://schemas.microsoft.com/office/drawing/2014/main" id="{10AD2303-735E-E141-A4FF-C74D8EE49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145" name="Text Box 50">
              <a:extLst>
                <a:ext uri="{FF2B5EF4-FFF2-40B4-BE49-F238E27FC236}">
                  <a16:creationId xmlns:a16="http://schemas.microsoft.com/office/drawing/2014/main" id="{6F0C2F89-1DDF-4F4A-8300-2FCD7BA38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146" name="Text Box 51">
              <a:extLst>
                <a:ext uri="{FF2B5EF4-FFF2-40B4-BE49-F238E27FC236}">
                  <a16:creationId xmlns:a16="http://schemas.microsoft.com/office/drawing/2014/main" id="{53CB1A69-A5BC-F24D-B6A2-DB1296661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60</a:t>
              </a:r>
            </a:p>
          </p:txBody>
        </p:sp>
      </p:grpSp>
      <p:sp>
        <p:nvSpPr>
          <p:cNvPr id="147" name="Rectangle 3">
            <a:extLst>
              <a:ext uri="{FF2B5EF4-FFF2-40B4-BE49-F238E27FC236}">
                <a16:creationId xmlns:a16="http://schemas.microsoft.com/office/drawing/2014/main" id="{FBFA79B0-81AC-9341-8AC3-2D621A889701}"/>
              </a:ext>
            </a:extLst>
          </p:cNvPr>
          <p:cNvSpPr txBox="1">
            <a:spLocks noChangeArrowheads="1"/>
          </p:cNvSpPr>
          <p:nvPr/>
        </p:nvSpPr>
        <p:spPr>
          <a:xfrm>
            <a:off x="770121" y="2803034"/>
            <a:ext cx="5123322" cy="1410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frame received, switch “learns”  location of sender: incoming LAN segment</a:t>
            </a:r>
          </a:p>
        </p:txBody>
      </p:sp>
      <p:sp>
        <p:nvSpPr>
          <p:cNvPr id="148" name="Rectangle 3">
            <a:extLst>
              <a:ext uri="{FF2B5EF4-FFF2-40B4-BE49-F238E27FC236}">
                <a16:creationId xmlns:a16="http://schemas.microsoft.com/office/drawing/2014/main" id="{F0D7D631-1213-B24D-A84E-319118ACBB6D}"/>
              </a:ext>
            </a:extLst>
          </p:cNvPr>
          <p:cNvSpPr txBox="1">
            <a:spLocks noChangeArrowheads="1"/>
          </p:cNvSpPr>
          <p:nvPr/>
        </p:nvSpPr>
        <p:spPr>
          <a:xfrm>
            <a:off x="783624" y="4101328"/>
            <a:ext cx="5123322" cy="1037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records sender/location pair in switch table</a:t>
            </a:r>
          </a:p>
        </p:txBody>
      </p:sp>
    </p:spTree>
    <p:extLst>
      <p:ext uri="{BB962C8B-B14F-4D97-AF65-F5344CB8AC3E}">
        <p14:creationId xmlns:p14="http://schemas.microsoft.com/office/powerpoint/2010/main" val="190616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-0.1069 0.11481 L -0.1069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2" y="1215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47" grpId="0"/>
      <p:bldP spid="1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Switch: frame filtering/forwarding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3">
            <a:extLst>
              <a:ext uri="{FF2B5EF4-FFF2-40B4-BE49-F238E27FC236}">
                <a16:creationId xmlns:a16="http://schemas.microsoft.com/office/drawing/2014/main" id="{9D301D7F-691E-9442-B7E1-16D484F2E6B3}"/>
              </a:ext>
            </a:extLst>
          </p:cNvPr>
          <p:cNvSpPr txBox="1">
            <a:spLocks noChangeArrowheads="1"/>
          </p:cNvSpPr>
          <p:nvPr/>
        </p:nvSpPr>
        <p:spPr>
          <a:xfrm>
            <a:off x="630237" y="1370013"/>
            <a:ext cx="10867219" cy="5095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frame received at switch: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record incoming link, MAC address of sending host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index switch table using MAC destination address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if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 found for destination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then {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destination on segment from which frame arrived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drop frame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forward frame on interface indicated by entry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flood  /* forward on all interfaces except arriving interface */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739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229">
            <a:extLst>
              <a:ext uri="{FF2B5EF4-FFF2-40B4-BE49-F238E27FC236}">
                <a16:creationId xmlns:a16="http://schemas.microsoft.com/office/drawing/2014/main" id="{5D9C7336-B284-B248-977F-12A6ED5617B2}"/>
              </a:ext>
            </a:extLst>
          </p:cNvPr>
          <p:cNvGrpSpPr/>
          <p:nvPr/>
        </p:nvGrpSpPr>
        <p:grpSpPr>
          <a:xfrm>
            <a:off x="6860837" y="1886940"/>
            <a:ext cx="3578613" cy="3064134"/>
            <a:chOff x="7670306" y="1697644"/>
            <a:chExt cx="3578613" cy="3064134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9CA1041-69D6-AC4E-B034-24CA20B57C9C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 Box 23">
              <a:extLst>
                <a:ext uri="{FF2B5EF4-FFF2-40B4-BE49-F238E27FC236}">
                  <a16:creationId xmlns:a16="http://schemas.microsoft.com/office/drawing/2014/main" id="{442EB782-14E1-9E40-83D8-F1C1B938D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234" name="Text Box 24">
              <a:extLst>
                <a:ext uri="{FF2B5EF4-FFF2-40B4-BE49-F238E27FC236}">
                  <a16:creationId xmlns:a16="http://schemas.microsoft.com/office/drawing/2014/main" id="{0318F838-23C5-BE44-9E0A-BDEEDCAB6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A’</a:t>
              </a:r>
            </a:p>
          </p:txBody>
        </p:sp>
        <p:sp>
          <p:nvSpPr>
            <p:cNvPr id="235" name="Text Box 25">
              <a:extLst>
                <a:ext uri="{FF2B5EF4-FFF2-40B4-BE49-F238E27FC236}">
                  <a16:creationId xmlns:a16="http://schemas.microsoft.com/office/drawing/2014/main" id="{63DDD5B0-A791-0E47-A5AA-5DF8B5F1A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236" name="Text Box 26">
              <a:extLst>
                <a:ext uri="{FF2B5EF4-FFF2-40B4-BE49-F238E27FC236}">
                  <a16:creationId xmlns:a16="http://schemas.microsoft.com/office/drawing/2014/main" id="{C027FE79-CD04-FD4A-881F-30A89725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B’</a:t>
              </a:r>
            </a:p>
          </p:txBody>
        </p:sp>
        <p:sp>
          <p:nvSpPr>
            <p:cNvPr id="237" name="Text Box 27">
              <a:extLst>
                <a:ext uri="{FF2B5EF4-FFF2-40B4-BE49-F238E27FC236}">
                  <a16:creationId xmlns:a16="http://schemas.microsoft.com/office/drawing/2014/main" id="{A053DC0F-643C-F04F-B0B7-D3D3390D0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238" name="Text Box 28">
              <a:extLst>
                <a:ext uri="{FF2B5EF4-FFF2-40B4-BE49-F238E27FC236}">
                  <a16:creationId xmlns:a16="http://schemas.microsoft.com/office/drawing/2014/main" id="{B0BD91C8-3388-7343-9A43-D6ECC51BD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C’</a:t>
              </a:r>
            </a:p>
          </p:txBody>
        </p:sp>
        <p:grpSp>
          <p:nvGrpSpPr>
            <p:cNvPr id="239" name="Group 49">
              <a:extLst>
                <a:ext uri="{FF2B5EF4-FFF2-40B4-BE49-F238E27FC236}">
                  <a16:creationId xmlns:a16="http://schemas.microsoft.com/office/drawing/2014/main" id="{F3D12A85-8DCB-6F4C-87B3-910D40AD4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276" name="Picture 50" descr="desktop_computer_stylized_medium">
                <a:extLst>
                  <a:ext uri="{FF2B5EF4-FFF2-40B4-BE49-F238E27FC236}">
                    <a16:creationId xmlns:a16="http://schemas.microsoft.com/office/drawing/2014/main" id="{0FA5F242-D9CC-7B43-8B0F-CAA8253CEA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" name="Freeform 51">
                <a:extLst>
                  <a:ext uri="{FF2B5EF4-FFF2-40B4-BE49-F238E27FC236}">
                    <a16:creationId xmlns:a16="http://schemas.microsoft.com/office/drawing/2014/main" id="{4E3DB5FC-CF20-3248-9431-D1DB3E948D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240" name="Group 49">
              <a:extLst>
                <a:ext uri="{FF2B5EF4-FFF2-40B4-BE49-F238E27FC236}">
                  <a16:creationId xmlns:a16="http://schemas.microsoft.com/office/drawing/2014/main" id="{258BBD35-B717-1C41-8439-B58A64DE32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274" name="Picture 50" descr="desktop_computer_stylized_medium">
                <a:extLst>
                  <a:ext uri="{FF2B5EF4-FFF2-40B4-BE49-F238E27FC236}">
                    <a16:creationId xmlns:a16="http://schemas.microsoft.com/office/drawing/2014/main" id="{6340044B-A1E6-C542-8E79-5919087AB8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5" name="Freeform 51">
                <a:extLst>
                  <a:ext uri="{FF2B5EF4-FFF2-40B4-BE49-F238E27FC236}">
                    <a16:creationId xmlns:a16="http://schemas.microsoft.com/office/drawing/2014/main" id="{733DB364-ACCE-4B43-AE61-F2D72C3FE79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Text Box 35">
              <a:extLst>
                <a:ext uri="{FF2B5EF4-FFF2-40B4-BE49-F238E27FC236}">
                  <a16:creationId xmlns:a16="http://schemas.microsoft.com/office/drawing/2014/main" id="{B2B2BEF6-3229-AC41-BF08-049A7A48F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242" name="Text Box 36">
              <a:extLst>
                <a:ext uri="{FF2B5EF4-FFF2-40B4-BE49-F238E27FC236}">
                  <a16:creationId xmlns:a16="http://schemas.microsoft.com/office/drawing/2014/main" id="{29AB05FA-043D-1141-98C2-F8D6AD2F6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243" name="Text Box 37">
              <a:extLst>
                <a:ext uri="{FF2B5EF4-FFF2-40B4-BE49-F238E27FC236}">
                  <a16:creationId xmlns:a16="http://schemas.microsoft.com/office/drawing/2014/main" id="{845B5800-C9CB-9C48-BBE7-C52D3843E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244" name="Text Box 38">
              <a:extLst>
                <a:ext uri="{FF2B5EF4-FFF2-40B4-BE49-F238E27FC236}">
                  <a16:creationId xmlns:a16="http://schemas.microsoft.com/office/drawing/2014/main" id="{6641849E-350C-FA4A-8B4F-5659349E1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245" name="Text Box 39">
              <a:extLst>
                <a:ext uri="{FF2B5EF4-FFF2-40B4-BE49-F238E27FC236}">
                  <a16:creationId xmlns:a16="http://schemas.microsoft.com/office/drawing/2014/main" id="{EA081912-6C33-A94C-B256-B5A4BA7F1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246" name="Text Box 40">
              <a:extLst>
                <a:ext uri="{FF2B5EF4-FFF2-40B4-BE49-F238E27FC236}">
                  <a16:creationId xmlns:a16="http://schemas.microsoft.com/office/drawing/2014/main" id="{537638BC-1028-1D4B-B4E0-32654E447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247" name="Rectangle 37">
              <a:extLst>
                <a:ext uri="{FF2B5EF4-FFF2-40B4-BE49-F238E27FC236}">
                  <a16:creationId xmlns:a16="http://schemas.microsoft.com/office/drawing/2014/main" id="{90D086F5-7A0E-AA45-A64C-8A5FF6B159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248" name="Rectangle 37">
              <a:extLst>
                <a:ext uri="{FF2B5EF4-FFF2-40B4-BE49-F238E27FC236}">
                  <a16:creationId xmlns:a16="http://schemas.microsoft.com/office/drawing/2014/main" id="{BA79AAD5-72BD-E845-9E60-E71A083155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249" name="Rectangle 37">
              <a:extLst>
                <a:ext uri="{FF2B5EF4-FFF2-40B4-BE49-F238E27FC236}">
                  <a16:creationId xmlns:a16="http://schemas.microsoft.com/office/drawing/2014/main" id="{53C00B0F-614B-9B4A-8B5D-F18B57A035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250" name="Rectangle 37">
              <a:extLst>
                <a:ext uri="{FF2B5EF4-FFF2-40B4-BE49-F238E27FC236}">
                  <a16:creationId xmlns:a16="http://schemas.microsoft.com/office/drawing/2014/main" id="{49C94F37-988D-9C40-8F4A-18EA0D6348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grpSp>
          <p:nvGrpSpPr>
            <p:cNvPr id="251" name="Group 44">
              <a:extLst>
                <a:ext uri="{FF2B5EF4-FFF2-40B4-BE49-F238E27FC236}">
                  <a16:creationId xmlns:a16="http://schemas.microsoft.com/office/drawing/2014/main" id="{7E9300E7-296C-AF4E-B26B-6F621B4937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272" name="Picture 45" descr="desktop_computer_stylized_medium">
                <a:extLst>
                  <a:ext uri="{FF2B5EF4-FFF2-40B4-BE49-F238E27FC236}">
                    <a16:creationId xmlns:a16="http://schemas.microsoft.com/office/drawing/2014/main" id="{BB1D91A6-CE77-6745-9F01-197C26458F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3" name="Freeform 46">
                <a:extLst>
                  <a:ext uri="{FF2B5EF4-FFF2-40B4-BE49-F238E27FC236}">
                    <a16:creationId xmlns:a16="http://schemas.microsoft.com/office/drawing/2014/main" id="{006EE6F6-0578-544E-992A-7AB336043B6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52" name="Picture 45" descr="desktop_computer_stylized_medium">
              <a:extLst>
                <a:ext uri="{FF2B5EF4-FFF2-40B4-BE49-F238E27FC236}">
                  <a16:creationId xmlns:a16="http://schemas.microsoft.com/office/drawing/2014/main" id="{9ACA2EB6-F20A-2C4B-8A2F-E6D3F5E5F4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3" name="Freeform 46">
              <a:extLst>
                <a:ext uri="{FF2B5EF4-FFF2-40B4-BE49-F238E27FC236}">
                  <a16:creationId xmlns:a16="http://schemas.microsoft.com/office/drawing/2014/main" id="{FFF48EE2-DF55-E144-A9BA-13654A919B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786E80F9-DAE6-1B41-8589-04255A26C26C}"/>
                </a:ext>
              </a:extLst>
            </p:cNvPr>
            <p:cNvCxnSpPr>
              <a:cxnSpLocks/>
              <a:stCxn id="247" idx="0"/>
              <a:endCxn id="250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15D3AA51-A22B-CA45-B72B-D80C35362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Rectangle 37">
              <a:extLst>
                <a:ext uri="{FF2B5EF4-FFF2-40B4-BE49-F238E27FC236}">
                  <a16:creationId xmlns:a16="http://schemas.microsoft.com/office/drawing/2014/main" id="{067CFD89-4499-D246-A986-D0BCD2B68E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257" name="Rectangle 37">
              <a:extLst>
                <a:ext uri="{FF2B5EF4-FFF2-40B4-BE49-F238E27FC236}">
                  <a16:creationId xmlns:a16="http://schemas.microsoft.com/office/drawing/2014/main" id="{61A42C6C-B063-584F-BF1D-F06305DDE7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AF5A4350-90DC-1B4D-96F3-BB88397B0C86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39002E78-2621-974E-B083-B26AFB5BECDC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4E4FBC91-5F89-5B45-ADE8-ECD82C1228A0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B0D16B52-431B-3C43-9235-AEE9F9BC6347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3FA7CB23-A881-CF4A-BF07-A7DFE7D23EB9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02B7B083-6A6E-184A-92E8-9F1B934DE8FD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56145C06-CABB-F140-BE89-9C6F8A9D8183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Freeform 270">
                  <a:extLst>
                    <a:ext uri="{FF2B5EF4-FFF2-40B4-BE49-F238E27FC236}">
                      <a16:creationId xmlns:a16="http://schemas.microsoft.com/office/drawing/2014/main" id="{EFB9D617-C10B-044D-905E-DB979763CE54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" name="Group 44">
              <a:extLst>
                <a:ext uri="{FF2B5EF4-FFF2-40B4-BE49-F238E27FC236}">
                  <a16:creationId xmlns:a16="http://schemas.microsoft.com/office/drawing/2014/main" id="{3019FB51-9833-4343-8126-22D5F2F3D9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263" name="Picture 45" descr="desktop_computer_stylized_medium">
                <a:extLst>
                  <a:ext uri="{FF2B5EF4-FFF2-40B4-BE49-F238E27FC236}">
                    <a16:creationId xmlns:a16="http://schemas.microsoft.com/office/drawing/2014/main" id="{B0D7DBF9-401C-CD44-9543-1523E4E9D0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4" name="Freeform 46">
                <a:extLst>
                  <a:ext uri="{FF2B5EF4-FFF2-40B4-BE49-F238E27FC236}">
                    <a16:creationId xmlns:a16="http://schemas.microsoft.com/office/drawing/2014/main" id="{A575CFD9-375B-754C-B04B-92FCB9BD719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260" name="Group 44">
              <a:extLst>
                <a:ext uri="{FF2B5EF4-FFF2-40B4-BE49-F238E27FC236}">
                  <a16:creationId xmlns:a16="http://schemas.microsoft.com/office/drawing/2014/main" id="{89E2D833-C5F0-7D4C-931F-4B3742677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261" name="Picture 45" descr="desktop_computer_stylized_medium">
                <a:extLst>
                  <a:ext uri="{FF2B5EF4-FFF2-40B4-BE49-F238E27FC236}">
                    <a16:creationId xmlns:a16="http://schemas.microsoft.com/office/drawing/2014/main" id="{548CE23B-194D-254B-8DDD-77CBA1F3C9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2" name="Freeform 46">
                <a:extLst>
                  <a:ext uri="{FF2B5EF4-FFF2-40B4-BE49-F238E27FC236}">
                    <a16:creationId xmlns:a16="http://schemas.microsoft.com/office/drawing/2014/main" id="{AA81A17E-A136-9648-BEC6-6585B4A5807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Self-learning, forwarding: example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4" name="Group 32">
            <a:extLst>
              <a:ext uri="{FF2B5EF4-FFF2-40B4-BE49-F238E27FC236}">
                <a16:creationId xmlns:a16="http://schemas.microsoft.com/office/drawing/2014/main" id="{C266851A-F364-8B48-9090-9CB1462826F1}"/>
              </a:ext>
            </a:extLst>
          </p:cNvPr>
          <p:cNvGrpSpPr>
            <a:grpSpLocks/>
          </p:cNvGrpSpPr>
          <p:nvPr/>
        </p:nvGrpSpPr>
        <p:grpSpPr bwMode="auto">
          <a:xfrm>
            <a:off x="9177051" y="1598718"/>
            <a:ext cx="1428750" cy="369887"/>
            <a:chOff x="1750" y="3514"/>
            <a:chExt cx="900" cy="233"/>
          </a:xfrm>
        </p:grpSpPr>
        <p:sp>
          <p:nvSpPr>
            <p:cNvPr id="175" name="Rectangle 33">
              <a:extLst>
                <a:ext uri="{FF2B5EF4-FFF2-40B4-BE49-F238E27FC236}">
                  <a16:creationId xmlns:a16="http://schemas.microsoft.com/office/drawing/2014/main" id="{485FB877-F911-EB4F-A49F-95B5441AC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6" name="Text Box 34">
              <a:extLst>
                <a:ext uri="{FF2B5EF4-FFF2-40B4-BE49-F238E27FC236}">
                  <a16:creationId xmlns:a16="http://schemas.microsoft.com/office/drawing/2014/main" id="{9647B7AF-99C3-0645-BCDD-C2443A75E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7" name="Line 35">
              <a:extLst>
                <a:ext uri="{FF2B5EF4-FFF2-40B4-BE49-F238E27FC236}">
                  <a16:creationId xmlns:a16="http://schemas.microsoft.com/office/drawing/2014/main" id="{5F1C54FA-0D0F-9F4A-AF40-1A6B11BE7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41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78" name="Line 36">
              <a:extLst>
                <a:ext uri="{FF2B5EF4-FFF2-40B4-BE49-F238E27FC236}">
                  <a16:creationId xmlns:a16="http://schemas.microsoft.com/office/drawing/2014/main" id="{591F0F0F-4084-B44F-BF0B-206ADFFC3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79" name="Group 37">
            <a:extLst>
              <a:ext uri="{FF2B5EF4-FFF2-40B4-BE49-F238E27FC236}">
                <a16:creationId xmlns:a16="http://schemas.microsoft.com/office/drawing/2014/main" id="{84CB8778-552F-DC47-8381-8923E80DD487}"/>
              </a:ext>
            </a:extLst>
          </p:cNvPr>
          <p:cNvGrpSpPr>
            <a:grpSpLocks/>
          </p:cNvGrpSpPr>
          <p:nvPr/>
        </p:nvGrpSpPr>
        <p:grpSpPr bwMode="auto">
          <a:xfrm>
            <a:off x="9392951" y="900218"/>
            <a:ext cx="1450975" cy="714375"/>
            <a:chOff x="4406" y="331"/>
            <a:chExt cx="914" cy="450"/>
          </a:xfrm>
        </p:grpSpPr>
        <p:sp>
          <p:nvSpPr>
            <p:cNvPr id="180" name="Line 38">
              <a:extLst>
                <a:ext uri="{FF2B5EF4-FFF2-40B4-BE49-F238E27FC236}">
                  <a16:creationId xmlns:a16="http://schemas.microsoft.com/office/drawing/2014/main" id="{68CD449D-9E6F-2743-9791-A674C2479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1" name="Line 39">
              <a:extLst>
                <a:ext uri="{FF2B5EF4-FFF2-40B4-BE49-F238E27FC236}">
                  <a16:creationId xmlns:a16="http://schemas.microsoft.com/office/drawing/2014/main" id="{8B49B4ED-E730-9C48-A972-53ED32223C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2" name="Text Box 40">
              <a:extLst>
                <a:ext uri="{FF2B5EF4-FFF2-40B4-BE49-F238E27FC236}">
                  <a16:creationId xmlns:a16="http://schemas.microsoft.com/office/drawing/2014/main" id="{D92E1CF2-C9E4-FF4B-B342-D208EAA41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Source: A</a:t>
              </a:r>
            </a:p>
          </p:txBody>
        </p:sp>
        <p:sp>
          <p:nvSpPr>
            <p:cNvPr id="183" name="Text Box 41">
              <a:extLst>
                <a:ext uri="{FF2B5EF4-FFF2-40B4-BE49-F238E27FC236}">
                  <a16:creationId xmlns:a16="http://schemas.microsoft.com/office/drawing/2014/main" id="{6F725A7E-9279-3D44-A43B-0C1275684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Dest: A</a:t>
              </a: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84" name="Group 42">
            <a:extLst>
              <a:ext uri="{FF2B5EF4-FFF2-40B4-BE49-F238E27FC236}">
                <a16:creationId xmlns:a16="http://schemas.microsoft.com/office/drawing/2014/main" id="{02E491F0-F4A4-3B4A-8F02-FCFB333B8BB2}"/>
              </a:ext>
            </a:extLst>
          </p:cNvPr>
          <p:cNvGrpSpPr>
            <a:grpSpLocks/>
          </p:cNvGrpSpPr>
          <p:nvPr/>
        </p:nvGrpSpPr>
        <p:grpSpPr bwMode="auto">
          <a:xfrm>
            <a:off x="6664038" y="5116671"/>
            <a:ext cx="3017838" cy="1444625"/>
            <a:chOff x="3441" y="3154"/>
            <a:chExt cx="1901" cy="910"/>
          </a:xfrm>
        </p:grpSpPr>
        <p:sp>
          <p:nvSpPr>
            <p:cNvPr id="185" name="Rectangle 43">
              <a:extLst>
                <a:ext uri="{FF2B5EF4-FFF2-40B4-BE49-F238E27FC236}">
                  <a16:creationId xmlns:a16="http://schemas.microsoft.com/office/drawing/2014/main" id="{17639B98-3172-DF4E-8DA8-73C48C521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6" name="Text Box 44">
              <a:extLst>
                <a:ext uri="{FF2B5EF4-FFF2-40B4-BE49-F238E27FC236}">
                  <a16:creationId xmlns:a16="http://schemas.microsoft.com/office/drawing/2014/main" id="{8FDEFC82-5E34-0D43-BB68-E0C8B0766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175"/>
              <a:ext cx="18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187" name="Line 45">
              <a:extLst>
                <a:ext uri="{FF2B5EF4-FFF2-40B4-BE49-F238E27FC236}">
                  <a16:creationId xmlns:a16="http://schemas.microsoft.com/office/drawing/2014/main" id="{1CAFF5B7-050E-B24B-984E-13EE05E15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8" name="Line 46">
              <a:extLst>
                <a:ext uri="{FF2B5EF4-FFF2-40B4-BE49-F238E27FC236}">
                  <a16:creationId xmlns:a16="http://schemas.microsoft.com/office/drawing/2014/main" id="{5DD71EFC-96E5-5644-864B-DE9F18945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9" name="Line 47">
              <a:extLst>
                <a:ext uri="{FF2B5EF4-FFF2-40B4-BE49-F238E27FC236}">
                  <a16:creationId xmlns:a16="http://schemas.microsoft.com/office/drawing/2014/main" id="{EA938DD2-F21D-AD48-AC6C-D011FD853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90" name="Text Box 48">
            <a:extLst>
              <a:ext uri="{FF2B5EF4-FFF2-40B4-BE49-F238E27FC236}">
                <a16:creationId xmlns:a16="http://schemas.microsoft.com/office/drawing/2014/main" id="{6BD98D70-4DED-E244-91B4-CC2840F0D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426" y="5505609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switch table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(initially empty)</a:t>
            </a:r>
          </a:p>
        </p:txBody>
      </p:sp>
      <p:grpSp>
        <p:nvGrpSpPr>
          <p:cNvPr id="191" name="Group 49">
            <a:extLst>
              <a:ext uri="{FF2B5EF4-FFF2-40B4-BE49-F238E27FC236}">
                <a16:creationId xmlns:a16="http://schemas.microsoft.com/office/drawing/2014/main" id="{8B9081E4-811C-DA49-AFAB-29F72B60D4BB}"/>
              </a:ext>
            </a:extLst>
          </p:cNvPr>
          <p:cNvGrpSpPr>
            <a:grpSpLocks/>
          </p:cNvGrpSpPr>
          <p:nvPr/>
        </p:nvGrpSpPr>
        <p:grpSpPr bwMode="auto">
          <a:xfrm>
            <a:off x="7099013" y="5550059"/>
            <a:ext cx="2471738" cy="376237"/>
            <a:chOff x="2376" y="3383"/>
            <a:chExt cx="1557" cy="237"/>
          </a:xfrm>
        </p:grpSpPr>
        <p:sp>
          <p:nvSpPr>
            <p:cNvPr id="192" name="Text Box 50">
              <a:extLst>
                <a:ext uri="{FF2B5EF4-FFF2-40B4-BE49-F238E27FC236}">
                  <a16:creationId xmlns:a16="http://schemas.microsoft.com/office/drawing/2014/main" id="{97D41679-78B9-5343-BEC1-DA708964B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193" name="Text Box 51">
              <a:extLst>
                <a:ext uri="{FF2B5EF4-FFF2-40B4-BE49-F238E27FC236}">
                  <a16:creationId xmlns:a16="http://schemas.microsoft.com/office/drawing/2014/main" id="{D9DF1D7D-9670-A247-8047-BB6719D26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194" name="Text Box 52">
              <a:extLst>
                <a:ext uri="{FF2B5EF4-FFF2-40B4-BE49-F238E27FC236}">
                  <a16:creationId xmlns:a16="http://schemas.microsoft.com/office/drawing/2014/main" id="{2260A1CA-8A5E-9C4E-8BAE-4138F78D8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60</a:t>
              </a:r>
            </a:p>
          </p:txBody>
        </p:sp>
      </p:grpSp>
      <p:grpSp>
        <p:nvGrpSpPr>
          <p:cNvPr id="195" name="Group 59">
            <a:extLst>
              <a:ext uri="{FF2B5EF4-FFF2-40B4-BE49-F238E27FC236}">
                <a16:creationId xmlns:a16="http://schemas.microsoft.com/office/drawing/2014/main" id="{903E115E-BC14-4748-858A-D5FFC60F6755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6068"/>
            <a:ext cx="1428750" cy="369887"/>
            <a:chOff x="1750" y="3514"/>
            <a:chExt cx="900" cy="233"/>
          </a:xfrm>
        </p:grpSpPr>
        <p:sp>
          <p:nvSpPr>
            <p:cNvPr id="196" name="Rectangle 60">
              <a:extLst>
                <a:ext uri="{FF2B5EF4-FFF2-40B4-BE49-F238E27FC236}">
                  <a16:creationId xmlns:a16="http://schemas.microsoft.com/office/drawing/2014/main" id="{644AB50C-EFB0-AF45-B9A3-6D66B4075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7" name="Text Box 61">
              <a:extLst>
                <a:ext uri="{FF2B5EF4-FFF2-40B4-BE49-F238E27FC236}">
                  <a16:creationId xmlns:a16="http://schemas.microsoft.com/office/drawing/2014/main" id="{B284E544-83C3-AB4A-BC66-AA0DF1C5B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8" name="Line 62">
              <a:extLst>
                <a:ext uri="{FF2B5EF4-FFF2-40B4-BE49-F238E27FC236}">
                  <a16:creationId xmlns:a16="http://schemas.microsoft.com/office/drawing/2014/main" id="{2CA577B3-39AE-804C-864D-443D5711C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99" name="Line 63">
              <a:extLst>
                <a:ext uri="{FF2B5EF4-FFF2-40B4-BE49-F238E27FC236}">
                  <a16:creationId xmlns:a16="http://schemas.microsoft.com/office/drawing/2014/main" id="{74F06A00-0D46-7749-BC9F-11E00CDBB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00" name="Group 64">
            <a:extLst>
              <a:ext uri="{FF2B5EF4-FFF2-40B4-BE49-F238E27FC236}">
                <a16:creationId xmlns:a16="http://schemas.microsoft.com/office/drawing/2014/main" id="{36F25405-B90C-2C46-B956-67AF3C9F032F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4480"/>
            <a:ext cx="1428750" cy="369888"/>
            <a:chOff x="1750" y="3514"/>
            <a:chExt cx="900" cy="233"/>
          </a:xfrm>
        </p:grpSpPr>
        <p:sp>
          <p:nvSpPr>
            <p:cNvPr id="201" name="Rectangle 65">
              <a:extLst>
                <a:ext uri="{FF2B5EF4-FFF2-40B4-BE49-F238E27FC236}">
                  <a16:creationId xmlns:a16="http://schemas.microsoft.com/office/drawing/2014/main" id="{37F60D01-9E8D-FE4E-BD36-4CD886673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2" name="Text Box 66">
              <a:extLst>
                <a:ext uri="{FF2B5EF4-FFF2-40B4-BE49-F238E27FC236}">
                  <a16:creationId xmlns:a16="http://schemas.microsoft.com/office/drawing/2014/main" id="{A6DF3585-9FEA-0140-8050-A22A987FE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3" name="Line 67">
              <a:extLst>
                <a:ext uri="{FF2B5EF4-FFF2-40B4-BE49-F238E27FC236}">
                  <a16:creationId xmlns:a16="http://schemas.microsoft.com/office/drawing/2014/main" id="{C515ADCC-D409-2C42-BCFA-38F14064C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04" name="Line 68">
              <a:extLst>
                <a:ext uri="{FF2B5EF4-FFF2-40B4-BE49-F238E27FC236}">
                  <a16:creationId xmlns:a16="http://schemas.microsoft.com/office/drawing/2014/main" id="{51ACED30-867C-7C4E-B7D2-EFBC84B12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05" name="Group 69">
            <a:extLst>
              <a:ext uri="{FF2B5EF4-FFF2-40B4-BE49-F238E27FC236}">
                <a16:creationId xmlns:a16="http://schemas.microsoft.com/office/drawing/2014/main" id="{B4E87009-38ED-E940-9BFA-C6965D3C976F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7655"/>
            <a:ext cx="1428750" cy="369888"/>
            <a:chOff x="1750" y="3514"/>
            <a:chExt cx="900" cy="233"/>
          </a:xfrm>
        </p:grpSpPr>
        <p:sp>
          <p:nvSpPr>
            <p:cNvPr id="206" name="Rectangle 70">
              <a:extLst>
                <a:ext uri="{FF2B5EF4-FFF2-40B4-BE49-F238E27FC236}">
                  <a16:creationId xmlns:a16="http://schemas.microsoft.com/office/drawing/2014/main" id="{6248BF62-3EA1-6A49-93A8-FC813DA01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7" name="Text Box 71">
              <a:extLst>
                <a:ext uri="{FF2B5EF4-FFF2-40B4-BE49-F238E27FC236}">
                  <a16:creationId xmlns:a16="http://schemas.microsoft.com/office/drawing/2014/main" id="{00AA1FEE-7000-E747-9173-C6842FE06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8" name="Line 72">
              <a:extLst>
                <a:ext uri="{FF2B5EF4-FFF2-40B4-BE49-F238E27FC236}">
                  <a16:creationId xmlns:a16="http://schemas.microsoft.com/office/drawing/2014/main" id="{5FDDCB7C-81BC-B34E-AFC3-3CDA9605B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09" name="Line 73">
              <a:extLst>
                <a:ext uri="{FF2B5EF4-FFF2-40B4-BE49-F238E27FC236}">
                  <a16:creationId xmlns:a16="http://schemas.microsoft.com/office/drawing/2014/main" id="{EF8FD2D7-2282-C840-8B09-C82ADFC54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10" name="Group 74">
            <a:extLst>
              <a:ext uri="{FF2B5EF4-FFF2-40B4-BE49-F238E27FC236}">
                <a16:creationId xmlns:a16="http://schemas.microsoft.com/office/drawing/2014/main" id="{7FD60212-2FF9-404A-9485-023D84866317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7655"/>
            <a:ext cx="1428750" cy="369888"/>
            <a:chOff x="1750" y="3514"/>
            <a:chExt cx="900" cy="233"/>
          </a:xfrm>
        </p:grpSpPr>
        <p:sp>
          <p:nvSpPr>
            <p:cNvPr id="211" name="Rectangle 75">
              <a:extLst>
                <a:ext uri="{FF2B5EF4-FFF2-40B4-BE49-F238E27FC236}">
                  <a16:creationId xmlns:a16="http://schemas.microsoft.com/office/drawing/2014/main" id="{7D54E101-A7C1-BF47-A4DF-2F2002E4D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2" name="Text Box 76">
              <a:extLst>
                <a:ext uri="{FF2B5EF4-FFF2-40B4-BE49-F238E27FC236}">
                  <a16:creationId xmlns:a16="http://schemas.microsoft.com/office/drawing/2014/main" id="{E561303C-0E60-284F-98F1-C49081A2F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3" name="Line 77">
              <a:extLst>
                <a:ext uri="{FF2B5EF4-FFF2-40B4-BE49-F238E27FC236}">
                  <a16:creationId xmlns:a16="http://schemas.microsoft.com/office/drawing/2014/main" id="{90071223-4F6D-B645-B6BA-5C215A4D1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14" name="Line 78">
              <a:extLst>
                <a:ext uri="{FF2B5EF4-FFF2-40B4-BE49-F238E27FC236}">
                  <a16:creationId xmlns:a16="http://schemas.microsoft.com/office/drawing/2014/main" id="{58840410-3DD1-334E-8F95-AA19BCF6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15" name="Group 79">
            <a:extLst>
              <a:ext uri="{FF2B5EF4-FFF2-40B4-BE49-F238E27FC236}">
                <a16:creationId xmlns:a16="http://schemas.microsoft.com/office/drawing/2014/main" id="{B58C14CA-6C0A-E64E-95A3-6BDCBDD04063}"/>
              </a:ext>
            </a:extLst>
          </p:cNvPr>
          <p:cNvGrpSpPr>
            <a:grpSpLocks/>
          </p:cNvGrpSpPr>
          <p:nvPr/>
        </p:nvGrpSpPr>
        <p:grpSpPr bwMode="auto">
          <a:xfrm>
            <a:off x="8194389" y="3254480"/>
            <a:ext cx="1428750" cy="369888"/>
            <a:chOff x="1750" y="3514"/>
            <a:chExt cx="900" cy="233"/>
          </a:xfrm>
        </p:grpSpPr>
        <p:sp>
          <p:nvSpPr>
            <p:cNvPr id="216" name="Rectangle 80">
              <a:extLst>
                <a:ext uri="{FF2B5EF4-FFF2-40B4-BE49-F238E27FC236}">
                  <a16:creationId xmlns:a16="http://schemas.microsoft.com/office/drawing/2014/main" id="{53031030-6075-9644-9CD4-E1BE9D15D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7" name="Text Box 81">
              <a:extLst>
                <a:ext uri="{FF2B5EF4-FFF2-40B4-BE49-F238E27FC236}">
                  <a16:creationId xmlns:a16="http://schemas.microsoft.com/office/drawing/2014/main" id="{0EA82F91-189F-4D41-AFA6-0FA95AACC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8" name="Line 82">
              <a:extLst>
                <a:ext uri="{FF2B5EF4-FFF2-40B4-BE49-F238E27FC236}">
                  <a16:creationId xmlns:a16="http://schemas.microsoft.com/office/drawing/2014/main" id="{8D0DFD4D-816F-A24A-A991-659C66E55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19" name="Line 83">
              <a:extLst>
                <a:ext uri="{FF2B5EF4-FFF2-40B4-BE49-F238E27FC236}">
                  <a16:creationId xmlns:a16="http://schemas.microsoft.com/office/drawing/2014/main" id="{D760E2ED-6F20-9D4E-AE11-C1B99B282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21" name="Group 92">
            <a:extLst>
              <a:ext uri="{FF2B5EF4-FFF2-40B4-BE49-F238E27FC236}">
                <a16:creationId xmlns:a16="http://schemas.microsoft.com/office/drawing/2014/main" id="{3370A2C8-4CE7-C741-8929-9217859A0561}"/>
              </a:ext>
            </a:extLst>
          </p:cNvPr>
          <p:cNvGrpSpPr>
            <a:grpSpLocks/>
          </p:cNvGrpSpPr>
          <p:nvPr/>
        </p:nvGrpSpPr>
        <p:grpSpPr bwMode="auto">
          <a:xfrm>
            <a:off x="8529351" y="4356205"/>
            <a:ext cx="1428750" cy="369888"/>
            <a:chOff x="730" y="2472"/>
            <a:chExt cx="900" cy="233"/>
          </a:xfrm>
        </p:grpSpPr>
        <p:sp>
          <p:nvSpPr>
            <p:cNvPr id="222" name="Rectangle 88">
              <a:extLst>
                <a:ext uri="{FF2B5EF4-FFF2-40B4-BE49-F238E27FC236}">
                  <a16:creationId xmlns:a16="http://schemas.microsoft.com/office/drawing/2014/main" id="{E50BA891-DC66-6748-9209-EA9D4F2B0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3" name="Text Box 89">
              <a:extLst>
                <a:ext uri="{FF2B5EF4-FFF2-40B4-BE49-F238E27FC236}">
                  <a16:creationId xmlns:a16="http://schemas.microsoft.com/office/drawing/2014/main" id="{17C11772-AB70-0344-B94C-1B06764AC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" y="2472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A</a:t>
              </a:r>
            </a:p>
          </p:txBody>
        </p:sp>
        <p:sp>
          <p:nvSpPr>
            <p:cNvPr id="224" name="Line 90">
              <a:extLst>
                <a:ext uri="{FF2B5EF4-FFF2-40B4-BE49-F238E27FC236}">
                  <a16:creationId xmlns:a16="http://schemas.microsoft.com/office/drawing/2014/main" id="{92A1D7A9-6B7D-6245-8648-0585E752C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2499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Line 91">
              <a:extLst>
                <a:ext uri="{FF2B5EF4-FFF2-40B4-BE49-F238E27FC236}">
                  <a16:creationId xmlns:a16="http://schemas.microsoft.com/office/drawing/2014/main" id="{F9EF27B4-FE96-D148-89C0-7A525840F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26" name="Group 94">
            <a:extLst>
              <a:ext uri="{FF2B5EF4-FFF2-40B4-BE49-F238E27FC236}">
                <a16:creationId xmlns:a16="http://schemas.microsoft.com/office/drawing/2014/main" id="{EC5CFC4C-B38C-5948-9557-ADD689122F82}"/>
              </a:ext>
            </a:extLst>
          </p:cNvPr>
          <p:cNvGrpSpPr>
            <a:grpSpLocks/>
          </p:cNvGrpSpPr>
          <p:nvPr/>
        </p:nvGrpSpPr>
        <p:grpSpPr bwMode="auto">
          <a:xfrm>
            <a:off x="7095838" y="5835809"/>
            <a:ext cx="2471738" cy="374650"/>
            <a:chOff x="2376" y="3383"/>
            <a:chExt cx="1557" cy="236"/>
          </a:xfrm>
        </p:grpSpPr>
        <p:sp>
          <p:nvSpPr>
            <p:cNvPr id="227" name="Text Box 95">
              <a:extLst>
                <a:ext uri="{FF2B5EF4-FFF2-40B4-BE49-F238E27FC236}">
                  <a16:creationId xmlns:a16="http://schemas.microsoft.com/office/drawing/2014/main" id="{9D1F6511-0EBF-3C44-9268-558C639B4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  <a:r>
                <a:rPr kumimoji="0" lang="ja-JP" alt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8" name="Text Box 96">
              <a:extLst>
                <a:ext uri="{FF2B5EF4-FFF2-40B4-BE49-F238E27FC236}">
                  <a16:creationId xmlns:a16="http://schemas.microsoft.com/office/drawing/2014/main" id="{44CF8BAE-BCDF-884C-B092-5D9BC5021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229" name="Text Box 97">
              <a:extLst>
                <a:ext uri="{FF2B5EF4-FFF2-40B4-BE49-F238E27FC236}">
                  <a16:creationId xmlns:a16="http://schemas.microsoft.com/office/drawing/2014/main" id="{E14D8E40-E7CD-ED4A-9731-066C07364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60</a:t>
              </a:r>
            </a:p>
          </p:txBody>
        </p:sp>
      </p:grpSp>
      <p:sp>
        <p:nvSpPr>
          <p:cNvPr id="278" name="Rectangle 84">
            <a:extLst>
              <a:ext uri="{FF2B5EF4-FFF2-40B4-BE49-F238E27FC236}">
                <a16:creationId xmlns:a16="http://schemas.microsoft.com/office/drawing/2014/main" id="{78229FD9-9E00-354C-8B01-81EA9369D550}"/>
              </a:ext>
            </a:extLst>
          </p:cNvPr>
          <p:cNvSpPr txBox="1">
            <a:spLocks noChangeArrowheads="1"/>
          </p:cNvSpPr>
          <p:nvPr/>
        </p:nvSpPr>
        <p:spPr>
          <a:xfrm>
            <a:off x="870366" y="1583075"/>
            <a:ext cx="404495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 destination, A’, location unknown: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9" name="Text Box 86">
            <a:extLst>
              <a:ext uri="{FF2B5EF4-FFF2-40B4-BE49-F238E27FC236}">
                <a16:creationId xmlns:a16="http://schemas.microsoft.com/office/drawing/2014/main" id="{8EB576ED-EEAB-4740-B1E7-8093AC54C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181" y="1937790"/>
            <a:ext cx="942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flood</a:t>
            </a:r>
          </a:p>
        </p:txBody>
      </p:sp>
      <p:sp>
        <p:nvSpPr>
          <p:cNvPr id="280" name="Rectangle 93">
            <a:extLst>
              <a:ext uri="{FF2B5EF4-FFF2-40B4-BE49-F238E27FC236}">
                <a16:creationId xmlns:a16="http://schemas.microsoft.com/office/drawing/2014/main" id="{03EE78BF-359C-A14B-BDC2-3A060C04D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54" y="2500650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9400" marR="0" lvl="0" indent="-279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destination A location known: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1" name="Rectangle 98">
            <a:extLst>
              <a:ext uri="{FF2B5EF4-FFF2-40B4-BE49-F238E27FC236}">
                <a16:creationId xmlns:a16="http://schemas.microsoft.com/office/drawing/2014/main" id="{4A0C0776-2D33-A54C-8754-1AB684225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35" y="2974429"/>
            <a:ext cx="4417575" cy="125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ts val="3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selectively send </a:t>
            </a:r>
          </a:p>
          <a:p>
            <a:pPr marL="342900" marR="0" lvl="0" indent="-342900" algn="l" defTabSz="914400" rtl="0" eaLnBrk="1" fontAlgn="auto" latinLnBrk="0" hangingPunct="1">
              <a:lnSpc>
                <a:spcPts val="3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just one link</a:t>
            </a:r>
          </a:p>
        </p:txBody>
      </p:sp>
    </p:spTree>
    <p:extLst>
      <p:ext uri="{BB962C8B-B14F-4D97-AF65-F5344CB8AC3E}">
        <p14:creationId xmlns:p14="http://schemas.microsoft.com/office/powerpoint/2010/main" val="216990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-0.1069 0.11482 L -0.1069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2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12122 -0.0981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68" y="-490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-0.10365 0.094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82" y="472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034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12083 0.0520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259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11549 -0.1023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0051 L -0.03763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06 -0.1588 L -0.03476 -0.32871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  <p:bldP spid="278" grpId="0" build="p"/>
      <p:bldP spid="279" grpId="0"/>
      <p:bldP spid="280" grpId="0" build="p"/>
      <p:bldP spid="28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Interconnecting switches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6">
            <a:extLst>
              <a:ext uri="{FF2B5EF4-FFF2-40B4-BE49-F238E27FC236}">
                <a16:creationId xmlns:a16="http://schemas.microsoft.com/office/drawing/2014/main" id="{D00993B5-4690-E140-B05C-69E88A020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264" y="1335790"/>
            <a:ext cx="788193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self-learning switches can be connected together:</a:t>
            </a:r>
          </a:p>
        </p:txBody>
      </p:sp>
      <p:sp>
        <p:nvSpPr>
          <p:cNvPr id="171" name="Rectangle 70">
            <a:extLst>
              <a:ext uri="{FF2B5EF4-FFF2-40B4-BE49-F238E27FC236}">
                <a16:creationId xmlns:a16="http://schemas.microsoft.com/office/drawing/2014/main" id="{4FA79001-8106-D44D-B7AE-1DA5FDFFA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308" y="4550478"/>
            <a:ext cx="1074693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0375" marR="0" lvl="0" indent="-3968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Tx/>
              <a:buNone/>
              <a:tabLst/>
              <a:defRPr/>
            </a:pPr>
            <a:r>
              <a:rPr kumimoji="0" 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Q: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sending from A to G - how does S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know to forward frame destined to G via S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and S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?</a:t>
            </a:r>
          </a:p>
          <a:p>
            <a:pPr marL="457200" marR="0" lvl="0" indent="-2873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A: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self learning! (works exactly the same as in single-switch case!)</a:t>
            </a:r>
          </a:p>
        </p:txBody>
      </p:sp>
      <p:grpSp>
        <p:nvGrpSpPr>
          <p:cNvPr id="172" name="Group 1">
            <a:extLst>
              <a:ext uri="{FF2B5EF4-FFF2-40B4-BE49-F238E27FC236}">
                <a16:creationId xmlns:a16="http://schemas.microsoft.com/office/drawing/2014/main" id="{6ACB2ECE-A6EE-2F42-BFE2-A88609E9FC4C}"/>
              </a:ext>
            </a:extLst>
          </p:cNvPr>
          <p:cNvGrpSpPr>
            <a:grpSpLocks/>
          </p:cNvGrpSpPr>
          <p:nvPr/>
        </p:nvGrpSpPr>
        <p:grpSpPr bwMode="auto">
          <a:xfrm>
            <a:off x="2517827" y="2654612"/>
            <a:ext cx="2005135" cy="1358900"/>
            <a:chOff x="958850" y="2444750"/>
            <a:chExt cx="2005665" cy="1358710"/>
          </a:xfrm>
        </p:grpSpPr>
        <p:sp>
          <p:nvSpPr>
            <p:cNvPr id="173" name="Line 20">
              <a:extLst>
                <a:ext uri="{FF2B5EF4-FFF2-40B4-BE49-F238E27FC236}">
                  <a16:creationId xmlns:a16="http://schemas.microsoft.com/office/drawing/2014/main" id="{A3FD6BE2-2CD4-6143-B6C7-1587A108B7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20" name="Line 21">
              <a:extLst>
                <a:ext uri="{FF2B5EF4-FFF2-40B4-BE49-F238E27FC236}">
                  <a16:creationId xmlns:a16="http://schemas.microsoft.com/office/drawing/2014/main" id="{3DA59D3F-F827-094B-A805-1A54870E11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32" name="Line 22">
              <a:extLst>
                <a:ext uri="{FF2B5EF4-FFF2-40B4-BE49-F238E27FC236}">
                  <a16:creationId xmlns:a16="http://schemas.microsoft.com/office/drawing/2014/main" id="{2168E2D5-CF45-3B47-AB69-F33DF11C9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82" name="Text Box 64">
              <a:extLst>
                <a:ext uri="{FF2B5EF4-FFF2-40B4-BE49-F238E27FC236}">
                  <a16:creationId xmlns:a16="http://schemas.microsoft.com/office/drawing/2014/main" id="{0105097B-F91D-A240-ACB8-B8FE8F879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17800" cy="369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283" name="Text Box 65">
              <a:extLst>
                <a:ext uri="{FF2B5EF4-FFF2-40B4-BE49-F238E27FC236}">
                  <a16:creationId xmlns:a16="http://schemas.microsoft.com/office/drawing/2014/main" id="{1C6222BA-8E34-C046-9685-A8AA4450E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09782" cy="369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284" name="Text Box 73">
              <a:extLst>
                <a:ext uri="{FF2B5EF4-FFF2-40B4-BE49-F238E27FC236}">
                  <a16:creationId xmlns:a16="http://schemas.microsoft.com/office/drawing/2014/main" id="{54488D61-5701-C14F-AE1F-1F70DE4CE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369109" cy="369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285" name="Text Box 66">
              <a:extLst>
                <a:ext uri="{FF2B5EF4-FFF2-40B4-BE49-F238E27FC236}">
                  <a16:creationId xmlns:a16="http://schemas.microsoft.com/office/drawing/2014/main" id="{1CC25A49-338C-1F44-9BAE-7CAED2A9A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08179" cy="369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</a:t>
              </a:r>
            </a:p>
          </p:txBody>
        </p:sp>
        <p:grpSp>
          <p:nvGrpSpPr>
            <p:cNvPr id="286" name="Group 44">
              <a:extLst>
                <a:ext uri="{FF2B5EF4-FFF2-40B4-BE49-F238E27FC236}">
                  <a16:creationId xmlns:a16="http://schemas.microsoft.com/office/drawing/2014/main" id="{202C5460-F11A-2D44-9706-A94732DA78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294" name="Picture 45" descr="desktop_computer_stylized_medium">
                <a:extLst>
                  <a:ext uri="{FF2B5EF4-FFF2-40B4-BE49-F238E27FC236}">
                    <a16:creationId xmlns:a16="http://schemas.microsoft.com/office/drawing/2014/main" id="{7120F0F2-50A9-3C4D-910D-4BB9142A0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5" name="Freeform 46">
                <a:extLst>
                  <a:ext uri="{FF2B5EF4-FFF2-40B4-BE49-F238E27FC236}">
                    <a16:creationId xmlns:a16="http://schemas.microsoft.com/office/drawing/2014/main" id="{C9BEE683-FE6F-D043-B338-7EB0184590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287" name="Group 44">
              <a:extLst>
                <a:ext uri="{FF2B5EF4-FFF2-40B4-BE49-F238E27FC236}">
                  <a16:creationId xmlns:a16="http://schemas.microsoft.com/office/drawing/2014/main" id="{A92DFDE4-2038-4B47-B1BF-86DCDC0024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292" name="Picture 45" descr="desktop_computer_stylized_medium">
                <a:extLst>
                  <a:ext uri="{FF2B5EF4-FFF2-40B4-BE49-F238E27FC236}">
                    <a16:creationId xmlns:a16="http://schemas.microsoft.com/office/drawing/2014/main" id="{E569455D-4E55-0044-83EF-B08B7B4ED4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3" name="Freeform 46">
                <a:extLst>
                  <a:ext uri="{FF2B5EF4-FFF2-40B4-BE49-F238E27FC236}">
                    <a16:creationId xmlns:a16="http://schemas.microsoft.com/office/drawing/2014/main" id="{306E34CC-1F03-244B-B814-D6B9650DD43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288" name="Group 44">
              <a:extLst>
                <a:ext uri="{FF2B5EF4-FFF2-40B4-BE49-F238E27FC236}">
                  <a16:creationId xmlns:a16="http://schemas.microsoft.com/office/drawing/2014/main" id="{48CCA417-6C89-B64D-98DA-51EE4AF3D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290" name="Picture 45" descr="desktop_computer_stylized_medium">
                <a:extLst>
                  <a:ext uri="{FF2B5EF4-FFF2-40B4-BE49-F238E27FC236}">
                    <a16:creationId xmlns:a16="http://schemas.microsoft.com/office/drawing/2014/main" id="{074846CF-8FFE-1E48-8A24-4F106758ED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46">
                <a:extLst>
                  <a:ext uri="{FF2B5EF4-FFF2-40B4-BE49-F238E27FC236}">
                    <a16:creationId xmlns:a16="http://schemas.microsoft.com/office/drawing/2014/main" id="{7DA76408-C614-1A41-A0F3-713C04FAF6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89" name="Picture 3">
              <a:extLst>
                <a:ext uri="{FF2B5EF4-FFF2-40B4-BE49-F238E27FC236}">
                  <a16:creationId xmlns:a16="http://schemas.microsoft.com/office/drawing/2014/main" id="{8CEF6460-C3D7-8046-8A73-96F0A807C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77404B8-E1BB-474B-A99A-C610AFAFCB65}"/>
              </a:ext>
            </a:extLst>
          </p:cNvPr>
          <p:cNvGrpSpPr/>
          <p:nvPr/>
        </p:nvGrpSpPr>
        <p:grpSpPr>
          <a:xfrm>
            <a:off x="3950752" y="2194237"/>
            <a:ext cx="4856162" cy="2044145"/>
            <a:chOff x="3950752" y="2194237"/>
            <a:chExt cx="4856162" cy="204414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250CAC08-1B66-E940-BD6A-FDFBCA415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0752" y="2194237"/>
              <a:ext cx="4856162" cy="2044145"/>
              <a:chOff x="2379663" y="1984375"/>
              <a:chExt cx="4855711" cy="2043590"/>
            </a:xfrm>
          </p:grpSpPr>
          <p:sp>
            <p:nvSpPr>
              <p:cNvPr id="297" name="Line 23">
                <a:extLst>
                  <a:ext uri="{FF2B5EF4-FFF2-40B4-BE49-F238E27FC236}">
                    <a16:creationId xmlns:a16="http://schemas.microsoft.com/office/drawing/2014/main" id="{49AAAEFF-FE53-5C4F-9879-CAE69B40D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35258" y="3068344"/>
                <a:ext cx="346043" cy="2158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98" name="Line 24">
                <a:extLst>
                  <a:ext uri="{FF2B5EF4-FFF2-40B4-BE49-F238E27FC236}">
                    <a16:creationId xmlns:a16="http://schemas.microsoft.com/office/drawing/2014/main" id="{DD18F58C-CBA1-334F-87D1-D27087E0A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9554" y="3087389"/>
                <a:ext cx="125401" cy="587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99" name="Line 25">
                <a:extLst>
                  <a:ext uri="{FF2B5EF4-FFF2-40B4-BE49-F238E27FC236}">
                    <a16:creationId xmlns:a16="http://schemas.microsoft.com/office/drawing/2014/main" id="{0810A11B-6CE3-4B4A-892A-D88467FF0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4326" y="3030254"/>
                <a:ext cx="230167" cy="3618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00" name="Line 26">
                <a:extLst>
                  <a:ext uri="{FF2B5EF4-FFF2-40B4-BE49-F238E27FC236}">
                    <a16:creationId xmlns:a16="http://schemas.microsoft.com/office/drawing/2014/main" id="{D3BCC038-234F-EE40-8E10-0F7AEA907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2145" y="3106433"/>
                <a:ext cx="428585" cy="2444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01" name="Line 27">
                <a:extLst>
                  <a:ext uri="{FF2B5EF4-FFF2-40B4-BE49-F238E27FC236}">
                    <a16:creationId xmlns:a16="http://schemas.microsoft.com/office/drawing/2014/main" id="{CAF3C678-3D9A-294A-92F0-F6754B906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35335" y="3077866"/>
                <a:ext cx="9524" cy="4697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02" name="Line 35">
                <a:extLst>
                  <a:ext uri="{FF2B5EF4-FFF2-40B4-BE49-F238E27FC236}">
                    <a16:creationId xmlns:a16="http://schemas.microsoft.com/office/drawing/2014/main" id="{35D390D2-019E-0B44-9120-1A7C03C98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79663" y="2355749"/>
                <a:ext cx="1517509" cy="5364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03" name="Line 36">
                <a:extLst>
                  <a:ext uri="{FF2B5EF4-FFF2-40B4-BE49-F238E27FC236}">
                    <a16:creationId xmlns:a16="http://schemas.microsoft.com/office/drawing/2014/main" id="{07E72922-2BC5-824E-B2F0-2A0C9BBF13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0356" y="2322421"/>
                <a:ext cx="0" cy="599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04" name="Line 37">
                <a:extLst>
                  <a:ext uri="{FF2B5EF4-FFF2-40B4-BE49-F238E27FC236}">
                    <a16:creationId xmlns:a16="http://schemas.microsoft.com/office/drawing/2014/main" id="{EB84757E-562A-C946-8296-30C62384C4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49571" y="2306551"/>
                <a:ext cx="1406394" cy="6840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05" name="Line 63">
                <a:extLst>
                  <a:ext uri="{FF2B5EF4-FFF2-40B4-BE49-F238E27FC236}">
                    <a16:creationId xmlns:a16="http://schemas.microsoft.com/office/drawing/2014/main" id="{CBB1E0F6-DA9A-234C-8F78-2F42A9BA4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11539" y="3131826"/>
                <a:ext cx="285723" cy="1587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06" name="Text Box 67">
                <a:extLst>
                  <a:ext uri="{FF2B5EF4-FFF2-40B4-BE49-F238E27FC236}">
                    <a16:creationId xmlns:a16="http://schemas.microsoft.com/office/drawing/2014/main" id="{65DA7922-1FE3-A54E-B585-6D332125EB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0973" y="3222289"/>
                <a:ext cx="327304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rPr>
                  <a:t>D</a:t>
                </a:r>
              </a:p>
            </p:txBody>
          </p:sp>
          <p:sp>
            <p:nvSpPr>
              <p:cNvPr id="307" name="Text Box 68">
                <a:extLst>
                  <a:ext uri="{FF2B5EF4-FFF2-40B4-BE49-F238E27FC236}">
                    <a16:creationId xmlns:a16="http://schemas.microsoft.com/office/drawing/2014/main" id="{3343D53D-3E0E-2A4D-A833-D3A2A9F3B7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4004" y="3658733"/>
                <a:ext cx="296848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rPr>
                  <a:t>E</a:t>
                </a:r>
              </a:p>
            </p:txBody>
          </p:sp>
          <p:sp>
            <p:nvSpPr>
              <p:cNvPr id="308" name="Text Box 69">
                <a:extLst>
                  <a:ext uri="{FF2B5EF4-FFF2-40B4-BE49-F238E27FC236}">
                    <a16:creationId xmlns:a16="http://schemas.microsoft.com/office/drawing/2014/main" id="{0A60F714-DC84-1843-A5C5-D915B65F12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7035" y="3057234"/>
                <a:ext cx="290437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309" name="Text Box 74">
                <a:extLst>
                  <a:ext uri="{FF2B5EF4-FFF2-40B4-BE49-F238E27FC236}">
                    <a16:creationId xmlns:a16="http://schemas.microsoft.com/office/drawing/2014/main" id="{D0CA346A-C9B0-5B42-8D05-2411A6B2DB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267" y="2768387"/>
                <a:ext cx="368978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rPr>
                  <a:t>S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310" name="Text Box 75">
                <a:extLst>
                  <a:ext uri="{FF2B5EF4-FFF2-40B4-BE49-F238E27FC236}">
                    <a16:creationId xmlns:a16="http://schemas.microsoft.com/office/drawing/2014/main" id="{F0F5C6E8-D75A-DE41-9CA5-225DDACA8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5290" y="1984375"/>
                <a:ext cx="368978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rPr>
                  <a:t>S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311" name="Text Box 76">
                <a:extLst>
                  <a:ext uri="{FF2B5EF4-FFF2-40B4-BE49-F238E27FC236}">
                    <a16:creationId xmlns:a16="http://schemas.microsoft.com/office/drawing/2014/main" id="{70567B04-06CD-C745-BE8D-1EA39B3A8F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9938" y="2570004"/>
                <a:ext cx="368978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rPr>
                  <a:t>S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312" name="Text Box 78">
                <a:extLst>
                  <a:ext uri="{FF2B5EF4-FFF2-40B4-BE49-F238E27FC236}">
                    <a16:creationId xmlns:a16="http://schemas.microsoft.com/office/drawing/2014/main" id="{92C2CEEA-E74F-CD4F-9E93-4106B97116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0104" y="3541290"/>
                <a:ext cx="328905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rPr>
                  <a:t>H</a:t>
                </a:r>
              </a:p>
            </p:txBody>
          </p:sp>
          <p:sp>
            <p:nvSpPr>
              <p:cNvPr id="313" name="Text Box 79">
                <a:extLst>
                  <a:ext uri="{FF2B5EF4-FFF2-40B4-BE49-F238E27FC236}">
                    <a16:creationId xmlns:a16="http://schemas.microsoft.com/office/drawing/2014/main" id="{767F8C52-0473-094B-81C9-B0074DCAC8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86160" y="3179439"/>
                <a:ext cx="249214" cy="3697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rPr>
                  <a:t>I</a:t>
                </a:r>
              </a:p>
            </p:txBody>
          </p:sp>
          <p:sp>
            <p:nvSpPr>
              <p:cNvPr id="314" name="Text Box 80">
                <a:extLst>
                  <a:ext uri="{FF2B5EF4-FFF2-40B4-BE49-F238E27FC236}">
                    <a16:creationId xmlns:a16="http://schemas.microsoft.com/office/drawing/2014/main" id="{AD433860-39B4-F94C-97D1-8ED2BC51F0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3560" y="3595251"/>
                <a:ext cx="330509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rPr>
                  <a:t>G</a:t>
                </a:r>
              </a:p>
            </p:txBody>
          </p:sp>
          <p:pic>
            <p:nvPicPr>
              <p:cNvPr id="315" name="Picture 3">
                <a:extLst>
                  <a:ext uri="{FF2B5EF4-FFF2-40B4-BE49-F238E27FC236}">
                    <a16:creationId xmlns:a16="http://schemas.microsoft.com/office/drawing/2014/main" id="{14EE1F48-9E60-234B-9CCF-63F7C147B0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3899" y="2930268"/>
                <a:ext cx="677799" cy="299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316" name="Group 44">
                <a:extLst>
                  <a:ext uri="{FF2B5EF4-FFF2-40B4-BE49-F238E27FC236}">
                    <a16:creationId xmlns:a16="http://schemas.microsoft.com/office/drawing/2014/main" id="{843B54DD-D810-6746-9846-37B2CA4C41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39440" y="3180080"/>
                <a:ext cx="568960" cy="481140"/>
                <a:chOff x="-44" y="1473"/>
                <a:chExt cx="981" cy="1105"/>
              </a:xfrm>
            </p:grpSpPr>
            <p:pic>
              <p:nvPicPr>
                <p:cNvPr id="334" name="Picture 45" descr="desktop_computer_stylized_medium">
                  <a:extLst>
                    <a:ext uri="{FF2B5EF4-FFF2-40B4-BE49-F238E27FC236}">
                      <a16:creationId xmlns:a16="http://schemas.microsoft.com/office/drawing/2014/main" id="{3D52FA82-0F33-BF48-BE19-E000988EA1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5" name="Freeform 46">
                  <a:extLst>
                    <a:ext uri="{FF2B5EF4-FFF2-40B4-BE49-F238E27FC236}">
                      <a16:creationId xmlns:a16="http://schemas.microsoft.com/office/drawing/2014/main" id="{2C894004-AB5E-DE41-B89A-F88D90E6D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317" name="Group 44">
                <a:extLst>
                  <a:ext uri="{FF2B5EF4-FFF2-40B4-BE49-F238E27FC236}">
                    <a16:creationId xmlns:a16="http://schemas.microsoft.com/office/drawing/2014/main" id="{B697333C-8F88-6F49-AA8F-4C9781CC4A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6320" y="3525520"/>
                <a:ext cx="568960" cy="481140"/>
                <a:chOff x="-44" y="1473"/>
                <a:chExt cx="981" cy="1105"/>
              </a:xfrm>
            </p:grpSpPr>
            <p:pic>
              <p:nvPicPr>
                <p:cNvPr id="332" name="Picture 45" descr="desktop_computer_stylized_medium">
                  <a:extLst>
                    <a:ext uri="{FF2B5EF4-FFF2-40B4-BE49-F238E27FC236}">
                      <a16:creationId xmlns:a16="http://schemas.microsoft.com/office/drawing/2014/main" id="{5D4339C7-D62D-5C40-8498-60F25F7FD1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3" name="Freeform 46">
                  <a:extLst>
                    <a:ext uri="{FF2B5EF4-FFF2-40B4-BE49-F238E27FC236}">
                      <a16:creationId xmlns:a16="http://schemas.microsoft.com/office/drawing/2014/main" id="{B5C6667F-C532-F44B-B08E-ED6763A837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318" name="Group 44">
                <a:extLst>
                  <a:ext uri="{FF2B5EF4-FFF2-40B4-BE49-F238E27FC236}">
                    <a16:creationId xmlns:a16="http://schemas.microsoft.com/office/drawing/2014/main" id="{2B5BB1C4-0E8F-B54A-9FC0-4F56ED5ECB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5120" y="3281680"/>
                <a:ext cx="568960" cy="481140"/>
                <a:chOff x="-44" y="1473"/>
                <a:chExt cx="981" cy="1105"/>
              </a:xfrm>
            </p:grpSpPr>
            <p:pic>
              <p:nvPicPr>
                <p:cNvPr id="330" name="Picture 45" descr="desktop_computer_stylized_medium">
                  <a:extLst>
                    <a:ext uri="{FF2B5EF4-FFF2-40B4-BE49-F238E27FC236}">
                      <a16:creationId xmlns:a16="http://schemas.microsoft.com/office/drawing/2014/main" id="{A8C81D48-C92D-CB48-8DCD-645F4CADBD6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1" name="Freeform 46">
                  <a:extLst>
                    <a:ext uri="{FF2B5EF4-FFF2-40B4-BE49-F238E27FC236}">
                      <a16:creationId xmlns:a16="http://schemas.microsoft.com/office/drawing/2014/main" id="{9B794396-471F-E040-88AC-B51C16761F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E0884B22-EEAE-D248-A754-2308A9D242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9520" y="3261360"/>
                <a:ext cx="568960" cy="481140"/>
                <a:chOff x="-44" y="1473"/>
                <a:chExt cx="981" cy="1105"/>
              </a:xfrm>
            </p:grpSpPr>
            <p:pic>
              <p:nvPicPr>
                <p:cNvPr id="328" name="Picture 45" descr="desktop_computer_stylized_medium">
                  <a:extLst>
                    <a:ext uri="{FF2B5EF4-FFF2-40B4-BE49-F238E27FC236}">
                      <a16:creationId xmlns:a16="http://schemas.microsoft.com/office/drawing/2014/main" id="{71042587-5DB5-414E-BCB6-1C166E167C2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29" name="Freeform 46">
                  <a:extLst>
                    <a:ext uri="{FF2B5EF4-FFF2-40B4-BE49-F238E27FC236}">
                      <a16:creationId xmlns:a16="http://schemas.microsoft.com/office/drawing/2014/main" id="{8C2EA73F-6D60-594A-AE51-D16A3EA7EE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320" name="Group 44">
                <a:extLst>
                  <a:ext uri="{FF2B5EF4-FFF2-40B4-BE49-F238E27FC236}">
                    <a16:creationId xmlns:a16="http://schemas.microsoft.com/office/drawing/2014/main" id="{A0D7C560-9874-664B-BBED-733D586AA0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88000" y="3434080"/>
                <a:ext cx="568960" cy="481140"/>
                <a:chOff x="-44" y="1473"/>
                <a:chExt cx="981" cy="1105"/>
              </a:xfrm>
            </p:grpSpPr>
            <p:pic>
              <p:nvPicPr>
                <p:cNvPr id="326" name="Picture 45" descr="desktop_computer_stylized_medium">
                  <a:extLst>
                    <a:ext uri="{FF2B5EF4-FFF2-40B4-BE49-F238E27FC236}">
                      <a16:creationId xmlns:a16="http://schemas.microsoft.com/office/drawing/2014/main" id="{650C7B5B-E94A-604C-9410-81943E94DB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27" name="Freeform 46">
                  <a:extLst>
                    <a:ext uri="{FF2B5EF4-FFF2-40B4-BE49-F238E27FC236}">
                      <a16:creationId xmlns:a16="http://schemas.microsoft.com/office/drawing/2014/main" id="{7AA9C5DC-63F6-3F4E-8635-3EE72EAD4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321" name="Group 44">
                <a:extLst>
                  <a:ext uri="{FF2B5EF4-FFF2-40B4-BE49-F238E27FC236}">
                    <a16:creationId xmlns:a16="http://schemas.microsoft.com/office/drawing/2014/main" id="{BCE68852-14F6-9845-8C5C-6CDD723AF6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80480" y="3149600"/>
                <a:ext cx="568960" cy="481140"/>
                <a:chOff x="-44" y="1473"/>
                <a:chExt cx="981" cy="1105"/>
              </a:xfrm>
            </p:grpSpPr>
            <p:pic>
              <p:nvPicPr>
                <p:cNvPr id="324" name="Picture 45" descr="desktop_computer_stylized_medium">
                  <a:extLst>
                    <a:ext uri="{FF2B5EF4-FFF2-40B4-BE49-F238E27FC236}">
                      <a16:creationId xmlns:a16="http://schemas.microsoft.com/office/drawing/2014/main" id="{949A9AE4-491E-BF40-A346-2463B1309F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25" name="Freeform 46">
                  <a:extLst>
                    <a:ext uri="{FF2B5EF4-FFF2-40B4-BE49-F238E27FC236}">
                      <a16:creationId xmlns:a16="http://schemas.microsoft.com/office/drawing/2014/main" id="{87843F82-764B-4044-9508-F2FD38BC18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</p:grpSp>
          <p:pic>
            <p:nvPicPr>
              <p:cNvPr id="322" name="Picture 3">
                <a:extLst>
                  <a:ext uri="{FF2B5EF4-FFF2-40B4-BE49-F238E27FC236}">
                    <a16:creationId xmlns:a16="http://schemas.microsoft.com/office/drawing/2014/main" id="{1165B26C-61A1-EA46-8168-13B1A65377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4313" y="2847741"/>
                <a:ext cx="677800" cy="301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pic>
            <p:nvPicPr>
              <p:cNvPr id="323" name="Picture 3">
                <a:extLst>
                  <a:ext uri="{FF2B5EF4-FFF2-40B4-BE49-F238E27FC236}">
                    <a16:creationId xmlns:a16="http://schemas.microsoft.com/office/drawing/2014/main" id="{A24E10B4-3314-8346-B6DA-C6D2CF4D78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4949" y="2116102"/>
                <a:ext cx="676212" cy="301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0D6DB29E-8183-5D4A-A6C1-D8FB12A01668}"/>
                </a:ext>
              </a:extLst>
            </p:cNvPr>
            <p:cNvGrpSpPr/>
            <p:nvPr/>
          </p:nvGrpSpPr>
          <p:grpSpPr>
            <a:xfrm>
              <a:off x="5398824" y="2310984"/>
              <a:ext cx="746763" cy="344773"/>
              <a:chOff x="3668110" y="2448910"/>
              <a:chExt cx="3794234" cy="2165130"/>
            </a:xfrm>
          </p:grpSpPr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02115A91-641C-E845-93FC-31B53FD5B8B9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6" name="Freeform 345">
                <a:extLst>
                  <a:ext uri="{FF2B5EF4-FFF2-40B4-BE49-F238E27FC236}">
                    <a16:creationId xmlns:a16="http://schemas.microsoft.com/office/drawing/2014/main" id="{F1A867AC-0657-BC47-AC4D-010D15AD77FA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CF10FB39-5E1F-B248-9A7A-4C01C4EFD35A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348" name="Freeform 347">
                  <a:extLst>
                    <a:ext uri="{FF2B5EF4-FFF2-40B4-BE49-F238E27FC236}">
                      <a16:creationId xmlns:a16="http://schemas.microsoft.com/office/drawing/2014/main" id="{6762CBB0-CBF1-DC47-8A14-38F59E1135BF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Freeform 348">
                  <a:extLst>
                    <a:ext uri="{FF2B5EF4-FFF2-40B4-BE49-F238E27FC236}">
                      <a16:creationId xmlns:a16="http://schemas.microsoft.com/office/drawing/2014/main" id="{D05CC814-ADCE-AE43-B2BF-2E57EE6D6E93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0" name="Freeform 349">
                  <a:extLst>
                    <a:ext uri="{FF2B5EF4-FFF2-40B4-BE49-F238E27FC236}">
                      <a16:creationId xmlns:a16="http://schemas.microsoft.com/office/drawing/2014/main" id="{90D34BF2-9267-B246-BC83-C97A4D97DEE8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Freeform 350">
                  <a:extLst>
                    <a:ext uri="{FF2B5EF4-FFF2-40B4-BE49-F238E27FC236}">
                      <a16:creationId xmlns:a16="http://schemas.microsoft.com/office/drawing/2014/main" id="{1925F9C3-6A09-134C-8318-7290AD8B60A5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E61C4667-123F-A845-BCC0-8455101ACF2F}"/>
                </a:ext>
              </a:extLst>
            </p:cNvPr>
            <p:cNvGrpSpPr/>
            <p:nvPr/>
          </p:nvGrpSpPr>
          <p:grpSpPr>
            <a:xfrm>
              <a:off x="7290083" y="3122951"/>
              <a:ext cx="746763" cy="344773"/>
              <a:chOff x="3668110" y="2448910"/>
              <a:chExt cx="3794234" cy="2165130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7B7E719E-C4A3-4940-BB4F-671C6F1E7357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4" name="Freeform 353">
                <a:extLst>
                  <a:ext uri="{FF2B5EF4-FFF2-40B4-BE49-F238E27FC236}">
                    <a16:creationId xmlns:a16="http://schemas.microsoft.com/office/drawing/2014/main" id="{71CB114A-BFFE-4245-9969-879EF7F16EA8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72121964-7151-184E-B215-6FFAE4FA284F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356" name="Freeform 355">
                  <a:extLst>
                    <a:ext uri="{FF2B5EF4-FFF2-40B4-BE49-F238E27FC236}">
                      <a16:creationId xmlns:a16="http://schemas.microsoft.com/office/drawing/2014/main" id="{BB494E8E-F2D9-8D4C-8855-005A1DEE03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7" name="Freeform 356">
                  <a:extLst>
                    <a:ext uri="{FF2B5EF4-FFF2-40B4-BE49-F238E27FC236}">
                      <a16:creationId xmlns:a16="http://schemas.microsoft.com/office/drawing/2014/main" id="{21953B9A-7B59-5B48-B542-2BE643E43FA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8" name="Freeform 357">
                  <a:extLst>
                    <a:ext uri="{FF2B5EF4-FFF2-40B4-BE49-F238E27FC236}">
                      <a16:creationId xmlns:a16="http://schemas.microsoft.com/office/drawing/2014/main" id="{64E057B3-0410-8944-96E8-A73328F40DF9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9" name="Freeform 358">
                  <a:extLst>
                    <a:ext uri="{FF2B5EF4-FFF2-40B4-BE49-F238E27FC236}">
                      <a16:creationId xmlns:a16="http://schemas.microsoft.com/office/drawing/2014/main" id="{4F3BC6AC-6740-644B-B895-210B6ABEA3B6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5C1BDD41-89CC-5142-82E0-31AD1AEA5928}"/>
                </a:ext>
              </a:extLst>
            </p:cNvPr>
            <p:cNvGrpSpPr/>
            <p:nvPr/>
          </p:nvGrpSpPr>
          <p:grpSpPr>
            <a:xfrm>
              <a:off x="5371262" y="3020518"/>
              <a:ext cx="746763" cy="344773"/>
              <a:chOff x="3668110" y="2448910"/>
              <a:chExt cx="3794234" cy="2165130"/>
            </a:xfrm>
          </p:grpSpPr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8CAAD1B8-7EF7-104B-A99C-66500B373B1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2" name="Freeform 361">
                <a:extLst>
                  <a:ext uri="{FF2B5EF4-FFF2-40B4-BE49-F238E27FC236}">
                    <a16:creationId xmlns:a16="http://schemas.microsoft.com/office/drawing/2014/main" id="{C3709934-88FB-7B49-8DD5-B867C648DC42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A129641A-31D4-0744-9BA2-E6B8031E0C71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364" name="Freeform 363">
                  <a:extLst>
                    <a:ext uri="{FF2B5EF4-FFF2-40B4-BE49-F238E27FC236}">
                      <a16:creationId xmlns:a16="http://schemas.microsoft.com/office/drawing/2014/main" id="{AC8F2956-A0C1-9347-A821-CF7760F8BF1F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5" name="Freeform 364">
                  <a:extLst>
                    <a:ext uri="{FF2B5EF4-FFF2-40B4-BE49-F238E27FC236}">
                      <a16:creationId xmlns:a16="http://schemas.microsoft.com/office/drawing/2014/main" id="{3A2DD6F3-4BB4-7344-8796-936E8627C7EA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6" name="Freeform 365">
                  <a:extLst>
                    <a:ext uri="{FF2B5EF4-FFF2-40B4-BE49-F238E27FC236}">
                      <a16:creationId xmlns:a16="http://schemas.microsoft.com/office/drawing/2014/main" id="{1B108877-A9F2-B740-94FB-2FACB13C189C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Freeform 366">
                  <a:extLst>
                    <a:ext uri="{FF2B5EF4-FFF2-40B4-BE49-F238E27FC236}">
                      <a16:creationId xmlns:a16="http://schemas.microsoft.com/office/drawing/2014/main" id="{A4E7367F-EA46-6943-A52D-D2D39663AFD5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E7BFFEF5-1E5A-214E-815E-5352DB1D8B9D}"/>
              </a:ext>
            </a:extLst>
          </p:cNvPr>
          <p:cNvGrpSpPr/>
          <p:nvPr/>
        </p:nvGrpSpPr>
        <p:grpSpPr>
          <a:xfrm>
            <a:off x="3510443" y="3070406"/>
            <a:ext cx="746763" cy="344773"/>
            <a:chOff x="3668110" y="2448910"/>
            <a:chExt cx="3794234" cy="2165130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3882DC2F-B27B-0C40-807D-179D4FF6760D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C45558C7-AA03-9549-BB76-2D627A97AB4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C5245A52-75E9-4F43-901F-B3CDDA16D9AB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40" name="Freeform 339">
                <a:extLst>
                  <a:ext uri="{FF2B5EF4-FFF2-40B4-BE49-F238E27FC236}">
                    <a16:creationId xmlns:a16="http://schemas.microsoft.com/office/drawing/2014/main" id="{5719E44D-592D-2B40-8629-8CAC92FD2898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1" name="Freeform 340">
                <a:extLst>
                  <a:ext uri="{FF2B5EF4-FFF2-40B4-BE49-F238E27FC236}">
                    <a16:creationId xmlns:a16="http://schemas.microsoft.com/office/drawing/2014/main" id="{8F866AE4-8716-1943-A767-116C65DECED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Freeform 341">
                <a:extLst>
                  <a:ext uri="{FF2B5EF4-FFF2-40B4-BE49-F238E27FC236}">
                    <a16:creationId xmlns:a16="http://schemas.microsoft.com/office/drawing/2014/main" id="{5286B54F-3F16-8E4C-9916-F5AD40E1D77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3" name="Freeform 342">
                <a:extLst>
                  <a:ext uri="{FF2B5EF4-FFF2-40B4-BE49-F238E27FC236}">
                    <a16:creationId xmlns:a16="http://schemas.microsoft.com/office/drawing/2014/main" id="{A4B59C80-FD6E-ED49-8253-93F2FF9267E5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849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848714C-F6B9-88BA-44D7-588BF4FF0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60" y="1340125"/>
            <a:ext cx="5768339" cy="3990784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82583-3A4D-7D7F-D035-52E39861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At t=0 the switch table entries for</a:t>
            </a:r>
            <a:br>
              <a:rPr lang="en-US" altLang="ko-KR" dirty="0"/>
            </a:br>
            <a:r>
              <a:rPr lang="en-US" altLang="ko-KR" dirty="0"/>
              <a:t> both switches are empty</a:t>
            </a:r>
          </a:p>
          <a:p>
            <a:r>
              <a:rPr lang="en-US" altLang="ko-KR" dirty="0"/>
              <a:t>At t = 1, 2, 3, and 4, a source sends to </a:t>
            </a:r>
            <a:br>
              <a:rPr lang="en-US" altLang="ko-KR" dirty="0"/>
            </a:br>
            <a:r>
              <a:rPr lang="en-US" altLang="ko-KR" dirty="0"/>
              <a:t>a destination as shown below, and </a:t>
            </a:r>
            <a:br>
              <a:rPr lang="en-US" altLang="ko-KR" dirty="0"/>
            </a:br>
            <a:r>
              <a:rPr lang="en-US" altLang="ko-KR" dirty="0"/>
              <a:t>the destination replies immediately </a:t>
            </a:r>
            <a:br>
              <a:rPr lang="en-US" altLang="ko-KR" dirty="0"/>
            </a:br>
            <a:r>
              <a:rPr lang="en-US" altLang="ko-KR" dirty="0"/>
              <a:t>before the next time step</a:t>
            </a:r>
          </a:p>
          <a:p>
            <a:pPr lvl="1"/>
            <a:r>
              <a:rPr lang="fr-FR" altLang="ko-KR" dirty="0"/>
              <a:t>t=1: G -&gt; I</a:t>
            </a:r>
          </a:p>
          <a:p>
            <a:pPr lvl="1"/>
            <a:r>
              <a:rPr lang="fr-FR" altLang="ko-KR" dirty="0"/>
              <a:t>t=2: E -&gt; J</a:t>
            </a:r>
          </a:p>
          <a:p>
            <a:pPr lvl="1"/>
            <a:r>
              <a:rPr lang="fr-FR" altLang="ko-KR" dirty="0"/>
              <a:t>t=3: A -&gt; L</a:t>
            </a:r>
          </a:p>
          <a:p>
            <a:pPr lvl="1"/>
            <a:r>
              <a:rPr lang="fr-FR" altLang="ko-KR" dirty="0"/>
              <a:t>t=4: B -&gt; C</a:t>
            </a:r>
            <a:endParaRPr lang="en-US" altLang="ko-KR" dirty="0"/>
          </a:p>
          <a:p>
            <a:r>
              <a:rPr lang="en-US" altLang="ko-KR" dirty="0"/>
              <a:t>Fill out the two switch tables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358F80-F6B5-6281-C108-D50A7B60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</a:t>
            </a:r>
            <a:r>
              <a:rPr lang="ko-KR" altLang="en-US" dirty="0"/>
              <a:t> </a:t>
            </a:r>
            <a:r>
              <a:rPr lang="en-US" altLang="ko-KR" dirty="0"/>
              <a:t>Exercises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C03FB0-12A1-09A4-2DAE-BF64CEAB9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6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848714C-F6B9-88BA-44D7-588BF4FF0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60" y="1340125"/>
            <a:ext cx="5768339" cy="3990784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82583-3A4D-7D7F-D035-52E39861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At t=0 the switch table entries for</a:t>
            </a:r>
            <a:br>
              <a:rPr lang="en-US" altLang="ko-KR" dirty="0"/>
            </a:br>
            <a:r>
              <a:rPr lang="en-US" altLang="ko-KR" dirty="0"/>
              <a:t> both switches are empty</a:t>
            </a:r>
          </a:p>
          <a:p>
            <a:r>
              <a:rPr lang="en-US" altLang="ko-KR" dirty="0"/>
              <a:t>At t = 1, 2, 3, and 4, a source sends to </a:t>
            </a:r>
            <a:br>
              <a:rPr lang="en-US" altLang="ko-KR" dirty="0"/>
            </a:br>
            <a:r>
              <a:rPr lang="en-US" altLang="ko-KR" dirty="0"/>
              <a:t>a destination as shown below, and </a:t>
            </a:r>
            <a:br>
              <a:rPr lang="en-US" altLang="ko-KR" dirty="0"/>
            </a:br>
            <a:r>
              <a:rPr lang="en-US" altLang="ko-KR" dirty="0"/>
              <a:t>the destination replies immediately </a:t>
            </a:r>
            <a:br>
              <a:rPr lang="en-US" altLang="ko-KR" dirty="0"/>
            </a:br>
            <a:r>
              <a:rPr lang="en-US" altLang="ko-KR" dirty="0"/>
              <a:t>before the next time step</a:t>
            </a:r>
          </a:p>
          <a:p>
            <a:pPr lvl="1"/>
            <a:r>
              <a:rPr lang="fr-FR" altLang="ko-KR" dirty="0"/>
              <a:t>t=1: B -&gt; H</a:t>
            </a:r>
          </a:p>
          <a:p>
            <a:pPr lvl="1"/>
            <a:r>
              <a:rPr lang="fr-FR" altLang="ko-KR" dirty="0"/>
              <a:t>t=2: F -&gt; D</a:t>
            </a:r>
          </a:p>
          <a:p>
            <a:pPr lvl="1"/>
            <a:r>
              <a:rPr lang="fr-FR" altLang="ko-KR" dirty="0"/>
              <a:t>t=3: B -&gt; A</a:t>
            </a:r>
          </a:p>
          <a:p>
            <a:pPr lvl="1"/>
            <a:r>
              <a:rPr lang="fr-FR" altLang="ko-KR" dirty="0"/>
              <a:t>t=4: E -&gt; H</a:t>
            </a:r>
            <a:endParaRPr lang="en-US" altLang="ko-KR" dirty="0"/>
          </a:p>
          <a:p>
            <a:r>
              <a:rPr lang="en-US" altLang="ko-KR" dirty="0"/>
              <a:t>Fill out the two switch tables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358F80-F6B5-6281-C108-D50A7B60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</a:t>
            </a:r>
            <a:r>
              <a:rPr lang="ko-KR" altLang="en-US" dirty="0"/>
              <a:t> </a:t>
            </a:r>
            <a:r>
              <a:rPr lang="en-US" altLang="ko-KR" dirty="0"/>
              <a:t>Exercises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C03FB0-12A1-09A4-2DAE-BF64CEAB9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1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Switches vs. routers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Freeform 3">
            <a:extLst>
              <a:ext uri="{FF2B5EF4-FFF2-40B4-BE49-F238E27FC236}">
                <a16:creationId xmlns:a16="http://schemas.microsoft.com/office/drawing/2014/main" id="{01F07BE4-0531-7444-A1F5-60C180F08530}"/>
              </a:ext>
            </a:extLst>
          </p:cNvPr>
          <p:cNvSpPr>
            <a:spLocks/>
          </p:cNvSpPr>
          <p:nvPr/>
        </p:nvSpPr>
        <p:spPr bwMode="auto">
          <a:xfrm flipH="1">
            <a:off x="9361825" y="2092325"/>
            <a:ext cx="638175" cy="803639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2" name="Freeform 10">
            <a:extLst>
              <a:ext uri="{FF2B5EF4-FFF2-40B4-BE49-F238E27FC236}">
                <a16:creationId xmlns:a16="http://schemas.microsoft.com/office/drawing/2014/main" id="{AB992FF6-010D-6E4B-AAE6-09AEF8090B80}"/>
              </a:ext>
            </a:extLst>
          </p:cNvPr>
          <p:cNvSpPr>
            <a:spLocks/>
          </p:cNvSpPr>
          <p:nvPr/>
        </p:nvSpPr>
        <p:spPr bwMode="auto">
          <a:xfrm>
            <a:off x="9349126" y="844952"/>
            <a:ext cx="360363" cy="1517612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4" name="Rectangle 24">
            <a:extLst>
              <a:ext uri="{FF2B5EF4-FFF2-40B4-BE49-F238E27FC236}">
                <a16:creationId xmlns:a16="http://schemas.microsoft.com/office/drawing/2014/main" id="{40F95C2F-93D8-8641-B89D-44099AAF3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539" y="862377"/>
            <a:ext cx="1273175" cy="15367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sp>
        <p:nvSpPr>
          <p:cNvPr id="225" name="Line 25">
            <a:extLst>
              <a:ext uri="{FF2B5EF4-FFF2-40B4-BE49-F238E27FC236}">
                <a16:creationId xmlns:a16="http://schemas.microsoft.com/office/drawing/2014/main" id="{D33B7F54-4590-CD44-AAC5-D038D030B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539" y="117987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6" name="Text Box 26">
            <a:extLst>
              <a:ext uri="{FF2B5EF4-FFF2-40B4-BE49-F238E27FC236}">
                <a16:creationId xmlns:a16="http://schemas.microsoft.com/office/drawing/2014/main" id="{A909BE45-EB97-0B47-8BBD-A683AD590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6901" y="829039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transport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network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link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physical</a:t>
            </a:r>
          </a:p>
        </p:txBody>
      </p:sp>
      <p:sp>
        <p:nvSpPr>
          <p:cNvPr id="227" name="Line 27">
            <a:extLst>
              <a:ext uri="{FF2B5EF4-FFF2-40B4-BE49-F238E27FC236}">
                <a16:creationId xmlns:a16="http://schemas.microsoft.com/office/drawing/2014/main" id="{745AFD95-7E6A-4A41-A5E2-AA9F58123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5476" y="150055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8" name="Line 28">
            <a:extLst>
              <a:ext uri="{FF2B5EF4-FFF2-40B4-BE49-F238E27FC236}">
                <a16:creationId xmlns:a16="http://schemas.microsoft.com/office/drawing/2014/main" id="{B0DBF066-F9B4-A742-A513-93884F553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0239" y="178153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9" name="Line 29">
            <a:extLst>
              <a:ext uri="{FF2B5EF4-FFF2-40B4-BE49-F238E27FC236}">
                <a16:creationId xmlns:a16="http://schemas.microsoft.com/office/drawing/2014/main" id="{F534CDCB-A35A-D441-9712-36C2335EB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0239" y="20577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230" name="Group 88">
            <a:extLst>
              <a:ext uri="{FF2B5EF4-FFF2-40B4-BE49-F238E27FC236}">
                <a16:creationId xmlns:a16="http://schemas.microsoft.com/office/drawing/2014/main" id="{99EDF56C-6A01-F94E-A728-5194B4128F84}"/>
              </a:ext>
            </a:extLst>
          </p:cNvPr>
          <p:cNvGrpSpPr>
            <a:grpSpLocks/>
          </p:cNvGrpSpPr>
          <p:nvPr/>
        </p:nvGrpSpPr>
        <p:grpSpPr bwMode="auto">
          <a:xfrm>
            <a:off x="9518991" y="3463925"/>
            <a:ext cx="1328738" cy="996950"/>
            <a:chOff x="3593" y="192"/>
            <a:chExt cx="837" cy="628"/>
          </a:xfrm>
        </p:grpSpPr>
        <p:sp>
          <p:nvSpPr>
            <p:cNvPr id="232" name="Rectangle 90">
              <a:extLst>
                <a:ext uri="{FF2B5EF4-FFF2-40B4-BE49-F238E27FC236}">
                  <a16:creationId xmlns:a16="http://schemas.microsoft.com/office/drawing/2014/main" id="{2B37CAA8-6688-1947-99A7-8F92E5A76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233" name="Line 91">
              <a:extLst>
                <a:ext uri="{FF2B5EF4-FFF2-40B4-BE49-F238E27FC236}">
                  <a16:creationId xmlns:a16="http://schemas.microsoft.com/office/drawing/2014/main" id="{769A4C50-D6BC-5A4A-9CA6-C318AA142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34" name="Text Box 92">
              <a:extLst>
                <a:ext uri="{FF2B5EF4-FFF2-40B4-BE49-F238E27FC236}">
                  <a16:creationId xmlns:a16="http://schemas.microsoft.com/office/drawing/2014/main" id="{3E12E849-9B9D-4241-8E11-CE64E8ECB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3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network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link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physical</a:t>
              </a:r>
            </a:p>
          </p:txBody>
        </p:sp>
        <p:sp>
          <p:nvSpPr>
            <p:cNvPr id="235" name="Line 93">
              <a:extLst>
                <a:ext uri="{FF2B5EF4-FFF2-40B4-BE49-F238E27FC236}">
                  <a16:creationId xmlns:a16="http://schemas.microsoft.com/office/drawing/2014/main" id="{B1DB0967-A4F5-4942-A8F6-F4308097A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36" name="Group 94">
            <a:extLst>
              <a:ext uri="{FF2B5EF4-FFF2-40B4-BE49-F238E27FC236}">
                <a16:creationId xmlns:a16="http://schemas.microsoft.com/office/drawing/2014/main" id="{A2F919B7-DD6F-7244-A0F2-19268AF16CDA}"/>
              </a:ext>
            </a:extLst>
          </p:cNvPr>
          <p:cNvGrpSpPr>
            <a:grpSpLocks/>
          </p:cNvGrpSpPr>
          <p:nvPr/>
        </p:nvGrpSpPr>
        <p:grpSpPr bwMode="auto">
          <a:xfrm>
            <a:off x="9901576" y="2097452"/>
            <a:ext cx="1317625" cy="695325"/>
            <a:chOff x="4714" y="633"/>
            <a:chExt cx="830" cy="438"/>
          </a:xfrm>
        </p:grpSpPr>
        <p:sp>
          <p:nvSpPr>
            <p:cNvPr id="238" name="Rectangle 96">
              <a:extLst>
                <a:ext uri="{FF2B5EF4-FFF2-40B4-BE49-F238E27FC236}">
                  <a16:creationId xmlns:a16="http://schemas.microsoft.com/office/drawing/2014/main" id="{A2C107D3-D803-9C4C-8309-56EECF5D3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239" name="Line 97">
              <a:extLst>
                <a:ext uri="{FF2B5EF4-FFF2-40B4-BE49-F238E27FC236}">
                  <a16:creationId xmlns:a16="http://schemas.microsoft.com/office/drawing/2014/main" id="{99CB6AF6-DE90-BC49-BA50-9A0CC7951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40" name="Text Box 98">
              <a:extLst>
                <a:ext uri="{FF2B5EF4-FFF2-40B4-BE49-F238E27FC236}">
                  <a16:creationId xmlns:a16="http://schemas.microsoft.com/office/drawing/2014/main" id="{626648BF-F132-7741-A82C-B2A2D25C6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" y="633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link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physical</a:t>
              </a:r>
            </a:p>
          </p:txBody>
        </p:sp>
      </p:grpSp>
      <p:sp>
        <p:nvSpPr>
          <p:cNvPr id="241" name="Text Box 167">
            <a:extLst>
              <a:ext uri="{FF2B5EF4-FFF2-40B4-BE49-F238E27FC236}">
                <a16:creationId xmlns:a16="http://schemas.microsoft.com/office/drawing/2014/main" id="{0D414E66-52A4-FD45-9F38-C0B146F4F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2851" y="2943589"/>
            <a:ext cx="799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switch</a:t>
            </a:r>
          </a:p>
        </p:txBody>
      </p:sp>
      <p:grpSp>
        <p:nvGrpSpPr>
          <p:cNvPr id="242" name="Group 39">
            <a:extLst>
              <a:ext uri="{FF2B5EF4-FFF2-40B4-BE49-F238E27FC236}">
                <a16:creationId xmlns:a16="http://schemas.microsoft.com/office/drawing/2014/main" id="{A9D85F99-184A-C247-8EEF-D6424E29B19D}"/>
              </a:ext>
            </a:extLst>
          </p:cNvPr>
          <p:cNvGrpSpPr>
            <a:grpSpLocks/>
          </p:cNvGrpSpPr>
          <p:nvPr/>
        </p:nvGrpSpPr>
        <p:grpSpPr bwMode="auto">
          <a:xfrm>
            <a:off x="7270588" y="1487019"/>
            <a:ext cx="917575" cy="307975"/>
            <a:chOff x="1080" y="911"/>
            <a:chExt cx="578" cy="194"/>
          </a:xfrm>
        </p:grpSpPr>
        <p:sp>
          <p:nvSpPr>
            <p:cNvPr id="243" name="Rectangle 40">
              <a:extLst>
                <a:ext uri="{FF2B5EF4-FFF2-40B4-BE49-F238E27FC236}">
                  <a16:creationId xmlns:a16="http://schemas.microsoft.com/office/drawing/2014/main" id="{93627791-CAF3-F246-8904-D04C8A4CA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244" name="Text Box 4">
              <a:extLst>
                <a:ext uri="{FF2B5EF4-FFF2-40B4-BE49-F238E27FC236}">
                  <a16:creationId xmlns:a16="http://schemas.microsoft.com/office/drawing/2014/main" id="{B40F8DAC-E0F6-FF42-8FD8-853D7E460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0" y="911"/>
              <a:ext cx="56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246" name="Rectangle 58">
            <a:extLst>
              <a:ext uri="{FF2B5EF4-FFF2-40B4-BE49-F238E27FC236}">
                <a16:creationId xmlns:a16="http://schemas.microsoft.com/office/drawing/2014/main" id="{904DF746-C0E7-BF47-8215-521928307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9114" y="4605702"/>
            <a:ext cx="1273175" cy="15367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sp>
        <p:nvSpPr>
          <p:cNvPr id="247" name="Line 59">
            <a:extLst>
              <a:ext uri="{FF2B5EF4-FFF2-40B4-BE49-F238E27FC236}">
                <a16:creationId xmlns:a16="http://schemas.microsoft.com/office/drawing/2014/main" id="{4A61DB1F-938B-0D45-86D5-7E3D32CE6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9114" y="492320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48" name="Text Box 60">
            <a:extLst>
              <a:ext uri="{FF2B5EF4-FFF2-40B4-BE49-F238E27FC236}">
                <a16:creationId xmlns:a16="http://schemas.microsoft.com/office/drawing/2014/main" id="{29965BFE-AAD6-C14F-A3B2-09C709999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476" y="4578714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transport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network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link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physical</a:t>
            </a:r>
          </a:p>
        </p:txBody>
      </p:sp>
      <p:sp>
        <p:nvSpPr>
          <p:cNvPr id="249" name="Line 61">
            <a:extLst>
              <a:ext uri="{FF2B5EF4-FFF2-40B4-BE49-F238E27FC236}">
                <a16:creationId xmlns:a16="http://schemas.microsoft.com/office/drawing/2014/main" id="{5777DFE7-3058-8B41-BCBE-0C467A093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7051" y="524387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50" name="Line 62">
            <a:extLst>
              <a:ext uri="{FF2B5EF4-FFF2-40B4-BE49-F238E27FC236}">
                <a16:creationId xmlns:a16="http://schemas.microsoft.com/office/drawing/2014/main" id="{810CDF14-3EE2-C44A-B1BA-C360A7B12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814" y="55248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51" name="Line 63">
            <a:extLst>
              <a:ext uri="{FF2B5EF4-FFF2-40B4-BE49-F238E27FC236}">
                <a16:creationId xmlns:a16="http://schemas.microsoft.com/office/drawing/2014/main" id="{1E96DEAF-7097-7648-BDB7-732EDCB108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814" y="580108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52" name="Freeform 49">
            <a:extLst>
              <a:ext uri="{FF2B5EF4-FFF2-40B4-BE49-F238E27FC236}">
                <a16:creationId xmlns:a16="http://schemas.microsoft.com/office/drawing/2014/main" id="{E2EE8043-3257-FE4A-92F4-B6F48FD9FDFC}"/>
              </a:ext>
            </a:extLst>
          </p:cNvPr>
          <p:cNvSpPr>
            <a:spLocks/>
          </p:cNvSpPr>
          <p:nvPr/>
        </p:nvSpPr>
        <p:spPr bwMode="auto">
          <a:xfrm>
            <a:off x="9264650" y="4613275"/>
            <a:ext cx="406739" cy="1784714"/>
          </a:xfrm>
          <a:custGeom>
            <a:avLst/>
            <a:gdLst>
              <a:gd name="T0" fmla="*/ 0 w 240"/>
              <a:gd name="T1" fmla="*/ 2147483647 h 1170"/>
              <a:gd name="T2" fmla="*/ 2147483647 w 240"/>
              <a:gd name="T3" fmla="*/ 0 h 1170"/>
              <a:gd name="T4" fmla="*/ 2147483647 w 240"/>
              <a:gd name="T5" fmla="*/ 2147483647 h 1170"/>
              <a:gd name="T6" fmla="*/ 2147483647 w 240"/>
              <a:gd name="T7" fmla="*/ 2147483647 h 1170"/>
              <a:gd name="T8" fmla="*/ 0 w 240"/>
              <a:gd name="T9" fmla="*/ 2147483647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100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253" name="Group 50">
            <a:extLst>
              <a:ext uri="{FF2B5EF4-FFF2-40B4-BE49-F238E27FC236}">
                <a16:creationId xmlns:a16="http://schemas.microsoft.com/office/drawing/2014/main" id="{3FA51AA2-677E-5946-8932-3BD724A74658}"/>
              </a:ext>
            </a:extLst>
          </p:cNvPr>
          <p:cNvGrpSpPr>
            <a:grpSpLocks/>
          </p:cNvGrpSpPr>
          <p:nvPr/>
        </p:nvGrpSpPr>
        <p:grpSpPr bwMode="auto">
          <a:xfrm>
            <a:off x="7112339" y="1754552"/>
            <a:ext cx="1095375" cy="338137"/>
            <a:chOff x="998" y="1077"/>
            <a:chExt cx="690" cy="213"/>
          </a:xfrm>
        </p:grpSpPr>
        <p:sp>
          <p:nvSpPr>
            <p:cNvPr id="254" name="Rectangle 51">
              <a:extLst>
                <a:ext uri="{FF2B5EF4-FFF2-40B4-BE49-F238E27FC236}">
                  <a16:creationId xmlns:a16="http://schemas.microsoft.com/office/drawing/2014/main" id="{105093D3-1052-BA4D-BBC3-7D514C181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255" name="Text Box 7">
              <a:extLst>
                <a:ext uri="{FF2B5EF4-FFF2-40B4-BE49-F238E27FC236}">
                  <a16:creationId xmlns:a16="http://schemas.microsoft.com/office/drawing/2014/main" id="{B6817446-3AB0-0941-94BC-0C21B9600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7" y="1077"/>
              <a:ext cx="43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frame</a:t>
              </a:r>
            </a:p>
          </p:txBody>
        </p:sp>
      </p:grpSp>
      <p:sp>
        <p:nvSpPr>
          <p:cNvPr id="256" name="Freeform 53">
            <a:extLst>
              <a:ext uri="{FF2B5EF4-FFF2-40B4-BE49-F238E27FC236}">
                <a16:creationId xmlns:a16="http://schemas.microsoft.com/office/drawing/2014/main" id="{40CB35A5-C775-B24E-BAD3-715AFA2E5F97}"/>
              </a:ext>
            </a:extLst>
          </p:cNvPr>
          <p:cNvSpPr>
            <a:spLocks/>
          </p:cNvSpPr>
          <p:nvPr/>
        </p:nvSpPr>
        <p:spPr bwMode="auto">
          <a:xfrm>
            <a:off x="8099764" y="663939"/>
            <a:ext cx="2924175" cy="5314950"/>
          </a:xfrm>
          <a:custGeom>
            <a:avLst/>
            <a:gdLst>
              <a:gd name="T0" fmla="*/ 2147483647 w 1842"/>
              <a:gd name="T1" fmla="*/ 0 h 3348"/>
              <a:gd name="T2" fmla="*/ 2147483647 w 1842"/>
              <a:gd name="T3" fmla="*/ 2147483647 h 3348"/>
              <a:gd name="T4" fmla="*/ 2147483647 w 1842"/>
              <a:gd name="T5" fmla="*/ 2147483647 h 3348"/>
              <a:gd name="T6" fmla="*/ 2147483647 w 1842"/>
              <a:gd name="T7" fmla="*/ 2147483647 h 3348"/>
              <a:gd name="T8" fmla="*/ 2147483647 w 1842"/>
              <a:gd name="T9" fmla="*/ 2147483647 h 3348"/>
              <a:gd name="T10" fmla="*/ 2147483647 w 1842"/>
              <a:gd name="T11" fmla="*/ 2147483647 h 3348"/>
              <a:gd name="T12" fmla="*/ 2147483647 w 1842"/>
              <a:gd name="T13" fmla="*/ 2147483647 h 3348"/>
              <a:gd name="T14" fmla="*/ 2147483647 w 1842"/>
              <a:gd name="T15" fmla="*/ 2147483647 h 3348"/>
              <a:gd name="T16" fmla="*/ 2147483647 w 1842"/>
              <a:gd name="T17" fmla="*/ 2147483647 h 3348"/>
              <a:gd name="T18" fmla="*/ 2147483647 w 1842"/>
              <a:gd name="T19" fmla="*/ 2147483647 h 3348"/>
              <a:gd name="T20" fmla="*/ 2147483647 w 1842"/>
              <a:gd name="T21" fmla="*/ 2147483647 h 3348"/>
              <a:gd name="T22" fmla="*/ 2147483647 w 1842"/>
              <a:gd name="T23" fmla="*/ 2147483647 h 3348"/>
              <a:gd name="T24" fmla="*/ 0 w 1842"/>
              <a:gd name="T25" fmla="*/ 2147483647 h 33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257" name="Group 54">
            <a:extLst>
              <a:ext uri="{FF2B5EF4-FFF2-40B4-BE49-F238E27FC236}">
                <a16:creationId xmlns:a16="http://schemas.microsoft.com/office/drawing/2014/main" id="{F9CD8691-4A81-E546-B8E4-9D2D7EC78DD3}"/>
              </a:ext>
            </a:extLst>
          </p:cNvPr>
          <p:cNvGrpSpPr>
            <a:grpSpLocks/>
          </p:cNvGrpSpPr>
          <p:nvPr/>
        </p:nvGrpSpPr>
        <p:grpSpPr bwMode="auto">
          <a:xfrm>
            <a:off x="10884239" y="2106977"/>
            <a:ext cx="1095375" cy="338137"/>
            <a:chOff x="998" y="1077"/>
            <a:chExt cx="690" cy="213"/>
          </a:xfrm>
        </p:grpSpPr>
        <p:sp>
          <p:nvSpPr>
            <p:cNvPr id="258" name="Rectangle 55">
              <a:extLst>
                <a:ext uri="{FF2B5EF4-FFF2-40B4-BE49-F238E27FC236}">
                  <a16:creationId xmlns:a16="http://schemas.microsoft.com/office/drawing/2014/main" id="{5F582994-70F9-254C-9BBF-4D91B2154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259" name="Text Box 7">
              <a:extLst>
                <a:ext uri="{FF2B5EF4-FFF2-40B4-BE49-F238E27FC236}">
                  <a16:creationId xmlns:a16="http://schemas.microsoft.com/office/drawing/2014/main" id="{6B480047-4735-F440-AD49-79B7CB848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7" y="1077"/>
              <a:ext cx="43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260" name="Group 57">
            <a:extLst>
              <a:ext uri="{FF2B5EF4-FFF2-40B4-BE49-F238E27FC236}">
                <a16:creationId xmlns:a16="http://schemas.microsoft.com/office/drawing/2014/main" id="{B859AA0B-050D-C941-823C-E4E952BCB494}"/>
              </a:ext>
            </a:extLst>
          </p:cNvPr>
          <p:cNvGrpSpPr>
            <a:grpSpLocks/>
          </p:cNvGrpSpPr>
          <p:nvPr/>
        </p:nvGrpSpPr>
        <p:grpSpPr bwMode="auto">
          <a:xfrm>
            <a:off x="10560389" y="3854815"/>
            <a:ext cx="1095375" cy="338137"/>
            <a:chOff x="998" y="1074"/>
            <a:chExt cx="690" cy="213"/>
          </a:xfrm>
        </p:grpSpPr>
        <p:sp>
          <p:nvSpPr>
            <p:cNvPr id="261" name="Rectangle 58">
              <a:extLst>
                <a:ext uri="{FF2B5EF4-FFF2-40B4-BE49-F238E27FC236}">
                  <a16:creationId xmlns:a16="http://schemas.microsoft.com/office/drawing/2014/main" id="{520FEFD6-584A-7247-9BEE-CBC003083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262" name="Text Box 7">
              <a:extLst>
                <a:ext uri="{FF2B5EF4-FFF2-40B4-BE49-F238E27FC236}">
                  <a16:creationId xmlns:a16="http://schemas.microsoft.com/office/drawing/2014/main" id="{ADDBB7BA-B523-4144-ABAF-24B0D2DA2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7" y="1074"/>
              <a:ext cx="43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263" name="Group 60">
            <a:extLst>
              <a:ext uri="{FF2B5EF4-FFF2-40B4-BE49-F238E27FC236}">
                <a16:creationId xmlns:a16="http://schemas.microsoft.com/office/drawing/2014/main" id="{8897CB89-B9E0-DE4D-A4A0-0E6A835276E0}"/>
              </a:ext>
            </a:extLst>
          </p:cNvPr>
          <p:cNvGrpSpPr>
            <a:grpSpLocks/>
          </p:cNvGrpSpPr>
          <p:nvPr/>
        </p:nvGrpSpPr>
        <p:grpSpPr bwMode="auto">
          <a:xfrm>
            <a:off x="10646114" y="3580178"/>
            <a:ext cx="914400" cy="307975"/>
            <a:chOff x="1082" y="919"/>
            <a:chExt cx="576" cy="194"/>
          </a:xfrm>
        </p:grpSpPr>
        <p:sp>
          <p:nvSpPr>
            <p:cNvPr id="264" name="Rectangle 61">
              <a:extLst>
                <a:ext uri="{FF2B5EF4-FFF2-40B4-BE49-F238E27FC236}">
                  <a16:creationId xmlns:a16="http://schemas.microsoft.com/office/drawing/2014/main" id="{8EC4E045-23CD-4D4D-9AE0-1CFBFBBD2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265" name="Text Box 4">
              <a:extLst>
                <a:ext uri="{FF2B5EF4-FFF2-40B4-BE49-F238E27FC236}">
                  <a16:creationId xmlns:a16="http://schemas.microsoft.com/office/drawing/2014/main" id="{D40BDD0B-C795-BE49-93B1-203BB0E2A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2" y="919"/>
              <a:ext cx="56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266" name="Freeform 63">
            <a:extLst>
              <a:ext uri="{FF2B5EF4-FFF2-40B4-BE49-F238E27FC236}">
                <a16:creationId xmlns:a16="http://schemas.microsoft.com/office/drawing/2014/main" id="{5370C3AC-7652-584B-A1A9-E013FF8219B8}"/>
              </a:ext>
            </a:extLst>
          </p:cNvPr>
          <p:cNvSpPr>
            <a:spLocks/>
          </p:cNvSpPr>
          <p:nvPr/>
        </p:nvSpPr>
        <p:spPr bwMode="auto">
          <a:xfrm>
            <a:off x="9242764" y="3479800"/>
            <a:ext cx="333036" cy="974725"/>
          </a:xfrm>
          <a:custGeom>
            <a:avLst/>
            <a:gdLst>
              <a:gd name="T0" fmla="*/ 2147483647 w 228"/>
              <a:gd name="T1" fmla="*/ 0 h 582"/>
              <a:gd name="T2" fmla="*/ 2147483647 w 228"/>
              <a:gd name="T3" fmla="*/ 2147483647 h 582"/>
              <a:gd name="T4" fmla="*/ 2147483647 w 228"/>
              <a:gd name="T5" fmla="*/ 2147483647 h 582"/>
              <a:gd name="T6" fmla="*/ 0 w 228"/>
              <a:gd name="T7" fmla="*/ 2147483647 h 582"/>
              <a:gd name="T8" fmla="*/ 2147483647 w 228"/>
              <a:gd name="T9" fmla="*/ 0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267" name="Group 44">
            <a:extLst>
              <a:ext uri="{FF2B5EF4-FFF2-40B4-BE49-F238E27FC236}">
                <a16:creationId xmlns:a16="http://schemas.microsoft.com/office/drawing/2014/main" id="{919B7E9F-8F5F-8440-A2CE-0FC37936B7B9}"/>
              </a:ext>
            </a:extLst>
          </p:cNvPr>
          <p:cNvGrpSpPr>
            <a:grpSpLocks/>
          </p:cNvGrpSpPr>
          <p:nvPr/>
        </p:nvGrpSpPr>
        <p:grpSpPr bwMode="auto">
          <a:xfrm>
            <a:off x="9299914" y="1287827"/>
            <a:ext cx="762000" cy="693737"/>
            <a:chOff x="-44" y="1473"/>
            <a:chExt cx="981" cy="1105"/>
          </a:xfrm>
        </p:grpSpPr>
        <p:pic>
          <p:nvPicPr>
            <p:cNvPr id="268" name="Picture 45" descr="desktop_computer_stylized_medium">
              <a:extLst>
                <a:ext uri="{FF2B5EF4-FFF2-40B4-BE49-F238E27FC236}">
                  <a16:creationId xmlns:a16="http://schemas.microsoft.com/office/drawing/2014/main" id="{B1A8FCBB-0DDE-8A49-8F61-157033BBCF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9" name="Freeform 46">
              <a:extLst>
                <a:ext uri="{FF2B5EF4-FFF2-40B4-BE49-F238E27FC236}">
                  <a16:creationId xmlns:a16="http://schemas.microsoft.com/office/drawing/2014/main" id="{CD07C411-AE4D-9944-871E-4D956D09EB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70" name="Group 44">
            <a:extLst>
              <a:ext uri="{FF2B5EF4-FFF2-40B4-BE49-F238E27FC236}">
                <a16:creationId xmlns:a16="http://schemas.microsoft.com/office/drawing/2014/main" id="{FED5811E-55B1-CB4F-A7F6-E2DB2227A207}"/>
              </a:ext>
            </a:extLst>
          </p:cNvPr>
          <p:cNvGrpSpPr>
            <a:grpSpLocks/>
          </p:cNvGrpSpPr>
          <p:nvPr/>
        </p:nvGrpSpPr>
        <p:grpSpPr bwMode="auto">
          <a:xfrm>
            <a:off x="9279276" y="5942377"/>
            <a:ext cx="762000" cy="693737"/>
            <a:chOff x="-44" y="1473"/>
            <a:chExt cx="981" cy="1105"/>
          </a:xfrm>
        </p:grpSpPr>
        <p:pic>
          <p:nvPicPr>
            <p:cNvPr id="271" name="Picture 45" descr="desktop_computer_stylized_medium">
              <a:extLst>
                <a:ext uri="{FF2B5EF4-FFF2-40B4-BE49-F238E27FC236}">
                  <a16:creationId xmlns:a16="http://schemas.microsoft.com/office/drawing/2014/main" id="{DAC5DA2F-A245-084F-88A6-0B1CA06A2B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2" name="Freeform 46">
              <a:extLst>
                <a:ext uri="{FF2B5EF4-FFF2-40B4-BE49-F238E27FC236}">
                  <a16:creationId xmlns:a16="http://schemas.microsoft.com/office/drawing/2014/main" id="{7F81D0E8-D949-8340-BAA4-FACAF209E1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74" name="Slide Number Placeholder 5">
            <a:extLst>
              <a:ext uri="{FF2B5EF4-FFF2-40B4-BE49-F238E27FC236}">
                <a16:creationId xmlns:a16="http://schemas.microsoft.com/office/drawing/2014/main" id="{C80E33CF-F2F1-8845-97F1-802F89D5CB8B}"/>
              </a:ext>
            </a:extLst>
          </p:cNvPr>
          <p:cNvSpPr txBox="1">
            <a:spLocks/>
          </p:cNvSpPr>
          <p:nvPr/>
        </p:nvSpPr>
        <p:spPr>
          <a:xfrm>
            <a:off x="11274305" y="6462404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6-</a:t>
            </a:r>
            <a:fld id="{8E8C6E93-DF5B-BC4B-80F9-500DED1EED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6DB73E28-359B-0D44-919E-7D576FF49810}"/>
              </a:ext>
            </a:extLst>
          </p:cNvPr>
          <p:cNvGrpSpPr/>
          <p:nvPr/>
        </p:nvGrpSpPr>
        <p:grpSpPr>
          <a:xfrm>
            <a:off x="8822377" y="2470342"/>
            <a:ext cx="914400" cy="479686"/>
            <a:chOff x="3668110" y="2448910"/>
            <a:chExt cx="3794234" cy="2165130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6FF260AB-3623-1541-8810-5D38FD706BCA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8E0FB9FE-D5C1-F441-81C2-D0BDD75CF2F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16A8BBE1-A115-D94A-AB3D-932C52B2CCDC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AE632F04-B824-F24E-98A6-1C6189B5D07D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BD78FFCE-583D-8D49-9DA6-5DB4C3DF02F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7991B3E7-75B9-F24D-8313-C898F7A28E30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ACB88455-804A-7740-B912-3AA1AA670D4E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901C6627-1DCF-2049-84D1-192052A1D393}"/>
              </a:ext>
            </a:extLst>
          </p:cNvPr>
          <p:cNvGrpSpPr/>
          <p:nvPr/>
        </p:nvGrpSpPr>
        <p:grpSpPr>
          <a:xfrm>
            <a:off x="8461094" y="3741153"/>
            <a:ext cx="894855" cy="442494"/>
            <a:chOff x="7493876" y="2774731"/>
            <a:chExt cx="1481958" cy="894622"/>
          </a:xfrm>
        </p:grpSpPr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BE684CCD-414D-8E47-AA7F-53C0B4E9B1A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CDAB3155-198F-9E49-9692-760762600E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80396737-09C0-7C4A-A270-73907BCCF92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E92282CC-91FB-4F46-8BF9-915E613138B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87BECC80-2C78-C544-82A6-8865B57817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A8DE6C25-8200-BB48-A3FA-57CBE9613C2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98F6125B-3A5F-394B-A7E8-7917BA0EB18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2" name="Rectangle 3">
            <a:extLst>
              <a:ext uri="{FF2B5EF4-FFF2-40B4-BE49-F238E27FC236}">
                <a16:creationId xmlns:a16="http://schemas.microsoft.com/office/drawing/2014/main" id="{795B37CE-BA46-A349-8A61-92AB4E79040F}"/>
              </a:ext>
            </a:extLst>
          </p:cNvPr>
          <p:cNvSpPr txBox="1">
            <a:spLocks noChangeArrowheads="1"/>
          </p:cNvSpPr>
          <p:nvPr/>
        </p:nvSpPr>
        <p:spPr>
          <a:xfrm>
            <a:off x="859601" y="1465262"/>
            <a:ext cx="6270404" cy="2385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both are store-and-forward: 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network-layer devices (examine network-layer headers)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switches: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link-layer devices (examine link-layer headers)</a:t>
            </a:r>
          </a:p>
        </p:txBody>
      </p:sp>
      <p:sp>
        <p:nvSpPr>
          <p:cNvPr id="303" name="Rectangle 3">
            <a:extLst>
              <a:ext uri="{FF2B5EF4-FFF2-40B4-BE49-F238E27FC236}">
                <a16:creationId xmlns:a16="http://schemas.microsoft.com/office/drawing/2014/main" id="{2E27120A-F39B-F74A-A7B4-81F35A55090D}"/>
              </a:ext>
            </a:extLst>
          </p:cNvPr>
          <p:cNvSpPr txBox="1">
            <a:spLocks noChangeArrowheads="1"/>
          </p:cNvSpPr>
          <p:nvPr/>
        </p:nvSpPr>
        <p:spPr>
          <a:xfrm>
            <a:off x="857455" y="3613887"/>
            <a:ext cx="6270404" cy="2503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both have forwarding tables:</a:t>
            </a:r>
          </a:p>
          <a:p>
            <a:pPr marL="231775" marR="0" lvl="0" indent="-231775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tables using routing algorithms, IP addresses</a:t>
            </a:r>
          </a:p>
          <a:p>
            <a:pPr marL="231775" marR="0" lvl="0" indent="-231775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switches: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 forwarding table using flooding, learning, MAC addresses </a:t>
            </a:r>
          </a:p>
        </p:txBody>
      </p:sp>
    </p:spTree>
    <p:extLst>
      <p:ext uri="{BB962C8B-B14F-4D97-AF65-F5344CB8AC3E}">
        <p14:creationId xmlns:p14="http://schemas.microsoft.com/office/powerpoint/2010/main" val="246235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Ethernet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3FDF2C75-B699-464D-B545-BA7F3D062850}"/>
              </a:ext>
            </a:extLst>
          </p:cNvPr>
          <p:cNvSpPr txBox="1">
            <a:spLocks noChangeArrowheads="1"/>
          </p:cNvSpPr>
          <p:nvPr/>
        </p:nvSpPr>
        <p:spPr>
          <a:xfrm>
            <a:off x="976727" y="1289602"/>
            <a:ext cx="10049082" cy="2659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altLang="ja-JP" sz="4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“</a:t>
            </a: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dominant</a:t>
            </a:r>
            <a:r>
              <a:rPr kumimoji="0" lang="en-US" altLang="ja-JP" sz="4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”</a:t>
            </a: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wired LAN technology: </a:t>
            </a:r>
          </a:p>
          <a:p>
            <a:pPr marL="746125" marR="0" lvl="0" indent="-3016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widely used LAN technology</a:t>
            </a:r>
          </a:p>
          <a:p>
            <a:pPr marL="746125" marR="0" lvl="0" indent="-3016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simpler, cheap</a:t>
            </a:r>
          </a:p>
          <a:p>
            <a:pPr marL="746125" marR="0" lvl="0" indent="-3016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kept up with speed race: 10 Mbps – 400 Gbps </a:t>
            </a:r>
          </a:p>
          <a:p>
            <a:pPr marL="746125" marR="0" lvl="0" indent="-3016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single chip, multiple speeds (e.g., Broadcom  BCM5761)</a:t>
            </a:r>
          </a:p>
          <a:p>
            <a:pPr marL="4445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  <p:pic>
        <p:nvPicPr>
          <p:cNvPr id="89" name="Picture 4" descr="551 metcalfe-enet">
            <a:extLst>
              <a:ext uri="{FF2B5EF4-FFF2-40B4-BE49-F238E27FC236}">
                <a16:creationId xmlns:a16="http://schemas.microsoft.com/office/drawing/2014/main" id="{85CF6E01-268F-7448-9E24-70CB66D9F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731" y="4185182"/>
            <a:ext cx="4089976" cy="2167236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 Box 5">
            <a:extLst>
              <a:ext uri="{FF2B5EF4-FFF2-40B4-BE49-F238E27FC236}">
                <a16:creationId xmlns:a16="http://schemas.microsoft.com/office/drawing/2014/main" id="{34CFEA8B-8C4C-784A-A29E-387E97A5E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185182"/>
            <a:ext cx="26938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Metcalfe’s Ethernet sketch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05A384-818F-F74B-8BD5-43FAA8C916A6}"/>
              </a:ext>
            </a:extLst>
          </p:cNvPr>
          <p:cNvSpPr txBox="1"/>
          <p:nvPr/>
        </p:nvSpPr>
        <p:spPr>
          <a:xfrm>
            <a:off x="850006" y="6387921"/>
            <a:ext cx="8535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https://www.uspto.gov/learning-and-resources/journeys-innovation/audio-stories/defying-doubters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17809-CEB9-60A6-9839-ABB51254D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3572268"/>
            <a:ext cx="2438400" cy="264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AA4EED-FFC3-6A86-8E7C-40A8D50135F9}"/>
              </a:ext>
            </a:extLst>
          </p:cNvPr>
          <p:cNvSpPr txBox="1"/>
          <p:nvPr/>
        </p:nvSpPr>
        <p:spPr>
          <a:xfrm>
            <a:off x="7791387" y="3606799"/>
            <a:ext cx="32005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Bob Metcalfe: Ethernet co-inventor, </a:t>
            </a:r>
          </a:p>
          <a:p>
            <a:r>
              <a:rPr lang="en-US" sz="1600" dirty="0"/>
              <a:t>2022 ACM Turing Award recipient</a:t>
            </a:r>
          </a:p>
        </p:txBody>
      </p:sp>
    </p:spTree>
    <p:extLst>
      <p:ext uri="{BB962C8B-B14F-4D97-AF65-F5344CB8AC3E}">
        <p14:creationId xmlns:p14="http://schemas.microsoft.com/office/powerpoint/2010/main" val="371937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Ethernet: physical topology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57EB8F-B265-4E4B-A599-604FFD9C25B9}"/>
              </a:ext>
            </a:extLst>
          </p:cNvPr>
          <p:cNvSpPr txBox="1">
            <a:spLocks noChangeArrowheads="1"/>
          </p:cNvSpPr>
          <p:nvPr/>
        </p:nvSpPr>
        <p:spPr>
          <a:xfrm>
            <a:off x="1077627" y="1343156"/>
            <a:ext cx="10839554" cy="925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2730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popular through mid 90s</a:t>
            </a:r>
          </a:p>
          <a:p>
            <a:pPr marL="695325" marR="0" lvl="1" indent="-231775" algn="l" defTabSz="914400" rtl="0" eaLnBrk="1" fontAlgn="auto" latinLnBrk="0" hangingPunct="1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nodes in same collision domain (can collide with each other)</a:t>
            </a:r>
          </a:p>
        </p:txBody>
      </p:sp>
      <p:sp>
        <p:nvSpPr>
          <p:cNvPr id="14" name="Line 32">
            <a:extLst>
              <a:ext uri="{FF2B5EF4-FFF2-40B4-BE49-F238E27FC236}">
                <a16:creationId xmlns:a16="http://schemas.microsoft.com/office/drawing/2014/main" id="{92FEC33E-ECF3-6F4D-95CC-10AE77202A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19150" y="4343745"/>
            <a:ext cx="616233" cy="1201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Box 41">
            <a:extLst>
              <a:ext uri="{FF2B5EF4-FFF2-40B4-BE49-F238E27FC236}">
                <a16:creationId xmlns:a16="http://schemas.microsoft.com/office/drawing/2014/main" id="{08CE8B30-9FAC-8447-8CE2-85AE30A47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445" y="4519515"/>
            <a:ext cx="23583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bus: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coaxial cable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B210C05-DB42-F24B-ABCC-CEB58A73BF57}"/>
              </a:ext>
            </a:extLst>
          </p:cNvPr>
          <p:cNvGrpSpPr/>
          <p:nvPr/>
        </p:nvGrpSpPr>
        <p:grpSpPr>
          <a:xfrm>
            <a:off x="4166894" y="4287302"/>
            <a:ext cx="468488" cy="103894"/>
            <a:chOff x="3160889" y="5723468"/>
            <a:chExt cx="468488" cy="103894"/>
          </a:xfrm>
        </p:grpSpPr>
        <p:sp>
          <p:nvSpPr>
            <p:cNvPr id="74" name="Rectangle 37">
              <a:extLst>
                <a:ext uri="{FF2B5EF4-FFF2-40B4-BE49-F238E27FC236}">
                  <a16:creationId xmlns:a16="http://schemas.microsoft.com/office/drawing/2014/main" id="{F6F8AA85-EB23-1A46-91D4-047C72E20F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34167" y="565019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3F5B90-D695-934E-82E3-02FAF9AA2884}"/>
                </a:ext>
              </a:extLst>
            </p:cNvPr>
            <p:cNvCxnSpPr/>
            <p:nvPr/>
          </p:nvCxnSpPr>
          <p:spPr>
            <a:xfrm>
              <a:off x="3403599" y="5774267"/>
              <a:ext cx="2257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DDD3177-E100-C044-B782-026C278D6607}"/>
              </a:ext>
            </a:extLst>
          </p:cNvPr>
          <p:cNvGrpSpPr/>
          <p:nvPr/>
        </p:nvGrpSpPr>
        <p:grpSpPr>
          <a:xfrm>
            <a:off x="3867737" y="4868680"/>
            <a:ext cx="468488" cy="103894"/>
            <a:chOff x="3160889" y="5723468"/>
            <a:chExt cx="468488" cy="103894"/>
          </a:xfrm>
        </p:grpSpPr>
        <p:sp>
          <p:nvSpPr>
            <p:cNvPr id="81" name="Rectangle 37">
              <a:extLst>
                <a:ext uri="{FF2B5EF4-FFF2-40B4-BE49-F238E27FC236}">
                  <a16:creationId xmlns:a16="http://schemas.microsoft.com/office/drawing/2014/main" id="{E36D1D4F-7980-524F-B016-0822BC5DEB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34167" y="565019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F141971-200C-3441-B553-3B77B87C14EB}"/>
                </a:ext>
              </a:extLst>
            </p:cNvPr>
            <p:cNvCxnSpPr/>
            <p:nvPr/>
          </p:nvCxnSpPr>
          <p:spPr>
            <a:xfrm>
              <a:off x="3403599" y="5774267"/>
              <a:ext cx="2257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B6AFEE0-615F-374F-AD75-BFAD1482DB98}"/>
              </a:ext>
            </a:extLst>
          </p:cNvPr>
          <p:cNvGrpSpPr/>
          <p:nvPr/>
        </p:nvGrpSpPr>
        <p:grpSpPr>
          <a:xfrm>
            <a:off x="3557291" y="5489569"/>
            <a:ext cx="468488" cy="103894"/>
            <a:chOff x="3160889" y="5723468"/>
            <a:chExt cx="468488" cy="103894"/>
          </a:xfrm>
        </p:grpSpPr>
        <p:sp>
          <p:nvSpPr>
            <p:cNvPr id="84" name="Rectangle 37">
              <a:extLst>
                <a:ext uri="{FF2B5EF4-FFF2-40B4-BE49-F238E27FC236}">
                  <a16:creationId xmlns:a16="http://schemas.microsoft.com/office/drawing/2014/main" id="{D99117D2-D55B-9747-9F39-1437498956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34167" y="565019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8FD400B-67B6-A545-991E-6642C95FC431}"/>
                </a:ext>
              </a:extLst>
            </p:cNvPr>
            <p:cNvCxnSpPr/>
            <p:nvPr/>
          </p:nvCxnSpPr>
          <p:spPr>
            <a:xfrm>
              <a:off x="3403599" y="5774267"/>
              <a:ext cx="2257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54">
            <a:extLst>
              <a:ext uri="{FF2B5EF4-FFF2-40B4-BE49-F238E27FC236}">
                <a16:creationId xmlns:a16="http://schemas.microsoft.com/office/drawing/2014/main" id="{54403650-FB62-8C4D-A097-E8E09E3E8715}"/>
              </a:ext>
            </a:extLst>
          </p:cNvPr>
          <p:cNvGrpSpPr>
            <a:grpSpLocks/>
          </p:cNvGrpSpPr>
          <p:nvPr/>
        </p:nvGrpSpPr>
        <p:grpSpPr bwMode="auto">
          <a:xfrm>
            <a:off x="3030847" y="5135905"/>
            <a:ext cx="640071" cy="517525"/>
            <a:chOff x="-44" y="1473"/>
            <a:chExt cx="981" cy="1105"/>
          </a:xfrm>
        </p:grpSpPr>
        <p:pic>
          <p:nvPicPr>
            <p:cNvPr id="41" name="Picture 55" descr="desktop_computer_stylized_medium">
              <a:extLst>
                <a:ext uri="{FF2B5EF4-FFF2-40B4-BE49-F238E27FC236}">
                  <a16:creationId xmlns:a16="http://schemas.microsoft.com/office/drawing/2014/main" id="{9ADDF864-8E42-2A4E-9C50-68B48B5AD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56">
              <a:extLst>
                <a:ext uri="{FF2B5EF4-FFF2-40B4-BE49-F238E27FC236}">
                  <a16:creationId xmlns:a16="http://schemas.microsoft.com/office/drawing/2014/main" id="{78B65AFB-F609-8F4C-8AA2-302FFEA046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" name="Group 49">
            <a:extLst>
              <a:ext uri="{FF2B5EF4-FFF2-40B4-BE49-F238E27FC236}">
                <a16:creationId xmlns:a16="http://schemas.microsoft.com/office/drawing/2014/main" id="{2721DACF-2A49-8D4F-BFF6-49E94BBFA071}"/>
              </a:ext>
            </a:extLst>
          </p:cNvPr>
          <p:cNvGrpSpPr>
            <a:grpSpLocks/>
          </p:cNvGrpSpPr>
          <p:nvPr/>
        </p:nvGrpSpPr>
        <p:grpSpPr bwMode="auto">
          <a:xfrm>
            <a:off x="3337407" y="4515020"/>
            <a:ext cx="640071" cy="517525"/>
            <a:chOff x="-44" y="1473"/>
            <a:chExt cx="981" cy="1105"/>
          </a:xfrm>
        </p:grpSpPr>
        <p:pic>
          <p:nvPicPr>
            <p:cNvPr id="36" name="Picture 50" descr="desktop_computer_stylized_medium">
              <a:extLst>
                <a:ext uri="{FF2B5EF4-FFF2-40B4-BE49-F238E27FC236}">
                  <a16:creationId xmlns:a16="http://schemas.microsoft.com/office/drawing/2014/main" id="{1A4DAAEF-9C4D-5C4A-940E-9F43684E7A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Freeform 51">
              <a:extLst>
                <a:ext uri="{FF2B5EF4-FFF2-40B4-BE49-F238E27FC236}">
                  <a16:creationId xmlns:a16="http://schemas.microsoft.com/office/drawing/2014/main" id="{63DCB467-73DC-4B47-B778-649B307F3B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49">
            <a:extLst>
              <a:ext uri="{FF2B5EF4-FFF2-40B4-BE49-F238E27FC236}">
                <a16:creationId xmlns:a16="http://schemas.microsoft.com/office/drawing/2014/main" id="{CF60EF70-8F89-064B-9AE0-BC24C80913E9}"/>
              </a:ext>
            </a:extLst>
          </p:cNvPr>
          <p:cNvGrpSpPr>
            <a:grpSpLocks/>
          </p:cNvGrpSpPr>
          <p:nvPr/>
        </p:nvGrpSpPr>
        <p:grpSpPr bwMode="auto">
          <a:xfrm>
            <a:off x="3621571" y="3937346"/>
            <a:ext cx="640071" cy="517525"/>
            <a:chOff x="-44" y="1473"/>
            <a:chExt cx="981" cy="1105"/>
          </a:xfrm>
        </p:grpSpPr>
        <p:pic>
          <p:nvPicPr>
            <p:cNvPr id="31" name="Picture 50" descr="desktop_computer_stylized_medium">
              <a:extLst>
                <a:ext uri="{FF2B5EF4-FFF2-40B4-BE49-F238E27FC236}">
                  <a16:creationId xmlns:a16="http://schemas.microsoft.com/office/drawing/2014/main" id="{E66B7792-17BF-A342-BF79-CBE2D8883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Freeform 51">
              <a:extLst>
                <a:ext uri="{FF2B5EF4-FFF2-40B4-BE49-F238E27FC236}">
                  <a16:creationId xmlns:a16="http://schemas.microsoft.com/office/drawing/2014/main" id="{1A46A85F-1E8E-634F-AC1B-41916D215F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21AC3DE-0BE4-4A42-85AA-51EA7972DB44}"/>
              </a:ext>
            </a:extLst>
          </p:cNvPr>
          <p:cNvGrpSpPr/>
          <p:nvPr/>
        </p:nvGrpSpPr>
        <p:grpSpPr>
          <a:xfrm rot="10800000">
            <a:off x="4121737" y="5286369"/>
            <a:ext cx="468488" cy="103894"/>
            <a:chOff x="3160889" y="5723468"/>
            <a:chExt cx="468488" cy="103894"/>
          </a:xfrm>
        </p:grpSpPr>
        <p:sp>
          <p:nvSpPr>
            <p:cNvPr id="87" name="Rectangle 37">
              <a:extLst>
                <a:ext uri="{FF2B5EF4-FFF2-40B4-BE49-F238E27FC236}">
                  <a16:creationId xmlns:a16="http://schemas.microsoft.com/office/drawing/2014/main" id="{0D9B8815-F0EC-864F-9E9C-E995A974DF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34167" y="565019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9FC25B0-63E6-F14D-8B85-F91190DDB6EB}"/>
                </a:ext>
              </a:extLst>
            </p:cNvPr>
            <p:cNvCxnSpPr/>
            <p:nvPr/>
          </p:nvCxnSpPr>
          <p:spPr>
            <a:xfrm>
              <a:off x="3403599" y="5774267"/>
              <a:ext cx="2257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E4FBBD8-6BBF-5244-B257-1085A2E447DA}"/>
              </a:ext>
            </a:extLst>
          </p:cNvPr>
          <p:cNvGrpSpPr/>
          <p:nvPr/>
        </p:nvGrpSpPr>
        <p:grpSpPr>
          <a:xfrm rot="10800000">
            <a:off x="4466048" y="4620324"/>
            <a:ext cx="468488" cy="103894"/>
            <a:chOff x="3160889" y="5723468"/>
            <a:chExt cx="468488" cy="103894"/>
          </a:xfrm>
        </p:grpSpPr>
        <p:sp>
          <p:nvSpPr>
            <p:cNvPr id="93" name="Rectangle 37">
              <a:extLst>
                <a:ext uri="{FF2B5EF4-FFF2-40B4-BE49-F238E27FC236}">
                  <a16:creationId xmlns:a16="http://schemas.microsoft.com/office/drawing/2014/main" id="{BFCE4A31-E824-AE42-8F60-EEB060D3A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34167" y="565019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AC139B6-3337-DD4B-9A8D-1F1D221AE58F}"/>
                </a:ext>
              </a:extLst>
            </p:cNvPr>
            <p:cNvCxnSpPr/>
            <p:nvPr/>
          </p:nvCxnSpPr>
          <p:spPr>
            <a:xfrm>
              <a:off x="3403599" y="5774267"/>
              <a:ext cx="2257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44">
            <a:extLst>
              <a:ext uri="{FF2B5EF4-FFF2-40B4-BE49-F238E27FC236}">
                <a16:creationId xmlns:a16="http://schemas.microsoft.com/office/drawing/2014/main" id="{181607EC-7C1E-E542-A627-435D8778D8FF}"/>
              </a:ext>
            </a:extLst>
          </p:cNvPr>
          <p:cNvGrpSpPr>
            <a:grpSpLocks/>
          </p:cNvGrpSpPr>
          <p:nvPr/>
        </p:nvGrpSpPr>
        <p:grpSpPr bwMode="auto">
          <a:xfrm>
            <a:off x="4620460" y="4390841"/>
            <a:ext cx="711200" cy="601662"/>
            <a:chOff x="-44" y="1473"/>
            <a:chExt cx="981" cy="1105"/>
          </a:xfrm>
        </p:grpSpPr>
        <p:pic>
          <p:nvPicPr>
            <p:cNvPr id="26" name="Picture 45" descr="desktop_computer_stylized_medium">
              <a:extLst>
                <a:ext uri="{FF2B5EF4-FFF2-40B4-BE49-F238E27FC236}">
                  <a16:creationId xmlns:a16="http://schemas.microsoft.com/office/drawing/2014/main" id="{5B055886-874B-AF4E-BC6C-17FB5AFB91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46">
              <a:extLst>
                <a:ext uri="{FF2B5EF4-FFF2-40B4-BE49-F238E27FC236}">
                  <a16:creationId xmlns:a16="http://schemas.microsoft.com/office/drawing/2014/main" id="{BE198024-6B5D-3B44-B9DB-F77A4CB023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" name="Group 44">
            <a:extLst>
              <a:ext uri="{FF2B5EF4-FFF2-40B4-BE49-F238E27FC236}">
                <a16:creationId xmlns:a16="http://schemas.microsoft.com/office/drawing/2014/main" id="{99E873A6-305A-1E42-A800-5109AF9B2E9D}"/>
              </a:ext>
            </a:extLst>
          </p:cNvPr>
          <p:cNvGrpSpPr>
            <a:grpSpLocks/>
          </p:cNvGrpSpPr>
          <p:nvPr/>
        </p:nvGrpSpPr>
        <p:grpSpPr bwMode="auto">
          <a:xfrm>
            <a:off x="4283912" y="5056708"/>
            <a:ext cx="711200" cy="600075"/>
            <a:chOff x="-44" y="1473"/>
            <a:chExt cx="981" cy="1105"/>
          </a:xfrm>
        </p:grpSpPr>
        <p:pic>
          <p:nvPicPr>
            <p:cNvPr id="46" name="Picture 45" descr="desktop_computer_stylized_medium">
              <a:extLst>
                <a:ext uri="{FF2B5EF4-FFF2-40B4-BE49-F238E27FC236}">
                  <a16:creationId xmlns:a16="http://schemas.microsoft.com/office/drawing/2014/main" id="{1B48D1F1-C69D-9F43-9FBB-F48106D44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9030A2A-02DE-364B-B783-76B0F1C4E7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0DAD804-6DAD-6A4F-B2ED-991F7DA0A672}"/>
              </a:ext>
            </a:extLst>
          </p:cNvPr>
          <p:cNvGrpSpPr/>
          <p:nvPr/>
        </p:nvGrpSpPr>
        <p:grpSpPr>
          <a:xfrm>
            <a:off x="6296294" y="3889527"/>
            <a:ext cx="4903947" cy="2516574"/>
            <a:chOff x="6296294" y="3889527"/>
            <a:chExt cx="4903947" cy="2516574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EB7E878-BC2B-CF41-A1DD-435B6688D4C1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7906769" y="4630890"/>
              <a:ext cx="2249" cy="12602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B3A757D-B4FE-A64C-9B64-828FD8DCA614}"/>
                </a:ext>
              </a:extLst>
            </p:cNvPr>
            <p:cNvCxnSpPr>
              <a:cxnSpLocks/>
            </p:cNvCxnSpPr>
            <p:nvPr/>
          </p:nvCxnSpPr>
          <p:spPr>
            <a:xfrm>
              <a:off x="6945441" y="5100170"/>
              <a:ext cx="21448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42">
              <a:extLst>
                <a:ext uri="{FF2B5EF4-FFF2-40B4-BE49-F238E27FC236}">
                  <a16:creationId xmlns:a16="http://schemas.microsoft.com/office/drawing/2014/main" id="{68381987-6DA4-FE44-982A-2311DD6BD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0333" y="4512570"/>
              <a:ext cx="129990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switched</a:t>
              </a:r>
            </a:p>
          </p:txBody>
        </p:sp>
        <p:sp>
          <p:nvSpPr>
            <p:cNvPr id="96" name="Rectangle 37">
              <a:extLst>
                <a:ext uri="{FF2B5EF4-FFF2-40B4-BE49-F238E27FC236}">
                  <a16:creationId xmlns:a16="http://schemas.microsoft.com/office/drawing/2014/main" id="{AA09179E-572D-A246-86F4-E13021D097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970879" y="497609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grpSp>
          <p:nvGrpSpPr>
            <p:cNvPr id="98" name="Group 49">
              <a:extLst>
                <a:ext uri="{FF2B5EF4-FFF2-40B4-BE49-F238E27FC236}">
                  <a16:creationId xmlns:a16="http://schemas.microsoft.com/office/drawing/2014/main" id="{73F08637-BA76-1046-9C84-02C57B0716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6294" y="4615439"/>
              <a:ext cx="768201" cy="646029"/>
              <a:chOff x="-44" y="1473"/>
              <a:chExt cx="981" cy="1105"/>
            </a:xfrm>
          </p:grpSpPr>
          <p:pic>
            <p:nvPicPr>
              <p:cNvPr id="99" name="Picture 50" descr="desktop_computer_stylized_medium">
                <a:extLst>
                  <a:ext uri="{FF2B5EF4-FFF2-40B4-BE49-F238E27FC236}">
                    <a16:creationId xmlns:a16="http://schemas.microsoft.com/office/drawing/2014/main" id="{C5A65E49-64BF-0248-B147-3C0ABA2707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0" name="Freeform 51">
                <a:extLst>
                  <a:ext uri="{FF2B5EF4-FFF2-40B4-BE49-F238E27FC236}">
                    <a16:creationId xmlns:a16="http://schemas.microsoft.com/office/drawing/2014/main" id="{ABC6A075-F927-3A44-BE19-0AA6A01912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1" name="Rectangle 37">
              <a:extLst>
                <a:ext uri="{FF2B5EF4-FFF2-40B4-BE49-F238E27FC236}">
                  <a16:creationId xmlns:a16="http://schemas.microsoft.com/office/drawing/2014/main" id="{F7256B75-1D63-2E44-891A-1C8ED409B5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836293" y="496987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02" name="Group 49">
              <a:extLst>
                <a:ext uri="{FF2B5EF4-FFF2-40B4-BE49-F238E27FC236}">
                  <a16:creationId xmlns:a16="http://schemas.microsoft.com/office/drawing/2014/main" id="{D3C84CC7-318A-F44C-BC7C-1F376445C2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74892" y="4777169"/>
              <a:ext cx="768201" cy="646029"/>
              <a:chOff x="-44" y="1473"/>
              <a:chExt cx="981" cy="1105"/>
            </a:xfrm>
          </p:grpSpPr>
          <p:pic>
            <p:nvPicPr>
              <p:cNvPr id="103" name="Picture 50" descr="desktop_computer_stylized_medium">
                <a:extLst>
                  <a:ext uri="{FF2B5EF4-FFF2-40B4-BE49-F238E27FC236}">
                    <a16:creationId xmlns:a16="http://schemas.microsoft.com/office/drawing/2014/main" id="{7660BF25-6D18-5A4A-8BE4-3CFBD08C47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" name="Freeform 51">
                <a:extLst>
                  <a:ext uri="{FF2B5EF4-FFF2-40B4-BE49-F238E27FC236}">
                    <a16:creationId xmlns:a16="http://schemas.microsoft.com/office/drawing/2014/main" id="{8D17FB90-A54F-9B45-8704-608FEF0B14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77613146-BEF0-644B-A836-2EB04E8002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7861470" y="566974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grpSp>
          <p:nvGrpSpPr>
            <p:cNvPr id="106" name="Group 49">
              <a:extLst>
                <a:ext uri="{FF2B5EF4-FFF2-40B4-BE49-F238E27FC236}">
                  <a16:creationId xmlns:a16="http://schemas.microsoft.com/office/drawing/2014/main" id="{0D5AC3A1-9C42-3647-BD7C-2BF588730A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67278" y="5760072"/>
              <a:ext cx="768201" cy="646029"/>
              <a:chOff x="-44" y="1473"/>
              <a:chExt cx="981" cy="1105"/>
            </a:xfrm>
          </p:grpSpPr>
          <p:pic>
            <p:nvPicPr>
              <p:cNvPr id="107" name="Picture 50" descr="desktop_computer_stylized_medium">
                <a:extLst>
                  <a:ext uri="{FF2B5EF4-FFF2-40B4-BE49-F238E27FC236}">
                    <a16:creationId xmlns:a16="http://schemas.microsoft.com/office/drawing/2014/main" id="{26635111-EEAD-044B-A078-CDE50D4A53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Freeform 51">
                <a:extLst>
                  <a:ext uri="{FF2B5EF4-FFF2-40B4-BE49-F238E27FC236}">
                    <a16:creationId xmlns:a16="http://schemas.microsoft.com/office/drawing/2014/main" id="{6C722D5C-0DA5-4943-BCD3-A0181121BF5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09F4DA0F-D305-D34F-BA6E-50CB86EC28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7859915" y="438844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grpSp>
          <p:nvGrpSpPr>
            <p:cNvPr id="59" name="Group 44">
              <a:extLst>
                <a:ext uri="{FF2B5EF4-FFF2-40B4-BE49-F238E27FC236}">
                  <a16:creationId xmlns:a16="http://schemas.microsoft.com/office/drawing/2014/main" id="{FBD1E47D-990B-2E43-A7A3-9B664F60E5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0526" y="3889527"/>
              <a:ext cx="852487" cy="741363"/>
              <a:chOff x="-44" y="1473"/>
              <a:chExt cx="981" cy="1105"/>
            </a:xfrm>
          </p:grpSpPr>
          <p:pic>
            <p:nvPicPr>
              <p:cNvPr id="60" name="Picture 45" descr="desktop_computer_stylized_medium">
                <a:extLst>
                  <a:ext uri="{FF2B5EF4-FFF2-40B4-BE49-F238E27FC236}">
                    <a16:creationId xmlns:a16="http://schemas.microsoft.com/office/drawing/2014/main" id="{592B481C-B53F-BF47-AD1B-2E6BDCFAFD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Freeform 46">
                <a:extLst>
                  <a:ext uri="{FF2B5EF4-FFF2-40B4-BE49-F238E27FC236}">
                    <a16:creationId xmlns:a16="http://schemas.microsoft.com/office/drawing/2014/main" id="{2D0F8AEC-7A1F-964C-8A02-58C4F390384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52E7F60-11FB-F544-8C5D-1F0C4F2A3A93}"/>
                </a:ext>
              </a:extLst>
            </p:cNvPr>
            <p:cNvGrpSpPr/>
            <p:nvPr/>
          </p:nvGrpSpPr>
          <p:grpSpPr>
            <a:xfrm>
              <a:off x="7642010" y="4950839"/>
              <a:ext cx="561892" cy="329289"/>
              <a:chOff x="3668110" y="2448910"/>
              <a:chExt cx="3794234" cy="2165130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3CA7BB1-785A-2F4E-99C7-9A87B4C15899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D6E11BDC-7A81-3D49-B82F-217FBC3D8BA6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40B98351-A0BF-8F45-BA38-838A66C2790F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424FAC47-A5B2-724B-B58E-B1DE520B997D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D765BB73-0713-214F-B633-B66F09A5A736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Freeform 116">
                  <a:extLst>
                    <a:ext uri="{FF2B5EF4-FFF2-40B4-BE49-F238E27FC236}">
                      <a16:creationId xmlns:a16="http://schemas.microsoft.com/office/drawing/2014/main" id="{A2048D2B-32B6-404A-8309-2D614DB0F645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85ADFEC2-5799-064A-A2B3-E69C5AD6EC08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21" name="Rectangle 6">
            <a:extLst>
              <a:ext uri="{FF2B5EF4-FFF2-40B4-BE49-F238E27FC236}">
                <a16:creationId xmlns:a16="http://schemas.microsoft.com/office/drawing/2014/main" id="{5E5D623C-BFF9-A44C-8728-E57D1D8E9F2D}"/>
              </a:ext>
            </a:extLst>
          </p:cNvPr>
          <p:cNvSpPr txBox="1">
            <a:spLocks noChangeArrowheads="1"/>
          </p:cNvSpPr>
          <p:nvPr/>
        </p:nvSpPr>
        <p:spPr>
          <a:xfrm>
            <a:off x="1067981" y="2097440"/>
            <a:ext cx="10839554" cy="1641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2730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switched: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prevails today</a:t>
            </a:r>
          </a:p>
          <a:p>
            <a:pPr marL="695325" marR="0" lvl="1" indent="-231775" algn="l" defTabSz="914400" rtl="0" eaLnBrk="1" fontAlgn="auto" latinLnBrk="0" hangingPunct="1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active link-layer 2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center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“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spoke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”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runs a (separate) Ethernet protocol (nodes do not collide with each other)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822AC-9AB6-2AF9-9DD3-5A2BBA582E4C}"/>
              </a:ext>
            </a:extLst>
          </p:cNvPr>
          <p:cNvSpPr/>
          <p:nvPr/>
        </p:nvSpPr>
        <p:spPr>
          <a:xfrm>
            <a:off x="800101" y="3738623"/>
            <a:ext cx="4895850" cy="2379250"/>
          </a:xfrm>
          <a:prstGeom prst="rect">
            <a:avLst/>
          </a:prstGeom>
          <a:solidFill>
            <a:schemeClr val="bg1">
              <a:alpha val="7740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4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Ethernet frame structure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4B00453C-4C5E-1142-B1BF-526E638BF9DC}"/>
              </a:ext>
            </a:extLst>
          </p:cNvPr>
          <p:cNvSpPr txBox="1">
            <a:spLocks noChangeArrowheads="1"/>
          </p:cNvSpPr>
          <p:nvPr/>
        </p:nvSpPr>
        <p:spPr>
          <a:xfrm>
            <a:off x="1057198" y="1399863"/>
            <a:ext cx="11134802" cy="223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sending interface encapsulates IP datagram (or other network layer protocol packet) in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Ethernet frame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5" name="Group 51">
            <a:extLst>
              <a:ext uri="{FF2B5EF4-FFF2-40B4-BE49-F238E27FC236}">
                <a16:creationId xmlns:a16="http://schemas.microsoft.com/office/drawing/2014/main" id="{994C70D6-C6AB-E54E-8D0F-FF67C69F8D38}"/>
              </a:ext>
            </a:extLst>
          </p:cNvPr>
          <p:cNvGrpSpPr>
            <a:grpSpLocks/>
          </p:cNvGrpSpPr>
          <p:nvPr/>
        </p:nvGrpSpPr>
        <p:grpSpPr bwMode="auto">
          <a:xfrm>
            <a:off x="2745256" y="2328343"/>
            <a:ext cx="7867779" cy="1104405"/>
            <a:chOff x="940711" y="4902593"/>
            <a:chExt cx="6291001" cy="992895"/>
          </a:xfrm>
        </p:grpSpPr>
        <p:sp>
          <p:nvSpPr>
            <p:cNvPr id="66" name="Line 10">
              <a:extLst>
                <a:ext uri="{FF2B5EF4-FFF2-40B4-BE49-F238E27FC236}">
                  <a16:creationId xmlns:a16="http://schemas.microsoft.com/office/drawing/2014/main" id="{1608A646-C375-F246-B6A1-8B07BEE7E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1">
              <a:extLst>
                <a:ext uri="{FF2B5EF4-FFF2-40B4-BE49-F238E27FC236}">
                  <a16:creationId xmlns:a16="http://schemas.microsoft.com/office/drawing/2014/main" id="{122AD258-BA7C-5743-BDF1-579DC5FE4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Straight Connector 3">
              <a:extLst>
                <a:ext uri="{FF2B5EF4-FFF2-40B4-BE49-F238E27FC236}">
                  <a16:creationId xmlns:a16="http://schemas.microsoft.com/office/drawing/2014/main" id="{389D496F-CC2B-3A43-95D1-ABF0C03ECF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Connector 32">
              <a:extLst>
                <a:ext uri="{FF2B5EF4-FFF2-40B4-BE49-F238E27FC236}">
                  <a16:creationId xmlns:a16="http://schemas.microsoft.com/office/drawing/2014/main" id="{F87D7576-1243-F94E-ADCF-31C7356526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Connector 33">
              <a:extLst>
                <a:ext uri="{FF2B5EF4-FFF2-40B4-BE49-F238E27FC236}">
                  <a16:creationId xmlns:a16="http://schemas.microsoft.com/office/drawing/2014/main" id="{14FE0A1A-93B7-6346-BDD3-6DC30F917A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Straight Connector 34">
              <a:extLst>
                <a:ext uri="{FF2B5EF4-FFF2-40B4-BE49-F238E27FC236}">
                  <a16:creationId xmlns:a16="http://schemas.microsoft.com/office/drawing/2014/main" id="{66187199-26A8-6B43-9A30-9F6334B2BD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Straight Connector 35">
              <a:extLst>
                <a:ext uri="{FF2B5EF4-FFF2-40B4-BE49-F238E27FC236}">
                  <a16:creationId xmlns:a16="http://schemas.microsoft.com/office/drawing/2014/main" id="{0A42998D-88F0-C542-80A5-78C2C19321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3" name="TextBox 5">
              <a:extLst>
                <a:ext uri="{FF2B5EF4-FFF2-40B4-BE49-F238E27FC236}">
                  <a16:creationId xmlns:a16="http://schemas.microsoft.com/office/drawing/2014/main" id="{D8C6AB0E-F540-8A4E-8BBA-EB58089CD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355" y="5375236"/>
              <a:ext cx="844810" cy="32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dest.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address</a:t>
              </a:r>
            </a:p>
          </p:txBody>
        </p:sp>
        <p:sp>
          <p:nvSpPr>
            <p:cNvPr id="76" name="TextBox 37">
              <a:extLst>
                <a:ext uri="{FF2B5EF4-FFF2-40B4-BE49-F238E27FC236}">
                  <a16:creationId xmlns:a16="http://schemas.microsoft.com/office/drawing/2014/main" id="{03FFAEAD-5C41-4246-B3E9-7B76999E9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391" y="5379038"/>
              <a:ext cx="844810" cy="32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source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address</a:t>
              </a:r>
            </a:p>
          </p:txBody>
        </p:sp>
        <p:sp>
          <p:nvSpPr>
            <p:cNvPr id="77" name="TextBox 38">
              <a:extLst>
                <a:ext uri="{FF2B5EF4-FFF2-40B4-BE49-F238E27FC236}">
                  <a16:creationId xmlns:a16="http://schemas.microsoft.com/office/drawing/2014/main" id="{4CBFC6F3-AE10-314B-B936-C5F4A8AE6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632" y="5447787"/>
              <a:ext cx="1377407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data (payload)</a:t>
              </a:r>
            </a:p>
          </p:txBody>
        </p:sp>
        <p:sp>
          <p:nvSpPr>
            <p:cNvPr id="78" name="TextBox 39">
              <a:extLst>
                <a:ext uri="{FF2B5EF4-FFF2-40B4-BE49-F238E27FC236}">
                  <a16:creationId xmlns:a16="http://schemas.microsoft.com/office/drawing/2014/main" id="{48BAC0FD-0D2D-7649-9DEF-4A90342AC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CRC</a:t>
              </a:r>
            </a:p>
          </p:txBody>
        </p:sp>
        <p:sp>
          <p:nvSpPr>
            <p:cNvPr id="79" name="TextBox 40">
              <a:extLst>
                <a:ext uri="{FF2B5EF4-FFF2-40B4-BE49-F238E27FC236}">
                  <a16:creationId xmlns:a16="http://schemas.microsoft.com/office/drawing/2014/main" id="{BDA70AA3-D12B-1944-AB73-0E0BABDA7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11" y="5468237"/>
              <a:ext cx="1070128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preamble</a:t>
              </a:r>
            </a:p>
          </p:txBody>
        </p:sp>
        <p:sp>
          <p:nvSpPr>
            <p:cNvPr id="88" name="Text Box 9">
              <a:extLst>
                <a:ext uri="{FF2B5EF4-FFF2-40B4-BE49-F238E27FC236}">
                  <a16:creationId xmlns:a16="http://schemas.microsoft.com/office/drawing/2014/main" id="{B8872802-E974-8E40-A27B-DFD5D80F2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292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type</a:t>
              </a:r>
            </a:p>
          </p:txBody>
        </p:sp>
      </p:grpSp>
      <p:sp>
        <p:nvSpPr>
          <p:cNvPr id="89" name="Rectangle 3">
            <a:extLst>
              <a:ext uri="{FF2B5EF4-FFF2-40B4-BE49-F238E27FC236}">
                <a16:creationId xmlns:a16="http://schemas.microsoft.com/office/drawing/2014/main" id="{2C36AD46-76A5-B740-906F-47C5DF160D37}"/>
              </a:ext>
            </a:extLst>
          </p:cNvPr>
          <p:cNvSpPr txBox="1">
            <a:spLocks noChangeArrowheads="1"/>
          </p:cNvSpPr>
          <p:nvPr/>
        </p:nvSpPr>
        <p:spPr>
          <a:xfrm>
            <a:off x="1057198" y="3867200"/>
            <a:ext cx="11134802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preamble: </a:t>
            </a:r>
          </a:p>
          <a:p>
            <a:pPr marL="465138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used to synchronize receiver, sender clock rates</a:t>
            </a:r>
          </a:p>
          <a:p>
            <a:pPr marL="465138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 bytes of 10101010 followed by one byte of 10101011</a:t>
            </a:r>
          </a:p>
        </p:txBody>
      </p:sp>
    </p:spTree>
    <p:extLst>
      <p:ext uri="{BB962C8B-B14F-4D97-AF65-F5344CB8AC3E}">
        <p14:creationId xmlns:p14="http://schemas.microsoft.com/office/powerpoint/2010/main" val="76655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Ethernet frame structure </a:t>
            </a:r>
            <a:r>
              <a:rPr lang="en-US" sz="3600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(more)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5" name="Group 51">
            <a:extLst>
              <a:ext uri="{FF2B5EF4-FFF2-40B4-BE49-F238E27FC236}">
                <a16:creationId xmlns:a16="http://schemas.microsoft.com/office/drawing/2014/main" id="{994C70D6-C6AB-E54E-8D0F-FF67C69F8D38}"/>
              </a:ext>
            </a:extLst>
          </p:cNvPr>
          <p:cNvGrpSpPr>
            <a:grpSpLocks/>
          </p:cNvGrpSpPr>
          <p:nvPr/>
        </p:nvGrpSpPr>
        <p:grpSpPr bwMode="auto">
          <a:xfrm>
            <a:off x="2190620" y="1294021"/>
            <a:ext cx="7867779" cy="1104405"/>
            <a:chOff x="940711" y="4902593"/>
            <a:chExt cx="6291001" cy="992895"/>
          </a:xfrm>
        </p:grpSpPr>
        <p:sp>
          <p:nvSpPr>
            <p:cNvPr id="66" name="Line 10">
              <a:extLst>
                <a:ext uri="{FF2B5EF4-FFF2-40B4-BE49-F238E27FC236}">
                  <a16:creationId xmlns:a16="http://schemas.microsoft.com/office/drawing/2014/main" id="{1608A646-C375-F246-B6A1-8B07BEE7E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1">
              <a:extLst>
                <a:ext uri="{FF2B5EF4-FFF2-40B4-BE49-F238E27FC236}">
                  <a16:creationId xmlns:a16="http://schemas.microsoft.com/office/drawing/2014/main" id="{122AD258-BA7C-5743-BDF1-579DC5FE4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Straight Connector 3">
              <a:extLst>
                <a:ext uri="{FF2B5EF4-FFF2-40B4-BE49-F238E27FC236}">
                  <a16:creationId xmlns:a16="http://schemas.microsoft.com/office/drawing/2014/main" id="{389D496F-CC2B-3A43-95D1-ABF0C03ECF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Connector 32">
              <a:extLst>
                <a:ext uri="{FF2B5EF4-FFF2-40B4-BE49-F238E27FC236}">
                  <a16:creationId xmlns:a16="http://schemas.microsoft.com/office/drawing/2014/main" id="{F87D7576-1243-F94E-ADCF-31C7356526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Connector 33">
              <a:extLst>
                <a:ext uri="{FF2B5EF4-FFF2-40B4-BE49-F238E27FC236}">
                  <a16:creationId xmlns:a16="http://schemas.microsoft.com/office/drawing/2014/main" id="{14FE0A1A-93B7-6346-BDD3-6DC30F917A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Straight Connector 34">
              <a:extLst>
                <a:ext uri="{FF2B5EF4-FFF2-40B4-BE49-F238E27FC236}">
                  <a16:creationId xmlns:a16="http://schemas.microsoft.com/office/drawing/2014/main" id="{66187199-26A8-6B43-9A30-9F6334B2BD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Straight Connector 35">
              <a:extLst>
                <a:ext uri="{FF2B5EF4-FFF2-40B4-BE49-F238E27FC236}">
                  <a16:creationId xmlns:a16="http://schemas.microsoft.com/office/drawing/2014/main" id="{0A42998D-88F0-C542-80A5-78C2C19321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3" name="TextBox 5">
              <a:extLst>
                <a:ext uri="{FF2B5EF4-FFF2-40B4-BE49-F238E27FC236}">
                  <a16:creationId xmlns:a16="http://schemas.microsoft.com/office/drawing/2014/main" id="{D8C6AB0E-F540-8A4E-8BBA-EB58089CD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355" y="5375236"/>
              <a:ext cx="844810" cy="32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dest.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address</a:t>
              </a:r>
            </a:p>
          </p:txBody>
        </p:sp>
        <p:sp>
          <p:nvSpPr>
            <p:cNvPr id="76" name="TextBox 37">
              <a:extLst>
                <a:ext uri="{FF2B5EF4-FFF2-40B4-BE49-F238E27FC236}">
                  <a16:creationId xmlns:a16="http://schemas.microsoft.com/office/drawing/2014/main" id="{03FFAEAD-5C41-4246-B3E9-7B76999E9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391" y="5379038"/>
              <a:ext cx="844810" cy="32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source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address</a:t>
              </a:r>
            </a:p>
          </p:txBody>
        </p:sp>
        <p:sp>
          <p:nvSpPr>
            <p:cNvPr id="77" name="TextBox 38">
              <a:extLst>
                <a:ext uri="{FF2B5EF4-FFF2-40B4-BE49-F238E27FC236}">
                  <a16:creationId xmlns:a16="http://schemas.microsoft.com/office/drawing/2014/main" id="{4CBFC6F3-AE10-314B-B936-C5F4A8AE6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632" y="5447787"/>
              <a:ext cx="1377407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data (payload)</a:t>
              </a:r>
            </a:p>
          </p:txBody>
        </p:sp>
        <p:sp>
          <p:nvSpPr>
            <p:cNvPr id="78" name="TextBox 39">
              <a:extLst>
                <a:ext uri="{FF2B5EF4-FFF2-40B4-BE49-F238E27FC236}">
                  <a16:creationId xmlns:a16="http://schemas.microsoft.com/office/drawing/2014/main" id="{48BAC0FD-0D2D-7649-9DEF-4A90342AC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CRC</a:t>
              </a:r>
            </a:p>
          </p:txBody>
        </p:sp>
        <p:sp>
          <p:nvSpPr>
            <p:cNvPr id="79" name="TextBox 40">
              <a:extLst>
                <a:ext uri="{FF2B5EF4-FFF2-40B4-BE49-F238E27FC236}">
                  <a16:creationId xmlns:a16="http://schemas.microsoft.com/office/drawing/2014/main" id="{BDA70AA3-D12B-1944-AB73-0E0BABDA7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11" y="5468237"/>
              <a:ext cx="1070128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preamble</a:t>
              </a:r>
            </a:p>
          </p:txBody>
        </p:sp>
        <p:sp>
          <p:nvSpPr>
            <p:cNvPr id="88" name="Text Box 9">
              <a:extLst>
                <a:ext uri="{FF2B5EF4-FFF2-40B4-BE49-F238E27FC236}">
                  <a16:creationId xmlns:a16="http://schemas.microsoft.com/office/drawing/2014/main" id="{B8872802-E974-8E40-A27B-DFD5D80F2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292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type</a:t>
              </a:r>
            </a:p>
          </p:txBody>
        </p: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52EC9379-8CF4-B845-BC28-25B206CCAE0F}"/>
              </a:ext>
            </a:extLst>
          </p:cNvPr>
          <p:cNvSpPr txBox="1">
            <a:spLocks noChangeArrowheads="1"/>
          </p:cNvSpPr>
          <p:nvPr/>
        </p:nvSpPr>
        <p:spPr>
          <a:xfrm>
            <a:off x="918616" y="2738516"/>
            <a:ext cx="11273384" cy="4119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addresses: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 byte source, destination MAC addresses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adapter receives frame with matching destination address, or with broadcast address (e.g., ARP packet), it passes data in frame to network layer protocol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indicates higher layer protocol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mostly IP but others possible, e.g., Novell IPX, AppleTalk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to demultiplex up at receiver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CRC: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cyclic redundancy check at receiver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detected: frame is dropped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462512A-796F-E249-9BDA-F50A54A9EF07}"/>
              </a:ext>
            </a:extLst>
          </p:cNvPr>
          <p:cNvSpPr/>
          <p:nvPr/>
        </p:nvSpPr>
        <p:spPr>
          <a:xfrm>
            <a:off x="3414532" y="1446835"/>
            <a:ext cx="1898248" cy="111117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6BD4B9E-B165-2F47-AFD8-92E71CB8BA3C}"/>
              </a:ext>
            </a:extLst>
          </p:cNvPr>
          <p:cNvSpPr/>
          <p:nvPr/>
        </p:nvSpPr>
        <p:spPr>
          <a:xfrm>
            <a:off x="8081059" y="1471913"/>
            <a:ext cx="1965766" cy="111117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655D5E-5A29-E74E-9AE7-FBDD43A055D0}"/>
              </a:ext>
            </a:extLst>
          </p:cNvPr>
          <p:cNvSpPr/>
          <p:nvPr/>
        </p:nvSpPr>
        <p:spPr>
          <a:xfrm rot="16200000">
            <a:off x="4780345" y="1551006"/>
            <a:ext cx="1365815" cy="856525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72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1" grpId="0" animBg="1"/>
      <p:bldP spid="22" grpId="0" animBg="1"/>
      <p:bldP spid="2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Ethernet: unreliable, connectionless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94B40E5-F359-2645-A4A0-0CEE4C209C99}"/>
              </a:ext>
            </a:extLst>
          </p:cNvPr>
          <p:cNvSpPr txBox="1">
            <a:spLocks noChangeArrowheads="1"/>
          </p:cNvSpPr>
          <p:nvPr/>
        </p:nvSpPr>
        <p:spPr>
          <a:xfrm>
            <a:off x="989351" y="1600200"/>
            <a:ext cx="1023828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connectionless: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handshaking between sending and receiving NICs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unreliable: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receiving NIC doesn’t send ACKs or NAKs to sending NIC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in dropped frames recovered only if initial sender uses higher layer rdt (e.g., TCP), otherwise dropped data lost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Ethernet’s MAC protocol: unslotted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CSMA/CD with binary backoff</a:t>
            </a:r>
          </a:p>
        </p:txBody>
      </p:sp>
    </p:spTree>
    <p:extLst>
      <p:ext uri="{BB962C8B-B14F-4D97-AF65-F5344CB8AC3E}">
        <p14:creationId xmlns:p14="http://schemas.microsoft.com/office/powerpoint/2010/main" val="11348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802.3 Ethernet standards: link &amp; physical layers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5337EC81-E572-214C-BF69-89DCE6EC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153" y="3044936"/>
            <a:ext cx="11197652" cy="462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522288" marR="0" lvl="1" indent="-2841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different physical layer media: fiber, cable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36" name="Freeform 39">
            <a:extLst>
              <a:ext uri="{FF2B5EF4-FFF2-40B4-BE49-F238E27FC236}">
                <a16:creationId xmlns:a16="http://schemas.microsoft.com/office/drawing/2014/main" id="{D1D9C936-B7E0-6F43-8421-5B95EAA06933}"/>
              </a:ext>
            </a:extLst>
          </p:cNvPr>
          <p:cNvSpPr>
            <a:spLocks/>
          </p:cNvSpPr>
          <p:nvPr/>
        </p:nvSpPr>
        <p:spPr bwMode="auto">
          <a:xfrm>
            <a:off x="3847736" y="4045132"/>
            <a:ext cx="1393825" cy="1527175"/>
          </a:xfrm>
          <a:custGeom>
            <a:avLst/>
            <a:gdLst>
              <a:gd name="T0" fmla="*/ 2147483647 w 878"/>
              <a:gd name="T1" fmla="*/ 0 h 962"/>
              <a:gd name="T2" fmla="*/ 0 w 878"/>
              <a:gd name="T3" fmla="*/ 2147483647 h 962"/>
              <a:gd name="T4" fmla="*/ 2147483647 w 878"/>
              <a:gd name="T5" fmla="*/ 2147483647 h 962"/>
              <a:gd name="T6" fmla="*/ 2147483647 w 878"/>
              <a:gd name="T7" fmla="*/ 2147483647 h 962"/>
              <a:gd name="T8" fmla="*/ 2147483647 w 878"/>
              <a:gd name="T9" fmla="*/ 0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 w="9525" cap="flat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37" name="Group 40">
            <a:extLst>
              <a:ext uri="{FF2B5EF4-FFF2-40B4-BE49-F238E27FC236}">
                <a16:creationId xmlns:a16="http://schemas.microsoft.com/office/drawing/2014/main" id="{6A53ADA6-D108-1C40-A3EE-28BC1ABD17D8}"/>
              </a:ext>
            </a:extLst>
          </p:cNvPr>
          <p:cNvGrpSpPr>
            <a:grpSpLocks/>
          </p:cNvGrpSpPr>
          <p:nvPr/>
        </p:nvGrpSpPr>
        <p:grpSpPr bwMode="auto">
          <a:xfrm>
            <a:off x="2552336" y="4178480"/>
            <a:ext cx="1300163" cy="1477962"/>
            <a:chOff x="921" y="797"/>
            <a:chExt cx="819" cy="931"/>
          </a:xfrm>
        </p:grpSpPr>
        <p:sp>
          <p:nvSpPr>
            <p:cNvPr id="38" name="Rectangle 41">
              <a:extLst>
                <a:ext uri="{FF2B5EF4-FFF2-40B4-BE49-F238E27FC236}">
                  <a16:creationId xmlns:a16="http://schemas.microsoft.com/office/drawing/2014/main" id="{A19C4707-153A-1D4A-9F0C-A7D66CFEA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9" name="Text Box 42">
              <a:extLst>
                <a:ext uri="{FF2B5EF4-FFF2-40B4-BE49-F238E27FC236}">
                  <a16:creationId xmlns:a16="http://schemas.microsoft.com/office/drawing/2014/main" id="{6F9A40BD-67A8-AC46-923B-F43FFA41F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" y="797"/>
              <a:ext cx="773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link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physical</a:t>
              </a:r>
            </a:p>
          </p:txBody>
        </p:sp>
        <p:sp>
          <p:nvSpPr>
            <p:cNvPr id="40" name="Line 43">
              <a:extLst>
                <a:ext uri="{FF2B5EF4-FFF2-40B4-BE49-F238E27FC236}">
                  <a16:creationId xmlns:a16="http://schemas.microsoft.com/office/drawing/2014/main" id="{B273748A-AE80-2049-8434-08C970AD4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" name="Line 44">
              <a:extLst>
                <a:ext uri="{FF2B5EF4-FFF2-40B4-BE49-F238E27FC236}">
                  <a16:creationId xmlns:a16="http://schemas.microsoft.com/office/drawing/2014/main" id="{06692CA4-1050-F547-8BD3-506A2BF3B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2" name="Line 45">
              <a:extLst>
                <a:ext uri="{FF2B5EF4-FFF2-40B4-BE49-F238E27FC236}">
                  <a16:creationId xmlns:a16="http://schemas.microsoft.com/office/drawing/2014/main" id="{2067FEF7-7EF7-E040-9D6E-F0A67817A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" name="Line 46">
              <a:extLst>
                <a:ext uri="{FF2B5EF4-FFF2-40B4-BE49-F238E27FC236}">
                  <a16:creationId xmlns:a16="http://schemas.microsoft.com/office/drawing/2014/main" id="{38265043-8296-5C4F-B90B-0BBD21426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" name="Line 47">
              <a:extLst>
                <a:ext uri="{FF2B5EF4-FFF2-40B4-BE49-F238E27FC236}">
                  <a16:creationId xmlns:a16="http://schemas.microsoft.com/office/drawing/2014/main" id="{978E49E5-6968-CC48-AC67-D74316AD7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5" name="Line 48">
              <a:extLst>
                <a:ext uri="{FF2B5EF4-FFF2-40B4-BE49-F238E27FC236}">
                  <a16:creationId xmlns:a16="http://schemas.microsoft.com/office/drawing/2014/main" id="{956710CE-B4F5-EA4E-BF2A-C20BE32C5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46" name="Rectangle 49">
            <a:extLst>
              <a:ext uri="{FF2B5EF4-FFF2-40B4-BE49-F238E27FC236}">
                <a16:creationId xmlns:a16="http://schemas.microsoft.com/office/drawing/2014/main" id="{33B384B2-E84D-E145-9B31-7CDEB33CA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049" y="4008619"/>
            <a:ext cx="4195762" cy="1568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47" name="Line 50">
            <a:extLst>
              <a:ext uri="{FF2B5EF4-FFF2-40B4-BE49-F238E27FC236}">
                <a16:creationId xmlns:a16="http://schemas.microsoft.com/office/drawing/2014/main" id="{71F4EA3F-71A9-E649-B270-EF76B8B132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9336" y="4673782"/>
            <a:ext cx="4178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48" name="Text Box 51">
            <a:extLst>
              <a:ext uri="{FF2B5EF4-FFF2-40B4-BE49-F238E27FC236}">
                <a16:creationId xmlns:a16="http://schemas.microsoft.com/office/drawing/2014/main" id="{7DC03FEF-6F61-B84E-B3EE-F4889195D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6078" y="4049894"/>
            <a:ext cx="18384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MAC protocol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and frame format</a:t>
            </a:r>
          </a:p>
        </p:txBody>
      </p:sp>
      <p:sp>
        <p:nvSpPr>
          <p:cNvPr id="49" name="Text Box 52">
            <a:extLst>
              <a:ext uri="{FF2B5EF4-FFF2-40B4-BE49-F238E27FC236}">
                <a16:creationId xmlns:a16="http://schemas.microsoft.com/office/drawing/2014/main" id="{FCD7A57B-08E5-9042-A816-5F41877FF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324" y="4764269"/>
            <a:ext cx="1191352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100BASE-TX</a:t>
            </a:r>
          </a:p>
        </p:txBody>
      </p:sp>
      <p:sp>
        <p:nvSpPr>
          <p:cNvPr id="50" name="Text Box 53">
            <a:extLst>
              <a:ext uri="{FF2B5EF4-FFF2-40B4-BE49-F238E27FC236}">
                <a16:creationId xmlns:a16="http://schemas.microsoft.com/office/drawing/2014/main" id="{A227F0AF-4662-F24A-9653-0AADE99ED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436" y="5124632"/>
            <a:ext cx="1189749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100BASE-T4</a:t>
            </a:r>
          </a:p>
        </p:txBody>
      </p:sp>
      <p:sp>
        <p:nvSpPr>
          <p:cNvPr id="51" name="Text Box 54">
            <a:extLst>
              <a:ext uri="{FF2B5EF4-FFF2-40B4-BE49-F238E27FC236}">
                <a16:creationId xmlns:a16="http://schemas.microsoft.com/office/drawing/2014/main" id="{57422924-DBD0-594C-8374-4E4F54D33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6199" y="4759507"/>
            <a:ext cx="1186543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100BASE-FX</a:t>
            </a:r>
          </a:p>
        </p:txBody>
      </p:sp>
      <p:sp>
        <p:nvSpPr>
          <p:cNvPr id="52" name="Freeform 55">
            <a:extLst>
              <a:ext uri="{FF2B5EF4-FFF2-40B4-BE49-F238E27FC236}">
                <a16:creationId xmlns:a16="http://schemas.microsoft.com/office/drawing/2014/main" id="{53523A51-905B-3D41-9BAA-9981C632BCA4}"/>
              </a:ext>
            </a:extLst>
          </p:cNvPr>
          <p:cNvSpPr>
            <a:spLocks/>
          </p:cNvSpPr>
          <p:nvPr/>
        </p:nvSpPr>
        <p:spPr bwMode="auto">
          <a:xfrm>
            <a:off x="3862024" y="4654732"/>
            <a:ext cx="1393825" cy="611187"/>
          </a:xfrm>
          <a:custGeom>
            <a:avLst/>
            <a:gdLst>
              <a:gd name="T0" fmla="*/ 0 w 878"/>
              <a:gd name="T1" fmla="*/ 2147483647 h 385"/>
              <a:gd name="T2" fmla="*/ 2147483647 w 878"/>
              <a:gd name="T3" fmla="*/ 0 h 3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53" name="Text Box 56">
            <a:extLst>
              <a:ext uri="{FF2B5EF4-FFF2-40B4-BE49-F238E27FC236}">
                <a16:creationId xmlns:a16="http://schemas.microsoft.com/office/drawing/2014/main" id="{1DE6B70E-6097-F84E-9788-C59914DB1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6349" y="4757919"/>
            <a:ext cx="1189749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100BASE-T2</a:t>
            </a:r>
          </a:p>
        </p:txBody>
      </p:sp>
      <p:sp>
        <p:nvSpPr>
          <p:cNvPr id="54" name="Text Box 57">
            <a:extLst>
              <a:ext uri="{FF2B5EF4-FFF2-40B4-BE49-F238E27FC236}">
                <a16:creationId xmlns:a16="http://schemas.microsoft.com/office/drawing/2014/main" id="{B1DB8DC7-324F-CF44-874C-A25415747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8886" y="5118282"/>
            <a:ext cx="1186543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100BASE-SX</a:t>
            </a:r>
          </a:p>
        </p:txBody>
      </p:sp>
      <p:sp>
        <p:nvSpPr>
          <p:cNvPr id="55" name="Text Box 58">
            <a:extLst>
              <a:ext uri="{FF2B5EF4-FFF2-40B4-BE49-F238E27FC236}">
                <a16:creationId xmlns:a16="http://schemas.microsoft.com/office/drawing/2014/main" id="{E95A44E5-EB2A-9946-80C0-81A38CBC2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2549" y="5113519"/>
            <a:ext cx="1204176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100BASE-BX</a:t>
            </a:r>
          </a:p>
        </p:txBody>
      </p:sp>
      <p:grpSp>
        <p:nvGrpSpPr>
          <p:cNvPr id="56" name="Group 67">
            <a:extLst>
              <a:ext uri="{FF2B5EF4-FFF2-40B4-BE49-F238E27FC236}">
                <a16:creationId xmlns:a16="http://schemas.microsoft.com/office/drawing/2014/main" id="{BD6F53D7-9BED-1E4A-8353-2414F7E4B271}"/>
              </a:ext>
            </a:extLst>
          </p:cNvPr>
          <p:cNvGrpSpPr>
            <a:grpSpLocks/>
          </p:cNvGrpSpPr>
          <p:nvPr/>
        </p:nvGrpSpPr>
        <p:grpSpPr bwMode="auto">
          <a:xfrm>
            <a:off x="6656025" y="4713470"/>
            <a:ext cx="2798763" cy="1595438"/>
            <a:chOff x="3579" y="2988"/>
            <a:chExt cx="1763" cy="1005"/>
          </a:xfrm>
        </p:grpSpPr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C50E32B5-3D8B-8548-B34B-8E5B3A3E5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8" name="Line 60">
              <a:extLst>
                <a:ext uri="{FF2B5EF4-FFF2-40B4-BE49-F238E27FC236}">
                  <a16:creationId xmlns:a16="http://schemas.microsoft.com/office/drawing/2014/main" id="{E7F465C2-97A3-0345-9A24-E2CE0791D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9" name="Text Box 61">
              <a:extLst>
                <a:ext uri="{FF2B5EF4-FFF2-40B4-BE49-F238E27FC236}">
                  <a16:creationId xmlns:a16="http://schemas.microsoft.com/office/drawing/2014/main" id="{202ECB0D-50EC-5C4A-BADA-C0CCB4364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3" y="3741"/>
              <a:ext cx="133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fiber physical layer</a:t>
              </a:r>
            </a:p>
          </p:txBody>
        </p:sp>
      </p:grpSp>
      <p:grpSp>
        <p:nvGrpSpPr>
          <p:cNvPr id="60" name="Group 66">
            <a:extLst>
              <a:ext uri="{FF2B5EF4-FFF2-40B4-BE49-F238E27FC236}">
                <a16:creationId xmlns:a16="http://schemas.microsoft.com/office/drawing/2014/main" id="{029E73D2-C030-8048-9731-A8014A0F5B04}"/>
              </a:ext>
            </a:extLst>
          </p:cNvPr>
          <p:cNvGrpSpPr>
            <a:grpSpLocks/>
          </p:cNvGrpSpPr>
          <p:nvPr/>
        </p:nvGrpSpPr>
        <p:grpSpPr bwMode="auto">
          <a:xfrm>
            <a:off x="2907936" y="4703945"/>
            <a:ext cx="5059363" cy="1628776"/>
            <a:chOff x="1218" y="2982"/>
            <a:chExt cx="3187" cy="1026"/>
          </a:xfrm>
        </p:grpSpPr>
        <p:sp>
          <p:nvSpPr>
            <p:cNvPr id="61" name="Freeform 62">
              <a:extLst>
                <a:ext uri="{FF2B5EF4-FFF2-40B4-BE49-F238E27FC236}">
                  <a16:creationId xmlns:a16="http://schemas.microsoft.com/office/drawing/2014/main" id="{474C8A2E-BC6B-7A45-B113-AFB541E56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33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B16CB47D-76E2-3F42-AC2D-72C1962B81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63" name="Text Box 65">
              <a:extLst>
                <a:ext uri="{FF2B5EF4-FFF2-40B4-BE49-F238E27FC236}">
                  <a16:creationId xmlns:a16="http://schemas.microsoft.com/office/drawing/2014/main" id="{9BA08050-1D02-1F4A-93AC-F727FE13E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8" y="3756"/>
              <a:ext cx="24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copper (twister pair) physical layer</a:t>
              </a:r>
            </a:p>
          </p:txBody>
        </p:sp>
      </p:grpSp>
      <p:sp>
        <p:nvSpPr>
          <p:cNvPr id="65" name="Rectangle 3">
            <a:extLst>
              <a:ext uri="{FF2B5EF4-FFF2-40B4-BE49-F238E27FC236}">
                <a16:creationId xmlns:a16="http://schemas.microsoft.com/office/drawing/2014/main" id="{B6913DDC-83CD-0F43-A24D-5DAA204FD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1611604"/>
            <a:ext cx="11684400" cy="1594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many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different Ethernet standards</a:t>
            </a:r>
          </a:p>
          <a:p>
            <a:pPr marL="522288" marR="0" lvl="1" indent="-2841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common MAC protocol and frame format</a:t>
            </a:r>
          </a:p>
          <a:p>
            <a:pPr marL="522288" marR="0" lvl="1" indent="-2841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different speeds: 2 Mbps, ... 100 Mbps, 1Gbps, 10 Gbps, 40 Gbps, 80 Gbps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408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1006769" y="1374867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marR="0" lvl="1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marR="0" lvl="1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marR="0" lvl="1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marR="0" lvl="1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6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Ethernet switch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58132559-8058-8A4C-B10B-2116E2272F90}"/>
              </a:ext>
            </a:extLst>
          </p:cNvPr>
          <p:cNvSpPr txBox="1">
            <a:spLocks noChangeArrowheads="1"/>
          </p:cNvSpPr>
          <p:nvPr/>
        </p:nvSpPr>
        <p:spPr>
          <a:xfrm>
            <a:off x="846268" y="1386357"/>
            <a:ext cx="10756119" cy="4909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273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 is a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link-layer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device: takes an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role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store, forward Ethernet (or other type of) frames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examine incoming frame’s MAC address,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selectively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forward  frame to one-or-more outgoing links when frame is to be forwarded on segment</a:t>
            </a:r>
          </a:p>
          <a:p>
            <a:pPr marL="403225" marR="0" lvl="0" indent="-273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transparent: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unaware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presence of switches</a:t>
            </a:r>
          </a:p>
          <a:p>
            <a:pPr marL="403225" marR="0" lvl="0" indent="-273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plug-and-play, self-learning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switches do not need to be configured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40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26998</TotalTime>
  <Words>1434</Words>
  <Application>Microsoft Office PowerPoint</Application>
  <PresentationFormat>와이드스크린</PresentationFormat>
  <Paragraphs>363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Comic Sans MS</vt:lpstr>
      <vt:lpstr>Gill Sans MT</vt:lpstr>
      <vt:lpstr>Tahoma</vt:lpstr>
      <vt:lpstr>Wingdings</vt:lpstr>
      <vt:lpstr>Office Theme</vt:lpstr>
      <vt:lpstr>Link layer, LANs: roadmap</vt:lpstr>
      <vt:lpstr>Ethernet</vt:lpstr>
      <vt:lpstr>Ethernet: physical topology</vt:lpstr>
      <vt:lpstr>Ethernet frame structure</vt:lpstr>
      <vt:lpstr>Ethernet frame structure (more)</vt:lpstr>
      <vt:lpstr>Ethernet: unreliable, connectionless</vt:lpstr>
      <vt:lpstr>802.3 Ethernet standards: link &amp; physical layers</vt:lpstr>
      <vt:lpstr>Link layer, LANs: roadmap</vt:lpstr>
      <vt:lpstr>Ethernet switch</vt:lpstr>
      <vt:lpstr>Switch: multiple simultaneous transmissions</vt:lpstr>
      <vt:lpstr>Switch: multiple simultaneous transmissions</vt:lpstr>
      <vt:lpstr>Switch forwarding table</vt:lpstr>
      <vt:lpstr>Switch: self-learning</vt:lpstr>
      <vt:lpstr>Switch: frame filtering/forwarding</vt:lpstr>
      <vt:lpstr>Self-learning, forwarding: example</vt:lpstr>
      <vt:lpstr>Interconnecting switches</vt:lpstr>
      <vt:lpstr>Interactive Exercises</vt:lpstr>
      <vt:lpstr>Interactive Exercises</vt:lpstr>
      <vt:lpstr>Switches vs. routers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대준 현</cp:lastModifiedBy>
  <cp:revision>888</cp:revision>
  <dcterms:created xsi:type="dcterms:W3CDTF">2020-01-18T07:24:59Z</dcterms:created>
  <dcterms:modified xsi:type="dcterms:W3CDTF">2023-12-14T01:23:58Z</dcterms:modified>
</cp:coreProperties>
</file>