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076137713" r:id="rId2"/>
    <p:sldId id="2076137638" r:id="rId3"/>
    <p:sldId id="2076137714" r:id="rId4"/>
    <p:sldId id="2076137716" r:id="rId5"/>
    <p:sldId id="2076137717" r:id="rId6"/>
    <p:sldId id="2076137699" r:id="rId7"/>
    <p:sldId id="2076137718" r:id="rId8"/>
    <p:sldId id="2076137719" r:id="rId9"/>
    <p:sldId id="2076137720" r:id="rId10"/>
    <p:sldId id="2076137723" r:id="rId11"/>
    <p:sldId id="2076137724" r:id="rId12"/>
    <p:sldId id="2076137722" r:id="rId13"/>
    <p:sldId id="2076137725" r:id="rId14"/>
    <p:sldId id="2076137738" r:id="rId15"/>
    <p:sldId id="2076137721" r:id="rId16"/>
    <p:sldId id="2076137726" r:id="rId17"/>
    <p:sldId id="2076137727" r:id="rId18"/>
    <p:sldId id="2076137729" r:id="rId19"/>
    <p:sldId id="2076137728" r:id="rId20"/>
    <p:sldId id="2076137730" r:id="rId21"/>
    <p:sldId id="2076137731" r:id="rId22"/>
    <p:sldId id="2076137732" r:id="rId23"/>
    <p:sldId id="2076137733" r:id="rId24"/>
    <p:sldId id="2076137734" r:id="rId25"/>
    <p:sldId id="2076137736" r:id="rId26"/>
    <p:sldId id="2076137737" r:id="rId27"/>
    <p:sldId id="207613773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Qingping" initials="ZQ" lastIdx="1" clrIdx="0">
    <p:extLst>
      <p:ext uri="{19B8F6BF-5375-455C-9EA6-DF929625EA0E}">
        <p15:presenceInfo xmlns:p15="http://schemas.microsoft.com/office/powerpoint/2012/main" userId="S::qingping.zhou@capgemini.com::eb4aaf44-3617-44c2-bd5c-4683f437cc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8:23:57.73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88426-98D7-244E-8BDA-3934BA5AAC1C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9628-AD72-4945-8491-036E4E3970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0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Dapr </a:t>
            </a:r>
            <a:r>
              <a:rPr lang="zh-CN" altLang="en-US" dirty="0"/>
              <a:t>是一个支持任何语言、运行框架、任何地方的分布式应用程序运行时，我将聚焦于</a:t>
            </a:r>
            <a:r>
              <a:rPr lang="en-US" altLang="zh-CN" dirty="0"/>
              <a:t>dotnet </a:t>
            </a:r>
            <a:r>
              <a:rPr lang="zh-CN" altLang="en-US" dirty="0"/>
              <a:t>平台来介绍</a:t>
            </a:r>
            <a:r>
              <a:rPr lang="en-US" altLang="zh-CN" dirty="0"/>
              <a:t>Dapr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4/19/21 11:39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0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998C-04F4-BA42-802D-8E4C87E23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A9628-AD72-4945-8491-036E4E39702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32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A8059-B542-9E49-998D-7F628BECB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DDB693-B52F-EA45-9FAF-A753713A6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56DCE-1A87-8640-8F45-2FFBF35C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3C72A-2B56-4742-96C6-41461E5E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33E41-5E33-A542-AD31-94CB21C0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6062E-13DD-F54A-99E5-F637D62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FCC186-A5FC-D441-B91A-48470E36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7177B-A3FD-C542-91DE-772041EF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FAEE9-DF33-F145-8000-D980F4E9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CB7DB-D56E-974B-B9E7-DDDE0124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34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02B26-6C5C-FC45-AE07-7B61EE275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A4C4B-EDCD-5140-94C8-BB0B9B584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C16B6-5DDB-5A4D-8E36-DD0C9C69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1FB30-2004-4544-AA8F-C1206AD4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93350-644D-0E44-9B38-396E96F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73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esentation Name">
            <a:extLst>
              <a:ext uri="{FF2B5EF4-FFF2-40B4-BE49-F238E27FC236}">
                <a16:creationId xmlns:a16="http://schemas.microsoft.com/office/drawing/2014/main" id="{BCAB9FA8-CF7F-B944-9561-0314ACFE5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167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14" name="Speaker Name and Title">
            <a:extLst>
              <a:ext uri="{FF2B5EF4-FFF2-40B4-BE49-F238E27FC236}">
                <a16:creationId xmlns:a16="http://schemas.microsoft.com/office/drawing/2014/main" id="{37E9CA04-0B6B-D040-957C-3C5E7A312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85223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7387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B5D81-3ED8-204F-A2D0-F050DD5E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E5797-425B-9643-A5EB-EE4BB5F1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3FAFE-A0ED-B04E-AB36-A31BF589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C4A36-1EBC-8549-82CB-54C49E81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5C915-07CE-044F-A4BA-D1F7A522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09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8B8E-DF99-8F46-A8FD-16EE27CF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1B59F-60B1-6A49-BADE-85E38841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80AAF-76DE-0C4C-A580-084CDAB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CB7C9-8E13-E140-B5A3-11AC95F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68DBD-DF02-6545-96D4-9FE1327B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5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DF1B2-3697-2C4F-B4B8-670413FF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B8D9C-A4A7-7446-B36A-8DAA2786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6F21D-713A-3C46-9638-8107659C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7318C-0267-1844-8D5D-2CD13548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6E0820-B4F3-DA49-8C00-33F11A18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501A7-3585-5440-89E1-92C3DAC8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4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C8F70-628B-9D44-9561-CDD2FD68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1999C-4812-AF49-92BC-12EA68CD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54D44-E4C6-D548-975A-CB4A1494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F560AC-A709-914B-9A30-1E1ED314B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6B527-49F5-C941-B85B-843A51D0C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4D41E3-5284-B14F-91AB-81959F1D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35C17B-4B32-684D-83A7-98CA579E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1D6592-5D5A-984A-A6A2-052B7063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74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3D220-7A6B-3446-9CF3-C4EC5076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4696AE-452E-214C-9350-6FCBEB36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6C05D8-E88D-6341-A5EC-2E7B0E70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10B652-538B-2A49-90F3-E6A9263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00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5F0948-674E-D14B-9EA5-FF53DD55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6437A2-B87C-974A-B06C-F8DFBD04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391F1D-E431-3A4E-862E-F30EE634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C9E80-51BB-4D46-A78C-1A812567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E1461-2DCC-0744-91A6-CCCE8671B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7379F-70CA-CF4B-A6CF-28D40935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45CC2-CF71-6241-8D77-794DAF12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02EC6-4E6A-8448-8FB3-EB66047B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F0AF6-EF78-F942-A323-82B82AD6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73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BA7EE-8061-8E40-9D82-466B57A1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AF79B-E0BD-A348-BB6A-F914EA610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EF6FF-7181-9949-883E-D7B6385A2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2A6BC-7668-0F49-BA04-2ABCCA52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792F4-6C9D-C940-B39B-BBF13338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24C0E-5578-3647-A066-42FB333B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3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E75EC6-5CBA-244A-84CA-13F473ED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B7A9E-0386-A347-B631-F78CA6A2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95F54-8F4F-1647-993D-F515EEAD4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9E0E-814C-D549-A75C-FFE48C3985A8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3128E-3D06-D342-9209-CBE1FC069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2B173-FAB9-624E-ADE1-32D1CC42C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4E4F-F46A-9C44-BE68-644EDB365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5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getting-started/install-dapr-cli/" TargetMode="External"/><Relationship Id="rId7" Type="http://schemas.openxmlformats.org/officeDocument/2006/relationships/image" Target="../media/image2.sv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docs.dapr.io/developing-applications/sdks/dotnet/" TargetMode="External"/><Relationship Id="rId4" Type="http://schemas.openxmlformats.org/officeDocument/2006/relationships/hyperlink" Target="https://docs.dapr.io/getting-started/install-dapr-selfhos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dapr/components-contrib/tree/master/nameresolution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apr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dapr.io/operations/components/setup-state-store/supported-state-stores/setup-azure-cosmosdb/" TargetMode="External"/><Relationship Id="rId21" Type="http://schemas.openxmlformats.org/officeDocument/2006/relationships/hyperlink" Target="https://docs.dapr.io/operations/components/setup-state-store/supported-state-stores/setup-mongodb/" TargetMode="External"/><Relationship Id="rId34" Type="http://schemas.openxmlformats.org/officeDocument/2006/relationships/hyperlink" Target="https://docs.dapr.io/operations/components/setup-secret-store/supported-secret-stores/hashicorp-vault/" TargetMode="External"/><Relationship Id="rId42" Type="http://schemas.openxmlformats.org/officeDocument/2006/relationships/hyperlink" Target="https://docs.dapr.io/operations/components/setup-bindings/supported-bindings/kafka/" TargetMode="External"/><Relationship Id="rId47" Type="http://schemas.openxmlformats.org/officeDocument/2006/relationships/hyperlink" Target="https://docs.dapr.io/operations/components/setup-bindings/supported-bindings/redis/" TargetMode="External"/><Relationship Id="rId50" Type="http://schemas.openxmlformats.org/officeDocument/2006/relationships/hyperlink" Target="https://docs.dapr.io/operations/components/setup-bindings/supported-bindings/sendgrid/" TargetMode="External"/><Relationship Id="rId55" Type="http://schemas.openxmlformats.org/officeDocument/2006/relationships/hyperlink" Target="https://docs.dapr.io/operations/components/setup-bindings/supported-bindings/kinesis/" TargetMode="External"/><Relationship Id="rId63" Type="http://schemas.openxmlformats.org/officeDocument/2006/relationships/hyperlink" Target="https://docs.dapr.io/operations/components/setup-bindings/supported-bindings/storagequeues/" TargetMode="External"/><Relationship Id="rId7" Type="http://schemas.openxmlformats.org/officeDocument/2006/relationships/hyperlink" Target="https://docs.dapr.io/operations/components/setup-pubsub/supported-pubsub/setup-gcp/" TargetMode="External"/><Relationship Id="rId2" Type="http://schemas.openxmlformats.org/officeDocument/2006/relationships/hyperlink" Target="https://docs.dapr.io/operations/components/setup-pubsub/supported-pubsub/setup-redis-pubsub/" TargetMode="External"/><Relationship Id="rId16" Type="http://schemas.openxmlformats.org/officeDocument/2006/relationships/hyperlink" Target="https://docs.dapr.io/operations/components/setup-state-store/supported-state-stores/setup-couchbase/" TargetMode="External"/><Relationship Id="rId29" Type="http://schemas.openxmlformats.org/officeDocument/2006/relationships/hyperlink" Target="https://docs.dapr.io/operations/components/setup-state-store/supported-state-stores/setup-azure-blobstorage/" TargetMode="External"/><Relationship Id="rId11" Type="http://schemas.openxmlformats.org/officeDocument/2006/relationships/hyperlink" Target="https://docs.dapr.io/operations/components/setup-pubsub/supported-pubsub/setup-pulsar/" TargetMode="External"/><Relationship Id="rId24" Type="http://schemas.openxmlformats.org/officeDocument/2006/relationships/hyperlink" Target="https://docs.dapr.io/operations/components/setup-state-store/supported-state-stores/setup-redis/" TargetMode="External"/><Relationship Id="rId32" Type="http://schemas.openxmlformats.org/officeDocument/2006/relationships/hyperlink" Target="https://docs.dapr.io/operations/components/setup-secret-store/supported-secret-stores/aws-secret-manager/" TargetMode="External"/><Relationship Id="rId37" Type="http://schemas.openxmlformats.org/officeDocument/2006/relationships/hyperlink" Target="https://docs.dapr.io/operations/components/setup-secret-store/supported-secret-stores/file-secret-store/" TargetMode="External"/><Relationship Id="rId40" Type="http://schemas.openxmlformats.org/officeDocument/2006/relationships/hyperlink" Target="https://docs.dapr.io/operations/components/setup-bindings/supported-bindings/http/" TargetMode="External"/><Relationship Id="rId45" Type="http://schemas.openxmlformats.org/officeDocument/2006/relationships/hyperlink" Target="https://docs.dapr.io/operations/components/setup-bindings/supported-bindings/postgres/" TargetMode="External"/><Relationship Id="rId53" Type="http://schemas.openxmlformats.org/officeDocument/2006/relationships/hyperlink" Target="https://docs.dapr.io/operations/components/setup-bindings/supported-bindings/sns/" TargetMode="External"/><Relationship Id="rId58" Type="http://schemas.openxmlformats.org/officeDocument/2006/relationships/hyperlink" Target="https://docs.dapr.io/operations/components/setup-bindings/supported-bindings/blobstorage/" TargetMode="External"/><Relationship Id="rId66" Type="http://schemas.openxmlformats.org/officeDocument/2006/relationships/hyperlink" Target="https://github.com/dapr/components-contrib/tree/master/nameresolution" TargetMode="External"/><Relationship Id="rId5" Type="http://schemas.openxmlformats.org/officeDocument/2006/relationships/hyperlink" Target="https://docs.dapr.io/operations/components/setup-pubsub/supported-pubsub/setup-azure-eventhubs/" TargetMode="External"/><Relationship Id="rId61" Type="http://schemas.openxmlformats.org/officeDocument/2006/relationships/hyperlink" Target="https://docs.dapr.io/operations/components/setup-bindings/supported-bindings/servicebusqueues/" TargetMode="External"/><Relationship Id="rId19" Type="http://schemas.openxmlformats.org/officeDocument/2006/relationships/hyperlink" Target="https://docs.dapr.io/operations/components/setup-state-store/supported-state-stores/setup-hazelcast/" TargetMode="External"/><Relationship Id="rId14" Type="http://schemas.openxmlformats.org/officeDocument/2006/relationships/hyperlink" Target="https://docs.dapr.io/operations/components/setup-state-store/supported-state-stores/setup-cassandra/" TargetMode="External"/><Relationship Id="rId22" Type="http://schemas.openxmlformats.org/officeDocument/2006/relationships/hyperlink" Target="https://docs.dapr.io/operations/components/setup-state-store/supported-state-stores/setup-postgresql/" TargetMode="External"/><Relationship Id="rId27" Type="http://schemas.openxmlformats.org/officeDocument/2006/relationships/hyperlink" Target="https://docs.dapr.io/operations/components/setup-state-store/supported-state-stores/setup-sqlserver/" TargetMode="External"/><Relationship Id="rId30" Type="http://schemas.openxmlformats.org/officeDocument/2006/relationships/hyperlink" Target="https://docs.dapr.io/operations/components/setup-secret-store/supported-secret-stores/azure-keyvault/" TargetMode="External"/><Relationship Id="rId35" Type="http://schemas.openxmlformats.org/officeDocument/2006/relationships/hyperlink" Target="https://docs.dapr.io/operations/components/setup-secret-store/supported-secret-stores/kubernetes-secret-store/" TargetMode="External"/><Relationship Id="rId43" Type="http://schemas.openxmlformats.org/officeDocument/2006/relationships/hyperlink" Target="https://docs.dapr.io/operations/components/setup-bindings/supported-bindings/kubernetes-binding/" TargetMode="External"/><Relationship Id="rId48" Type="http://schemas.openxmlformats.org/officeDocument/2006/relationships/hyperlink" Target="https://docs.dapr.io/operations/components/setup-bindings/supported-bindings/twilio/" TargetMode="External"/><Relationship Id="rId56" Type="http://schemas.openxmlformats.org/officeDocument/2006/relationships/hyperlink" Target="https://docs.dapr.io/operations/components/setup-bindings/supported-bindings/gcppubsub/" TargetMode="External"/><Relationship Id="rId64" Type="http://schemas.openxmlformats.org/officeDocument/2006/relationships/hyperlink" Target="https://docs.dapr.io/operations/components/setup-bindings/supported-bindings/eventgrid/" TargetMode="External"/><Relationship Id="rId8" Type="http://schemas.openxmlformats.org/officeDocument/2006/relationships/hyperlink" Target="https://docs.dapr.io/operations/components/setup-pubsub/supported-pubsub/setup-hazelcast/" TargetMode="External"/><Relationship Id="rId51" Type="http://schemas.openxmlformats.org/officeDocument/2006/relationships/hyperlink" Target="https://docs.dapr.io/operations/components/setup-bindings/supported-bindings/dynamodb/" TargetMode="External"/><Relationship Id="rId3" Type="http://schemas.openxmlformats.org/officeDocument/2006/relationships/hyperlink" Target="https://docs.dapr.io/operations/components/setup-pubsub/supported-pubsub/setup-apache-kafka/" TargetMode="External"/><Relationship Id="rId12" Type="http://schemas.openxmlformats.org/officeDocument/2006/relationships/hyperlink" Target="https://docs.dapr.io/operations/components/setup-pubsub/supported-pubsub/setup-rabbitmq/" TargetMode="External"/><Relationship Id="rId17" Type="http://schemas.openxmlformats.org/officeDocument/2006/relationships/hyperlink" Target="https://docs.dapr.io/operations/components/setup-state-store/supported-state-stores/setup-etcd/" TargetMode="External"/><Relationship Id="rId25" Type="http://schemas.openxmlformats.org/officeDocument/2006/relationships/hyperlink" Target="https://docs.dapr.io/operations/components/setup-state-store/supported-state-stores/setup-zookeeper/" TargetMode="External"/><Relationship Id="rId33" Type="http://schemas.openxmlformats.org/officeDocument/2006/relationships/hyperlink" Target="https://docs.dapr.io/operations/components/setup-secret-store/supported-secret-stores/gcp-secret-manager/" TargetMode="External"/><Relationship Id="rId38" Type="http://schemas.openxmlformats.org/officeDocument/2006/relationships/hyperlink" Target="https://docs.dapr.io/operations/components/setup-bindings/supported-bindings/apns/" TargetMode="External"/><Relationship Id="rId46" Type="http://schemas.openxmlformats.org/officeDocument/2006/relationships/hyperlink" Target="https://docs.dapr.io/operations/components/setup-bindings/supported-bindings/rabbitmq/" TargetMode="External"/><Relationship Id="rId59" Type="http://schemas.openxmlformats.org/officeDocument/2006/relationships/hyperlink" Target="https://docs.dapr.io/operations/components/setup-bindings/supported-bindings/eventhubs/" TargetMode="External"/><Relationship Id="rId20" Type="http://schemas.openxmlformats.org/officeDocument/2006/relationships/hyperlink" Target="https://docs.dapr.io/operations/components/setup-state-store/supported-state-stores/setup-memcached/" TargetMode="External"/><Relationship Id="rId41" Type="http://schemas.openxmlformats.org/officeDocument/2006/relationships/hyperlink" Target="https://docs.dapr.io/operations/components/setup-bindings/supported-bindings/influxdb/" TargetMode="External"/><Relationship Id="rId54" Type="http://schemas.openxmlformats.org/officeDocument/2006/relationships/hyperlink" Target="https://docs.dapr.io/operations/components/setup-bindings/supported-bindings/sqs/" TargetMode="External"/><Relationship Id="rId62" Type="http://schemas.openxmlformats.org/officeDocument/2006/relationships/hyperlink" Target="https://docs.dapr.io/operations/components/setup-bindings/supported-bindings/signal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dapr.io/operations/components/setup-pubsub/supported-pubsub/setup-azure-servicebus/" TargetMode="External"/><Relationship Id="rId15" Type="http://schemas.openxmlformats.org/officeDocument/2006/relationships/hyperlink" Target="https://docs.dapr.io/operations/components/setup-state-store/supported-state-stores/setup-cloudstate/" TargetMode="External"/><Relationship Id="rId23" Type="http://schemas.openxmlformats.org/officeDocument/2006/relationships/hyperlink" Target="https://docs.dapr.io/operations/components/setup-state-store/supported-state-stores/setup-rethinkdb/" TargetMode="External"/><Relationship Id="rId28" Type="http://schemas.openxmlformats.org/officeDocument/2006/relationships/hyperlink" Target="https://docs.dapr.io/operations/components/setup-state-store/supported-state-stores/setup-azure-tablestorage/" TargetMode="External"/><Relationship Id="rId36" Type="http://schemas.openxmlformats.org/officeDocument/2006/relationships/hyperlink" Target="https://docs.dapr.io/operations/components/setup-secret-store/supported-secret-stores/envvar-secret-store/" TargetMode="External"/><Relationship Id="rId49" Type="http://schemas.openxmlformats.org/officeDocument/2006/relationships/hyperlink" Target="https://docs.dapr.io/operations/components/setup-bindings/supported-bindings/twitter/" TargetMode="External"/><Relationship Id="rId57" Type="http://schemas.openxmlformats.org/officeDocument/2006/relationships/hyperlink" Target="https://docs.dapr.io/operations/components/setup-bindings/supported-bindings/gcpbucket/" TargetMode="External"/><Relationship Id="rId10" Type="http://schemas.openxmlformats.org/officeDocument/2006/relationships/hyperlink" Target="https://docs.dapr.io/operations/components/setup-pubsub/supported-pubsub/setup-nats-streaming/" TargetMode="External"/><Relationship Id="rId31" Type="http://schemas.openxmlformats.org/officeDocument/2006/relationships/hyperlink" Target="https://docs.dapr.io/operations/components/setup-secret-store/supported-secret-stores/azure-keyvault-managed-identity/" TargetMode="External"/><Relationship Id="rId44" Type="http://schemas.openxmlformats.org/officeDocument/2006/relationships/hyperlink" Target="https://docs.dapr.io/operations/components/setup-bindings/supported-bindings/mqtt/" TargetMode="External"/><Relationship Id="rId52" Type="http://schemas.openxmlformats.org/officeDocument/2006/relationships/hyperlink" Target="https://docs.dapr.io/operations/components/setup-bindings/supported-bindings/s3/" TargetMode="External"/><Relationship Id="rId60" Type="http://schemas.openxmlformats.org/officeDocument/2006/relationships/hyperlink" Target="https://docs.dapr.io/operations/components/setup-bindings/supported-bindings/cosmosdb/" TargetMode="External"/><Relationship Id="rId65" Type="http://schemas.openxmlformats.org/officeDocument/2006/relationships/hyperlink" Target="https://github.com/dapr/components-contrib/tree/master/middleware/http" TargetMode="External"/><Relationship Id="rId4" Type="http://schemas.openxmlformats.org/officeDocument/2006/relationships/hyperlink" Target="https://docs.dapr.io/operations/components/setup-pubsub/supported-pubsub/setup-aws-snssqs/" TargetMode="External"/><Relationship Id="rId9" Type="http://schemas.openxmlformats.org/officeDocument/2006/relationships/hyperlink" Target="https://docs.dapr.io/operations/components/setup-pubsub/supported-pubsub/setup-mqtt/" TargetMode="External"/><Relationship Id="rId13" Type="http://schemas.openxmlformats.org/officeDocument/2006/relationships/hyperlink" Target="https://docs.dapr.io/operations/components/setup-state-store/supported-state-stores/setup-aerospike/" TargetMode="External"/><Relationship Id="rId18" Type="http://schemas.openxmlformats.org/officeDocument/2006/relationships/hyperlink" Target="https://docs.dapr.io/operations/components/setup-state-store/supported-state-stores/setup-consul/" TargetMode="External"/><Relationship Id="rId39" Type="http://schemas.openxmlformats.org/officeDocument/2006/relationships/hyperlink" Target="https://docs.dapr.io/operations/components/setup-bindings/supported-bindings/cr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1-2.docs.dapr.io/concepts/overview/#hosting-environment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6CE32-D16F-45D0-A8FD-B8143F2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9" y="2583521"/>
            <a:ext cx="8555737" cy="646331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Dapr </a:t>
            </a:r>
            <a:r>
              <a:rPr lang="zh-CN" altLang="en-US" dirty="0"/>
              <a:t>构建</a:t>
            </a:r>
            <a:r>
              <a:rPr lang="en-US" altLang="zh-CN" dirty="0"/>
              <a:t>NET</a:t>
            </a:r>
            <a:r>
              <a:rPr lang="zh-CN" altLang="en-US" dirty="0"/>
              <a:t> 应用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D8D9-217F-4299-9DC0-EAF4B84E6F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891" y="4249793"/>
            <a:ext cx="7667494" cy="747897"/>
          </a:xfrm>
        </p:spPr>
        <p:txBody>
          <a:bodyPr/>
          <a:lstStyle/>
          <a:p>
            <a:r>
              <a:rPr lang="zh-CN" altLang="en-US" dirty="0"/>
              <a:t>周清平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代码 </a:t>
            </a:r>
            <a:r>
              <a:rPr lang="en-US" dirty="0"/>
              <a:t>&amp; </a:t>
            </a:r>
            <a:r>
              <a:rPr lang="en-US" altLang="zh-CN" dirty="0"/>
              <a:t>PPT </a:t>
            </a:r>
            <a:r>
              <a:rPr lang="en-US" dirty="0"/>
              <a:t>: https://github.com/lifejoyforpy/daprDemon.git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50112B1-CB0B-41CC-B47C-9EF4D4DA3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080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057105-2739-AE45-8ECC-4E174EC70F9E}"/>
              </a:ext>
            </a:extLst>
          </p:cNvPr>
          <p:cNvSpPr txBox="1"/>
          <p:nvPr/>
        </p:nvSpPr>
        <p:spPr>
          <a:xfrm>
            <a:off x="927100" y="736600"/>
            <a:ext cx="831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NET</a:t>
            </a:r>
            <a:r>
              <a:rPr kumimoji="1" lang="zh-CN" altLang="en-US" dirty="0"/>
              <a:t> 构建：</a:t>
            </a:r>
            <a:endParaRPr kumimoji="1" lang="en-US" altLang="zh-CN" dirty="0"/>
          </a:p>
          <a:p>
            <a:r>
              <a:rPr kumimoji="1" lang="zh-CN" altLang="en-US" dirty="0"/>
              <a:t>                前提条件：</a:t>
            </a:r>
            <a:r>
              <a:rPr lang="en" altLang="zh-CN" u="sng" dirty="0">
                <a:hlinkClick r:id="rId2"/>
              </a:rPr>
              <a:t>.NET Core 3.1 or .NET 5+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Installed,</a:t>
            </a:r>
          </a:p>
          <a:p>
            <a:r>
              <a:rPr kumimoji="1" lang="zh-CN" altLang="en-US" dirty="0"/>
              <a:t>                                   </a:t>
            </a:r>
            <a:r>
              <a:rPr lang="en" altLang="zh-CN" u="sng" dirty="0">
                <a:hlinkClick r:id="rId3"/>
              </a:rPr>
              <a:t>Dapr CLI</a:t>
            </a:r>
            <a:r>
              <a:rPr kumimoji="1" lang="zh-CN" altLang="en-US" dirty="0"/>
              <a:t>，        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</a:t>
            </a:r>
            <a:r>
              <a:rPr lang="en" altLang="zh-CN" u="sng" dirty="0">
                <a:hlinkClick r:id="rId4"/>
              </a:rPr>
              <a:t>Initialized Dapr environment</a:t>
            </a:r>
            <a:r>
              <a:rPr lang="en" altLang="zh-CN" u="sng" dirty="0"/>
              <a:t> ,</a:t>
            </a:r>
          </a:p>
          <a:p>
            <a:r>
              <a:rPr kumimoji="1" lang="en" altLang="zh-CN" dirty="0"/>
              <a:t>                                   </a:t>
            </a:r>
            <a:r>
              <a:rPr kumimoji="1" lang="en" altLang="zh-CN" dirty="0">
                <a:hlinkClick r:id="rId5"/>
              </a:rPr>
              <a:t>Dapr.NET SDK</a:t>
            </a:r>
            <a:r>
              <a:rPr kumimoji="1" lang="en" altLang="zh-CN" dirty="0"/>
              <a:t>                                 </a:t>
            </a:r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67B8FA02-1BDD-BB43-882D-233AA6E84B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C982A3-3243-EC4E-8D40-9EA5B92D903A}"/>
              </a:ext>
            </a:extLst>
          </p:cNvPr>
          <p:cNvSpPr txBox="1"/>
          <p:nvPr/>
        </p:nvSpPr>
        <p:spPr>
          <a:xfrm>
            <a:off x="927100" y="3289300"/>
            <a:ext cx="803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Dapr run NET Applition :</a:t>
            </a:r>
          </a:p>
          <a:p>
            <a:r>
              <a:rPr lang="en" altLang="zh-CN" dirty="0"/>
              <a:t>                      dapr run  --app-id  ServiceB</a:t>
            </a:r>
          </a:p>
          <a:p>
            <a:r>
              <a:rPr lang="en" altLang="zh-CN" dirty="0"/>
              <a:t>                                     --dapr-http-port 3500 </a:t>
            </a:r>
          </a:p>
          <a:p>
            <a:r>
              <a:rPr lang="en" altLang="zh-CN" dirty="0"/>
              <a:t>                                     --app-port 5000 </a:t>
            </a:r>
          </a:p>
          <a:p>
            <a:r>
              <a:rPr lang="en" altLang="zh-CN" dirty="0"/>
              <a:t>                                     -- dotnet run</a:t>
            </a:r>
          </a:p>
          <a:p>
            <a:r>
              <a:rPr kumimoji="1" lang="en" altLang="zh-CN" dirty="0"/>
              <a:t>                   --app-id</a:t>
            </a:r>
            <a:r>
              <a:rPr kumimoji="1" lang="zh-CN" altLang="en-US" dirty="0"/>
              <a:t>             </a:t>
            </a:r>
            <a:r>
              <a:rPr kumimoji="1" lang="en" altLang="zh-CN" dirty="0"/>
              <a:t> 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应用</a:t>
            </a:r>
            <a:r>
              <a:rPr kumimoji="1" lang="en-US" altLang="zh-CN" dirty="0"/>
              <a:t>/</a:t>
            </a:r>
            <a:r>
              <a:rPr kumimoji="1" lang="zh-CN" altLang="en-US" dirty="0"/>
              <a:t>服务的唯一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，应用于</a:t>
            </a:r>
            <a:r>
              <a:rPr kumimoji="1" lang="en-US" altLang="zh-CN" dirty="0"/>
              <a:t>discovery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</a:p>
          <a:p>
            <a:r>
              <a:rPr kumimoji="1" lang="zh-CN" altLang="en-US" dirty="0"/>
              <a:t>                   </a:t>
            </a:r>
            <a:r>
              <a:rPr kumimoji="1" lang="en-US" altLang="zh-CN" dirty="0"/>
              <a:t>--dapr-http-port :Dapr</a:t>
            </a:r>
            <a:r>
              <a:rPr kumimoji="1" lang="zh-CN" altLang="en-US" dirty="0"/>
              <a:t>监听的端口</a:t>
            </a:r>
            <a:endParaRPr kumimoji="1" lang="en-US" altLang="zh-CN" dirty="0"/>
          </a:p>
          <a:p>
            <a:r>
              <a:rPr kumimoji="1" lang="zh-CN" altLang="en-US" dirty="0"/>
              <a:t>                   </a:t>
            </a:r>
            <a:r>
              <a:rPr kumimoji="1" lang="en-US" altLang="zh-CN" dirty="0"/>
              <a:t>--app-port </a:t>
            </a:r>
            <a:r>
              <a:rPr kumimoji="1" lang="zh-CN" altLang="en-US" dirty="0"/>
              <a:t>         </a:t>
            </a:r>
            <a:r>
              <a:rPr kumimoji="1" lang="en-US" altLang="zh-CN" dirty="0"/>
              <a:t>: </a:t>
            </a:r>
            <a:r>
              <a:rPr kumimoji="1" lang="zh-CN" altLang="en-US" dirty="0"/>
              <a:t>应用</a:t>
            </a:r>
            <a:r>
              <a:rPr kumimoji="1" lang="en-US" altLang="zh-CN" dirty="0"/>
              <a:t>/</a:t>
            </a:r>
            <a:r>
              <a:rPr kumimoji="1" lang="zh-CN" altLang="en-US" dirty="0"/>
              <a:t>服务监听的端口</a:t>
            </a:r>
          </a:p>
        </p:txBody>
      </p:sp>
    </p:spTree>
    <p:extLst>
      <p:ext uri="{BB962C8B-B14F-4D97-AF65-F5344CB8AC3E}">
        <p14:creationId xmlns:p14="http://schemas.microsoft.com/office/powerpoint/2010/main" val="66667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8028A-9C73-344F-95F6-0925A2C489A9}"/>
              </a:ext>
            </a:extLst>
          </p:cNvPr>
          <p:cNvSpPr txBox="1"/>
          <p:nvPr/>
        </p:nvSpPr>
        <p:spPr>
          <a:xfrm>
            <a:off x="2044700" y="6731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核心代码：</a:t>
            </a:r>
            <a:endParaRPr kumimoji="1" lang="en-US" altLang="zh-CN" dirty="0"/>
          </a:p>
          <a:p>
            <a:r>
              <a:rPr kumimoji="1" lang="zh-CN" altLang="en-US" dirty="0"/>
              <a:t>         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835FE5-1C50-7D4D-B973-B1C93243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965669"/>
            <a:ext cx="8431286" cy="459693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9B75B890-00F9-734C-B255-D22E90CF8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140950" y="0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5">
            <a:extLst>
              <a:ext uri="{FF2B5EF4-FFF2-40B4-BE49-F238E27FC236}">
                <a16:creationId xmlns:a16="http://schemas.microsoft.com/office/drawing/2014/main" id="{FA64FCCD-A1AB-0441-B2AC-4F051E5B5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6EFCCE-FBC3-4F4F-9ADE-48831135F1E2}"/>
              </a:ext>
            </a:extLst>
          </p:cNvPr>
          <p:cNvSpPr txBox="1"/>
          <p:nvPr/>
        </p:nvSpPr>
        <p:spPr>
          <a:xfrm>
            <a:off x="1439917" y="1208690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               </a:t>
            </a:r>
            <a:endParaRPr kumimoji="1" lang="en-US" altLang="zh-CN" dirty="0"/>
          </a:p>
          <a:p>
            <a:r>
              <a:rPr kumimoji="1" lang="zh-CN" altLang="en-US" dirty="0"/>
              <a:t>    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257608-B6CC-394C-BFAB-ECB47A982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0" y="1396498"/>
            <a:ext cx="8807450" cy="487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1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A9AD85-F5A5-7B4B-844C-C1699624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884400"/>
            <a:ext cx="7397750" cy="4036024"/>
          </a:xfrm>
          <a:prstGeom prst="rect">
            <a:avLst/>
          </a:prstGeom>
        </p:spPr>
      </p:pic>
      <p:pic>
        <p:nvPicPr>
          <p:cNvPr id="4" name="Graphic 5">
            <a:extLst>
              <a:ext uri="{FF2B5EF4-FFF2-40B4-BE49-F238E27FC236}">
                <a16:creationId xmlns:a16="http://schemas.microsoft.com/office/drawing/2014/main" id="{315DAC85-A705-564F-9EB3-D366ABAD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497029-F57A-A045-8E06-D4DC04539E34}"/>
              </a:ext>
            </a:extLst>
          </p:cNvPr>
          <p:cNvSpPr txBox="1"/>
          <p:nvPr/>
        </p:nvSpPr>
        <p:spPr>
          <a:xfrm>
            <a:off x="1073150" y="5448300"/>
            <a:ext cx="949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测试链接：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lang="en" altLang="zh-CN" dirty="0"/>
              <a:t>curl -X GET "http://localhost:7000/Dapr/invoke/get" -H "accept: text/plain"</a:t>
            </a:r>
          </a:p>
          <a:p>
            <a:r>
              <a:rPr lang="en" altLang="zh-CN" dirty="0"/>
              <a:t>                curl -X POST "http://localhost:7000/Dapr/invoke/post" -H "accept: text/plain" -d ""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6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436270-D286-4245-8021-871CE2D88374}"/>
              </a:ext>
            </a:extLst>
          </p:cNvPr>
          <p:cNvSpPr txBox="1"/>
          <p:nvPr/>
        </p:nvSpPr>
        <p:spPr>
          <a:xfrm>
            <a:off x="1072055" y="51500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集成</a:t>
            </a:r>
            <a:r>
              <a:rPr kumimoji="1" lang="en-US" altLang="zh-CN" dirty="0"/>
              <a:t>Grpc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C727FA-67F8-F146-8D14-5765AE9F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8" y="1034393"/>
            <a:ext cx="7924800" cy="25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BCD44C-F293-5048-84EE-DE8FEAEF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58" y="4044293"/>
            <a:ext cx="8423653" cy="19120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DE1710C-CA03-AE4A-9AD6-F04F10A3107E}"/>
              </a:ext>
            </a:extLst>
          </p:cNvPr>
          <p:cNvSpPr txBox="1"/>
          <p:nvPr/>
        </p:nvSpPr>
        <p:spPr>
          <a:xfrm>
            <a:off x="1072055" y="6400800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核心继承 </a:t>
            </a:r>
            <a:r>
              <a:rPr lang="en" altLang="zh-CN" dirty="0"/>
              <a:t>AppCallback.AppCallbackBase</a:t>
            </a:r>
            <a:r>
              <a:rPr kumimoji="1" lang="zh-CN" altLang="en-US" dirty="0"/>
              <a:t>重写 </a:t>
            </a:r>
            <a:r>
              <a:rPr kumimoji="1" lang="en-US" altLang="zh-CN" dirty="0"/>
              <a:t>OnInvoke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3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5">
            <a:extLst>
              <a:ext uri="{FF2B5EF4-FFF2-40B4-BE49-F238E27FC236}">
                <a16:creationId xmlns:a16="http://schemas.microsoft.com/office/drawing/2014/main" id="{1454D23A-4948-D04D-8285-14F5E24D1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36D092-8E30-B646-95B4-47AD8B1DB41E}"/>
              </a:ext>
            </a:extLst>
          </p:cNvPr>
          <p:cNvSpPr txBox="1"/>
          <p:nvPr/>
        </p:nvSpPr>
        <p:spPr>
          <a:xfrm>
            <a:off x="1460938" y="641131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服务调用过程解析：</a:t>
            </a:r>
            <a:endParaRPr lang="en" altLang="zh-CN" b="1" dirty="0"/>
          </a:p>
          <a:p>
            <a:endParaRPr kumimoji="1" lang="zh-CN" altLang="en-US" dirty="0"/>
          </a:p>
        </p:txBody>
      </p:sp>
      <p:pic>
        <p:nvPicPr>
          <p:cNvPr id="1026" name="Picture 2" descr="Diagram showing the steps of service invocation">
            <a:extLst>
              <a:ext uri="{FF2B5EF4-FFF2-40B4-BE49-F238E27FC236}">
                <a16:creationId xmlns:a16="http://schemas.microsoft.com/office/drawing/2014/main" id="{A2C3F8B0-1D75-7D4E-A1FE-4B66AC50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38" y="1751736"/>
            <a:ext cx="9037185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E09D5E-B0BD-E945-A6E7-F743568DEF5A}"/>
              </a:ext>
            </a:extLst>
          </p:cNvPr>
          <p:cNvSpPr txBox="1"/>
          <p:nvPr/>
        </p:nvSpPr>
        <p:spPr>
          <a:xfrm>
            <a:off x="1460938" y="4511616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1:Service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调用本地</a:t>
            </a:r>
            <a:r>
              <a:rPr kumimoji="1" lang="en-US" altLang="zh-CN" dirty="0"/>
              <a:t>Dapr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Sidecar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2:Dapr</a:t>
            </a:r>
            <a:r>
              <a:rPr kumimoji="1" lang="zh-CN" altLang="en-US" dirty="0"/>
              <a:t> 根据 </a:t>
            </a:r>
            <a:r>
              <a:rPr lang="en" altLang="zh-CN" dirty="0">
                <a:hlinkClick r:id="rId5"/>
              </a:rPr>
              <a:t>name resolution component</a:t>
            </a:r>
            <a:r>
              <a:rPr lang="en" altLang="zh-CN" dirty="0"/>
              <a:t> </a:t>
            </a:r>
            <a:r>
              <a:rPr lang="zh-CN" altLang="en-US" dirty="0"/>
              <a:t> 发现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en-US" altLang="zh-CN" dirty="0"/>
              <a:t>3:</a:t>
            </a:r>
            <a:r>
              <a:rPr kumimoji="1" lang="zh-CN" altLang="en-US" dirty="0"/>
              <a:t> 转发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到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Sidercar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4: Service B Sidercar </a:t>
            </a:r>
            <a:r>
              <a:rPr kumimoji="1" lang="zh-CN" altLang="en-US" dirty="0"/>
              <a:t>转发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到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执行业务逻辑</a:t>
            </a:r>
            <a:endParaRPr kumimoji="1" lang="en-US" altLang="zh-CN" dirty="0"/>
          </a:p>
          <a:p>
            <a:r>
              <a:rPr kumimoji="1" lang="en-US" altLang="zh-CN" dirty="0"/>
              <a:t>5: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响应到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Sidercar</a:t>
            </a:r>
          </a:p>
          <a:p>
            <a:r>
              <a:rPr kumimoji="1" lang="en-US" altLang="zh-CN" dirty="0"/>
              <a:t>6:</a:t>
            </a:r>
            <a:r>
              <a:rPr kumimoji="1" lang="zh-CN" altLang="en-US" dirty="0"/>
              <a:t> </a:t>
            </a:r>
            <a:r>
              <a:rPr kumimoji="1" lang="en-US" altLang="zh-CN" dirty="0"/>
              <a:t>Dapr </a:t>
            </a:r>
            <a:r>
              <a:rPr kumimoji="1" lang="zh-CN" altLang="en-US" dirty="0"/>
              <a:t>转发到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Sidercar</a:t>
            </a:r>
          </a:p>
          <a:p>
            <a:r>
              <a:rPr kumimoji="1" lang="en-US" altLang="zh-CN" dirty="0"/>
              <a:t>7: Service A </a:t>
            </a:r>
            <a:r>
              <a:rPr kumimoji="1" lang="zh-CN" altLang="en-US" dirty="0"/>
              <a:t>接收到消息</a:t>
            </a:r>
          </a:p>
        </p:txBody>
      </p:sp>
    </p:spTree>
    <p:extLst>
      <p:ext uri="{BB962C8B-B14F-4D97-AF65-F5344CB8AC3E}">
        <p14:creationId xmlns:p14="http://schemas.microsoft.com/office/powerpoint/2010/main" val="261744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ADFEA83-C102-CF49-A044-30894F7FCE24}"/>
              </a:ext>
            </a:extLst>
          </p:cNvPr>
          <p:cNvSpPr txBox="1"/>
          <p:nvPr/>
        </p:nvSpPr>
        <p:spPr>
          <a:xfrm>
            <a:off x="1041400" y="7366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State Management:</a:t>
            </a:r>
            <a:endParaRPr kumimoji="1" lang="zh-CN" altLang="en-US" dirty="0"/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5FE5BC37-40B4-9E47-8B6E-6CE0C5FA5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10166747" y="0"/>
            <a:ext cx="1967706" cy="1532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D29F43-A382-644C-8B3F-594174D3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584" y="1727200"/>
            <a:ext cx="9180162" cy="27050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6AEB84-7A7C-A846-B20C-0533439F4866}"/>
              </a:ext>
            </a:extLst>
          </p:cNvPr>
          <p:cNvSpPr txBox="1"/>
          <p:nvPr/>
        </p:nvSpPr>
        <p:spPr>
          <a:xfrm>
            <a:off x="1536700" y="5053567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测试</a:t>
            </a:r>
            <a:r>
              <a:rPr lang="zh-CN" altLang="en-US" dirty="0"/>
              <a:t>链接：</a:t>
            </a:r>
            <a:r>
              <a:rPr lang="en" altLang="zh-CN" dirty="0"/>
              <a:t>curl -X GET "http://localhost:7000/Dapr/statestore/example" -H "accept: */*"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4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B28C823-C018-4A4F-8463-BD89225282D8}"/>
              </a:ext>
            </a:extLst>
          </p:cNvPr>
          <p:cNvSpPr txBox="1"/>
          <p:nvPr/>
        </p:nvSpPr>
        <p:spPr>
          <a:xfrm>
            <a:off x="1028700" y="95883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状态管理：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09AE7C-6CD9-0C4F-9A19-282D22BA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14" y="1516270"/>
            <a:ext cx="9842500" cy="47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B810125B-9BB6-3B40-9950-A56EA33A69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224294" y="72766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75DAD6-B95D-6B4B-9568-FAABB2931CCB}"/>
              </a:ext>
            </a:extLst>
          </p:cNvPr>
          <p:cNvSpPr txBox="1"/>
          <p:nvPr/>
        </p:nvSpPr>
        <p:spPr>
          <a:xfrm>
            <a:off x="1485900" y="99060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Subscribe:</a:t>
            </a:r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E1B35B-456D-2B4E-926C-7380FF1E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1578409"/>
            <a:ext cx="4978399" cy="330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37E13C75-64C0-DA43-85CE-E893A7950C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135394" y="7905"/>
            <a:ext cx="1967706" cy="1532404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B9137F4-41F5-6249-8741-73971367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22909"/>
            <a:ext cx="4914094" cy="188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1F223C-65C3-B04A-A8C9-7AC1EFC522B8}"/>
              </a:ext>
            </a:extLst>
          </p:cNvPr>
          <p:cNvSpPr txBox="1"/>
          <p:nvPr/>
        </p:nvSpPr>
        <p:spPr>
          <a:xfrm>
            <a:off x="1384300" y="496947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发布订阅模式：支持 发布订阅，也支持消费组改念，例如单消费组</a:t>
            </a:r>
            <a:r>
              <a:rPr kumimoji="1" lang="en-US" altLang="zh-CN" dirty="0"/>
              <a:t>,</a:t>
            </a:r>
            <a:r>
              <a:rPr kumimoji="1" lang="zh-CN" altLang="en-US" dirty="0"/>
              <a:t>保证同一个服务，只有一个实例可以消费消息。默认的消息策略是：至少一次</a:t>
            </a:r>
          </a:p>
        </p:txBody>
      </p:sp>
    </p:spTree>
    <p:extLst>
      <p:ext uri="{BB962C8B-B14F-4D97-AF65-F5344CB8AC3E}">
        <p14:creationId xmlns:p14="http://schemas.microsoft.com/office/powerpoint/2010/main" val="246833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D8993F-7EB5-3D43-8B3B-40B9A64F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063594"/>
            <a:ext cx="8394700" cy="4441856"/>
          </a:xfrm>
          <a:prstGeom prst="rect">
            <a:avLst/>
          </a:prstGeom>
        </p:spPr>
      </p:pic>
      <p:pic>
        <p:nvPicPr>
          <p:cNvPr id="4" name="Graphic 5">
            <a:extLst>
              <a:ext uri="{FF2B5EF4-FFF2-40B4-BE49-F238E27FC236}">
                <a16:creationId xmlns:a16="http://schemas.microsoft.com/office/drawing/2014/main" id="{327A93DB-7BBB-D740-B8BD-A0D69CF36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0008B2-8A18-7D4C-97AE-0F3AB758F871}"/>
              </a:ext>
            </a:extLst>
          </p:cNvPr>
          <p:cNvSpPr txBox="1"/>
          <p:nvPr/>
        </p:nvSpPr>
        <p:spPr>
          <a:xfrm>
            <a:off x="1739900" y="5740400"/>
            <a:ext cx="7221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curl -X GET "http://localhost:7000/Dapr/pub/deposit" -H "accept: */*”</a:t>
            </a:r>
          </a:p>
          <a:p>
            <a:r>
              <a:rPr lang="en" altLang="zh-CN" dirty="0"/>
              <a:t>curl -X GET "http://localhost:7000/Dapr/pub/withdraw" -H "accept: */*"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0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32A269-F952-4A03-831E-0C4A6E9D5794}"/>
              </a:ext>
            </a:extLst>
          </p:cNvPr>
          <p:cNvSpPr/>
          <p:nvPr/>
        </p:nvSpPr>
        <p:spPr>
          <a:xfrm>
            <a:off x="4356101" y="0"/>
            <a:ext cx="7835900" cy="6858000"/>
          </a:xfrm>
          <a:prstGeom prst="rect">
            <a:avLst/>
          </a:prstGeom>
          <a:solidFill>
            <a:srgbClr val="DDE7F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4142CF-031C-4A88-AAE8-8E0846C21AEE}"/>
              </a:ext>
            </a:extLst>
          </p:cNvPr>
          <p:cNvSpPr txBox="1">
            <a:spLocks/>
          </p:cNvSpPr>
          <p:nvPr/>
        </p:nvSpPr>
        <p:spPr>
          <a:xfrm>
            <a:off x="593725" y="5059363"/>
            <a:ext cx="22447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https://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dapr.io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08D6CE-55B7-4AE7-872E-81AF43DD76C0}"/>
              </a:ext>
            </a:extLst>
          </p:cNvPr>
          <p:cNvSpPr txBox="1">
            <a:spLocks/>
          </p:cNvSpPr>
          <p:nvPr/>
        </p:nvSpPr>
        <p:spPr>
          <a:xfrm>
            <a:off x="593725" y="3221038"/>
            <a:ext cx="307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+mj-lt"/>
              </a:rPr>
              <a:t>分布式应用程序运行时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3EEF73B-30C0-4702-8393-EAD0199A9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509016" y="1506855"/>
            <a:ext cx="1967706" cy="153240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1CE093-A244-47A5-859E-FB321A748F76}"/>
              </a:ext>
            </a:extLst>
          </p:cNvPr>
          <p:cNvSpPr txBox="1">
            <a:spLocks/>
          </p:cNvSpPr>
          <p:nvPr/>
        </p:nvSpPr>
        <p:spPr>
          <a:xfrm>
            <a:off x="593725" y="3753360"/>
            <a:ext cx="365170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Dapr </a:t>
            </a:r>
            <a:r>
              <a:rPr lang="zh-CN" altLang="en-US" sz="1600" dirty="0"/>
              <a:t>是一个可移植的、事件驱动的运行时，它使任何开发人员能够轻松构建出弹性的、无状态和有状态的应用程序，并可运行在云平台或边缘计算中，它同时也支持多种编程语言和开发框架</a:t>
            </a:r>
            <a:endParaRPr 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B3A443-226E-48C4-9745-30C7629E4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247" y="1314661"/>
            <a:ext cx="7515607" cy="43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3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97BEBC-EFC3-9247-8B04-0D9841CB8A91}"/>
              </a:ext>
            </a:extLst>
          </p:cNvPr>
          <p:cNvSpPr txBox="1"/>
          <p:nvPr/>
        </p:nvSpPr>
        <p:spPr>
          <a:xfrm>
            <a:off x="469900" y="1066800"/>
            <a:ext cx="2443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/>
              <a:t>Secrets management:</a:t>
            </a:r>
          </a:p>
          <a:p>
            <a:endParaRPr lang="en" altLang="zh-CN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6D8A84-109B-2746-9D93-CFD87787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1468371"/>
            <a:ext cx="6914356" cy="445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1A27AB0C-20F8-0F49-9D3B-3A1F2743D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8C0427D-18B6-B14C-AC34-707D2D796569}"/>
              </a:ext>
            </a:extLst>
          </p:cNvPr>
          <p:cNvSpPr txBox="1"/>
          <p:nvPr/>
        </p:nvSpPr>
        <p:spPr>
          <a:xfrm>
            <a:off x="596900" y="914400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代码与组件配置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5E46593D-5D98-A042-9A56-DC8219EB01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21C0FA-1840-C747-B3C3-4D268AF48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1532403"/>
            <a:ext cx="6388100" cy="34522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62C2C6-4116-484B-A0C7-22F37025B6CA}"/>
              </a:ext>
            </a:extLst>
          </p:cNvPr>
          <p:cNvSpPr txBox="1"/>
          <p:nvPr/>
        </p:nvSpPr>
        <p:spPr>
          <a:xfrm>
            <a:off x="698500" y="5664200"/>
            <a:ext cx="786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Dapr run </a:t>
            </a:r>
            <a:r>
              <a:rPr kumimoji="1" lang="zh-CN" altLang="en-US" dirty="0"/>
              <a:t>指定组件配置 </a:t>
            </a:r>
            <a:r>
              <a:rPr lang="en" altLang="zh-CN" dirty="0"/>
              <a:t>--components-path ./components/ </a:t>
            </a:r>
            <a:r>
              <a:rPr lang="zh-CN" altLang="en" dirty="0"/>
              <a:t>指定</a:t>
            </a:r>
            <a:r>
              <a:rPr lang="zh-CN" altLang="en-US" dirty="0"/>
              <a:t> 组件</a:t>
            </a:r>
            <a:r>
              <a:rPr lang="en-US" altLang="zh-CN" dirty="0" err="1"/>
              <a:t>yaml</a:t>
            </a:r>
            <a:r>
              <a:rPr lang="zh-CN" altLang="en-US" dirty="0"/>
              <a:t>路径，默认路径 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macos</a:t>
            </a:r>
            <a:r>
              <a:rPr lang="en-US" altLang="zh-CN" dirty="0"/>
              <a:t> :</a:t>
            </a:r>
            <a:r>
              <a:rPr lang="en" altLang="zh-CN" dirty="0"/>
              <a:t>$HOME/.dapr/components windows:%USERPROFILE%\.dapr\components\</a:t>
            </a:r>
          </a:p>
          <a:p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94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A7A5DD-E4B4-754D-A12C-E7FBB8409EC6}"/>
              </a:ext>
            </a:extLst>
          </p:cNvPr>
          <p:cNvSpPr txBox="1"/>
          <p:nvPr/>
        </p:nvSpPr>
        <p:spPr>
          <a:xfrm>
            <a:off x="1054100" y="863600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Secret Management </a:t>
            </a:r>
            <a:r>
              <a:rPr kumimoji="1" lang="zh-CN" altLang="en-US" dirty="0"/>
              <a:t>核心代码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5B9D437D-910F-D04E-A346-E72FE979F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10154047" y="0"/>
            <a:ext cx="1967706" cy="15324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7CA040-CC67-614B-A274-3E4873556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54" y="1358900"/>
            <a:ext cx="8718093" cy="38727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F0234F-E9C7-6C48-BFF7-F695BEC83BCD}"/>
              </a:ext>
            </a:extLst>
          </p:cNvPr>
          <p:cNvSpPr txBox="1"/>
          <p:nvPr/>
        </p:nvSpPr>
        <p:spPr>
          <a:xfrm>
            <a:off x="1917700" y="5231678"/>
            <a:ext cx="883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curl -X GET "http://localhost:7000/Dapr/secretStore/configure" -H "accept: */*”</a:t>
            </a:r>
            <a:endParaRPr kumimoji="1" lang="en-US" altLang="zh-CN" dirty="0"/>
          </a:p>
          <a:p>
            <a:r>
              <a:rPr lang="en" altLang="zh-CN" dirty="0"/>
              <a:t>http://localhost:3520/v1.0/secrets/demosecrets/super-secret</a:t>
            </a:r>
          </a:p>
        </p:txBody>
      </p:sp>
    </p:spTree>
    <p:extLst>
      <p:ext uri="{BB962C8B-B14F-4D97-AF65-F5344CB8AC3E}">
        <p14:creationId xmlns:p14="http://schemas.microsoft.com/office/powerpoint/2010/main" val="158554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DA31C69-138F-5649-BE0E-08266250339B}"/>
              </a:ext>
            </a:extLst>
          </p:cNvPr>
          <p:cNvSpPr txBox="1"/>
          <p:nvPr/>
        </p:nvSpPr>
        <p:spPr>
          <a:xfrm>
            <a:off x="825500" y="774700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Bindings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435DC3-A991-D241-A221-80C02E1A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270000"/>
            <a:ext cx="7874000" cy="4064000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D261BA24-0DA9-8B41-AFCC-FCE5D6CCC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154047" y="0"/>
            <a:ext cx="1967706" cy="15324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44F172-F9EE-7049-9534-5D1182AEE731}"/>
              </a:ext>
            </a:extLst>
          </p:cNvPr>
          <p:cNvSpPr txBox="1"/>
          <p:nvPr/>
        </p:nvSpPr>
        <p:spPr>
          <a:xfrm>
            <a:off x="2159000" y="5588000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支持输入和输出</a:t>
            </a:r>
            <a:r>
              <a:rPr kumimoji="1" lang="en-US" altLang="zh-CN" dirty="0"/>
              <a:t>bindings</a:t>
            </a:r>
            <a:r>
              <a:rPr kumimoji="1" lang="zh-CN" altLang="en-US" dirty="0"/>
              <a:t>。通过配置组件定义配置。</a:t>
            </a:r>
          </a:p>
        </p:txBody>
      </p:sp>
    </p:spTree>
    <p:extLst>
      <p:ext uri="{BB962C8B-B14F-4D97-AF65-F5344CB8AC3E}">
        <p14:creationId xmlns:p14="http://schemas.microsoft.com/office/powerpoint/2010/main" val="267032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460F20-08B4-AD4A-B64A-04B61F1E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66" y="1134630"/>
            <a:ext cx="9519034" cy="3943474"/>
          </a:xfrm>
          <a:prstGeom prst="rect">
            <a:avLst/>
          </a:prstGeom>
        </p:spPr>
      </p:pic>
      <p:pic>
        <p:nvPicPr>
          <p:cNvPr id="4" name="Graphic 5">
            <a:extLst>
              <a:ext uri="{FF2B5EF4-FFF2-40B4-BE49-F238E27FC236}">
                <a16:creationId xmlns:a16="http://schemas.microsoft.com/office/drawing/2014/main" id="{F5C4CB9D-14EA-3F4E-B21E-76FFA9AD1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32B2F2-EB1D-8D49-B7D8-E7E92E3958D5}"/>
              </a:ext>
            </a:extLst>
          </p:cNvPr>
          <p:cNvSpPr txBox="1"/>
          <p:nvPr/>
        </p:nvSpPr>
        <p:spPr>
          <a:xfrm>
            <a:off x="1016000" y="5626101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通过接口调用触发组件</a:t>
            </a:r>
            <a:r>
              <a:rPr kumimoji="1" lang="en-US" altLang="zh-CN" dirty="0" err="1"/>
              <a:t>binding.http</a:t>
            </a:r>
            <a:r>
              <a:rPr kumimoji="1" lang="zh-CN" altLang="en-US" dirty="0"/>
              <a:t> 链接</a:t>
            </a:r>
          </a:p>
        </p:txBody>
      </p:sp>
    </p:spTree>
    <p:extLst>
      <p:ext uri="{BB962C8B-B14F-4D97-AF65-F5344CB8AC3E}">
        <p14:creationId xmlns:p14="http://schemas.microsoft.com/office/powerpoint/2010/main" val="298820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E6C9A6-F2E9-F446-B6FE-E2EF9283492B}"/>
              </a:ext>
            </a:extLst>
          </p:cNvPr>
          <p:cNvSpPr txBox="1"/>
          <p:nvPr/>
        </p:nvSpPr>
        <p:spPr>
          <a:xfrm>
            <a:off x="1181100" y="9398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ObServability(</a:t>
            </a:r>
            <a:r>
              <a:rPr kumimoji="1" lang="zh-CN" altLang="en-US" dirty="0"/>
              <a:t>可观察性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A1327BCB-EA4A-844A-9676-2D9EB7E15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  <p:pic>
        <p:nvPicPr>
          <p:cNvPr id="10242" name="Picture 2" descr="Dapr observability architecture">
            <a:extLst>
              <a:ext uri="{FF2B5EF4-FFF2-40B4-BE49-F238E27FC236}">
                <a16:creationId xmlns:a16="http://schemas.microsoft.com/office/drawing/2014/main" id="{3B06D495-9760-8147-A0AF-D5EA492A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2" y="1471379"/>
            <a:ext cx="10569088" cy="391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862A61-4EAB-4F4C-891D-32A21AB2F12F}"/>
              </a:ext>
            </a:extLst>
          </p:cNvPr>
          <p:cNvSpPr txBox="1"/>
          <p:nvPr/>
        </p:nvSpPr>
        <p:spPr>
          <a:xfrm>
            <a:off x="1181100" y="5386620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通过收集器手机</a:t>
            </a:r>
            <a:r>
              <a:rPr kumimoji="1" lang="en-US" altLang="zh-CN" dirty="0"/>
              <a:t>metric</a:t>
            </a:r>
            <a:r>
              <a:rPr kumimoji="1" lang="zh-CN" altLang="en-US" dirty="0"/>
              <a:t>等数据推送到 后端。</a:t>
            </a:r>
          </a:p>
        </p:txBody>
      </p:sp>
    </p:spTree>
    <p:extLst>
      <p:ext uri="{BB962C8B-B14F-4D97-AF65-F5344CB8AC3E}">
        <p14:creationId xmlns:p14="http://schemas.microsoft.com/office/powerpoint/2010/main" val="40285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B34239-A7C9-E143-9AB8-07B1C9CA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568700"/>
            <a:ext cx="8058710" cy="26270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BBC974-CABD-EB4D-A0A0-786ACC704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09" y="266116"/>
            <a:ext cx="8200401" cy="2900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190AD6-0C15-7848-B84F-AEF57890F552}"/>
              </a:ext>
            </a:extLst>
          </p:cNvPr>
          <p:cNvSpPr txBox="1"/>
          <p:nvPr/>
        </p:nvSpPr>
        <p:spPr>
          <a:xfrm>
            <a:off x="10096500" y="19685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调用链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FA2EB1-BB76-1846-9D13-78F9F3B6167A}"/>
              </a:ext>
            </a:extLst>
          </p:cNvPr>
          <p:cNvSpPr txBox="1"/>
          <p:nvPr/>
        </p:nvSpPr>
        <p:spPr>
          <a:xfrm>
            <a:off x="9944100" y="4697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服务依赖关系</a:t>
            </a:r>
          </a:p>
        </p:txBody>
      </p:sp>
    </p:spTree>
    <p:extLst>
      <p:ext uri="{BB962C8B-B14F-4D97-AF65-F5344CB8AC3E}">
        <p14:creationId xmlns:p14="http://schemas.microsoft.com/office/powerpoint/2010/main" val="1914168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EB17AD-94C2-134A-98D9-5E21EB3BECEB}"/>
              </a:ext>
            </a:extLst>
          </p:cNvPr>
          <p:cNvSpPr txBox="1"/>
          <p:nvPr/>
        </p:nvSpPr>
        <p:spPr>
          <a:xfrm>
            <a:off x="665027" y="1532404"/>
            <a:ext cx="1152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参考</a:t>
            </a:r>
            <a:r>
              <a:rPr kumimoji="1" lang="en-US" altLang="zh-CN" dirty="0"/>
              <a:t>Dapr</a:t>
            </a:r>
            <a:r>
              <a:rPr kumimoji="1" lang="zh-CN" altLang="en-US" dirty="0"/>
              <a:t>文档地址：</a:t>
            </a:r>
            <a:r>
              <a:rPr kumimoji="1" lang="en" altLang="zh-CN" dirty="0">
                <a:hlinkClick r:id="rId2"/>
              </a:rPr>
              <a:t>https://docs.dapr.io/</a:t>
            </a:r>
            <a:endParaRPr kumimoji="1" lang="en" altLang="zh-CN" dirty="0"/>
          </a:p>
          <a:p>
            <a:r>
              <a:rPr kumimoji="1" lang="en" altLang="zh-CN" dirty="0"/>
              <a:t>Dapr for .NET </a:t>
            </a:r>
            <a:r>
              <a:rPr kumimoji="1" lang="en" altLang="zh-CN" dirty="0" err="1"/>
              <a:t>Developer:https</a:t>
            </a:r>
            <a:r>
              <a:rPr kumimoji="1" lang="en" altLang="zh-CN" dirty="0"/>
              <a:t>://</a:t>
            </a:r>
            <a:r>
              <a:rPr kumimoji="1" lang="en" altLang="zh-CN" dirty="0" err="1"/>
              <a:t>docs.microsoft.com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en</a:t>
            </a:r>
            <a:r>
              <a:rPr kumimoji="1" lang="en" altLang="zh-CN" dirty="0"/>
              <a:t>-us/dotnet/architecture/dapr-for-net-developers/</a:t>
            </a:r>
          </a:p>
          <a:p>
            <a:endParaRPr kumimoji="1" lang="en-US" altLang="zh-CN" dirty="0"/>
          </a:p>
        </p:txBody>
      </p:sp>
      <p:pic>
        <p:nvPicPr>
          <p:cNvPr id="8" name="Graphic 5">
            <a:extLst>
              <a:ext uri="{FF2B5EF4-FFF2-40B4-BE49-F238E27FC236}">
                <a16:creationId xmlns:a16="http://schemas.microsoft.com/office/drawing/2014/main" id="{619C7516-5C61-CA47-86D6-F98F5F65D6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D578-FC39-BA41-A7BE-8B517DA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48" y="365125"/>
            <a:ext cx="10478814" cy="854075"/>
          </a:xfrm>
        </p:spPr>
        <p:txBody>
          <a:bodyPr>
            <a:normAutofit fontScale="90000"/>
          </a:bodyPr>
          <a:lstStyle/>
          <a:p>
            <a:br>
              <a:rPr lang="en" altLang="zh-CN" b="1" dirty="0"/>
            </a:br>
            <a:r>
              <a:rPr lang="en" altLang="zh-CN" b="1" dirty="0"/>
              <a:t>How Dapr Works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04C171-2E61-9444-81E6-B82E2AC41D29}"/>
              </a:ext>
            </a:extLst>
          </p:cNvPr>
          <p:cNvSpPr txBox="1"/>
          <p:nvPr/>
        </p:nvSpPr>
        <p:spPr>
          <a:xfrm>
            <a:off x="1870841" y="2522482"/>
            <a:ext cx="6411311" cy="67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</a:t>
            </a:r>
            <a:r>
              <a:rPr lang="en" altLang="zh-CN" dirty="0"/>
              <a:t>Dapr</a:t>
            </a:r>
            <a:r>
              <a:rPr lang="zh-CN" altLang="en-US" dirty="0"/>
              <a:t>如何简化分布式应用的开发呢？下面我们来看一看</a:t>
            </a:r>
            <a:r>
              <a:rPr lang="en" altLang="zh-CN" dirty="0"/>
              <a:t>Dapr</a:t>
            </a:r>
            <a:r>
              <a:rPr lang="zh-CN" altLang="en-US" dirty="0"/>
              <a:t>的主要特性。</a:t>
            </a:r>
            <a:endParaRPr kumimoji="1" lang="zh-CN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1BC6318-D18E-B348-90CC-236A5953A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10224294" y="25960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39AE2-CEFB-4E40-8DEB-6D0DB06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9193" cy="1610820"/>
          </a:xfrm>
        </p:spPr>
        <p:txBody>
          <a:bodyPr>
            <a:normAutofit fontScale="90000"/>
          </a:bodyPr>
          <a:lstStyle/>
          <a:p>
            <a:r>
              <a:rPr lang="en" altLang="zh-CN" b="1" dirty="0"/>
              <a:t>Any language, any framework, anywhere</a:t>
            </a:r>
            <a:br>
              <a:rPr lang="en" altLang="zh-CN" b="1" dirty="0"/>
            </a:br>
            <a:br>
              <a:rPr lang="en" altLang="zh-CN" dirty="0"/>
            </a:br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3765E2-547B-0147-BF48-8163A695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42615"/>
            <a:ext cx="10071100" cy="47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AAE802-E6BE-8442-BBC0-FF86A3215E1F}"/>
              </a:ext>
            </a:extLst>
          </p:cNvPr>
          <p:cNvSpPr txBox="1"/>
          <p:nvPr/>
        </p:nvSpPr>
        <p:spPr>
          <a:xfrm>
            <a:off x="718566" y="5697538"/>
            <a:ext cx="10754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从上图</a:t>
            </a:r>
            <a:r>
              <a:rPr lang="zh-CN" altLang="en" dirty="0"/>
              <a:t>可以看出</a:t>
            </a:r>
            <a:r>
              <a:rPr lang="zh-CN" altLang="en-US" dirty="0"/>
              <a:t>：</a:t>
            </a:r>
            <a:r>
              <a:rPr lang="en" altLang="zh-CN" dirty="0"/>
              <a:t>Dapr</a:t>
            </a:r>
            <a:r>
              <a:rPr lang="zh-CN" altLang="en-US" dirty="0"/>
              <a:t>通过以</a:t>
            </a:r>
            <a:r>
              <a:rPr lang="en" altLang="zh-CN" dirty="0"/>
              <a:t>HTTP/gRPC API</a:t>
            </a:r>
            <a:r>
              <a:rPr lang="zh-CN" altLang="en-US" dirty="0"/>
              <a:t>这种与语言无关的方式暴露封装的分布式能力供应用调用，</a:t>
            </a:r>
            <a:endParaRPr lang="en-US" altLang="zh-CN" dirty="0"/>
          </a:p>
          <a:p>
            <a:r>
              <a:rPr lang="zh-CN" altLang="en-US" dirty="0"/>
              <a:t>从而支持使用任意语言或框架进行开发集成。目前官方已经提供了</a:t>
            </a:r>
            <a:r>
              <a:rPr lang="en" altLang="zh-CN" dirty="0"/>
              <a:t>Go</a:t>
            </a:r>
            <a:r>
              <a:rPr lang="zh-CN" altLang="en" dirty="0"/>
              <a:t>，</a:t>
            </a:r>
            <a:r>
              <a:rPr lang="en" altLang="zh-CN" dirty="0"/>
              <a:t>Node</a:t>
            </a:r>
            <a:r>
              <a:rPr lang="zh-CN" altLang="en" dirty="0"/>
              <a:t>，</a:t>
            </a:r>
            <a:r>
              <a:rPr lang="en" altLang="zh-CN" dirty="0"/>
              <a:t>Python</a:t>
            </a:r>
            <a:r>
              <a:rPr lang="zh-CN" altLang="en" dirty="0"/>
              <a:t>，</a:t>
            </a:r>
            <a:r>
              <a:rPr lang="en" altLang="zh-CN" dirty="0"/>
              <a:t>.NET</a:t>
            </a:r>
            <a:r>
              <a:rPr lang="zh-CN" altLang="en" dirty="0"/>
              <a:t>，</a:t>
            </a:r>
            <a:r>
              <a:rPr lang="en" altLang="zh-CN" dirty="0"/>
              <a:t>Java</a:t>
            </a:r>
            <a:r>
              <a:rPr lang="zh-CN" altLang="en" dirty="0"/>
              <a:t>， </a:t>
            </a:r>
            <a:endParaRPr lang="en-US" altLang="zh-CN" dirty="0"/>
          </a:p>
          <a:p>
            <a:r>
              <a:rPr lang="en" altLang="zh-CN" dirty="0"/>
              <a:t>C++</a:t>
            </a:r>
            <a:r>
              <a:rPr lang="zh-CN" altLang="en" dirty="0"/>
              <a:t>，</a:t>
            </a:r>
            <a:r>
              <a:rPr lang="en" altLang="zh-CN" dirty="0"/>
              <a:t>PHP</a:t>
            </a:r>
            <a:r>
              <a:rPr lang="zh-CN" altLang="en" dirty="0"/>
              <a:t>，</a:t>
            </a:r>
            <a:r>
              <a:rPr lang="en" altLang="zh-CN" dirty="0"/>
              <a:t>Rust</a:t>
            </a:r>
            <a:r>
              <a:rPr lang="zh-CN" altLang="en" dirty="0"/>
              <a:t>，</a:t>
            </a:r>
            <a:r>
              <a:rPr lang="en" altLang="zh-CN" dirty="0"/>
              <a:t>Javascript</a:t>
            </a:r>
            <a:r>
              <a:rPr lang="zh-CN" altLang="en-US" dirty="0"/>
              <a:t>的</a:t>
            </a:r>
            <a:r>
              <a:rPr lang="en" altLang="zh-CN" dirty="0"/>
              <a:t>Sdk</a:t>
            </a:r>
            <a:r>
              <a:rPr lang="zh-CN" altLang="en" dirty="0"/>
              <a:t>，</a:t>
            </a:r>
            <a:r>
              <a:rPr lang="zh-CN" altLang="en-US" dirty="0"/>
              <a:t>简化</a:t>
            </a:r>
            <a:r>
              <a:rPr lang="en" altLang="zh-CN" dirty="0"/>
              <a:t>Dapr</a:t>
            </a:r>
            <a:r>
              <a:rPr lang="zh-CN" altLang="en-US" dirty="0"/>
              <a:t>的集成。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99ADB256-C6D4-D247-B1BA-851CD7572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5E4E2-1789-4E46-8E4F-1D32F873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b="1" dirty="0"/>
              <a:t>Microservice building blocks for cloud and edge</a:t>
            </a:r>
            <a:br>
              <a:rPr lang="en" altLang="zh-CN" b="1" dirty="0"/>
            </a:b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7398B0-6554-2240-87CE-7B84E8338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7906"/>
            <a:ext cx="10753969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7FC4C2-F047-984E-A7E1-8308F3EC30F9}"/>
              </a:ext>
            </a:extLst>
          </p:cNvPr>
          <p:cNvSpPr txBox="1"/>
          <p:nvPr/>
        </p:nvSpPr>
        <p:spPr>
          <a:xfrm>
            <a:off x="990600" y="5664200"/>
            <a:ext cx="1019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Dapr</a:t>
            </a:r>
            <a:r>
              <a:rPr kumimoji="1" lang="zh-CN" altLang="en-US" dirty="0"/>
              <a:t> 目前提供了上述分布式构建快，这些构建快是相互独立，你可以使用任何一种或者多个构建快</a:t>
            </a:r>
            <a:endParaRPr kumimoji="1" lang="en-US" altLang="zh-CN" dirty="0"/>
          </a:p>
          <a:p>
            <a:r>
              <a:rPr kumimoji="1" lang="zh-CN" altLang="en-US" dirty="0"/>
              <a:t>，而且这些构建快提供了统一标准。</a:t>
            </a:r>
          </a:p>
        </p:txBody>
      </p:sp>
    </p:spTree>
    <p:extLst>
      <p:ext uri="{BB962C8B-B14F-4D97-AF65-F5344CB8AC3E}">
        <p14:creationId xmlns:p14="http://schemas.microsoft.com/office/powerpoint/2010/main" val="336557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EF2C-5971-4F3A-B2EF-BB80D2DF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01" y="156576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7</a:t>
            </a:r>
            <a:r>
              <a:rPr lang="en-US" altLang="zh-CN" dirty="0"/>
              <a:t>0</a:t>
            </a:r>
            <a:r>
              <a:rPr lang="en-US" dirty="0"/>
              <a:t> Dapr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A11E7-AF3E-4569-92F4-9B86F024F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743" y="815062"/>
            <a:ext cx="2295778" cy="424732"/>
          </a:xfrm>
        </p:spPr>
        <p:txBody>
          <a:bodyPr/>
          <a:lstStyle/>
          <a:p>
            <a:r>
              <a:rPr lang="en-US" sz="2400" dirty="0"/>
              <a:t>1</a:t>
            </a:r>
            <a:r>
              <a:rPr lang="en-US" altLang="zh-CN" sz="2400" dirty="0"/>
              <a:t>9</a:t>
            </a:r>
            <a:r>
              <a:rPr lang="en-US" sz="2400" dirty="0"/>
              <a:t> State stores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19C50E-D98E-490D-878D-334F76E8C0F7}"/>
              </a:ext>
            </a:extLst>
          </p:cNvPr>
          <p:cNvGraphicFramePr/>
          <p:nvPr/>
        </p:nvGraphicFramePr>
        <p:xfrm>
          <a:off x="2478056" y="1199773"/>
          <a:ext cx="2078209" cy="2980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209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2"/>
                        </a:rPr>
                        <a:t>Redis Streams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"/>
                        </a:rPr>
                        <a:t>Apache Kafka</a:t>
                      </a:r>
                      <a:endParaRPr lang="en-US" sz="1400" b="0" i="0" dirty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4"/>
                        </a:rPr>
                        <a:t>AWS SNS/SQS</a:t>
                      </a:r>
                      <a:endParaRPr lang="en-US" sz="1400" b="0" i="0" dirty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5"/>
                        </a:rPr>
                        <a:t>Azure Events Hub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6"/>
                        </a:rPr>
                        <a:t>Azure Service Bus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81140325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7"/>
                        </a:rPr>
                        <a:t>GCP Pub/Sub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48759278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8"/>
                        </a:rPr>
                        <a:t>Hazelcast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714392859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9"/>
                        </a:rPr>
                        <a:t>MQTT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223152552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0"/>
                        </a:rPr>
                        <a:t>NATS streaming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713249735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1"/>
                        </a:rPr>
                        <a:t>Pulsar</a:t>
                      </a:r>
                      <a:endParaRPr lang="en-US" sz="1400" b="0" i="0" dirty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25542011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2"/>
                        </a:rPr>
                        <a:t>RabbitMQ</a:t>
                      </a:r>
                      <a:endParaRPr lang="en-US" sz="1400" b="0" i="0" dirty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191634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6756F5-2BAD-4ADA-8398-F95CCF358B8C}"/>
              </a:ext>
            </a:extLst>
          </p:cNvPr>
          <p:cNvGraphicFramePr/>
          <p:nvPr/>
        </p:nvGraphicFramePr>
        <p:xfrm>
          <a:off x="240743" y="1204827"/>
          <a:ext cx="2061969" cy="490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969">
                  <a:extLst>
                    <a:ext uri="{9D8B030D-6E8A-4147-A177-3AD203B41FA5}">
                      <a16:colId xmlns:a16="http://schemas.microsoft.com/office/drawing/2014/main" val="1346330928"/>
                    </a:ext>
                  </a:extLst>
                </a:gridCol>
              </a:tblGrid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DynamoDB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  <a:hlinkClick r:id="" action="ppaction://noaction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Aerospike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73165450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Cassandra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Cloud </a:t>
                      </a:r>
                      <a:r>
                        <a:rPr lang="en-US" altLang="zh-CN" sz="1400" b="0" i="0" u="none" strike="noStrike" kern="1200" dirty="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Firestore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 (Datastore mode)</a:t>
                      </a: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89828903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Cloudstate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3656009323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Couchbase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928698337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etcd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64318517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Hashicorp Consul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995728607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Hazelcast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778560490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Memcached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32858440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MongoDB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585469128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PostgreSQL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44850016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RethinkDB</a:t>
                      </a: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05177594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92149744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Zookeeper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22162412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</a:t>
                      </a: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CosmosDB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612476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SQL Server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5729205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Table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40239007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Blob Storage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30650695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512465169"/>
                  </a:ext>
                </a:extLst>
              </a:tr>
            </a:tbl>
          </a:graphicData>
        </a:graphic>
      </p:graphicFrame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342530-4CA4-43A3-803B-F6F681FC03C7}"/>
              </a:ext>
            </a:extLst>
          </p:cNvPr>
          <p:cNvSpPr txBox="1">
            <a:spLocks/>
          </p:cNvSpPr>
          <p:nvPr/>
        </p:nvSpPr>
        <p:spPr>
          <a:xfrm>
            <a:off x="2478056" y="821272"/>
            <a:ext cx="229577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9</a:t>
            </a:r>
            <a:r>
              <a:rPr lang="en-US" sz="2400" dirty="0"/>
              <a:t> Pub/Sub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94A787-0AD5-4533-882F-C3175C25FA03}"/>
              </a:ext>
            </a:extLst>
          </p:cNvPr>
          <p:cNvGraphicFramePr/>
          <p:nvPr/>
        </p:nvGraphicFramePr>
        <p:xfrm>
          <a:off x="2478056" y="4636924"/>
          <a:ext cx="4023179" cy="2167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3179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0"/>
                        </a:rPr>
                        <a:t>Azure Key Vault secret store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1E53A0"/>
                          </a:solidFill>
                          <a:effectLst/>
                          <a:latin typeface="open sans" panose="020B0606030504020204" pitchFamily="34" charset="0"/>
                          <a:hlinkClick r:id="rId31"/>
                        </a:rPr>
                        <a:t>Azure Key Vault with Kubernetes MI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2"/>
                        </a:rPr>
                        <a:t>AWS Secrets Manager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3"/>
                        </a:rPr>
                        <a:t>GCP Secret Manager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4"/>
                        </a:rPr>
                        <a:t>HashiCorp</a:t>
                      </a: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4"/>
                        </a:rPr>
                        <a:t> Vault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81140325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5"/>
                        </a:rPr>
                        <a:t>Kubernetes Secrets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48759278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6"/>
                        </a:rPr>
                        <a:t>Local environment variables (for Development)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714392859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7"/>
                        </a:rPr>
                        <a:t>Local file (for Development)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223152552"/>
                  </a:ext>
                </a:extLst>
              </a:tr>
            </a:tbl>
          </a:graphicData>
        </a:graphic>
      </p:graphicFrame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61CD89E-F259-4819-BBE3-7D4C06382BE5}"/>
              </a:ext>
            </a:extLst>
          </p:cNvPr>
          <p:cNvSpPr txBox="1">
            <a:spLocks/>
          </p:cNvSpPr>
          <p:nvPr/>
        </p:nvSpPr>
        <p:spPr>
          <a:xfrm>
            <a:off x="2523455" y="4267592"/>
            <a:ext cx="229577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8 Secret stores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0DC6723-C919-4745-B36E-7D5E6AB1C501}"/>
              </a:ext>
            </a:extLst>
          </p:cNvPr>
          <p:cNvSpPr txBox="1">
            <a:spLocks/>
          </p:cNvSpPr>
          <p:nvPr/>
        </p:nvSpPr>
        <p:spPr>
          <a:xfrm>
            <a:off x="5173721" y="983652"/>
            <a:ext cx="28439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13 General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F344D1-DE89-4891-BACF-EA2BA713AD1E}"/>
              </a:ext>
            </a:extLst>
          </p:cNvPr>
          <p:cNvGraphicFramePr/>
          <p:nvPr/>
        </p:nvGraphicFramePr>
        <p:xfrm>
          <a:off x="5224182" y="1334706"/>
          <a:ext cx="1742552" cy="3176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2552">
                  <a:extLst>
                    <a:ext uri="{9D8B030D-6E8A-4147-A177-3AD203B41FA5}">
                      <a16:colId xmlns:a16="http://schemas.microsoft.com/office/drawing/2014/main" val="3945100670"/>
                    </a:ext>
                  </a:extLst>
                </a:gridCol>
              </a:tblGrid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422322489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Cron (Scheduler)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23080925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54854829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InfluxDB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424114851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Kafka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37618374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Kubernetes Events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02011718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MQTT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09304353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PostgreSql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4004916729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RabbitMQ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65457209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24125676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Twilio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41151831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Twitter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70148705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SendGrid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887357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3C2AC3-D287-4DB3-99BD-FA858C997990}"/>
              </a:ext>
            </a:extLst>
          </p:cNvPr>
          <p:cNvGraphicFramePr/>
          <p:nvPr/>
        </p:nvGraphicFramePr>
        <p:xfrm>
          <a:off x="9942648" y="1334706"/>
          <a:ext cx="1719912" cy="139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912">
                  <a:extLst>
                    <a:ext uri="{9D8B030D-6E8A-4147-A177-3AD203B41FA5}">
                      <a16:colId xmlns:a16="http://schemas.microsoft.com/office/drawing/2014/main" val="3028501065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DynamoDB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4029903761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S3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393832223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1191254542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SQS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389862176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Kinesis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2118007651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0E24A2-6968-4281-80DD-694C79C8857B}"/>
              </a:ext>
            </a:extLst>
          </p:cNvPr>
          <p:cNvSpPr txBox="1">
            <a:spLocks/>
          </p:cNvSpPr>
          <p:nvPr/>
        </p:nvSpPr>
        <p:spPr>
          <a:xfrm>
            <a:off x="9942112" y="965374"/>
            <a:ext cx="13576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5 AWS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FF3C44-ADCB-4C3A-A3D7-8F4D60FA8D78}"/>
              </a:ext>
            </a:extLst>
          </p:cNvPr>
          <p:cNvGraphicFramePr/>
          <p:nvPr/>
        </p:nvGraphicFramePr>
        <p:xfrm>
          <a:off x="7293752" y="3765299"/>
          <a:ext cx="1972188" cy="556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188">
                  <a:extLst>
                    <a:ext uri="{9D8B030D-6E8A-4147-A177-3AD203B41FA5}">
                      <a16:colId xmlns:a16="http://schemas.microsoft.com/office/drawing/2014/main" val="1277651297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GCP Cloud Pub/Sub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86348481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GCP Storage Bucket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21581751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328599-547C-4429-9675-33E236C4947E}"/>
              </a:ext>
            </a:extLst>
          </p:cNvPr>
          <p:cNvGraphicFramePr/>
          <p:nvPr/>
        </p:nvGraphicFramePr>
        <p:xfrm>
          <a:off x="7261030" y="1334706"/>
          <a:ext cx="2420191" cy="1896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0191">
                  <a:extLst>
                    <a:ext uri="{9D8B030D-6E8A-4147-A177-3AD203B41FA5}">
                      <a16:colId xmlns:a16="http://schemas.microsoft.com/office/drawing/2014/main" val="3595730230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Blob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405675350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EventHubs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417589999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CosmosDB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66036000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Service Bus Queues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636142461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SignalR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30682635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Storage Queues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019032825"/>
                  </a:ext>
                </a:extLst>
              </a:tr>
              <a:tr h="136730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Event Grid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389935662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82CEF9C-060B-4E26-AD0B-58FEC3BC77A7}"/>
              </a:ext>
            </a:extLst>
          </p:cNvPr>
          <p:cNvSpPr txBox="1">
            <a:spLocks/>
          </p:cNvSpPr>
          <p:nvPr/>
        </p:nvSpPr>
        <p:spPr>
          <a:xfrm>
            <a:off x="7313421" y="3384102"/>
            <a:ext cx="2036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 GCP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679CB6E-F9A5-4038-9400-43DF000C3F9D}"/>
              </a:ext>
            </a:extLst>
          </p:cNvPr>
          <p:cNvSpPr txBox="1">
            <a:spLocks/>
          </p:cNvSpPr>
          <p:nvPr/>
        </p:nvSpPr>
        <p:spPr>
          <a:xfrm>
            <a:off x="7263511" y="980925"/>
            <a:ext cx="16111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7 Azure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4AC62C-72CC-48AB-9D96-EB1AC027734C}"/>
              </a:ext>
            </a:extLst>
          </p:cNvPr>
          <p:cNvSpPr/>
          <p:nvPr/>
        </p:nvSpPr>
        <p:spPr bwMode="auto">
          <a:xfrm>
            <a:off x="5021708" y="965374"/>
            <a:ext cx="6869557" cy="36256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15575FA-570F-43B4-9A16-599078C686ED}"/>
              </a:ext>
            </a:extLst>
          </p:cNvPr>
          <p:cNvSpPr txBox="1">
            <a:spLocks/>
          </p:cNvSpPr>
          <p:nvPr/>
        </p:nvSpPr>
        <p:spPr>
          <a:xfrm>
            <a:off x="7230075" y="543798"/>
            <a:ext cx="38369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27 I/O Bindings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A5077F5-9DCE-47B6-80BA-4E66149059A3}"/>
              </a:ext>
            </a:extLst>
          </p:cNvPr>
          <p:cNvGraphicFramePr/>
          <p:nvPr/>
        </p:nvGraphicFramePr>
        <p:xfrm>
          <a:off x="6676579" y="5720780"/>
          <a:ext cx="2329333" cy="1083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333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OAuth2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 Policy Agent (OPA)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Rate limit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Bearer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</a:tbl>
          </a:graphicData>
        </a:graphic>
      </p:graphicFrame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038E112-C751-4C15-B6B4-58B7E902F990}"/>
              </a:ext>
            </a:extLst>
          </p:cNvPr>
          <p:cNvSpPr txBox="1">
            <a:spLocks/>
          </p:cNvSpPr>
          <p:nvPr/>
        </p:nvSpPr>
        <p:spPr>
          <a:xfrm>
            <a:off x="6707507" y="4862674"/>
            <a:ext cx="176361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 HTTP Middleware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E8E788A-E6C6-4E33-81A4-2B02D1901779}"/>
              </a:ext>
            </a:extLst>
          </p:cNvPr>
          <p:cNvGraphicFramePr/>
          <p:nvPr/>
        </p:nvGraphicFramePr>
        <p:xfrm>
          <a:off x="9548803" y="5720474"/>
          <a:ext cx="1774958" cy="541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958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Kubernetes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Multicast DNS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</a:tbl>
          </a:graphicData>
        </a:graphic>
      </p:graphicFrame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CBD24CA-5888-47DB-8000-CF3E2CE3905E}"/>
              </a:ext>
            </a:extLst>
          </p:cNvPr>
          <p:cNvSpPr txBox="1">
            <a:spLocks/>
          </p:cNvSpPr>
          <p:nvPr/>
        </p:nvSpPr>
        <p:spPr>
          <a:xfrm>
            <a:off x="9548803" y="4786392"/>
            <a:ext cx="176361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 Name Resolution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FFFF7BB-222C-4DAE-8A10-EF72FE355ED9}"/>
              </a:ext>
            </a:extLst>
          </p:cNvPr>
          <p:cNvGraphicFramePr/>
          <p:nvPr/>
        </p:nvGraphicFramePr>
        <p:xfrm>
          <a:off x="9926019" y="3113137"/>
          <a:ext cx="1736541" cy="278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541">
                  <a:extLst>
                    <a:ext uri="{9D8B030D-6E8A-4147-A177-3AD203B41FA5}">
                      <a16:colId xmlns:a16="http://schemas.microsoft.com/office/drawing/2014/main" val="3028501065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Blob Storage</a:t>
                      </a: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4029903761"/>
                  </a:ext>
                </a:extLst>
              </a:tr>
            </a:tbl>
          </a:graphicData>
        </a:graphic>
      </p:graphicFrame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340370B-44A9-4E66-B52C-C8CF84969FE8}"/>
              </a:ext>
            </a:extLst>
          </p:cNvPr>
          <p:cNvSpPr txBox="1">
            <a:spLocks/>
          </p:cNvSpPr>
          <p:nvPr/>
        </p:nvSpPr>
        <p:spPr>
          <a:xfrm>
            <a:off x="9925483" y="2743805"/>
            <a:ext cx="15896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 </a:t>
            </a:r>
            <a:r>
              <a:rPr lang="en-US" sz="2400" err="1"/>
              <a:t>AliCloud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32834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CEA6E-3063-E74E-B1FE-19AA0C63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Dapr </a:t>
            </a:r>
            <a:r>
              <a:rPr kumimoji="1" lang="en" altLang="zh-CN" b="1" dirty="0"/>
              <a:t>A</a:t>
            </a:r>
            <a:r>
              <a:rPr lang="en" altLang="zh-CN" b="1" dirty="0"/>
              <a:t>rchitecture</a:t>
            </a:r>
            <a:br>
              <a:rPr lang="en" altLang="zh-CN" b="1" dirty="0"/>
            </a:br>
            <a:endParaRPr kumimoji="1" lang="zh-CN" altLang="en-US" dirty="0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4C97EDB0-4543-2A49-B494-63F9A0F91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6281E4-5B38-2142-9BF1-E88FA9AB89F9}"/>
              </a:ext>
            </a:extLst>
          </p:cNvPr>
          <p:cNvSpPr txBox="1"/>
          <p:nvPr/>
        </p:nvSpPr>
        <p:spPr>
          <a:xfrm>
            <a:off x="838200" y="2171700"/>
            <a:ext cx="808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Dapr </a:t>
            </a:r>
            <a:r>
              <a:rPr kumimoji="1" lang="zh-CN" altLang="en-US" dirty="0"/>
              <a:t>采用</a:t>
            </a:r>
            <a:r>
              <a:rPr kumimoji="1" lang="en-US" altLang="zh-CN" dirty="0"/>
              <a:t>sidecar</a:t>
            </a:r>
            <a:r>
              <a:rPr kumimoji="1" lang="zh-CN" altLang="en-US" dirty="0"/>
              <a:t> </a:t>
            </a:r>
            <a:r>
              <a:rPr lang="en" altLang="zh-CN" dirty="0"/>
              <a:t>architecture</a:t>
            </a:r>
            <a:r>
              <a:rPr lang="zh-CN" altLang="en-US" dirty="0"/>
              <a:t>，运行在一个 容器里或者一个进程里，不需要</a:t>
            </a:r>
            <a:r>
              <a:rPr lang="en-US" altLang="zh-CN" dirty="0"/>
              <a:t>application</a:t>
            </a:r>
            <a:r>
              <a:rPr lang="zh-CN" altLang="en-US" dirty="0"/>
              <a:t> 引用 </a:t>
            </a:r>
            <a:r>
              <a:rPr lang="en-US" altLang="zh-CN" dirty="0"/>
              <a:t>Dapr</a:t>
            </a:r>
            <a:r>
              <a:rPr lang="zh-CN" altLang="en-US" dirty="0"/>
              <a:t> </a:t>
            </a:r>
            <a:r>
              <a:rPr lang="en" altLang="zh-CN" dirty="0"/>
              <a:t>runtime code.</a:t>
            </a:r>
            <a:r>
              <a:rPr lang="zh-CN" altLang="en-US" dirty="0"/>
              <a:t>这使得与</a:t>
            </a:r>
            <a:r>
              <a:rPr lang="en" altLang="zh-CN" dirty="0"/>
              <a:t>Dapr</a:t>
            </a:r>
            <a:r>
              <a:rPr lang="zh-CN" altLang="en-US" dirty="0"/>
              <a:t>的集成易于与其他运行时集成，并提供了应用程序逻辑的分离，从而提高了可支持性。</a:t>
            </a:r>
          </a:p>
          <a:p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552EAE-E3E2-2041-B8E7-F273E1657084}"/>
              </a:ext>
            </a:extLst>
          </p:cNvPr>
          <p:cNvSpPr txBox="1"/>
          <p:nvPr/>
        </p:nvSpPr>
        <p:spPr>
          <a:xfrm>
            <a:off x="838200" y="5638800"/>
            <a:ext cx="901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Sidecar</a:t>
            </a:r>
            <a:r>
              <a:rPr kumimoji="1" lang="zh-CN" altLang="en-US" dirty="0"/>
              <a:t> 参考链接：</a:t>
            </a:r>
            <a:r>
              <a:rPr kumimoji="1" lang="en" altLang="zh-CN" dirty="0"/>
              <a:t>https://docs.microsoft.com/zh-cn/azure/architecture/patterns/sidecar</a:t>
            </a:r>
            <a:endParaRPr kumimoji="1" lang="zh-CN" altLang="en-US" dirty="0"/>
          </a:p>
        </p:txBody>
      </p:sp>
      <p:pic>
        <p:nvPicPr>
          <p:cNvPr id="5122" name="Picture 2" descr="Diagram of the Sidecar pattern">
            <a:extLst>
              <a:ext uri="{FF2B5EF4-FFF2-40B4-BE49-F238E27FC236}">
                <a16:creationId xmlns:a16="http://schemas.microsoft.com/office/drawing/2014/main" id="{19D8FDC4-6619-7940-BF61-04804EF9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3304187"/>
            <a:ext cx="4641850" cy="22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9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8F12-AAC4-0646-B3E3-9E40C48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Hosting Environments</a:t>
            </a:r>
            <a:r>
              <a:rPr lang="en" altLang="zh-CN" b="1" dirty="0">
                <a:hlinkClick r:id="rId2"/>
              </a:rPr>
              <a:t> 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ECFD25-A31C-7C41-BDFA-0FC2BA137871}"/>
              </a:ext>
            </a:extLst>
          </p:cNvPr>
          <p:cNvSpPr txBox="1"/>
          <p:nvPr/>
        </p:nvSpPr>
        <p:spPr>
          <a:xfrm>
            <a:off x="1612900" y="1690688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Dapr</a:t>
            </a:r>
            <a:r>
              <a:rPr kumimoji="1" lang="zh-CN" altLang="en-US" dirty="0"/>
              <a:t> 可以部署在多环境下，包括 基于本地开发的自托管或者 发布到 虚拟机</a:t>
            </a:r>
            <a:endParaRPr kumimoji="1" lang="en-US" altLang="zh-CN" dirty="0"/>
          </a:p>
          <a:p>
            <a:r>
              <a:rPr kumimoji="1" lang="en-US" altLang="zh-CN" dirty="0"/>
              <a:t>,</a:t>
            </a:r>
            <a:r>
              <a:rPr lang="en" altLang="zh-CN" dirty="0"/>
              <a:t> Kubernetes </a:t>
            </a:r>
            <a:r>
              <a:rPr lang="zh-CN" altLang="en-US" dirty="0"/>
              <a:t>以及 </a:t>
            </a:r>
            <a:r>
              <a:rPr lang="en" altLang="zh-CN" dirty="0"/>
              <a:t>edge environments such as Azure IoT Edge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A19CD-4F74-7147-9EB5-E7F63EEA21B7}"/>
              </a:ext>
            </a:extLst>
          </p:cNvPr>
          <p:cNvSpPr txBox="1"/>
          <p:nvPr/>
        </p:nvSpPr>
        <p:spPr>
          <a:xfrm>
            <a:off x="1562100" y="2755900"/>
            <a:ext cx="979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自托管（</a:t>
            </a:r>
            <a:r>
              <a:rPr lang="en" altLang="zh-CN" b="1" dirty="0"/>
              <a:t>Self hosted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     自托管模式，</a:t>
            </a:r>
            <a:r>
              <a:rPr kumimoji="1" lang="en-US" altLang="zh-CN" dirty="0"/>
              <a:t>Dapr</a:t>
            </a:r>
            <a:r>
              <a:rPr kumimoji="1" lang="zh-CN" altLang="en-US" dirty="0"/>
              <a:t> 以</a:t>
            </a:r>
            <a:r>
              <a:rPr kumimoji="1" lang="en-US" altLang="zh-CN" dirty="0"/>
              <a:t>sidecar</a:t>
            </a:r>
            <a:r>
              <a:rPr kumimoji="1" lang="zh-CN" altLang="en-US" dirty="0"/>
              <a:t> 进程方式运行，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 </a:t>
            </a:r>
            <a:r>
              <a:rPr kumimoji="1" lang="zh-CN" altLang="en-US" dirty="0"/>
              <a:t>通过 </a:t>
            </a:r>
            <a:r>
              <a:rPr kumimoji="1" lang="en-US" altLang="zh-CN" dirty="0"/>
              <a:t>HTTP/gRPC</a:t>
            </a:r>
            <a:r>
              <a:rPr kumimoji="1" lang="zh-CN" altLang="en-US" dirty="0"/>
              <a:t>方式调用</a:t>
            </a:r>
            <a:r>
              <a:rPr kumimoji="1" lang="en-US" altLang="zh-CN" dirty="0"/>
              <a:t> 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/>
              <a:t> 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95B4B4-FCB9-FC45-A608-F7D6BFB3E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441144"/>
            <a:ext cx="6705600" cy="26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B6343A-D62E-A74B-B079-54AAE255CC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FBB29A-00E5-8546-BADF-0ECF8A71431F}"/>
              </a:ext>
            </a:extLst>
          </p:cNvPr>
          <p:cNvSpPr txBox="1"/>
          <p:nvPr/>
        </p:nvSpPr>
        <p:spPr>
          <a:xfrm>
            <a:off x="1473200" y="711201"/>
            <a:ext cx="627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Kubernetes</a:t>
            </a:r>
            <a:r>
              <a:rPr lang="zh-CN" altLang="en-US" b="1" dirty="0"/>
              <a:t> 托管</a:t>
            </a:r>
            <a:r>
              <a:rPr lang="en" altLang="zh-CN" b="1" dirty="0"/>
              <a:t> </a:t>
            </a:r>
            <a:r>
              <a:rPr lang="zh-CN" altLang="en-US" b="1" dirty="0"/>
              <a:t>（</a:t>
            </a:r>
            <a:r>
              <a:rPr lang="en" altLang="zh-CN" b="1" dirty="0"/>
              <a:t>Kubernetes hosted</a:t>
            </a:r>
            <a:r>
              <a:rPr lang="zh-CN" altLang="en-US" b="1" dirty="0"/>
              <a:t>）</a:t>
            </a:r>
            <a:endParaRPr lang="en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863455-2019-3C41-9296-8F4C37D8A7BF}"/>
              </a:ext>
            </a:extLst>
          </p:cNvPr>
          <p:cNvSpPr txBox="1"/>
          <p:nvPr/>
        </p:nvSpPr>
        <p:spPr>
          <a:xfrm>
            <a:off x="1612900" y="1294368"/>
            <a:ext cx="895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lang="en" altLang="zh-CN" dirty="0"/>
              <a:t>Kubernetes</a:t>
            </a:r>
            <a:r>
              <a:rPr lang="zh-CN" altLang="en-US" dirty="0"/>
              <a:t> 容器环境中，</a:t>
            </a:r>
            <a:r>
              <a:rPr lang="en-US" altLang="zh-CN" dirty="0"/>
              <a:t>Dapr</a:t>
            </a:r>
            <a:r>
              <a:rPr lang="zh-CN" altLang="en-US" dirty="0"/>
              <a:t> 以 </a:t>
            </a:r>
            <a:r>
              <a:rPr lang="en-US" altLang="zh-CN" dirty="0"/>
              <a:t>side-car </a:t>
            </a:r>
            <a:r>
              <a:rPr lang="zh-CN" altLang="en-US" dirty="0"/>
              <a:t>容器方式和</a:t>
            </a:r>
            <a:r>
              <a:rPr lang="en-US" altLang="zh-CN" dirty="0"/>
              <a:t>application</a:t>
            </a:r>
            <a:r>
              <a:rPr lang="zh-CN" altLang="en-US" dirty="0"/>
              <a:t> 运行在同一个 </a:t>
            </a:r>
            <a:r>
              <a:rPr lang="en-US" altLang="zh-CN" dirty="0"/>
              <a:t>pod</a:t>
            </a:r>
            <a:r>
              <a:rPr lang="zh-CN" altLang="en-US" dirty="0"/>
              <a:t> 中。</a:t>
            </a:r>
            <a:endParaRPr kumimoji="1"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C726B90-8997-BC4A-8955-D43D0CC4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135999"/>
            <a:ext cx="9599896" cy="422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2BCCDCD-410D-DD4D-A35E-53643465F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10224294" y="0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3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1188</Words>
  <Application>Microsoft Macintosh PowerPoint</Application>
  <PresentationFormat>宽屏</PresentationFormat>
  <Paragraphs>171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open sans</vt:lpstr>
      <vt:lpstr>Arial</vt:lpstr>
      <vt:lpstr>Segoe UI</vt:lpstr>
      <vt:lpstr>Segoe UI Semibold</vt:lpstr>
      <vt:lpstr>Wingdings</vt:lpstr>
      <vt:lpstr>Office 主题​​</vt:lpstr>
      <vt:lpstr>基于Dapr 构建NET 应用</vt:lpstr>
      <vt:lpstr>PowerPoint 演示文稿</vt:lpstr>
      <vt:lpstr> How Dapr Works </vt:lpstr>
      <vt:lpstr>Any language, any framework, anywhere  </vt:lpstr>
      <vt:lpstr>Microservice building blocks for cloud and edge </vt:lpstr>
      <vt:lpstr>70 Dapr Components</vt:lpstr>
      <vt:lpstr>Dapr Architecture </vt:lpstr>
      <vt:lpstr>Hosting Environments 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基于Dapr 构建NET 应用</dc:title>
  <dc:creator>Zhou, Qingping</dc:creator>
  <cp:lastModifiedBy>Zhou, Qingping</cp:lastModifiedBy>
  <cp:revision>29</cp:revision>
  <dcterms:created xsi:type="dcterms:W3CDTF">2021-04-14T05:46:24Z</dcterms:created>
  <dcterms:modified xsi:type="dcterms:W3CDTF">2021-04-19T03:39:54Z</dcterms:modified>
</cp:coreProperties>
</file>