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8" r:id="rId7"/>
    <p:sldId id="270" r:id="rId8"/>
    <p:sldId id="269" r:id="rId9"/>
    <p:sldId id="266" r:id="rId10"/>
    <p:sldId id="271" r:id="rId11"/>
    <p:sldId id="272" r:id="rId12"/>
    <p:sldId id="261" r:id="rId13"/>
    <p:sldId id="265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0224-E994-A04C-B91F-DC483E50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0FC56-56D8-4043-B9E7-1BDC93341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6DAB-AC9D-4947-AA7F-D7DEBDE1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C3D5-B884-C243-9F08-3C86E3C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1A87-6640-FC40-AFFE-B494EC77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5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5747-0BD6-874F-B332-DE2C3427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F09C4-A1A4-394B-8FFD-83C473963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86CD-552D-9646-8223-797D457F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0651-5535-1141-83BA-6B6F56F4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12A5-7195-1047-B821-804531B1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44E43-A52A-D64D-80D3-94C679FA3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EA7B-BBAF-DB46-8582-57951F1A1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01B4-A523-3244-B844-641AC315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2E81-EA55-BC4F-B30A-7026610F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5D87-5A11-704A-9CFB-56970A1D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2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900-171F-5A42-9519-B7C4D973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0760-D6EE-0A4C-A1DF-C35351C8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661A-87EC-1944-9FDC-9E51D187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CCA9-0FCB-2043-BC18-2BA1DE4B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07DA-1A06-5249-BE55-2E16FC3E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9747-056A-7A42-BA57-EFCDCDC2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232C-AF21-D940-8C80-1CC00C0A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861A-6B6A-CA4D-873A-F3E2B5BE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C297-07A8-5346-A739-33CCD888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1E13-2670-F341-A74F-86AA5BF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4470-051B-CA44-ACE8-E10455EB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EF01-C9C6-AE44-A92E-90C829685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F044-9A06-4349-BF19-A65006891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0B30-9413-8F43-B1D6-2F40EBC4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3D4D-1C4A-8A4F-A1B2-978AE4CB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A540F-72CE-354E-B081-057A3B01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4747-A64A-B94C-A076-5A1133F1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81DA-EFD2-0340-A75B-C79DEF00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3E0B0-52B8-FC40-9489-DDFC1058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DAF61-E5E8-1144-A9FE-DD12D50B8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CBC6E-BA53-D045-8963-3E69705E8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BD7CE-E1F3-6E43-B9C1-0CB474FF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7920C-1661-4E4A-A519-3848DCBD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D0937-153A-4A45-8CB3-EF087349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6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9A00-BFA9-6248-B308-DB9A2869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EA1B4-4FEA-A54D-8B02-1CF4E48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C94BC-B1F8-8E46-8FEC-1C803666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314B9-57CE-5A42-86C0-F0B34D9A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5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A32D6-BAFA-1947-BFBF-60DF6DFA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F8F59-2B06-2049-B5E8-3C45244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5043-37B2-A244-B2A0-3F17D057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9912-C189-1C4F-8312-EE6E2495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1623-8309-A349-8C89-A76043E1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B3B92-B724-3B44-BC65-6BF8D2565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90432-3A85-9B4D-A167-937D676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CB1DA-C64D-5141-8AAA-15046EE4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0B5A0-02F2-4842-9F1A-021B8E1C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A5A8-3676-C44F-B73D-6763843B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A8EBB-3144-EA4A-A041-CF8213397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E53B1-E478-D542-BAD9-A74CF949E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51CF-667A-FF4C-B86A-876AA84D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0A734-29B8-BD42-93B8-46550697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F3318-96B9-0A40-ACF5-B25DE951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3931F-5B48-5C4D-A1A6-042B6E5C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FBB48-528E-E54E-A7C8-0F96B7AC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6138-DDFF-A549-8F74-BD6213858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C725-D3D1-6345-867E-54E342B7567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597-E361-764D-B01D-FABE84238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A488-7A3E-F740-AE90-C9C8DDB0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MS_Titanic#cite_note-FOOTNOTEGill2010233-31" TargetMode="External"/><Relationship Id="rId2" Type="http://schemas.openxmlformats.org/officeDocument/2006/relationships/hyperlink" Target="https://en.wikipedia.org/wiki/RMS_Titanic#cite_note-FOOTNOTEHutchingsde_Kerbrech201148-2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5604-E59C-B047-AD86-B1F18A811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61211-0B99-724D-819C-82531740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66C9-A799-524B-A484-0707B0D8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missing data: Fare in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B3DD-6188-A540-80DC-42A0B880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&gt; 60, </a:t>
            </a:r>
            <a:r>
              <a:rPr lang="en-US" dirty="0" err="1"/>
              <a:t>Pclass</a:t>
            </a:r>
            <a:r>
              <a:rPr lang="en-US" dirty="0"/>
              <a:t> = 3, doesn’t fit into the Crew Labor, thus fill the Fare value from the Mean of </a:t>
            </a:r>
            <a:r>
              <a:rPr lang="en-US" dirty="0" err="1"/>
              <a:t>Pclass</a:t>
            </a:r>
            <a:r>
              <a:rPr lang="en-US" dirty="0"/>
              <a:t> 3 per passenger fare</a:t>
            </a:r>
          </a:p>
        </p:txBody>
      </p:sp>
    </p:spTree>
    <p:extLst>
      <p:ext uri="{BB962C8B-B14F-4D97-AF65-F5344CB8AC3E}">
        <p14:creationId xmlns:p14="http://schemas.microsoft.com/office/powerpoint/2010/main" val="48048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BC95-C58F-324A-9D41-A7ADC407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Missing data: Embarked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56FC-804F-F74F-95A6-58954A26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profit much from digging into it as only 2 of 891 missing</a:t>
            </a:r>
          </a:p>
          <a:p>
            <a:r>
              <a:rPr lang="en-US" dirty="0"/>
              <a:t>Use the most frequent value in all non NA records</a:t>
            </a:r>
          </a:p>
        </p:txBody>
      </p:sp>
    </p:spTree>
    <p:extLst>
      <p:ext uri="{BB962C8B-B14F-4D97-AF65-F5344CB8AC3E}">
        <p14:creationId xmlns:p14="http://schemas.microsoft.com/office/powerpoint/2010/main" val="358460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5760-5E78-584D-B8E2-4D199E6F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3170-F9A0-E74D-B500-FE66229C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92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Social status by Title</a:t>
            </a:r>
          </a:p>
          <a:p>
            <a:pPr lvl="1"/>
            <a:r>
              <a:rPr lang="en-US" dirty="0" err="1"/>
              <a:t>Pclass</a:t>
            </a:r>
            <a:r>
              <a:rPr lang="en-US" dirty="0"/>
              <a:t> is more on Economic status</a:t>
            </a:r>
          </a:p>
          <a:p>
            <a:r>
              <a:rPr lang="en-US" dirty="0"/>
              <a:t>New </a:t>
            </a:r>
            <a:r>
              <a:rPr lang="en-US" dirty="0" err="1"/>
              <a:t>FamilySize</a:t>
            </a:r>
            <a:r>
              <a:rPr lang="en-US" dirty="0"/>
              <a:t> feature</a:t>
            </a:r>
          </a:p>
          <a:p>
            <a:pPr lvl="1"/>
            <a:r>
              <a:rPr lang="en-US" dirty="0"/>
              <a:t>Combining sib and parch</a:t>
            </a:r>
          </a:p>
          <a:p>
            <a:pPr lvl="1"/>
            <a:r>
              <a:rPr lang="en-US" dirty="0"/>
              <a:t>Need prove strong correlation among these two</a:t>
            </a:r>
          </a:p>
          <a:p>
            <a:r>
              <a:rPr lang="en-US" dirty="0"/>
              <a:t>Per Passenger Fare</a:t>
            </a:r>
          </a:p>
          <a:p>
            <a:pPr lvl="1"/>
            <a:r>
              <a:rPr lang="en-US" dirty="0"/>
              <a:t>Fare/</a:t>
            </a:r>
            <a:r>
              <a:rPr lang="en-US" dirty="0" err="1"/>
              <a:t>FamilySize</a:t>
            </a:r>
            <a:r>
              <a:rPr lang="en-US" dirty="0"/>
              <a:t> (note family size = sib + parch Ming </a:t>
            </a:r>
            <a:r>
              <a:rPr lang="en-US" dirty="0" err="1"/>
              <a:t>Xiu</a:t>
            </a:r>
            <a:r>
              <a:rPr lang="en-US" dirty="0"/>
              <a:t> proposed above)</a:t>
            </a:r>
          </a:p>
          <a:p>
            <a:pPr lvl="1"/>
            <a:r>
              <a:rPr lang="en-US" dirty="0"/>
              <a:t>Any strong correlation between Per Passenger Fare and </a:t>
            </a:r>
            <a:r>
              <a:rPr lang="en-US" dirty="0" err="1"/>
              <a:t>Pclass</a:t>
            </a:r>
            <a:r>
              <a:rPr lang="en-US" dirty="0"/>
              <a:t>?</a:t>
            </a:r>
          </a:p>
          <a:p>
            <a:r>
              <a:rPr lang="en-US" dirty="0"/>
              <a:t>Paying No Fare</a:t>
            </a:r>
          </a:p>
          <a:p>
            <a:pPr lvl="1"/>
            <a:r>
              <a:rPr lang="en-US" dirty="0"/>
              <a:t>Is VIP, Engineer, Crew and all those who worked on the ship, based on Fare, those paying no fare are likely to fall under this category</a:t>
            </a:r>
          </a:p>
          <a:p>
            <a:pPr lvl="1"/>
            <a:r>
              <a:rPr lang="en-US" dirty="0"/>
              <a:t>Why it’s important? They know the ship better, they are more likely to help passengers which might impact their own chance of survival. </a:t>
            </a:r>
          </a:p>
        </p:txBody>
      </p:sp>
    </p:spTree>
    <p:extLst>
      <p:ext uri="{BB962C8B-B14F-4D97-AF65-F5344CB8AC3E}">
        <p14:creationId xmlns:p14="http://schemas.microsoft.com/office/powerpoint/2010/main" val="88801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6970-64BD-0C40-95BB-C1E46B79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exploration/Feature importance: intuitive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47C1-8AE5-3A40-8CCA-2C390667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Ming </a:t>
            </a:r>
            <a:r>
              <a:rPr lang="en-US" dirty="0" err="1"/>
              <a:t>Xiu’s</a:t>
            </a:r>
            <a:r>
              <a:rPr lang="en-US" dirty="0"/>
              <a:t> Plots on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Social Status</a:t>
            </a:r>
          </a:p>
          <a:p>
            <a:pPr lvl="1"/>
            <a:r>
              <a:rPr lang="en-US" dirty="0"/>
              <a:t>Economic Status</a:t>
            </a:r>
          </a:p>
          <a:p>
            <a:pPr lvl="1"/>
            <a:r>
              <a:rPr lang="en-US" dirty="0"/>
              <a:t>Family Size</a:t>
            </a:r>
          </a:p>
          <a:p>
            <a:pPr lvl="1"/>
            <a:r>
              <a:rPr lang="en-US" dirty="0"/>
              <a:t>Deck/Cabin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1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E39E-D703-114A-8633-90C8DA4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Exploration/Feature importance: non-intuitive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8985-9A0E-5447-9F2D-E9441A84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to get Gini index for feature importance</a:t>
            </a:r>
          </a:p>
          <a:p>
            <a:r>
              <a:rPr lang="en-US" dirty="0"/>
              <a:t>Any other feature importance model to run</a:t>
            </a:r>
          </a:p>
          <a:p>
            <a:r>
              <a:rPr lang="en-US" dirty="0"/>
              <a:t>The output will be the feature importance ranking from 1~11</a:t>
            </a:r>
          </a:p>
        </p:txBody>
      </p:sp>
    </p:spTree>
    <p:extLst>
      <p:ext uri="{BB962C8B-B14F-4D97-AF65-F5344CB8AC3E}">
        <p14:creationId xmlns:p14="http://schemas.microsoft.com/office/powerpoint/2010/main" val="153831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25-F9F1-1945-AC49-4F44E258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CBF1-7ADF-1749-8F42-2773963D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5063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 the train set 891 into train &amp; test (2/3, 1/3) </a:t>
            </a:r>
          </a:p>
          <a:p>
            <a:r>
              <a:rPr lang="en-US" dirty="0"/>
              <a:t>For each model/</a:t>
            </a:r>
            <a:r>
              <a:rPr lang="en-US" dirty="0" err="1"/>
              <a:t>algo</a:t>
            </a:r>
            <a:r>
              <a:rPr lang="en-US" dirty="0"/>
              <a:t> that we want to run</a:t>
            </a:r>
          </a:p>
          <a:p>
            <a:pPr lvl="1"/>
            <a:r>
              <a:rPr lang="en-US" dirty="0"/>
              <a:t>Run it with Gini index top 2 features</a:t>
            </a:r>
          </a:p>
          <a:p>
            <a:pPr lvl="1"/>
            <a:r>
              <a:rPr lang="en-US" dirty="0"/>
              <a:t>Run it with Gini index top 3 features</a:t>
            </a:r>
          </a:p>
          <a:p>
            <a:pPr lvl="1"/>
            <a:r>
              <a:rPr lang="en-US" dirty="0"/>
              <a:t>Run it with Gini index top 4 features</a:t>
            </a:r>
          </a:p>
          <a:p>
            <a:pPr lvl="1"/>
            <a:r>
              <a:rPr lang="en-US" dirty="0"/>
              <a:t>Run it with Gini index top 5 features</a:t>
            </a:r>
          </a:p>
          <a:p>
            <a:pPr lvl="1"/>
            <a:r>
              <a:rPr lang="en-US" dirty="0"/>
              <a:t>Run it with Gini index top 6 features</a:t>
            </a:r>
          </a:p>
          <a:p>
            <a:pPr lvl="1"/>
            <a:r>
              <a:rPr lang="en-US" dirty="0"/>
              <a:t>……………………………………10……………</a:t>
            </a:r>
          </a:p>
          <a:p>
            <a:r>
              <a:rPr lang="en-US" dirty="0"/>
              <a:t>For each model/</a:t>
            </a:r>
            <a:r>
              <a:rPr lang="en-US" dirty="0" err="1"/>
              <a:t>algo</a:t>
            </a:r>
            <a:r>
              <a:rPr lang="en-US" dirty="0"/>
              <a:t>, with each addition of feature</a:t>
            </a:r>
          </a:p>
          <a:p>
            <a:pPr lvl="1"/>
            <a:r>
              <a:rPr lang="en-US" dirty="0"/>
              <a:t>Compare with the best accuracy rate</a:t>
            </a:r>
          </a:p>
          <a:p>
            <a:pPr lvl="1"/>
            <a:r>
              <a:rPr lang="en-US" dirty="0"/>
              <a:t>Identify the winner</a:t>
            </a:r>
          </a:p>
          <a:p>
            <a:r>
              <a:rPr lang="en-US" dirty="0"/>
              <a:t>Of all the models/</a:t>
            </a:r>
            <a:r>
              <a:rPr lang="en-US" dirty="0" err="1"/>
              <a:t>algos</a:t>
            </a:r>
            <a:r>
              <a:rPr lang="en-US" dirty="0"/>
              <a:t>, the one with highest accuracy will be the one we submit to Kaggle</a:t>
            </a:r>
          </a:p>
          <a:p>
            <a:pPr lvl="1"/>
            <a:r>
              <a:rPr lang="en-US" dirty="0"/>
              <a:t>Note we need to include this Kaggle Score in our report.</a:t>
            </a:r>
          </a:p>
        </p:txBody>
      </p:sp>
    </p:spTree>
    <p:extLst>
      <p:ext uri="{BB962C8B-B14F-4D97-AF65-F5344CB8AC3E}">
        <p14:creationId xmlns:p14="http://schemas.microsoft.com/office/powerpoint/2010/main" val="8707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8CAD-6DCB-1441-88A5-07F515C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Data Description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770270-B566-E04A-9891-EB8ADF4C3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498278"/>
              </p:ext>
            </p:extLst>
          </p:nvPr>
        </p:nvGraphicFramePr>
        <p:xfrm>
          <a:off x="880533" y="1571223"/>
          <a:ext cx="9550398" cy="4660071"/>
        </p:xfrm>
        <a:graphic>
          <a:graphicData uri="http://schemas.openxmlformats.org/drawingml/2006/table">
            <a:tbl>
              <a:tblPr/>
              <a:tblGrid>
                <a:gridCol w="3183466">
                  <a:extLst>
                    <a:ext uri="{9D8B030D-6E8A-4147-A177-3AD203B41FA5}">
                      <a16:colId xmlns:a16="http://schemas.microsoft.com/office/drawing/2014/main" val="905327826"/>
                    </a:ext>
                  </a:extLst>
                </a:gridCol>
                <a:gridCol w="3183466">
                  <a:extLst>
                    <a:ext uri="{9D8B030D-6E8A-4147-A177-3AD203B41FA5}">
                      <a16:colId xmlns:a16="http://schemas.microsoft.com/office/drawing/2014/main" val="3719260686"/>
                    </a:ext>
                  </a:extLst>
                </a:gridCol>
                <a:gridCol w="3183466">
                  <a:extLst>
                    <a:ext uri="{9D8B030D-6E8A-4147-A177-3AD203B41FA5}">
                      <a16:colId xmlns:a16="http://schemas.microsoft.com/office/drawing/2014/main" val="3546269958"/>
                    </a:ext>
                  </a:extLst>
                </a:gridCol>
              </a:tblGrid>
              <a:tr h="342577">
                <a:tc>
                  <a:txBody>
                    <a:bodyPr/>
                    <a:lstStyle/>
                    <a:p>
                      <a:pPr algn="l" fontAlgn="base"/>
                      <a:r>
                        <a:rPr lang="en-SG" sz="1400" b="0" dirty="0">
                          <a:effectLst/>
                          <a:latin typeface="inherit"/>
                        </a:rPr>
                        <a:t>Variable</a:t>
                      </a:r>
                    </a:p>
                  </a:txBody>
                  <a:tcPr marL="171763" marR="171763" marT="64411" marB="50098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SG" sz="1400" b="0">
                          <a:effectLst/>
                          <a:latin typeface="inherit"/>
                        </a:rPr>
                        <a:t>Definition</a:t>
                      </a:r>
                    </a:p>
                  </a:txBody>
                  <a:tcPr marL="171763" marR="171763" marT="64411" marB="50098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SG" sz="1400" b="0">
                          <a:effectLst/>
                          <a:latin typeface="inherit"/>
                        </a:rPr>
                        <a:t>Key</a:t>
                      </a:r>
                    </a:p>
                  </a:txBody>
                  <a:tcPr marL="171763" marR="171763" marT="64411" marB="50098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98399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0 = No, 1 = Yes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01854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 err="1">
                          <a:effectLst/>
                          <a:latin typeface="inherit"/>
                        </a:rPr>
                        <a:t>pclass</a:t>
                      </a:r>
                      <a:endParaRPr lang="en-SG" sz="1400" b="0" dirty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Ticket class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1 = 1st, 2 = 2nd, 3 = 3rd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892565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46419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Age in years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169637"/>
                  </a:ext>
                </a:extLst>
              </a:tr>
              <a:tr h="565508"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 err="1">
                          <a:effectLst/>
                          <a:latin typeface="inherit"/>
                        </a:rPr>
                        <a:t>sibsp</a:t>
                      </a:r>
                      <a:endParaRPr lang="en-SG" sz="1400" b="0" dirty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# of siblings / spouses aboard the Titanic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70518"/>
                  </a:ext>
                </a:extLst>
              </a:tr>
              <a:tr h="565508"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>
                          <a:effectLst/>
                          <a:latin typeface="inherit"/>
                        </a:rPr>
                        <a:t>parch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# of parents / children aboard the Titanic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715787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ticket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Ticket number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80128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fare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Passenger fare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24825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cabin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Cabin number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8712"/>
                  </a:ext>
                </a:extLst>
              </a:tr>
              <a:tr h="788439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embarked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Port of Embarkation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>
                          <a:effectLst/>
                          <a:latin typeface="inherit"/>
                        </a:rPr>
                        <a:t>C = Cherbourg, Q = Queenstown, S = Southampton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1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8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00821C-F52E-1646-995F-18E09F07B6EA}"/>
              </a:ext>
            </a:extLst>
          </p:cNvPr>
          <p:cNvSpPr/>
          <p:nvPr/>
        </p:nvSpPr>
        <p:spPr>
          <a:xfrm>
            <a:off x="643943" y="1852797"/>
            <a:ext cx="111917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PassengerId</a:t>
            </a:r>
            <a:r>
              <a:rPr lang="en-US" dirty="0"/>
              <a:t>      Survived         </a:t>
            </a:r>
            <a:r>
              <a:rPr lang="en-US" dirty="0" err="1"/>
              <a:t>Pclass</a:t>
            </a:r>
            <a:r>
              <a:rPr lang="en-US" dirty="0"/>
              <a:t>           Name            Sex             Age            </a:t>
            </a:r>
            <a:r>
              <a:rPr lang="en-US" dirty="0" err="1"/>
              <a:t>SibSp</a:t>
            </a:r>
            <a:r>
              <a:rPr lang="en-US" dirty="0"/>
              <a:t>        </a:t>
            </a:r>
          </a:p>
          <a:p>
            <a:r>
              <a:rPr lang="en-US" dirty="0"/>
              <a:t> Mode :logical   Mode :logical   Mode :logical   Mode :logical   Mode :logical   Mode :logical   Mode :logical  </a:t>
            </a:r>
          </a:p>
          <a:p>
            <a:r>
              <a:rPr lang="en-US" dirty="0"/>
              <a:t> FALSE:891       FALSE:891       FALSE:891       FALSE:891       FALSE:891       FALSE:714       FALSE:891      </a:t>
            </a:r>
          </a:p>
          <a:p>
            <a:r>
              <a:rPr lang="en-US" dirty="0"/>
              <a:t>                                                                                 TRUE :177                      </a:t>
            </a:r>
          </a:p>
          <a:p>
            <a:r>
              <a:rPr lang="en-US" dirty="0"/>
              <a:t>   Parch           Ticket           Fare           Cabin          Embarked      </a:t>
            </a:r>
          </a:p>
          <a:p>
            <a:r>
              <a:rPr lang="en-US" dirty="0"/>
              <a:t> Mode :logical   Mode :logical   Mode :logical   Mode :logical   Mode :logical  </a:t>
            </a:r>
          </a:p>
          <a:p>
            <a:r>
              <a:rPr lang="en-US" dirty="0"/>
              <a:t> FALSE:891       FALSE:891       FALSE:891       FALSE:204       FALSE:889      </a:t>
            </a:r>
          </a:p>
          <a:p>
            <a:r>
              <a:rPr lang="en-US" dirty="0"/>
              <a:t>                                                 TRUE :687       TRUE :2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B2EFAD-03F0-2E4E-BE95-D6F238CC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Statement &amp;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52741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04CD7-1333-6F48-BCD3-F0EF9F3E1701}"/>
              </a:ext>
            </a:extLst>
          </p:cNvPr>
          <p:cNvSpPr/>
          <p:nvPr/>
        </p:nvSpPr>
        <p:spPr>
          <a:xfrm>
            <a:off x="1068946" y="1690688"/>
            <a:ext cx="98008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str(Train)</a:t>
            </a:r>
          </a:p>
          <a:p>
            <a:r>
              <a:rPr lang="en-US" dirty="0"/>
              <a:t>'</a:t>
            </a:r>
            <a:r>
              <a:rPr lang="en-US" dirty="0" err="1"/>
              <a:t>data.frame</a:t>
            </a:r>
            <a:r>
              <a:rPr lang="en-US" dirty="0"/>
              <a:t>':	891 obs. of  12 variables:</a:t>
            </a:r>
          </a:p>
          <a:p>
            <a:r>
              <a:rPr lang="en-US" dirty="0"/>
              <a:t> $ </a:t>
            </a:r>
            <a:r>
              <a:rPr lang="en-US" dirty="0" err="1"/>
              <a:t>PassengerId</a:t>
            </a:r>
            <a:r>
              <a:rPr lang="en-US" dirty="0"/>
              <a:t>: int  1 2 3 4 5 6 7 8 9 10 ...</a:t>
            </a:r>
          </a:p>
          <a:p>
            <a:r>
              <a:rPr lang="en-US" dirty="0"/>
              <a:t> $ Survived   : int  0 1 1 1 0 0 0 0 1 1 ...</a:t>
            </a:r>
          </a:p>
          <a:p>
            <a:r>
              <a:rPr lang="en-US" dirty="0"/>
              <a:t> $ </a:t>
            </a:r>
            <a:r>
              <a:rPr lang="en-US" dirty="0" err="1"/>
              <a:t>Pclass</a:t>
            </a:r>
            <a:r>
              <a:rPr lang="en-US" dirty="0"/>
              <a:t>     : int  3 1 3 1 3 3 1 3 3 2 ...</a:t>
            </a:r>
          </a:p>
          <a:p>
            <a:r>
              <a:rPr lang="en-US" dirty="0"/>
              <a:t> $ Name       : </a:t>
            </a:r>
            <a:r>
              <a:rPr lang="en-US" dirty="0" err="1"/>
              <a:t>chr</a:t>
            </a:r>
            <a:r>
              <a:rPr lang="en-US" dirty="0"/>
              <a:t>  "</a:t>
            </a:r>
            <a:r>
              <a:rPr lang="en-US" dirty="0" err="1"/>
              <a:t>Braund</a:t>
            </a:r>
            <a:r>
              <a:rPr lang="en-US" dirty="0"/>
              <a:t>, Mr. Owen Harris" "</a:t>
            </a:r>
            <a:r>
              <a:rPr lang="en-US" dirty="0" err="1"/>
              <a:t>Cumings</a:t>
            </a:r>
            <a:r>
              <a:rPr lang="en-US" dirty="0"/>
              <a:t>, Mrs. John Bradley (Florence Briggs Thayer)" "Heikkinen, Miss. </a:t>
            </a:r>
            <a:r>
              <a:rPr lang="en-US" dirty="0" err="1"/>
              <a:t>Laina</a:t>
            </a:r>
            <a:r>
              <a:rPr lang="en-US" dirty="0"/>
              <a:t>" "</a:t>
            </a:r>
            <a:r>
              <a:rPr lang="en-US" dirty="0" err="1"/>
              <a:t>Futrelle</a:t>
            </a:r>
            <a:r>
              <a:rPr lang="en-US" dirty="0"/>
              <a:t>, Mrs. Jacques Heath (Lily May Peel)" ...</a:t>
            </a:r>
          </a:p>
          <a:p>
            <a:r>
              <a:rPr lang="en-US" dirty="0"/>
              <a:t> $ Sex        : </a:t>
            </a:r>
            <a:r>
              <a:rPr lang="en-US" dirty="0" err="1"/>
              <a:t>chr</a:t>
            </a:r>
            <a:r>
              <a:rPr lang="en-US" dirty="0"/>
              <a:t>  "male" "female" "female" "female" ...</a:t>
            </a:r>
          </a:p>
          <a:p>
            <a:r>
              <a:rPr lang="en-US" dirty="0"/>
              <a:t> $ Age        : num  22 38 26 35 35 NA 54 2 27 14 ...</a:t>
            </a:r>
          </a:p>
          <a:p>
            <a:r>
              <a:rPr lang="en-US" dirty="0"/>
              <a:t> $ </a:t>
            </a:r>
            <a:r>
              <a:rPr lang="en-US" dirty="0" err="1"/>
              <a:t>SibSp</a:t>
            </a:r>
            <a:r>
              <a:rPr lang="en-US" dirty="0"/>
              <a:t>      : int  1 1 0 1 0 0 0 3 0 1 ...</a:t>
            </a:r>
          </a:p>
          <a:p>
            <a:r>
              <a:rPr lang="en-US" dirty="0"/>
              <a:t> $ Parch      : int  0 0 0 0 0 0 0 1 2 0 ...</a:t>
            </a:r>
          </a:p>
          <a:p>
            <a:r>
              <a:rPr lang="en-US" dirty="0"/>
              <a:t> $ Ticket     : </a:t>
            </a:r>
            <a:r>
              <a:rPr lang="en-US" dirty="0" err="1"/>
              <a:t>chr</a:t>
            </a:r>
            <a:r>
              <a:rPr lang="en-US" dirty="0"/>
              <a:t>  "A/5 21171" "PC 17599" "STON/O2. 3101282" "113803" ...</a:t>
            </a:r>
          </a:p>
          <a:p>
            <a:r>
              <a:rPr lang="en-US" dirty="0"/>
              <a:t> $ Fare       : num  7.25 71.28 7.92 53.1 8.05 ...</a:t>
            </a:r>
          </a:p>
          <a:p>
            <a:r>
              <a:rPr lang="en-US" dirty="0"/>
              <a:t> $ Cabin      : </a:t>
            </a:r>
            <a:r>
              <a:rPr lang="en-US" dirty="0" err="1"/>
              <a:t>chr</a:t>
            </a:r>
            <a:r>
              <a:rPr lang="en-US" dirty="0"/>
              <a:t>  NA "C85" NA "C123" ...</a:t>
            </a:r>
          </a:p>
          <a:p>
            <a:r>
              <a:rPr lang="en-US" dirty="0"/>
              <a:t> $ Embarked   : </a:t>
            </a:r>
            <a:r>
              <a:rPr lang="en-US" dirty="0" err="1"/>
              <a:t>chr</a:t>
            </a:r>
            <a:r>
              <a:rPr lang="en-US" dirty="0"/>
              <a:t>  "S" "C" "S" "S" ...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684D7D-53C2-5141-B835-52A50CB0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Statement &amp;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33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B141-6DEB-CC4F-9B39-3FD2E910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handling: Cabin &amp; Age &amp; Fare &amp; Embarkation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D613-49AA-384D-BA13-F05D828A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Cabin </a:t>
            </a:r>
            <a:r>
              <a:rPr lang="en-US" dirty="0">
                <a:solidFill>
                  <a:srgbClr val="FF0000"/>
                </a:solidFill>
              </a:rPr>
              <a:t>missing in both Train &amp; Test</a:t>
            </a:r>
          </a:p>
          <a:p>
            <a:pPr lvl="1"/>
            <a:r>
              <a:rPr lang="en-US" dirty="0"/>
              <a:t>Strip the numbers and keep the Leading Letter</a:t>
            </a:r>
          </a:p>
          <a:p>
            <a:pPr lvl="1"/>
            <a:r>
              <a:rPr lang="en-US" dirty="0"/>
              <a:t>Completely drop the cabin feature</a:t>
            </a:r>
          </a:p>
          <a:p>
            <a:r>
              <a:rPr lang="en-US" dirty="0"/>
              <a:t>Age </a:t>
            </a:r>
            <a:r>
              <a:rPr lang="en-US" dirty="0">
                <a:solidFill>
                  <a:srgbClr val="FF0000"/>
                </a:solidFill>
              </a:rPr>
              <a:t>missing in both Train &amp; Test</a:t>
            </a:r>
          </a:p>
          <a:p>
            <a:pPr lvl="1"/>
            <a:r>
              <a:rPr lang="en-US" dirty="0"/>
              <a:t>Fill up </a:t>
            </a:r>
          </a:p>
          <a:p>
            <a:r>
              <a:rPr lang="en-US" dirty="0"/>
              <a:t>Fare </a:t>
            </a:r>
            <a:r>
              <a:rPr lang="en-US" dirty="0">
                <a:solidFill>
                  <a:srgbClr val="FF0000"/>
                </a:solidFill>
              </a:rPr>
              <a:t>only 1 out of 418 record missing in Test</a:t>
            </a:r>
          </a:p>
          <a:p>
            <a:pPr lvl="1"/>
            <a:r>
              <a:rPr lang="en-US" dirty="0"/>
              <a:t>Is this feature useful</a:t>
            </a:r>
          </a:p>
          <a:p>
            <a:pPr lvl="1"/>
            <a:r>
              <a:rPr lang="en-US" dirty="0"/>
              <a:t>Fill it based on the mean per passenger fare by </a:t>
            </a:r>
            <a:r>
              <a:rPr lang="en-US" dirty="0" err="1"/>
              <a:t>Pclass</a:t>
            </a:r>
            <a:endParaRPr lang="en-US" dirty="0"/>
          </a:p>
          <a:p>
            <a:r>
              <a:rPr lang="en-US" dirty="0"/>
              <a:t>Embarkation </a:t>
            </a:r>
            <a:r>
              <a:rPr lang="en-US" dirty="0">
                <a:solidFill>
                  <a:srgbClr val="FF0000"/>
                </a:solidFill>
              </a:rPr>
              <a:t>only 2 records out of 891 missing in Train</a:t>
            </a:r>
          </a:p>
          <a:p>
            <a:pPr lvl="1"/>
            <a:r>
              <a:rPr lang="en-US" dirty="0"/>
              <a:t>Only 2 missing, we could simply drop the two records</a:t>
            </a:r>
          </a:p>
        </p:txBody>
      </p:sp>
    </p:spTree>
    <p:extLst>
      <p:ext uri="{BB962C8B-B14F-4D97-AF65-F5344CB8AC3E}">
        <p14:creationId xmlns:p14="http://schemas.microsoft.com/office/powerpoint/2010/main" val="245965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E38F-AF46-CD46-A58F-17C14E2E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Cabin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9671-3485-664B-BB4E-5A5B2640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Wiki Titanic Deck Plan</a:t>
            </a:r>
          </a:p>
          <a:p>
            <a:pPr lvl="1"/>
            <a:r>
              <a:rPr lang="en-US" dirty="0"/>
              <a:t>Strong correlation between </a:t>
            </a:r>
            <a:r>
              <a:rPr lang="en-US" dirty="0" err="1"/>
              <a:t>Pclass</a:t>
            </a:r>
            <a:r>
              <a:rPr lang="en-US" dirty="0"/>
              <a:t> and Deck/Cabin</a:t>
            </a:r>
          </a:p>
          <a:p>
            <a:pPr lvl="1"/>
            <a:r>
              <a:rPr lang="en-US" dirty="0"/>
              <a:t>Large percentage of missing</a:t>
            </a:r>
          </a:p>
          <a:p>
            <a:pPr lvl="1"/>
            <a:r>
              <a:rPr lang="en-US" dirty="0"/>
              <a:t>More noise could be introduced trying to fill the missing Cabin</a:t>
            </a:r>
          </a:p>
        </p:txBody>
      </p:sp>
    </p:spTree>
    <p:extLst>
      <p:ext uri="{BB962C8B-B14F-4D97-AF65-F5344CB8AC3E}">
        <p14:creationId xmlns:p14="http://schemas.microsoft.com/office/powerpoint/2010/main" val="333478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026380-AE98-7441-AF93-613905F1180F}"/>
              </a:ext>
            </a:extLst>
          </p:cNvPr>
          <p:cNvSpPr/>
          <p:nvPr/>
        </p:nvSpPr>
        <p:spPr>
          <a:xfrm>
            <a:off x="326264" y="1720840"/>
            <a:ext cx="115394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A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It was reserved exclusively for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passengers and contained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 cabins…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B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More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passenger accommodations were located here with six cabins.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Shelter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was the highest deck to run uninterrupted from stem to stern.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Crew cabins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were housed below the forecastle and Third Class public rooms were housed below the Poop Deck. In between were the majority of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 cabins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and the Second Class library.</a:t>
            </a:r>
            <a:r>
              <a:rPr lang="en-SG" baseline="30000" dirty="0">
                <a:solidFill>
                  <a:srgbClr val="0B0080"/>
                </a:solidFill>
                <a:latin typeface="Arial" panose="020B0604020202020204" pitchFamily="34" charset="0"/>
                <a:hlinkClick r:id="rId2"/>
              </a:rPr>
              <a:t>[27]</a:t>
            </a:r>
            <a:r>
              <a:rPr lang="en-SG" baseline="30000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[29]</a:t>
            </a:r>
            <a:endParaRPr lang="en-S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D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Second and Third Class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passengers had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cabins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 on this deck,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E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Upper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was predominantly used for passenger accommodation for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all three classes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plus berths for cooks, seamen, stewards…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Middle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mainly accommodated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Second and Third Class passengers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and several departments of the crew.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G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Lower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was the lowest complete deck that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carried passengers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just above the waterline.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Orlop Decks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 and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Tank Top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 below that were on the lowest level of the ship, below the waterline. </a:t>
            </a:r>
            <a:endParaRPr lang="en-SG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55913B-0BB9-E74E-A8DF-B9384D3F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Dropping Cabin feature</a:t>
            </a:r>
          </a:p>
        </p:txBody>
      </p:sp>
    </p:spTree>
    <p:extLst>
      <p:ext uri="{BB962C8B-B14F-4D97-AF65-F5344CB8AC3E}">
        <p14:creationId xmlns:p14="http://schemas.microsoft.com/office/powerpoint/2010/main" val="70922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FCDBBA-1952-994C-9C7E-43FD43FE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8" y="365124"/>
            <a:ext cx="6387920" cy="64928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635D1F-AAB9-FF44-BA1D-496CEC14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Dropping Cabin feature</a:t>
            </a:r>
          </a:p>
        </p:txBody>
      </p:sp>
    </p:spTree>
    <p:extLst>
      <p:ext uri="{BB962C8B-B14F-4D97-AF65-F5344CB8AC3E}">
        <p14:creationId xmlns:p14="http://schemas.microsoft.com/office/powerpoint/2010/main" val="135299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BDD5-E60E-BB4F-A3AB-469B278A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missing </a:t>
            </a:r>
            <a:r>
              <a:rPr lang="en-US" dirty="0" err="1"/>
              <a:t>data:Age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41B7-BDBD-4D41-91C3-CD8F7BC2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1: Using MICE</a:t>
            </a:r>
          </a:p>
          <a:p>
            <a:r>
              <a:rPr lang="en-US" dirty="0"/>
              <a:t>Approach 2: Linear regression with top 5 most correlated features</a:t>
            </a:r>
          </a:p>
          <a:p>
            <a:pPr lvl="1"/>
            <a:r>
              <a:rPr lang="en-US" dirty="0"/>
              <a:t>R-Squared is about 40%, less than desirable</a:t>
            </a:r>
          </a:p>
          <a:p>
            <a:pPr lvl="1"/>
            <a:r>
              <a:rPr lang="en-US" dirty="0"/>
              <a:t>Plus there are negative Age value predicted</a:t>
            </a:r>
          </a:p>
          <a:p>
            <a:pPr lvl="1"/>
            <a:r>
              <a:rPr lang="en-US" dirty="0"/>
              <a:t>Not very confident in this model and eventually giving up the model</a:t>
            </a:r>
          </a:p>
          <a:p>
            <a:r>
              <a:rPr lang="en-US" dirty="0"/>
              <a:t>Approach 3: </a:t>
            </a:r>
            <a:r>
              <a:rPr lang="en-US" dirty="0" err="1"/>
              <a:t>fill.na</a:t>
            </a:r>
            <a:r>
              <a:rPr lang="en-US"/>
              <a:t> using </a:t>
            </a:r>
            <a:r>
              <a:rPr lang="en-US" dirty="0"/>
              <a:t>Median Value</a:t>
            </a:r>
          </a:p>
          <a:p>
            <a:endParaRPr lang="en-US" dirty="0"/>
          </a:p>
          <a:p>
            <a:r>
              <a:rPr lang="en-US" dirty="0"/>
              <a:t>Categorize </a:t>
            </a:r>
          </a:p>
        </p:txBody>
      </p:sp>
    </p:spTree>
    <p:extLst>
      <p:ext uri="{BB962C8B-B14F-4D97-AF65-F5344CB8AC3E}">
        <p14:creationId xmlns:p14="http://schemas.microsoft.com/office/powerpoint/2010/main" val="250388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775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inherit</vt:lpstr>
      <vt:lpstr>Arial</vt:lpstr>
      <vt:lpstr>Calibri</vt:lpstr>
      <vt:lpstr>Calibri Light</vt:lpstr>
      <vt:lpstr>Office Theme</vt:lpstr>
      <vt:lpstr>PowerPoint Presentation</vt:lpstr>
      <vt:lpstr>Problem Statement &amp; Data Description</vt:lpstr>
      <vt:lpstr>Problem Statement &amp; Data Description</vt:lpstr>
      <vt:lpstr>Problem Statement &amp; Data Description</vt:lpstr>
      <vt:lpstr>Missing data handling: Cabin &amp; Age &amp; Fare &amp; Embarkation</vt:lpstr>
      <vt:lpstr>Dropping Cabin feature</vt:lpstr>
      <vt:lpstr>Dropping Cabin feature</vt:lpstr>
      <vt:lpstr>Dropping Cabin feature</vt:lpstr>
      <vt:lpstr>Fill missing data:Age</vt:lpstr>
      <vt:lpstr>Fill missing data: Fare in Test</vt:lpstr>
      <vt:lpstr>Fill Missing data: Embarked</vt:lpstr>
      <vt:lpstr>Feature Generation</vt:lpstr>
      <vt:lpstr>Data exploration/Feature importance: intuitive approach</vt:lpstr>
      <vt:lpstr>Data Exploration/Feature importance: non-intuitive approach</vt:lpstr>
      <vt:lpstr>Modeling and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 FENGZHI#</dc:creator>
  <cp:lastModifiedBy>#LI FENGZHI#</cp:lastModifiedBy>
  <cp:revision>29</cp:revision>
  <dcterms:created xsi:type="dcterms:W3CDTF">2019-08-18T01:57:53Z</dcterms:created>
  <dcterms:modified xsi:type="dcterms:W3CDTF">2019-08-19T16:58:16Z</dcterms:modified>
</cp:coreProperties>
</file>