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6"/>
    <p:restoredTop sz="94737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08E1F-AFF0-0F44-BF8B-3DF24F9BA01E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75F60-E72C-214D-8A55-267FE1A8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5F60-E72C-214D-8A55-267FE1A88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5A4-9126-774A-A5A9-F960B148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B87E0-049D-6740-8976-54EEB58BF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5E79-D671-3B40-8FB4-028A542E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852F-81E1-954F-B27C-51742C63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EC7B-E83D-6A4E-A2D4-8161FF3E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D43D-E0E4-3247-A4D6-72541D7B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BDF0D-A3B4-4E42-9E8C-05AA0913C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FE4E-F991-254B-A283-CA94285F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6E4C-F1BC-A242-875F-140D736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66FE-B548-A641-9AAF-ED35A98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DE26A-D3A4-9A4C-83DB-2F511CCDD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921B8-9847-D142-9011-85BB7F2C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70C7-EEE2-8F41-AE2B-FA8F656B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96F5-A4F4-924F-BF6C-0F87AFA7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98B1-5E60-364A-94F9-D9AEFA1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5EB-3876-2F41-956F-3DDD40B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BC18-1108-0043-8DFD-B40E5304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23B6-1BFE-BB46-A6A5-CE6A2137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F712-E8CE-F14E-8B7E-BB505092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29FF-9381-3849-849D-D2519BA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A9F-A83C-D34B-B2BB-47547EB0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6D79-F31C-6D43-9E14-24109772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3F2D-F40C-9D42-8063-30C003FC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CAAF-561C-FD4D-931B-9198278D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D2F2-4CF8-AF47-BE48-49EDFFA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E45C-5673-9D4C-9C71-F15F8C8A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47DB-7496-E345-959C-D784564C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772F3-EA16-2446-BFB2-DC40F54D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7E247-7CA9-7145-971A-9F46D210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7DAE-0B73-9C4F-A779-AD50089E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F1AA-71D2-1E4C-9BF5-EB544046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8B8-FD84-524C-8C66-45438FD7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845E-09D6-C241-8444-CA24935E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E54DE-6C92-3647-ABC6-B76863CB4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7D231-C3A4-9845-AA1B-81CEF3DD0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DDC0-623D-FC4E-94DC-298548127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18E9C-2520-C647-A30E-1E3E9AB4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C8B62-43A6-4F45-9959-3271D32D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9F898-4A1F-F447-BA43-5C75DF5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B5F-EEF5-AD4E-A2EF-5216FBC9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E5D1D-F297-3A43-8DB5-F2CF13D0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76B6-AD98-E54A-A75F-A40C71F2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EE4D7-5CF8-5E45-A599-2E70334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E21A-5446-6D42-A2D1-31BB812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5403E-7D0A-AD4B-B67F-488B4492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F9721-A0FA-6F4A-9156-43699E5D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CC73-CCD6-DF49-B121-16B47F95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F91-914B-8647-97ED-E15787C1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7A1C-6D1F-1641-A0A0-38D4DF60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D8AD-563E-4C49-BFC3-31F1348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2303-B69F-4648-B1C3-A5181A5E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CAE8A-05DA-214B-A02C-D83B9290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0B5-8A04-9F47-9BE7-AC1E05C1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C2E17-FE80-9C43-8A56-E7AA43073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B82DC-BF36-D241-A031-5470F412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1019-9799-4E4D-B93D-82C9390F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86FF-B109-4743-99CC-6D44F00A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E30F-6B10-364C-A7FB-0C698183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6E4B0-3719-3E4E-9255-6F4CF6AB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109B-E75E-954E-8D57-70F99504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05B8-F22D-D74F-AF81-2FE5FF77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7518-73EE-4E40-B909-558BEB00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4112-2EA5-D54D-9332-D4232AE4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0FFE-131E-3347-8BC7-D31D29CC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MH8111 Assignment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Classification using Naïve Bayes</a:t>
            </a:r>
          </a:p>
        </p:txBody>
      </p:sp>
    </p:spTree>
    <p:extLst>
      <p:ext uri="{BB962C8B-B14F-4D97-AF65-F5344CB8AC3E}">
        <p14:creationId xmlns:p14="http://schemas.microsoft.com/office/powerpoint/2010/main" val="142210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1E0C-3B0C-B845-9922-15A023FB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98EF-5861-1B49-ACB0-8BCC3C63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BDD-76B9-3941-A5D4-1CE4631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72F1-A5F2-5640-ABB8-CF328FE9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5A30-F197-C340-BD77-21E6BB69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2985-A4F8-9A40-838E-D8B5989A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6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6EAF-97CE-8E4F-AD1C-FB9D504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A6A0-1A65-B54C-9C01-78B81DCD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25E-5188-AA45-B7E6-85C7EC6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84E6-15FC-6645-9D08-AE42AEB5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E7F1-9457-1547-9335-8ADF6C6B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2723-5B49-DC48-8142-DCBA818C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7820-F245-4E4B-8A0E-AED1225C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48CC-4B72-3E46-93C1-10124218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71E4-C7DA-BE40-805A-3BAB90E3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86C4-85C9-794F-874D-7783B895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C95A-4C7E-7C40-B4E3-4398BB07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B737-95A4-4F44-AB54-CB239A35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868E-E76E-974D-A571-B7DD745B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B760-DDD4-3D40-B076-10078924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745D-31A9-D74B-BF75-5CB21FF6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6781-D22F-8B41-BAE4-C1FCCE48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and Dataset Directory</a:t>
            </a:r>
          </a:p>
          <a:p>
            <a:r>
              <a:rPr lang="en-US" dirty="0"/>
              <a:t>SMS Classification with Naïve Bayes (Book: Chapter 4)</a:t>
            </a:r>
          </a:p>
          <a:p>
            <a:r>
              <a:rPr lang="en-US" dirty="0"/>
              <a:t>UCI Adult Dataset Classification with Naïve Bayes (My Own)</a:t>
            </a:r>
          </a:p>
        </p:txBody>
      </p:sp>
    </p:spTree>
    <p:extLst>
      <p:ext uri="{BB962C8B-B14F-4D97-AF65-F5344CB8AC3E}">
        <p14:creationId xmlns:p14="http://schemas.microsoft.com/office/powerpoint/2010/main" val="12266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4068-A7DE-A145-B39F-8F9AFE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and Dataset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A901-BBC7-3C41-ABC0-43593F48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/>
          <a:lstStyle/>
          <a:p>
            <a:r>
              <a:rPr lang="en-US" dirty="0"/>
              <a:t>Two .R files</a:t>
            </a:r>
          </a:p>
          <a:p>
            <a:pPr lvl="1"/>
            <a:r>
              <a:rPr lang="en-US" dirty="0"/>
              <a:t>MH8111_ExampleFromBook.R</a:t>
            </a:r>
          </a:p>
          <a:p>
            <a:pPr lvl="2"/>
            <a:r>
              <a:rPr lang="en-US" dirty="0"/>
              <a:t>I followed the Machine Learning with R’s Chapter 4</a:t>
            </a:r>
          </a:p>
          <a:p>
            <a:pPr lvl="2"/>
            <a:r>
              <a:rPr lang="en-US" dirty="0"/>
              <a:t>The classification method was Naïve Bayes</a:t>
            </a:r>
          </a:p>
          <a:p>
            <a:pPr lvl="1"/>
            <a:r>
              <a:rPr lang="en-US" dirty="0"/>
              <a:t>MH8111_MyOwnDataSet.R</a:t>
            </a:r>
          </a:p>
          <a:p>
            <a:pPr lvl="2"/>
            <a:r>
              <a:rPr lang="en-US" dirty="0"/>
              <a:t>I used Adult Dataset from UCI to predict income</a:t>
            </a:r>
          </a:p>
          <a:p>
            <a:pPr lvl="2"/>
            <a:r>
              <a:rPr lang="en-SG" dirty="0">
                <a:hlinkClick r:id="rId2"/>
              </a:rPr>
              <a:t>https://archive.ics.uci.edu/ml/datasets/Adult</a:t>
            </a:r>
            <a:endParaRPr lang="en-SG" dirty="0"/>
          </a:p>
          <a:p>
            <a:r>
              <a:rPr lang="en-SG" dirty="0"/>
              <a:t>Two Dataset files</a:t>
            </a:r>
          </a:p>
          <a:p>
            <a:pPr lvl="1"/>
            <a:r>
              <a:rPr lang="en-SG" dirty="0" err="1"/>
              <a:t>sms_spam.csv</a:t>
            </a:r>
            <a:r>
              <a:rPr lang="en-SG" dirty="0"/>
              <a:t> is used by </a:t>
            </a:r>
            <a:r>
              <a:rPr lang="en-US" dirty="0"/>
              <a:t>MH8111_ExampleFromBook.R</a:t>
            </a:r>
            <a:endParaRPr lang="en-SG" dirty="0"/>
          </a:p>
          <a:p>
            <a:pPr lvl="1"/>
            <a:r>
              <a:rPr lang="en-US" dirty="0" err="1"/>
              <a:t>adult.data</a:t>
            </a:r>
            <a:r>
              <a:rPr lang="en-US" dirty="0"/>
              <a:t>, which I downloaded, is used by MH8111_MyOwnDataSet.R</a:t>
            </a:r>
          </a:p>
        </p:txBody>
      </p:sp>
    </p:spTree>
    <p:extLst>
      <p:ext uri="{BB962C8B-B14F-4D97-AF65-F5344CB8AC3E}">
        <p14:creationId xmlns:p14="http://schemas.microsoft.com/office/powerpoint/2010/main" val="39816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E131-184B-104F-B613-794C068B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 classification with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E1E6-787C-CA4C-ACCA-99FBCEE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Followed the book example, I’ve learnt the Naïve Bayes classification model.</a:t>
            </a:r>
          </a:p>
          <a:p>
            <a:r>
              <a:rPr lang="en-US" dirty="0"/>
              <a:t>Some of the library functions used in the book is deprecated now, and I have to come up with my own work around. </a:t>
            </a:r>
          </a:p>
          <a:p>
            <a:r>
              <a:rPr lang="en-US" dirty="0"/>
              <a:t>Overall, the example is easy to follow and it help me understand the models step by step.</a:t>
            </a:r>
          </a:p>
          <a:p>
            <a:r>
              <a:rPr lang="en-US" dirty="0"/>
              <a:t>I’m not going to discuss this part as it’s very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41947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6B36-EF1D-B54F-94B2-4550503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Dataset Classification with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1373-F526-F946-B3C5-EE76EAA2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dedicate the rest of the slides to fully document the details of the classification using the Adult dataset, here is a summary of what I’m going to cover in the following sections,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Data Description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Missing Data Handling</a:t>
            </a:r>
          </a:p>
          <a:p>
            <a:pPr lvl="1"/>
            <a:r>
              <a:rPr lang="en-US" dirty="0"/>
              <a:t>Feature Engineering (The Major Component)</a:t>
            </a:r>
          </a:p>
          <a:p>
            <a:pPr lvl="1"/>
            <a:r>
              <a:rPr lang="en-US" dirty="0"/>
              <a:t>Model Training &amp; Prediction &amp; Performance Evaluation</a:t>
            </a:r>
          </a:p>
          <a:p>
            <a:pPr lvl="1"/>
            <a:r>
              <a:rPr lang="en-US" dirty="0"/>
              <a:t>Model Improvement &amp; Performance Re-evaluation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0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6AA0-4E31-244D-94F0-7CBEF947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920D-E1CA-5344-9EF3-8688E9BA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51386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# 0. income: &gt;50K, &lt;=50K. (class label)</a:t>
            </a:r>
          </a:p>
          <a:p>
            <a:pPr marL="0" indent="0">
              <a:buNone/>
            </a:pPr>
            <a:r>
              <a:rPr lang="en-US" dirty="0"/>
              <a:t># 1. 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2. </a:t>
            </a:r>
            <a:r>
              <a:rPr lang="en-US" dirty="0" err="1">
                <a:solidFill>
                  <a:srgbClr val="00B0F0"/>
                </a:solidFill>
              </a:rPr>
              <a:t>work_class</a:t>
            </a:r>
            <a:r>
              <a:rPr lang="en-US" dirty="0"/>
              <a:t>: Private, Self-emp-not-</a:t>
            </a:r>
            <a:r>
              <a:rPr lang="en-US" dirty="0" err="1"/>
              <a:t>inc</a:t>
            </a:r>
            <a:r>
              <a:rPr lang="en-US" dirty="0"/>
              <a:t>, Self-emp-</a:t>
            </a:r>
            <a:r>
              <a:rPr lang="en-US" dirty="0" err="1"/>
              <a:t>inc</a:t>
            </a:r>
            <a:r>
              <a:rPr lang="en-US" dirty="0"/>
              <a:t>, Federal-gov, Local-gov, State-gov, </a:t>
            </a:r>
          </a:p>
          <a:p>
            <a:pPr marL="0" indent="0">
              <a:buNone/>
            </a:pPr>
            <a:r>
              <a:rPr lang="en-US" dirty="0"/>
              <a:t># 3. </a:t>
            </a:r>
            <a:r>
              <a:rPr lang="en-US" dirty="0" err="1">
                <a:solidFill>
                  <a:srgbClr val="00B0F0"/>
                </a:solidFill>
              </a:rPr>
              <a:t>fnlwgt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4. </a:t>
            </a:r>
            <a:r>
              <a:rPr lang="en-US" dirty="0">
                <a:solidFill>
                  <a:srgbClr val="00B0F0"/>
                </a:solidFill>
              </a:rPr>
              <a:t>education</a:t>
            </a:r>
            <a:r>
              <a:rPr lang="en-US" dirty="0"/>
              <a:t>: Bachelors, Some-college, 11th, HS-grad, Prof-school, Assoc-</a:t>
            </a:r>
            <a:r>
              <a:rPr lang="en-US" dirty="0" err="1"/>
              <a:t>acdm</a:t>
            </a:r>
            <a:r>
              <a:rPr lang="en-US" dirty="0"/>
              <a:t>, Assoc-</a:t>
            </a:r>
            <a:r>
              <a:rPr lang="en-US" dirty="0" err="1"/>
              <a:t>voc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# 5. </a:t>
            </a:r>
            <a:r>
              <a:rPr lang="en-US" dirty="0">
                <a:solidFill>
                  <a:srgbClr val="00B0F0"/>
                </a:solidFill>
              </a:rPr>
              <a:t>education-num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6. </a:t>
            </a:r>
            <a:r>
              <a:rPr lang="en-US" dirty="0" err="1">
                <a:solidFill>
                  <a:srgbClr val="00B0F0"/>
                </a:solidFill>
              </a:rPr>
              <a:t>marital_status</a:t>
            </a:r>
            <a:r>
              <a:rPr lang="en-US" dirty="0"/>
              <a:t>: Married-civ-spouse, Divorced, Never-married, Separated, </a:t>
            </a:r>
          </a:p>
          <a:p>
            <a:pPr marL="0" indent="0">
              <a:buNone/>
            </a:pPr>
            <a:r>
              <a:rPr lang="en-US" dirty="0"/>
              <a:t># 7. </a:t>
            </a:r>
            <a:r>
              <a:rPr lang="en-US" dirty="0">
                <a:solidFill>
                  <a:srgbClr val="00B0F0"/>
                </a:solidFill>
              </a:rPr>
              <a:t>occupation</a:t>
            </a:r>
            <a:r>
              <a:rPr lang="en-US" dirty="0"/>
              <a:t>: Tech-support, Craft-repair, Other-service, Sales, Exec-managerial, Prof-specialty, </a:t>
            </a:r>
          </a:p>
          <a:p>
            <a:pPr marL="0" indent="0">
              <a:buNone/>
            </a:pPr>
            <a:r>
              <a:rPr lang="en-US" dirty="0"/>
              <a:t># 8. </a:t>
            </a:r>
            <a:r>
              <a:rPr lang="en-US" dirty="0">
                <a:solidFill>
                  <a:srgbClr val="00B0F0"/>
                </a:solidFill>
              </a:rPr>
              <a:t>relationship</a:t>
            </a:r>
            <a:r>
              <a:rPr lang="en-US" dirty="0"/>
              <a:t>: Wife, Own-child, Husband, Not-in-family, Other-relative, Unmarried.</a:t>
            </a:r>
          </a:p>
          <a:p>
            <a:pPr marL="0" indent="0">
              <a:buNone/>
            </a:pPr>
            <a:r>
              <a:rPr lang="en-US" dirty="0"/>
              <a:t># 9. </a:t>
            </a:r>
            <a:r>
              <a:rPr lang="en-US" dirty="0">
                <a:solidFill>
                  <a:srgbClr val="00B0F0"/>
                </a:solidFill>
              </a:rPr>
              <a:t>race</a:t>
            </a:r>
            <a:r>
              <a:rPr lang="en-US" dirty="0"/>
              <a:t>: White, Asian-Pac-Islander, Amer-Indian-Eskimo, Other, Black.</a:t>
            </a:r>
          </a:p>
          <a:p>
            <a:pPr marL="0" indent="0">
              <a:buNone/>
            </a:pPr>
            <a:r>
              <a:rPr lang="en-US" dirty="0"/>
              <a:t># 10. </a:t>
            </a:r>
            <a:r>
              <a:rPr lang="en-US" dirty="0">
                <a:solidFill>
                  <a:srgbClr val="00B0F0"/>
                </a:solidFill>
              </a:rPr>
              <a:t>sex</a:t>
            </a:r>
            <a:r>
              <a:rPr lang="en-US" dirty="0"/>
              <a:t>: Female, Male.</a:t>
            </a:r>
          </a:p>
          <a:p>
            <a:pPr marL="0" indent="0">
              <a:buNone/>
            </a:pPr>
            <a:r>
              <a:rPr lang="en-US" dirty="0"/>
              <a:t># 11. </a:t>
            </a:r>
            <a:r>
              <a:rPr lang="en-US" dirty="0">
                <a:solidFill>
                  <a:srgbClr val="00B0F0"/>
                </a:solidFill>
              </a:rPr>
              <a:t>capital-gain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12. </a:t>
            </a:r>
            <a:r>
              <a:rPr lang="en-US" dirty="0">
                <a:solidFill>
                  <a:srgbClr val="00B0F0"/>
                </a:solidFill>
              </a:rPr>
              <a:t>capital-loss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13. </a:t>
            </a:r>
            <a:r>
              <a:rPr lang="en-US" dirty="0">
                <a:solidFill>
                  <a:srgbClr val="00B0F0"/>
                </a:solidFill>
              </a:rPr>
              <a:t>hours-per-week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14. </a:t>
            </a:r>
            <a:r>
              <a:rPr lang="en-US" dirty="0">
                <a:solidFill>
                  <a:srgbClr val="00B0F0"/>
                </a:solidFill>
              </a:rPr>
              <a:t>country</a:t>
            </a:r>
            <a:r>
              <a:rPr lang="en-US" dirty="0"/>
              <a:t>: United-States, Cambodia, England, Puerto-Rico, Canada, .</a:t>
            </a:r>
          </a:p>
        </p:txBody>
      </p:sp>
    </p:spTree>
    <p:extLst>
      <p:ext uri="{BB962C8B-B14F-4D97-AF65-F5344CB8AC3E}">
        <p14:creationId xmlns:p14="http://schemas.microsoft.com/office/powerpoint/2010/main" val="47724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3163-E2DD-224E-9ADE-DC7BA62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509-6BD7-9C45-8D0B-F2C6604D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5FC1-F6EC-F04C-98FE-98FE2F09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D845-60AF-9D43-876C-3BEB208B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0F77-4A97-964A-9191-F71ABF27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3C0C-6361-AB4D-97F8-C7F1A90B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3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following feature has been converted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: converted to categorical with Binning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hours_per_week</a:t>
            </a:r>
            <a:r>
              <a:rPr lang="en-US" dirty="0"/>
              <a:t>: converted to categorical with Binning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education</a:t>
            </a:r>
            <a:r>
              <a:rPr lang="en-US" dirty="0"/>
              <a:t>: reduced to fewer categories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marital_status</a:t>
            </a:r>
            <a:r>
              <a:rPr lang="en-US" dirty="0"/>
              <a:t>: reduced to fewer categories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country</a:t>
            </a:r>
            <a:r>
              <a:rPr lang="en-US" dirty="0"/>
              <a:t>: grouped together based on location and level of development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work_class</a:t>
            </a:r>
            <a:r>
              <a:rPr lang="en-US" dirty="0"/>
              <a:t>: reduced to fewer categories</a:t>
            </a:r>
          </a:p>
          <a:p>
            <a:r>
              <a:rPr lang="en-US" b="1" dirty="0"/>
              <a:t>The following feature has been created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investement</a:t>
            </a:r>
            <a:r>
              <a:rPr lang="en-US" dirty="0"/>
              <a:t>: created based on existing features </a:t>
            </a:r>
            <a:r>
              <a:rPr lang="en-US" dirty="0" err="1">
                <a:solidFill>
                  <a:srgbClr val="FF0000"/>
                </a:solidFill>
              </a:rPr>
              <a:t>capital_gain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capital_loss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The following feature has been removed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education_sum</a:t>
            </a:r>
            <a:r>
              <a:rPr lang="en-US" dirty="0"/>
              <a:t>: removed due to redundancy with </a:t>
            </a:r>
            <a:r>
              <a:rPr lang="en-US" dirty="0">
                <a:solidFill>
                  <a:srgbClr val="00B0F0"/>
                </a:solidFill>
              </a:rPr>
              <a:t>education</a:t>
            </a:r>
            <a:r>
              <a:rPr lang="en-US" dirty="0"/>
              <a:t> feature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fnlwgt</a:t>
            </a:r>
            <a:r>
              <a:rPr lang="en-US" dirty="0"/>
              <a:t>: sampling weight dropped because I don’t see a point using 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capital_gain</a:t>
            </a:r>
            <a:r>
              <a:rPr lang="en-US" dirty="0"/>
              <a:t>: dropped as new feature </a:t>
            </a:r>
            <a:r>
              <a:rPr lang="en-US" dirty="0">
                <a:solidFill>
                  <a:srgbClr val="00B050"/>
                </a:solidFill>
              </a:rPr>
              <a:t>investment</a:t>
            </a:r>
            <a:r>
              <a:rPr lang="en-US" dirty="0"/>
              <a:t> is created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capital_loss</a:t>
            </a:r>
            <a:r>
              <a:rPr lang="en-US" dirty="0"/>
              <a:t>: dropped as new feature </a:t>
            </a:r>
            <a:r>
              <a:rPr lang="en-US" dirty="0">
                <a:solidFill>
                  <a:srgbClr val="00B050"/>
                </a:solidFill>
              </a:rPr>
              <a:t>investment</a:t>
            </a:r>
            <a:r>
              <a:rPr lang="en-US" dirty="0"/>
              <a:t> is created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1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590</Words>
  <Application>Microsoft Macintosh PowerPoint</Application>
  <PresentationFormat>Widescreen</PresentationFormat>
  <Paragraphs>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MH8111 Assignment 1  Classification using Naïve Bayes</vt:lpstr>
      <vt:lpstr>Content Structure</vt:lpstr>
      <vt:lpstr>Source Code and Dataset Directory</vt:lpstr>
      <vt:lpstr>SMS classification with Naïve Bayes</vt:lpstr>
      <vt:lpstr>Adult Dataset Classification with Naïve Bayes</vt:lpstr>
      <vt:lpstr>Data Description</vt:lpstr>
      <vt:lpstr>Data Exploration</vt:lpstr>
      <vt:lpstr>Missing Data Handling</vt:lpstr>
      <vt:lpstr>Feature Engineering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MH8111 Assignment 1  Classification using Naïve Bayes</dc:title>
  <dc:creator>#LI FENGZHI#</dc:creator>
  <cp:lastModifiedBy>#LI FENGZHI#</cp:lastModifiedBy>
  <cp:revision>29</cp:revision>
  <dcterms:created xsi:type="dcterms:W3CDTF">2019-08-31T03:40:19Z</dcterms:created>
  <dcterms:modified xsi:type="dcterms:W3CDTF">2019-08-31T08:47:52Z</dcterms:modified>
</cp:coreProperties>
</file>