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75" r:id="rId12"/>
    <p:sldId id="278" r:id="rId13"/>
    <p:sldId id="276" r:id="rId14"/>
    <p:sldId id="267" r:id="rId15"/>
    <p:sldId id="268" r:id="rId16"/>
    <p:sldId id="269" r:id="rId17"/>
    <p:sldId id="280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82A"/>
    <a:srgbClr val="FF6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8"/>
    <p:restoredTop sz="94694"/>
  </p:normalViewPr>
  <p:slideViewPr>
    <p:cSldViewPr snapToGrid="0" snapToObjects="1">
      <p:cViewPr varScale="1">
        <p:scale>
          <a:sx n="148" d="100"/>
          <a:sy n="148" d="100"/>
        </p:scale>
        <p:origin x="1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08E1F-AFF0-0F44-BF8B-3DF24F9BA01E}" type="datetimeFigureOut">
              <a:rPr lang="en-US" smtClean="0"/>
              <a:t>8/31/19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75F60-E72C-214D-8A55-267FE1A88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75F60-E72C-214D-8A55-267FE1A889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05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75F60-E72C-214D-8A55-267FE1A889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05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75F60-E72C-214D-8A55-267FE1A889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72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75F60-E72C-214D-8A55-267FE1A889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4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25A4-9126-774A-A5A9-F960B1482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B87E0-049D-6740-8976-54EEB58BF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35E79-D671-3B40-8FB4-028A542E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852F-81E1-954F-B27C-51742C63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EC7B-E83D-6A4E-A2D4-8161FF3E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4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D43D-E0E4-3247-A4D6-72541D7B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BDF0D-A3B4-4E42-9E8C-05AA0913C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DFE4E-F991-254B-A283-CA94285F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D6E4C-F1BC-A242-875F-140D7361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A66FE-B548-A641-9AAF-ED35A98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5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DE26A-D3A4-9A4C-83DB-2F511CCDD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921B8-9847-D142-9011-85BB7F2C5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870C7-EEE2-8F41-AE2B-FA8F656B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296F5-A4F4-924F-BF6C-0F87AFA7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798B1-5E60-364A-94F9-D9AEFA12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9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05EB-3876-2F41-956F-3DDD40B5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BC18-1108-0043-8DFD-B40E5304F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123B6-1BFE-BB46-A6A5-CE6A2137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9F712-E8CE-F14E-8B7E-BB505092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F29FF-9381-3849-849D-D2519BAF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9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BA9F-A83C-D34B-B2BB-47547EB0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86D79-F31C-6D43-9E14-24109772F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3F2D-F40C-9D42-8063-30C003FC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4CAAF-561C-FD4D-931B-9198278D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7D2F2-4CF8-AF47-BE48-49EDFFA7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E45C-5673-9D4C-9C71-F15F8C8A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47DB-7496-E345-959C-D784564C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772F3-EA16-2446-BFB2-DC40F54D5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7E247-7CA9-7145-971A-9F46D210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67DAE-0B73-9C4F-A779-AD50089E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1F1AA-71D2-1E4C-9BF5-EB544046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0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C8B8-FD84-524C-8C66-45438FD7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C845E-09D6-C241-8444-CA24935E5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E54DE-6C92-3647-ABC6-B76863CB4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7D231-C3A4-9845-AA1B-81CEF3DD0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BDDC0-623D-FC4E-94DC-298548127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18E9C-2520-C647-A30E-1E3E9AB4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7C8B62-43A6-4F45-9959-3271D32D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9F898-4A1F-F447-BA43-5C75DF5C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0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5B5F-EEF5-AD4E-A2EF-5216FBC9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E5D1D-F297-3A43-8DB5-F2CF13D0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976B6-AD98-E54A-A75F-A40C71F2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EE4D7-5CF8-5E45-A599-2E70334A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3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5E21A-5446-6D42-A2D1-31BB8128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5403E-7D0A-AD4B-B67F-488B4492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F9721-A0FA-6F4A-9156-43699E5D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CC73-CCD6-DF49-B121-16B47F95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CF91-914B-8647-97ED-E15787C1D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B7A1C-6D1F-1641-A0A0-38D4DF60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BD8AD-563E-4C49-BFC3-31F1348F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82303-B69F-4648-B1C3-A5181A5E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CAE8A-05DA-214B-A02C-D83B9290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4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B0B5-8A04-9F47-9BE7-AC1E05C1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C2E17-FE80-9C43-8A56-E7AA43073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B82DC-BF36-D241-A031-5470F412A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1019-9799-4E4D-B93D-82C9390F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E86FF-B109-4743-99CC-6D44F00A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DE30F-6B10-364C-A7FB-0C698183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1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66E4B0-3719-3E4E-9255-6F4CF6AB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8109B-E75E-954E-8D57-70F995043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F05B8-F22D-D74F-AF81-2FE5FF77B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67518-73EE-4E40-B909-558BEB00C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34112-2EA5-D54D-9332-D4232AE43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Adul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0FFE-131E-3347-8BC7-D31D29CCE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199"/>
            <a:ext cx="9144000" cy="2768121"/>
          </a:xfrm>
        </p:spPr>
        <p:txBody>
          <a:bodyPr>
            <a:normAutofit fontScale="90000"/>
          </a:bodyPr>
          <a:lstStyle/>
          <a:p>
            <a:r>
              <a:rPr lang="en-US" dirty="0"/>
              <a:t>MH8111 Assignment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Classification using Naïve Bayes</a:t>
            </a:r>
            <a:br>
              <a:rPr lang="en-US" dirty="0"/>
            </a:br>
            <a:br>
              <a:rPr lang="en-US" dirty="0"/>
            </a:br>
            <a:r>
              <a:rPr lang="en-US" sz="5300" dirty="0"/>
              <a:t>by Li </a:t>
            </a:r>
            <a:r>
              <a:rPr lang="en-US" sz="5300" dirty="0" err="1"/>
              <a:t>Fengzhi</a:t>
            </a:r>
            <a:r>
              <a:rPr lang="en-US" sz="5300" dirty="0"/>
              <a:t> (G1901809H)</a:t>
            </a:r>
          </a:p>
        </p:txBody>
      </p:sp>
    </p:spTree>
    <p:extLst>
      <p:ext uri="{BB962C8B-B14F-4D97-AF65-F5344CB8AC3E}">
        <p14:creationId xmlns:p14="http://schemas.microsoft.com/office/powerpoint/2010/main" val="1422102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0BDD-76B9-3941-A5D4-1CE46311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 </a:t>
            </a:r>
            <a:r>
              <a:rPr lang="en-US" dirty="0" err="1"/>
              <a:t>hours_per_week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72F1-A5F2-5640-ABB8-CF328FE9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Feature </a:t>
            </a:r>
            <a:r>
              <a:rPr lang="en-US" b="1" dirty="0" err="1">
                <a:solidFill>
                  <a:srgbClr val="00B0F0"/>
                </a:solidFill>
              </a:rPr>
              <a:t>hours_per_week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is converted from continuous numerical to categorical using Binning too, </a:t>
            </a:r>
          </a:p>
          <a:p>
            <a:pPr lvl="1"/>
            <a:r>
              <a:rPr lang="en-US" dirty="0"/>
              <a:t>[0, 20]          =</a:t>
            </a:r>
            <a:r>
              <a:rPr lang="en-US" b="1" dirty="0">
                <a:solidFill>
                  <a:srgbClr val="00B050"/>
                </a:solidFill>
              </a:rPr>
              <a:t>LOOSE</a:t>
            </a:r>
            <a:r>
              <a:rPr lang="en-US" dirty="0"/>
              <a:t>, not working or part-time working</a:t>
            </a:r>
          </a:p>
          <a:p>
            <a:pPr lvl="1"/>
            <a:r>
              <a:rPr lang="en-US" dirty="0"/>
              <a:t>(20, 40]        =</a:t>
            </a:r>
            <a:r>
              <a:rPr lang="en-US" b="1" dirty="0">
                <a:solidFill>
                  <a:srgbClr val="00B050"/>
                </a:solidFill>
              </a:rPr>
              <a:t>NORMAL</a:t>
            </a:r>
            <a:r>
              <a:rPr lang="en-US" dirty="0"/>
              <a:t>, normal working</a:t>
            </a:r>
          </a:p>
          <a:p>
            <a:pPr lvl="1"/>
            <a:r>
              <a:rPr lang="en-US" dirty="0"/>
              <a:t>(40, 60]        =</a:t>
            </a:r>
            <a:r>
              <a:rPr lang="en-US" b="1" dirty="0">
                <a:solidFill>
                  <a:srgbClr val="00B050"/>
                </a:solidFill>
              </a:rPr>
              <a:t>OVERTIME</a:t>
            </a:r>
            <a:r>
              <a:rPr lang="en-US" dirty="0"/>
              <a:t>, over normal working hours</a:t>
            </a:r>
          </a:p>
          <a:p>
            <a:pPr lvl="1"/>
            <a:r>
              <a:rPr lang="en-US" dirty="0"/>
              <a:t>(60,]             =</a:t>
            </a:r>
            <a:r>
              <a:rPr lang="en-US" b="1" dirty="0">
                <a:solidFill>
                  <a:srgbClr val="00B050"/>
                </a:solidFill>
              </a:rPr>
              <a:t>INSANE</a:t>
            </a:r>
            <a:r>
              <a:rPr lang="en-US" dirty="0"/>
              <a:t>, really long working hours, suggesting labor hardship or 			          </a:t>
            </a:r>
            <a:r>
              <a:rPr lang="en-US" dirty="0" err="1"/>
              <a:t>workholic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Different working hours per week definitely tells something on the nature of job.  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438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0BDD-76B9-3941-A5D4-1CE46311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72F1-A5F2-5640-ABB8-CF328FE9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original </a:t>
            </a:r>
            <a:r>
              <a:rPr lang="en-US" b="1" dirty="0">
                <a:solidFill>
                  <a:srgbClr val="00B0F0"/>
                </a:solidFill>
              </a:rPr>
              <a:t>education</a:t>
            </a:r>
            <a:r>
              <a:rPr lang="en-US" dirty="0"/>
              <a:t> feature has </a:t>
            </a:r>
            <a:r>
              <a:rPr lang="en-US" b="1" dirty="0">
                <a:solidFill>
                  <a:srgbClr val="00B0F0"/>
                </a:solidFill>
              </a:rPr>
              <a:t>17</a:t>
            </a:r>
            <a:r>
              <a:rPr lang="en-US" dirty="0"/>
              <a:t> categories, and I’ve reduced the categories by grouping certain similar categories together, below is my </a:t>
            </a:r>
            <a:r>
              <a:rPr lang="en-US" b="1" dirty="0">
                <a:solidFill>
                  <a:srgbClr val="00B0F0"/>
                </a:solidFill>
              </a:rPr>
              <a:t>6</a:t>
            </a:r>
            <a:r>
              <a:rPr lang="en-US" dirty="0"/>
              <a:t> categories after reduction, 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PreHighSchool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HighSchool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Bachelor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Master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Doctor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Other</a:t>
            </a:r>
          </a:p>
          <a:p>
            <a:pPr marL="0" indent="0">
              <a:buNone/>
            </a:pPr>
            <a:r>
              <a:rPr lang="en-US" dirty="0"/>
              <a:t>Original education even contains 1th to 12</a:t>
            </a:r>
            <a:r>
              <a:rPr lang="en-US" baseline="30000" dirty="0"/>
              <a:t>th</a:t>
            </a:r>
            <a:r>
              <a:rPr lang="en-US" dirty="0"/>
              <a:t> grades. I don’t think it impacts income differently whether the candidate makes 4</a:t>
            </a:r>
            <a:r>
              <a:rPr lang="en-US" baseline="30000" dirty="0"/>
              <a:t>th</a:t>
            </a:r>
            <a:r>
              <a:rPr lang="en-US" dirty="0"/>
              <a:t> grade or 6</a:t>
            </a:r>
            <a:r>
              <a:rPr lang="en-US" baseline="30000" dirty="0"/>
              <a:t>th</a:t>
            </a:r>
            <a:r>
              <a:rPr lang="en-US" dirty="0"/>
              <a:t> grade. However, between an Bachelor degree holder and a 4</a:t>
            </a:r>
            <a:r>
              <a:rPr lang="en-US" baseline="30000" dirty="0"/>
              <a:t>th</a:t>
            </a:r>
            <a:r>
              <a:rPr lang="en-US" dirty="0"/>
              <a:t> grade graduate, the impact is most likely significant. </a:t>
            </a:r>
          </a:p>
        </p:txBody>
      </p:sp>
    </p:spTree>
    <p:extLst>
      <p:ext uri="{BB962C8B-B14F-4D97-AF65-F5344CB8AC3E}">
        <p14:creationId xmlns:p14="http://schemas.microsoft.com/office/powerpoint/2010/main" val="153961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0BDD-76B9-3941-A5D4-1CE46311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39" y="365125"/>
            <a:ext cx="11490384" cy="1325563"/>
          </a:xfrm>
        </p:spPr>
        <p:txBody>
          <a:bodyPr/>
          <a:lstStyle/>
          <a:p>
            <a:r>
              <a:rPr lang="en-US" dirty="0"/>
              <a:t>Feature Engineering: </a:t>
            </a:r>
            <a:r>
              <a:rPr lang="en-US" dirty="0" err="1"/>
              <a:t>marital_status</a:t>
            </a:r>
            <a:r>
              <a:rPr lang="en-US" dirty="0"/>
              <a:t> &amp; </a:t>
            </a:r>
            <a:r>
              <a:rPr lang="en-US" dirty="0" err="1"/>
              <a:t>work_class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72F1-A5F2-5640-ABB8-CF328FE9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original </a:t>
            </a:r>
            <a:r>
              <a:rPr lang="en-US" b="1" dirty="0" err="1">
                <a:solidFill>
                  <a:srgbClr val="00B0F0"/>
                </a:solidFill>
              </a:rPr>
              <a:t>marital_status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feature has </a:t>
            </a:r>
            <a:r>
              <a:rPr lang="en-US" b="1" dirty="0">
                <a:solidFill>
                  <a:srgbClr val="00B0F0"/>
                </a:solidFill>
              </a:rPr>
              <a:t>7</a:t>
            </a:r>
            <a:r>
              <a:rPr lang="en-US" dirty="0"/>
              <a:t> categories, and I managed to reduce it to 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r>
              <a:rPr lang="en-US" dirty="0"/>
              <a:t> categories,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Single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Married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MarriedBefore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Widowed</a:t>
            </a:r>
          </a:p>
          <a:p>
            <a:pPr marL="0" indent="0">
              <a:buNone/>
            </a:pPr>
            <a:r>
              <a:rPr lang="en-US" dirty="0"/>
              <a:t>The original </a:t>
            </a:r>
            <a:r>
              <a:rPr lang="en-US" b="1" dirty="0" err="1">
                <a:solidFill>
                  <a:srgbClr val="00B0F0"/>
                </a:solidFill>
              </a:rPr>
              <a:t>work_class</a:t>
            </a:r>
            <a:r>
              <a:rPr lang="en-US" dirty="0"/>
              <a:t> has </a:t>
            </a:r>
            <a:r>
              <a:rPr lang="en-US" b="1" dirty="0">
                <a:solidFill>
                  <a:srgbClr val="00B0F0"/>
                </a:solidFill>
              </a:rPr>
              <a:t>8</a:t>
            </a:r>
            <a:r>
              <a:rPr lang="en-US" dirty="0"/>
              <a:t> categories, and I have reduced it to 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r>
              <a:rPr lang="en-US" dirty="0"/>
              <a:t> categories,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PublicSector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PrivateSector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SelfEmployed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Unemployed</a:t>
            </a:r>
          </a:p>
        </p:txBody>
      </p:sp>
    </p:spTree>
    <p:extLst>
      <p:ext uri="{BB962C8B-B14F-4D97-AF65-F5344CB8AC3E}">
        <p14:creationId xmlns:p14="http://schemas.microsoft.com/office/powerpoint/2010/main" val="173811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0BDD-76B9-3941-A5D4-1CE46311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 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72F1-A5F2-5640-ABB8-CF328FE9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7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feature </a:t>
            </a:r>
            <a:r>
              <a:rPr lang="en-US" b="1" dirty="0">
                <a:solidFill>
                  <a:srgbClr val="00B0F0"/>
                </a:solidFill>
              </a:rPr>
              <a:t>country</a:t>
            </a:r>
            <a:r>
              <a:rPr lang="en-US" dirty="0"/>
              <a:t> is the one feature that I completely re-grouped based on location and level of development, from </a:t>
            </a:r>
            <a:r>
              <a:rPr lang="en-US" b="1" dirty="0">
                <a:solidFill>
                  <a:srgbClr val="00B0F0"/>
                </a:solidFill>
              </a:rPr>
              <a:t>41</a:t>
            </a:r>
            <a:r>
              <a:rPr lang="en-US" dirty="0"/>
              <a:t> countries to </a:t>
            </a:r>
            <a:r>
              <a:rPr lang="en-US" b="1" dirty="0">
                <a:solidFill>
                  <a:srgbClr val="00B0F0"/>
                </a:solidFill>
              </a:rPr>
              <a:t>9</a:t>
            </a:r>
            <a:r>
              <a:rPr lang="en-US" dirty="0"/>
              <a:t> categories,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America_North</a:t>
            </a:r>
            <a:r>
              <a:rPr lang="en-US" dirty="0">
                <a:solidFill>
                  <a:srgbClr val="00B050"/>
                </a:solidFill>
              </a:rPr>
              <a:t> (US, Canada)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America_South</a:t>
            </a:r>
            <a:r>
              <a:rPr lang="en-US" dirty="0">
                <a:solidFill>
                  <a:srgbClr val="00B050"/>
                </a:solidFill>
              </a:rPr>
              <a:t> (Columbia, </a:t>
            </a:r>
            <a:r>
              <a:rPr lang="en-US" dirty="0" err="1">
                <a:solidFill>
                  <a:srgbClr val="00B050"/>
                </a:solidFill>
              </a:rPr>
              <a:t>etc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America_Latin</a:t>
            </a:r>
            <a:r>
              <a:rPr lang="en-US" dirty="0">
                <a:solidFill>
                  <a:srgbClr val="00B050"/>
                </a:solidFill>
              </a:rPr>
              <a:t> (Guatemala, </a:t>
            </a:r>
            <a:r>
              <a:rPr lang="en-US" dirty="0" err="1">
                <a:solidFill>
                  <a:srgbClr val="00B050"/>
                </a:solidFill>
              </a:rPr>
              <a:t>etc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Europe_West</a:t>
            </a:r>
            <a:r>
              <a:rPr lang="en-US" dirty="0">
                <a:solidFill>
                  <a:srgbClr val="00B050"/>
                </a:solidFill>
              </a:rPr>
              <a:t> (developed European countries)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Europe_East</a:t>
            </a:r>
            <a:r>
              <a:rPr lang="en-US" dirty="0">
                <a:solidFill>
                  <a:srgbClr val="00B050"/>
                </a:solidFill>
              </a:rPr>
              <a:t> (less developed European countries, prior Soviet Union countries)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Asia_SouthEast</a:t>
            </a:r>
            <a:r>
              <a:rPr lang="en-US" dirty="0">
                <a:solidFill>
                  <a:srgbClr val="00B050"/>
                </a:solidFill>
              </a:rPr>
              <a:t> (Thailand </a:t>
            </a:r>
            <a:r>
              <a:rPr lang="en-US" dirty="0" err="1">
                <a:solidFill>
                  <a:srgbClr val="00B050"/>
                </a:solidFill>
              </a:rPr>
              <a:t>etc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Asia_NorthEast</a:t>
            </a:r>
            <a:r>
              <a:rPr lang="en-US" dirty="0">
                <a:solidFill>
                  <a:srgbClr val="00B050"/>
                </a:solidFill>
              </a:rPr>
              <a:t> (Japan)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Asia_GreaterChina</a:t>
            </a:r>
            <a:r>
              <a:rPr lang="en-US" dirty="0">
                <a:solidFill>
                  <a:srgbClr val="00B050"/>
                </a:solidFill>
              </a:rPr>
              <a:t> (China, Taiwan, </a:t>
            </a:r>
            <a:r>
              <a:rPr lang="en-US" dirty="0" err="1">
                <a:solidFill>
                  <a:srgbClr val="00B050"/>
                </a:solidFill>
              </a:rPr>
              <a:t>HongKong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Other (all the rest)</a:t>
            </a:r>
          </a:p>
          <a:p>
            <a:pPr marL="0" indent="0">
              <a:buNone/>
            </a:pPr>
            <a:r>
              <a:rPr lang="en-US" dirty="0"/>
              <a:t>The income levels between developed and development countries won’t be the same. In addition, neighbor countries of same development level tend to have similar income levels. </a:t>
            </a:r>
            <a:endParaRPr lang="en-US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03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5A30-F197-C340-BD77-21E6BB69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 new investment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2985-A4F8-9A40-838E-D8B5989A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capital_gain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00B0F0"/>
                </a:solidFill>
              </a:rPr>
              <a:t>capital_loss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are the two given features with continuous numerical values. Both </a:t>
            </a:r>
            <a:r>
              <a:rPr lang="en-US" b="1" dirty="0" err="1">
                <a:solidFill>
                  <a:srgbClr val="00B0F0"/>
                </a:solidFill>
              </a:rPr>
              <a:t>capital_gain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00B0F0"/>
                </a:solidFill>
              </a:rPr>
              <a:t>capital_loss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can take on either positive values or zero. I’ve added the new </a:t>
            </a:r>
            <a:r>
              <a:rPr lang="en-US" b="1" dirty="0">
                <a:solidFill>
                  <a:srgbClr val="00B050"/>
                </a:solidFill>
              </a:rPr>
              <a:t>investment</a:t>
            </a:r>
            <a:r>
              <a:rPr lang="en-US" dirty="0"/>
              <a:t> feature based on the following logic,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investment=Gain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When </a:t>
            </a:r>
            <a:r>
              <a:rPr lang="en-US" dirty="0" err="1">
                <a:solidFill>
                  <a:srgbClr val="00B0F0"/>
                </a:solidFill>
              </a:rPr>
              <a:t>capital_gain</a:t>
            </a:r>
            <a:r>
              <a:rPr lang="en-US" dirty="0">
                <a:solidFill>
                  <a:srgbClr val="00B0F0"/>
                </a:solidFill>
              </a:rPr>
              <a:t> &gt; 0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investment=Loss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When </a:t>
            </a:r>
            <a:r>
              <a:rPr lang="en-US" dirty="0" err="1">
                <a:solidFill>
                  <a:srgbClr val="00B0F0"/>
                </a:solidFill>
              </a:rPr>
              <a:t>capital_loss</a:t>
            </a:r>
            <a:r>
              <a:rPr lang="en-US" dirty="0">
                <a:solidFill>
                  <a:srgbClr val="00B0F0"/>
                </a:solidFill>
              </a:rPr>
              <a:t> &gt; 0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investment=None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When </a:t>
            </a:r>
            <a:r>
              <a:rPr lang="en-US" dirty="0" err="1">
                <a:solidFill>
                  <a:srgbClr val="00B0F0"/>
                </a:solidFill>
              </a:rPr>
              <a:t>capital_gain</a:t>
            </a:r>
            <a:r>
              <a:rPr lang="en-US" dirty="0">
                <a:solidFill>
                  <a:srgbClr val="00B0F0"/>
                </a:solidFill>
              </a:rPr>
              <a:t> = 0 and </a:t>
            </a:r>
            <a:r>
              <a:rPr lang="en-US" dirty="0" err="1">
                <a:solidFill>
                  <a:srgbClr val="00B0F0"/>
                </a:solidFill>
              </a:rPr>
              <a:t>capital_loss</a:t>
            </a:r>
            <a:r>
              <a:rPr lang="en-US" dirty="0">
                <a:solidFill>
                  <a:srgbClr val="00B0F0"/>
                </a:solidFill>
              </a:rPr>
              <a:t> = 0</a:t>
            </a:r>
          </a:p>
          <a:p>
            <a:pPr marL="0" indent="0">
              <a:buNone/>
            </a:pPr>
            <a:r>
              <a:rPr lang="en-US" dirty="0"/>
              <a:t>People don’t make investment when they have no savings. Broadly speaking, just by checking whether a person invests or not, we can have some insights on whether he/she is financially healthy. </a:t>
            </a:r>
          </a:p>
          <a:p>
            <a:pPr marL="0" indent="0">
              <a:buNone/>
            </a:pPr>
            <a:r>
              <a:rPr lang="en-US" dirty="0"/>
              <a:t>Furthermore, while investment gain has a positive effect on income, investment loss has a negative effect on income, that’s why I split the investment into three categories.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6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6EAF-97CE-8E4F-AD1C-FB9D5044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 dropped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A6A0-1A65-B54C-9C01-78B81DCDC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four features have been dropped,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education_sum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This is a continuous numerical feature which is not Naïve Bayes friendly</a:t>
            </a:r>
          </a:p>
          <a:p>
            <a:pPr lvl="2"/>
            <a:r>
              <a:rPr lang="en-US" dirty="0"/>
              <a:t>It’s redundant with </a:t>
            </a:r>
            <a:r>
              <a:rPr lang="en-US" dirty="0">
                <a:solidFill>
                  <a:srgbClr val="00B0F0"/>
                </a:solidFill>
              </a:rPr>
              <a:t>education</a:t>
            </a:r>
            <a:r>
              <a:rPr lang="en-US" dirty="0"/>
              <a:t> feature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fnlwgt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Sampling weight, continuous numerical feature, again not Naïve Bayes friendly</a:t>
            </a:r>
          </a:p>
          <a:p>
            <a:pPr lvl="2"/>
            <a:r>
              <a:rPr lang="en-US" dirty="0"/>
              <a:t>Besides, I have no clue how to use it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capital_gain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Created new </a:t>
            </a:r>
            <a:r>
              <a:rPr lang="en-US" dirty="0">
                <a:solidFill>
                  <a:srgbClr val="00B050"/>
                </a:solidFill>
              </a:rPr>
              <a:t>investment</a:t>
            </a:r>
            <a:r>
              <a:rPr lang="en-US" dirty="0"/>
              <a:t> feature based on it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capital_loss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Created new </a:t>
            </a:r>
            <a:r>
              <a:rPr lang="en-US" dirty="0">
                <a:solidFill>
                  <a:srgbClr val="00B050"/>
                </a:solidFill>
              </a:rPr>
              <a:t>investment</a:t>
            </a:r>
            <a:r>
              <a:rPr lang="en-US" dirty="0"/>
              <a:t> feature based on it</a:t>
            </a:r>
          </a:p>
        </p:txBody>
      </p:sp>
    </p:spTree>
    <p:extLst>
      <p:ext uri="{BB962C8B-B14F-4D97-AF65-F5344CB8AC3E}">
        <p14:creationId xmlns:p14="http://schemas.microsoft.com/office/powerpoint/2010/main" val="1666752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A25E-5188-AA45-B7E6-85C7EC6F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Training, Prediction and Evaluation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84E6-15FC-6645-9D08-AE42AEB5F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The entire dataset has been roughly split into </a:t>
            </a:r>
            <a:r>
              <a:rPr lang="en-US" b="1" dirty="0">
                <a:solidFill>
                  <a:srgbClr val="0070C0"/>
                </a:solidFill>
              </a:rPr>
              <a:t>2/3</a:t>
            </a:r>
            <a:r>
              <a:rPr lang="en-US" dirty="0"/>
              <a:t> for training and </a:t>
            </a:r>
            <a:r>
              <a:rPr lang="en-US" b="1" dirty="0">
                <a:solidFill>
                  <a:srgbClr val="00B050"/>
                </a:solidFill>
              </a:rPr>
              <a:t>1/3</a:t>
            </a:r>
            <a:r>
              <a:rPr lang="en-US" dirty="0"/>
              <a:t> for testing</a:t>
            </a:r>
          </a:p>
          <a:p>
            <a:pPr lvl="2"/>
            <a:r>
              <a:rPr lang="en-US" dirty="0" err="1"/>
              <a:t>train_data</a:t>
            </a:r>
            <a:r>
              <a:rPr lang="en-US" dirty="0"/>
              <a:t> &lt;- </a:t>
            </a:r>
            <a:r>
              <a:rPr lang="en-US" dirty="0" err="1"/>
              <a:t>adult_data_full</a:t>
            </a:r>
            <a:r>
              <a:rPr lang="en-US" dirty="0"/>
              <a:t>[1:20000,]</a:t>
            </a:r>
          </a:p>
          <a:p>
            <a:pPr lvl="2"/>
            <a:r>
              <a:rPr lang="en-US" dirty="0" err="1"/>
              <a:t>test_data</a:t>
            </a:r>
            <a:r>
              <a:rPr lang="en-US" dirty="0"/>
              <a:t> &lt;- </a:t>
            </a:r>
            <a:r>
              <a:rPr lang="en-US" dirty="0" err="1"/>
              <a:t>adult_data_full</a:t>
            </a:r>
            <a:r>
              <a:rPr lang="en-US" dirty="0"/>
              <a:t>[20001:30162,]</a:t>
            </a:r>
          </a:p>
          <a:p>
            <a:pPr lvl="1"/>
            <a:r>
              <a:rPr lang="en-US" dirty="0"/>
              <a:t>The proportion of class labels have been verified to make sure it’s a balanced split,</a:t>
            </a:r>
          </a:p>
          <a:p>
            <a:pPr lvl="2"/>
            <a:r>
              <a:rPr lang="en-US" dirty="0"/>
              <a:t>&gt; </a:t>
            </a:r>
            <a:r>
              <a:rPr lang="en-US" dirty="0" err="1"/>
              <a:t>prop.table</a:t>
            </a:r>
            <a:r>
              <a:rPr lang="en-US" dirty="0"/>
              <a:t>(table(</a:t>
            </a:r>
            <a:r>
              <a:rPr lang="en-US" b="1" dirty="0" err="1">
                <a:solidFill>
                  <a:srgbClr val="0070C0"/>
                </a:solidFill>
              </a:rPr>
              <a:t>train_data</a:t>
            </a:r>
            <a:r>
              <a:rPr lang="en-US" dirty="0" err="1"/>
              <a:t>$income</a:t>
            </a:r>
            <a:r>
              <a:rPr lang="en-US" dirty="0"/>
              <a:t>))</a:t>
            </a:r>
          </a:p>
          <a:p>
            <a:pPr lvl="2"/>
            <a:r>
              <a:rPr lang="en-US" dirty="0"/>
              <a:t>    &lt;=50K              &gt;50K </a:t>
            </a:r>
          </a:p>
          <a:p>
            <a:pPr lvl="2"/>
            <a:r>
              <a:rPr lang="en-US" dirty="0"/>
              <a:t>    </a:t>
            </a:r>
            <a:r>
              <a:rPr lang="en-US" b="1" dirty="0">
                <a:solidFill>
                  <a:srgbClr val="0070C0"/>
                </a:solidFill>
              </a:rPr>
              <a:t>0.7532</a:t>
            </a:r>
            <a:r>
              <a:rPr lang="en-US" dirty="0"/>
              <a:t>             </a:t>
            </a:r>
            <a:r>
              <a:rPr lang="en-US" b="1" dirty="0">
                <a:solidFill>
                  <a:srgbClr val="0070C0"/>
                </a:solidFill>
              </a:rPr>
              <a:t>0.2468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&gt; </a:t>
            </a:r>
            <a:r>
              <a:rPr lang="en-US" dirty="0" err="1"/>
              <a:t>prop.table</a:t>
            </a:r>
            <a:r>
              <a:rPr lang="en-US" dirty="0"/>
              <a:t>(table(</a:t>
            </a:r>
            <a:r>
              <a:rPr lang="en-US" b="1" dirty="0" err="1">
                <a:solidFill>
                  <a:srgbClr val="00B050"/>
                </a:solidFill>
              </a:rPr>
              <a:t>test_data</a:t>
            </a:r>
            <a:r>
              <a:rPr lang="en-US" dirty="0" err="1"/>
              <a:t>$income</a:t>
            </a:r>
            <a:r>
              <a:rPr lang="en-US" dirty="0"/>
              <a:t>))</a:t>
            </a:r>
          </a:p>
          <a:p>
            <a:pPr lvl="2"/>
            <a:r>
              <a:rPr lang="en-US" dirty="0"/>
              <a:t>    &lt;=50K              &gt;50K </a:t>
            </a:r>
          </a:p>
          <a:p>
            <a:pPr lvl="2"/>
            <a:r>
              <a:rPr lang="en-US" dirty="0"/>
              <a:t>    </a:t>
            </a:r>
            <a:r>
              <a:rPr lang="en-US" b="1" dirty="0">
                <a:solidFill>
                  <a:srgbClr val="00B050"/>
                </a:solidFill>
              </a:rPr>
              <a:t>0.7469002</a:t>
            </a:r>
            <a:r>
              <a:rPr lang="en-US" dirty="0"/>
              <a:t>      </a:t>
            </a:r>
            <a:r>
              <a:rPr lang="en-US" b="1" dirty="0">
                <a:solidFill>
                  <a:srgbClr val="00B050"/>
                </a:solidFill>
              </a:rPr>
              <a:t>0.2530998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dirty="0"/>
              <a:t>Naive Bayes was used without any additional parameter</a:t>
            </a:r>
          </a:p>
          <a:p>
            <a:pPr lvl="2"/>
            <a:r>
              <a:rPr lang="en-US" dirty="0" err="1"/>
              <a:t>income_classifier</a:t>
            </a:r>
            <a:r>
              <a:rPr lang="en-US" dirty="0"/>
              <a:t> &lt;- </a:t>
            </a:r>
            <a:r>
              <a:rPr lang="en-US" dirty="0" err="1"/>
              <a:t>naiveBayes</a:t>
            </a:r>
            <a:r>
              <a:rPr lang="en-US" dirty="0"/>
              <a:t>(</a:t>
            </a:r>
            <a:r>
              <a:rPr lang="en-US" dirty="0" err="1"/>
              <a:t>train_data</a:t>
            </a:r>
            <a:r>
              <a:rPr lang="en-US" dirty="0"/>
              <a:t>, </a:t>
            </a:r>
            <a:r>
              <a:rPr lang="en-US" dirty="0" err="1"/>
              <a:t>train_data$income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0017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A25E-5188-AA45-B7E6-85C7EC6F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Training, Prediction and Evaluation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84E6-15FC-6645-9D08-AE42AEB5F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 &amp; Evaluation</a:t>
            </a:r>
          </a:p>
          <a:p>
            <a:pPr lvl="1"/>
            <a:r>
              <a:rPr lang="en-US" dirty="0" err="1"/>
              <a:t>CrossTable</a:t>
            </a:r>
            <a:r>
              <a:rPr lang="en-US" dirty="0"/>
              <a:t>(</a:t>
            </a:r>
            <a:r>
              <a:rPr lang="en-US" dirty="0" err="1"/>
              <a:t>test_pred</a:t>
            </a:r>
            <a:r>
              <a:rPr lang="en-US" dirty="0"/>
              <a:t>, </a:t>
            </a:r>
            <a:r>
              <a:rPr lang="en-US" dirty="0" err="1"/>
              <a:t>test_data$income</a:t>
            </a:r>
            <a:r>
              <a:rPr lang="en-US" dirty="0"/>
              <a:t>, </a:t>
            </a:r>
            <a:r>
              <a:rPr lang="en-US" dirty="0" err="1"/>
              <a:t>prop.chisq</a:t>
            </a:r>
            <a:r>
              <a:rPr lang="en-US" dirty="0"/>
              <a:t> = FALSE, </a:t>
            </a:r>
            <a:r>
              <a:rPr lang="en-US" dirty="0" err="1"/>
              <a:t>prop.c</a:t>
            </a:r>
            <a:r>
              <a:rPr lang="en-US" dirty="0"/>
              <a:t> = FALSE, </a:t>
            </a:r>
          </a:p>
          <a:p>
            <a:pPr marL="457200" lvl="1" indent="0">
              <a:buNone/>
            </a:pPr>
            <a:r>
              <a:rPr lang="en-US" dirty="0"/>
              <a:t>     		    </a:t>
            </a:r>
            <a:r>
              <a:rPr lang="en-US" dirty="0" err="1"/>
              <a:t>prop.r</a:t>
            </a:r>
            <a:r>
              <a:rPr lang="en-US" dirty="0"/>
              <a:t> = FALSE, </a:t>
            </a:r>
            <a:r>
              <a:rPr lang="en-US" dirty="0" err="1"/>
              <a:t>dnn</a:t>
            </a:r>
            <a:r>
              <a:rPr lang="en-US" dirty="0"/>
              <a:t> = c('Predicted', 'Actual’))</a:t>
            </a:r>
          </a:p>
          <a:p>
            <a:pPr lvl="1"/>
            <a:r>
              <a:rPr lang="en-US" dirty="0"/>
              <a:t>Out of </a:t>
            </a:r>
            <a:r>
              <a:rPr lang="en-US" b="1" dirty="0">
                <a:solidFill>
                  <a:srgbClr val="00B050"/>
                </a:solidFill>
              </a:rPr>
              <a:t>10162</a:t>
            </a:r>
            <a:r>
              <a:rPr lang="en-US" dirty="0"/>
              <a:t> records in test data set, only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 records were predicted wrongly.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0AAB51-53F4-F549-97FB-91D616F73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12177"/>
              </p:ext>
            </p:extLst>
          </p:nvPr>
        </p:nvGraphicFramePr>
        <p:xfrm>
          <a:off x="1614094" y="3945222"/>
          <a:ext cx="50454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84">
                  <a:extLst>
                    <a:ext uri="{9D8B030D-6E8A-4147-A177-3AD203B41FA5}">
                      <a16:colId xmlns:a16="http://schemas.microsoft.com/office/drawing/2014/main" val="3029501712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val="1005019386"/>
                    </a:ext>
                  </a:extLst>
                </a:gridCol>
                <a:gridCol w="1078301">
                  <a:extLst>
                    <a:ext uri="{9D8B030D-6E8A-4147-A177-3AD203B41FA5}">
                      <a16:colId xmlns:a16="http://schemas.microsoft.com/office/drawing/2014/main" val="459723160"/>
                    </a:ext>
                  </a:extLst>
                </a:gridCol>
                <a:gridCol w="1388853">
                  <a:extLst>
                    <a:ext uri="{9D8B030D-6E8A-4147-A177-3AD203B41FA5}">
                      <a16:colId xmlns:a16="http://schemas.microsoft.com/office/drawing/2014/main" val="222132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2C8"/>
                          </a:solidFill>
                        </a:rPr>
                        <a:t>Predicted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0482A"/>
                          </a:solidFill>
                        </a:rPr>
                        <a:t>Actual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26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62C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0482A"/>
                          </a:solidFill>
                        </a:rPr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0482A"/>
                          </a:solidFill>
                        </a:rPr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0482A"/>
                          </a:solidFill>
                        </a:rPr>
                        <a:t>Row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08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2C8"/>
                          </a:solidFill>
                        </a:rPr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48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2C8"/>
                          </a:solidFill>
                        </a:rPr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2C8"/>
                          </a:solidFill>
                        </a:rPr>
                        <a:t>Column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1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175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A25E-5188-AA45-B7E6-85C7EC6F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Improvement and Re-evaluation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84E6-15FC-6645-9D08-AE42AEB5F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Model Improvement with Laplace smoothing</a:t>
            </a:r>
          </a:p>
          <a:p>
            <a:pPr lvl="1"/>
            <a:r>
              <a:rPr lang="en-US" dirty="0"/>
              <a:t>I’ve introduce an additional parameter to the Naïve Bayes classifier</a:t>
            </a:r>
          </a:p>
          <a:p>
            <a:pPr lvl="2"/>
            <a:r>
              <a:rPr lang="en-US" dirty="0"/>
              <a:t>income_classifier2 &lt;- </a:t>
            </a:r>
            <a:r>
              <a:rPr lang="en-US" dirty="0" err="1"/>
              <a:t>naiveBayes</a:t>
            </a:r>
            <a:r>
              <a:rPr lang="en-US" dirty="0"/>
              <a:t>(</a:t>
            </a:r>
            <a:r>
              <a:rPr lang="en-US" dirty="0" err="1"/>
              <a:t>train_data</a:t>
            </a:r>
            <a:r>
              <a:rPr lang="en-US" dirty="0"/>
              <a:t>, </a:t>
            </a:r>
            <a:r>
              <a:rPr lang="en-US" dirty="0" err="1"/>
              <a:t>train_data$income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laplace</a:t>
            </a:r>
            <a:r>
              <a:rPr lang="en-US" b="1" dirty="0">
                <a:solidFill>
                  <a:srgbClr val="FF0000"/>
                </a:solidFill>
              </a:rPr>
              <a:t> = 1</a:t>
            </a:r>
            <a:r>
              <a:rPr lang="en-US" dirty="0"/>
              <a:t>)</a:t>
            </a:r>
          </a:p>
          <a:p>
            <a:r>
              <a:rPr lang="en-US" dirty="0"/>
              <a:t>Re-Evaluation</a:t>
            </a:r>
          </a:p>
          <a:p>
            <a:pPr lvl="1"/>
            <a:r>
              <a:rPr lang="en-US" dirty="0"/>
              <a:t>Out of </a:t>
            </a:r>
            <a:r>
              <a:rPr lang="en-US" b="1" dirty="0">
                <a:solidFill>
                  <a:srgbClr val="00B050"/>
                </a:solidFill>
              </a:rPr>
              <a:t>10162</a:t>
            </a:r>
            <a:r>
              <a:rPr lang="en-US" dirty="0"/>
              <a:t> records in test data set, I managed to reduce the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 wrong predictions earlier to only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 after applying </a:t>
            </a:r>
            <a:r>
              <a:rPr lang="en-US"/>
              <a:t>Laplace smoothing.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0AAB51-53F4-F549-97FB-91D616F73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186923"/>
              </p:ext>
            </p:extLst>
          </p:nvPr>
        </p:nvGraphicFramePr>
        <p:xfrm>
          <a:off x="1622721" y="4385169"/>
          <a:ext cx="50454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84">
                  <a:extLst>
                    <a:ext uri="{9D8B030D-6E8A-4147-A177-3AD203B41FA5}">
                      <a16:colId xmlns:a16="http://schemas.microsoft.com/office/drawing/2014/main" val="3029501712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val="1005019386"/>
                    </a:ext>
                  </a:extLst>
                </a:gridCol>
                <a:gridCol w="1078301">
                  <a:extLst>
                    <a:ext uri="{9D8B030D-6E8A-4147-A177-3AD203B41FA5}">
                      <a16:colId xmlns:a16="http://schemas.microsoft.com/office/drawing/2014/main" val="459723160"/>
                    </a:ext>
                  </a:extLst>
                </a:gridCol>
                <a:gridCol w="1388853">
                  <a:extLst>
                    <a:ext uri="{9D8B030D-6E8A-4147-A177-3AD203B41FA5}">
                      <a16:colId xmlns:a16="http://schemas.microsoft.com/office/drawing/2014/main" val="222132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2C8"/>
                          </a:solidFill>
                        </a:rPr>
                        <a:t>Predicted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0482A"/>
                          </a:solidFill>
                        </a:rPr>
                        <a:t>Actual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26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62C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0482A"/>
                          </a:solidFill>
                        </a:rPr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0482A"/>
                          </a:solidFill>
                        </a:rPr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0482A"/>
                          </a:solidFill>
                        </a:rPr>
                        <a:t>Row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08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2C8"/>
                          </a:solidFill>
                        </a:rPr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48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2C8"/>
                          </a:solidFill>
                        </a:rPr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2C8"/>
                          </a:solidFill>
                        </a:rPr>
                        <a:t>Column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1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217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249E-F89C-C24D-8592-9F661CD3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</a:t>
            </a:r>
            <a:r>
              <a:rPr lang="en-US" dirty="0" err="1"/>
              <a:t>Afterwords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C62BB-54B8-2A41-8578-E9765651F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point worth mentioning is that, I found the Binning method to be very slow.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I’ve binned feature </a:t>
            </a:r>
            <a:r>
              <a:rPr lang="en-US" b="1" dirty="0">
                <a:solidFill>
                  <a:srgbClr val="0070C0"/>
                </a:solidFill>
              </a:rPr>
              <a:t>age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70C0"/>
                </a:solidFill>
              </a:rPr>
              <a:t>hours_per_week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investment</a:t>
            </a:r>
            <a:r>
              <a:rPr lang="en-US" dirty="0"/>
              <a:t>, maybe my computer is really slow, it takes about 4~5 minutes to run the R codes. </a:t>
            </a:r>
          </a:p>
        </p:txBody>
      </p:sp>
    </p:spTree>
    <p:extLst>
      <p:ext uri="{BB962C8B-B14F-4D97-AF65-F5344CB8AC3E}">
        <p14:creationId xmlns:p14="http://schemas.microsoft.com/office/powerpoint/2010/main" val="289296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745D-31A9-D74B-BF75-5CB21FF6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86781-D22F-8B41-BAE4-C1FCCE48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and Dataset Directory</a:t>
            </a:r>
          </a:p>
          <a:p>
            <a:r>
              <a:rPr lang="en-US" dirty="0"/>
              <a:t>SMS Classification with Naïve Bayes (Book: Chapter 4)</a:t>
            </a:r>
          </a:p>
          <a:p>
            <a:r>
              <a:rPr lang="en-US" dirty="0"/>
              <a:t>UCI Adult Dataset Classification with Naïve Bayes (My Own)</a:t>
            </a:r>
          </a:p>
        </p:txBody>
      </p:sp>
    </p:spTree>
    <p:extLst>
      <p:ext uri="{BB962C8B-B14F-4D97-AF65-F5344CB8AC3E}">
        <p14:creationId xmlns:p14="http://schemas.microsoft.com/office/powerpoint/2010/main" val="122662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4068-A7DE-A145-B39F-8F9AFE35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and Dataset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7A901-BBC7-3C41-ABC0-43593F487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/>
          <a:lstStyle/>
          <a:p>
            <a:r>
              <a:rPr lang="en-US" dirty="0"/>
              <a:t>Two .R files</a:t>
            </a:r>
          </a:p>
          <a:p>
            <a:pPr lvl="1"/>
            <a:r>
              <a:rPr lang="en-US" dirty="0"/>
              <a:t>MH8111_ExampleFromBook.R</a:t>
            </a:r>
          </a:p>
          <a:p>
            <a:pPr lvl="2"/>
            <a:r>
              <a:rPr lang="en-US" dirty="0"/>
              <a:t>I followed the Machine Learning with R’s Chapter 4</a:t>
            </a:r>
          </a:p>
          <a:p>
            <a:pPr lvl="2"/>
            <a:r>
              <a:rPr lang="en-US" dirty="0"/>
              <a:t>The classification method was Naïve Bayes</a:t>
            </a:r>
          </a:p>
          <a:p>
            <a:pPr lvl="1"/>
            <a:r>
              <a:rPr lang="en-US" dirty="0"/>
              <a:t>MH8111_MyOwnDataSet.R</a:t>
            </a:r>
          </a:p>
          <a:p>
            <a:pPr lvl="2"/>
            <a:r>
              <a:rPr lang="en-US" dirty="0"/>
              <a:t>I used Adult Dataset from UCI to predict income</a:t>
            </a:r>
          </a:p>
          <a:p>
            <a:pPr lvl="2"/>
            <a:r>
              <a:rPr lang="en-SG" dirty="0">
                <a:hlinkClick r:id="rId2"/>
              </a:rPr>
              <a:t>https://archive.ics.uci.edu/ml/datasets/Adult</a:t>
            </a:r>
            <a:endParaRPr lang="en-SG" dirty="0"/>
          </a:p>
          <a:p>
            <a:r>
              <a:rPr lang="en-SG" dirty="0"/>
              <a:t>Two Dataset files</a:t>
            </a:r>
          </a:p>
          <a:p>
            <a:pPr lvl="1"/>
            <a:r>
              <a:rPr lang="en-SG" dirty="0" err="1"/>
              <a:t>sms_spam.csv</a:t>
            </a:r>
            <a:r>
              <a:rPr lang="en-SG" dirty="0"/>
              <a:t> is used by </a:t>
            </a:r>
            <a:r>
              <a:rPr lang="en-US" dirty="0"/>
              <a:t>MH8111_ExampleFromBook.R</a:t>
            </a:r>
            <a:endParaRPr lang="en-SG" dirty="0"/>
          </a:p>
          <a:p>
            <a:pPr lvl="1"/>
            <a:r>
              <a:rPr lang="en-US" dirty="0" err="1"/>
              <a:t>adult.data</a:t>
            </a:r>
            <a:r>
              <a:rPr lang="en-US" dirty="0"/>
              <a:t>, which I downloaded, is used by MH8111_MyOwnDataSet.R</a:t>
            </a:r>
          </a:p>
        </p:txBody>
      </p:sp>
    </p:spTree>
    <p:extLst>
      <p:ext uri="{BB962C8B-B14F-4D97-AF65-F5344CB8AC3E}">
        <p14:creationId xmlns:p14="http://schemas.microsoft.com/office/powerpoint/2010/main" val="398168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E131-184B-104F-B613-794C068B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SMS classification with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E1E6-787C-CA4C-ACCA-99FBCEEA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followed the book example, and I’ve learnt the Naïve Bayes classification model.</a:t>
            </a:r>
          </a:p>
          <a:p>
            <a:r>
              <a:rPr lang="en-US" dirty="0"/>
              <a:t>Some of the library functions used in the book is deprecated now, and I have to come up with my own work around. </a:t>
            </a:r>
          </a:p>
          <a:p>
            <a:r>
              <a:rPr lang="en-US" dirty="0"/>
              <a:t>Overall, the example is easy to follow and it helped me understand Naïve Bayes model step by step.</a:t>
            </a:r>
          </a:p>
          <a:p>
            <a:r>
              <a:rPr lang="en-US" dirty="0"/>
              <a:t>I’m not going to discuss this part as it’s very straight forward.</a:t>
            </a:r>
          </a:p>
        </p:txBody>
      </p:sp>
    </p:spTree>
    <p:extLst>
      <p:ext uri="{BB962C8B-B14F-4D97-AF65-F5344CB8AC3E}">
        <p14:creationId xmlns:p14="http://schemas.microsoft.com/office/powerpoint/2010/main" val="419476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6B36-EF1D-B54F-94B2-45505031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Adult Dataset Classification with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21373-F526-F946-B3C5-EE76EAA21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will dedicate the rest of the slides to fully document the details of classification using the Adult dataset, here is a summary of what I’m going to cover in the following sections,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Data Description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Data Exploration &amp; Missing Data Handling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Feature Engineering (The Major Component)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Model Training &amp; Prediction and Performance Evaluation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Model Improvement &amp; Performance Re-evaluation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Summary and </a:t>
            </a:r>
            <a:r>
              <a:rPr lang="en-US" b="1" dirty="0" err="1">
                <a:solidFill>
                  <a:srgbClr val="0070C0"/>
                </a:solidFill>
              </a:rPr>
              <a:t>Afterwords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0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6AA0-4E31-244D-94F0-7CBEF947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920D-E1CA-5344-9EF3-8688E9BA9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828"/>
            <a:ext cx="10515600" cy="51386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# 0. income: &gt;50K, &lt;=50K. (class label)</a:t>
            </a:r>
          </a:p>
          <a:p>
            <a:pPr marL="0" indent="0">
              <a:buNone/>
            </a:pPr>
            <a:r>
              <a:rPr lang="en-US" dirty="0"/>
              <a:t># 1. </a:t>
            </a:r>
            <a:r>
              <a:rPr lang="en-US" dirty="0">
                <a:solidFill>
                  <a:srgbClr val="00B0F0"/>
                </a:solidFill>
              </a:rPr>
              <a:t>age</a:t>
            </a:r>
            <a:r>
              <a:rPr lang="en-US" dirty="0"/>
              <a:t>: continuous.</a:t>
            </a:r>
          </a:p>
          <a:p>
            <a:pPr marL="0" indent="0">
              <a:buNone/>
            </a:pPr>
            <a:r>
              <a:rPr lang="en-US" dirty="0"/>
              <a:t># 2. </a:t>
            </a:r>
            <a:r>
              <a:rPr lang="en-US" dirty="0" err="1">
                <a:solidFill>
                  <a:srgbClr val="00B0F0"/>
                </a:solidFill>
              </a:rPr>
              <a:t>work_class</a:t>
            </a:r>
            <a:r>
              <a:rPr lang="en-US" dirty="0"/>
              <a:t>: Private, Self-emp-not-</a:t>
            </a:r>
            <a:r>
              <a:rPr lang="en-US" dirty="0" err="1"/>
              <a:t>inc</a:t>
            </a:r>
            <a:r>
              <a:rPr lang="en-US" dirty="0"/>
              <a:t>, Self-emp-</a:t>
            </a:r>
            <a:r>
              <a:rPr lang="en-US" dirty="0" err="1"/>
              <a:t>inc</a:t>
            </a:r>
            <a:r>
              <a:rPr lang="en-US" dirty="0"/>
              <a:t>, Federal-gov, Local-gov, State-gov, </a:t>
            </a:r>
          </a:p>
          <a:p>
            <a:pPr marL="0" indent="0">
              <a:buNone/>
            </a:pPr>
            <a:r>
              <a:rPr lang="en-US" dirty="0"/>
              <a:t># 3. </a:t>
            </a:r>
            <a:r>
              <a:rPr lang="en-US" dirty="0" err="1">
                <a:solidFill>
                  <a:srgbClr val="00B0F0"/>
                </a:solidFill>
              </a:rPr>
              <a:t>fnlwgt</a:t>
            </a:r>
            <a:r>
              <a:rPr lang="en-US" dirty="0"/>
              <a:t>: continuous.</a:t>
            </a:r>
          </a:p>
          <a:p>
            <a:pPr marL="0" indent="0">
              <a:buNone/>
            </a:pPr>
            <a:r>
              <a:rPr lang="en-US" dirty="0"/>
              <a:t># 4. </a:t>
            </a:r>
            <a:r>
              <a:rPr lang="en-US" dirty="0">
                <a:solidFill>
                  <a:srgbClr val="00B0F0"/>
                </a:solidFill>
              </a:rPr>
              <a:t>education</a:t>
            </a:r>
            <a:r>
              <a:rPr lang="en-US" dirty="0"/>
              <a:t>: Bachelors, Some-college, 11th, HS-grad, Prof-school, Assoc-</a:t>
            </a:r>
            <a:r>
              <a:rPr lang="en-US" dirty="0" err="1"/>
              <a:t>acdm</a:t>
            </a:r>
            <a:r>
              <a:rPr lang="en-US" dirty="0"/>
              <a:t>, Assoc-</a:t>
            </a:r>
            <a:r>
              <a:rPr lang="en-US" dirty="0" err="1"/>
              <a:t>voc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# 5. </a:t>
            </a:r>
            <a:r>
              <a:rPr lang="en-US" dirty="0">
                <a:solidFill>
                  <a:srgbClr val="00B0F0"/>
                </a:solidFill>
              </a:rPr>
              <a:t>education-num</a:t>
            </a:r>
            <a:r>
              <a:rPr lang="en-US" dirty="0"/>
              <a:t>: continuous.</a:t>
            </a:r>
          </a:p>
          <a:p>
            <a:pPr marL="0" indent="0">
              <a:buNone/>
            </a:pPr>
            <a:r>
              <a:rPr lang="en-US" dirty="0"/>
              <a:t># 6. </a:t>
            </a:r>
            <a:r>
              <a:rPr lang="en-US" dirty="0" err="1">
                <a:solidFill>
                  <a:srgbClr val="00B0F0"/>
                </a:solidFill>
              </a:rPr>
              <a:t>marital_status</a:t>
            </a:r>
            <a:r>
              <a:rPr lang="en-US" dirty="0"/>
              <a:t>: Married-civ-spouse, Divorced, Never-married, Separated, </a:t>
            </a:r>
          </a:p>
          <a:p>
            <a:pPr marL="0" indent="0">
              <a:buNone/>
            </a:pPr>
            <a:r>
              <a:rPr lang="en-US" dirty="0"/>
              <a:t># 7. </a:t>
            </a:r>
            <a:r>
              <a:rPr lang="en-US" dirty="0">
                <a:solidFill>
                  <a:srgbClr val="00B0F0"/>
                </a:solidFill>
              </a:rPr>
              <a:t>occupation</a:t>
            </a:r>
            <a:r>
              <a:rPr lang="en-US" dirty="0"/>
              <a:t>: Tech-support, Craft-repair, Other-service, Sales, Exec-managerial, Prof-specialty, </a:t>
            </a:r>
          </a:p>
          <a:p>
            <a:pPr marL="0" indent="0">
              <a:buNone/>
            </a:pPr>
            <a:r>
              <a:rPr lang="en-US" dirty="0"/>
              <a:t># 8. </a:t>
            </a:r>
            <a:r>
              <a:rPr lang="en-US" dirty="0">
                <a:solidFill>
                  <a:srgbClr val="00B0F0"/>
                </a:solidFill>
              </a:rPr>
              <a:t>relationship</a:t>
            </a:r>
            <a:r>
              <a:rPr lang="en-US" dirty="0"/>
              <a:t>: Wife, Own-child, Husband, Not-in-family, Other-relative, Unmarried.</a:t>
            </a:r>
          </a:p>
          <a:p>
            <a:pPr marL="0" indent="0">
              <a:buNone/>
            </a:pPr>
            <a:r>
              <a:rPr lang="en-US" dirty="0"/>
              <a:t># 9. </a:t>
            </a:r>
            <a:r>
              <a:rPr lang="en-US" dirty="0">
                <a:solidFill>
                  <a:srgbClr val="00B0F0"/>
                </a:solidFill>
              </a:rPr>
              <a:t>race</a:t>
            </a:r>
            <a:r>
              <a:rPr lang="en-US" dirty="0"/>
              <a:t>: White, Asian-Pac-Islander, Amer-Indian-Eskimo, Other, Black.</a:t>
            </a:r>
          </a:p>
          <a:p>
            <a:pPr marL="0" indent="0">
              <a:buNone/>
            </a:pPr>
            <a:r>
              <a:rPr lang="en-US" dirty="0"/>
              <a:t># 10. </a:t>
            </a:r>
            <a:r>
              <a:rPr lang="en-US" dirty="0">
                <a:solidFill>
                  <a:srgbClr val="00B0F0"/>
                </a:solidFill>
              </a:rPr>
              <a:t>sex</a:t>
            </a:r>
            <a:r>
              <a:rPr lang="en-US" dirty="0"/>
              <a:t>: Female, Male.</a:t>
            </a:r>
          </a:p>
          <a:p>
            <a:pPr marL="0" indent="0">
              <a:buNone/>
            </a:pPr>
            <a:r>
              <a:rPr lang="en-US" dirty="0"/>
              <a:t># 11. </a:t>
            </a:r>
            <a:r>
              <a:rPr lang="en-US" dirty="0">
                <a:solidFill>
                  <a:srgbClr val="00B0F0"/>
                </a:solidFill>
              </a:rPr>
              <a:t>capital-gain</a:t>
            </a:r>
            <a:r>
              <a:rPr lang="en-US" dirty="0"/>
              <a:t>: continuous.</a:t>
            </a:r>
          </a:p>
          <a:p>
            <a:pPr marL="0" indent="0">
              <a:buNone/>
            </a:pPr>
            <a:r>
              <a:rPr lang="en-US" dirty="0"/>
              <a:t># 12. </a:t>
            </a:r>
            <a:r>
              <a:rPr lang="en-US" dirty="0">
                <a:solidFill>
                  <a:srgbClr val="00B0F0"/>
                </a:solidFill>
              </a:rPr>
              <a:t>capital-loss</a:t>
            </a:r>
            <a:r>
              <a:rPr lang="en-US" dirty="0"/>
              <a:t>: continuous.</a:t>
            </a:r>
          </a:p>
          <a:p>
            <a:pPr marL="0" indent="0">
              <a:buNone/>
            </a:pPr>
            <a:r>
              <a:rPr lang="en-US" dirty="0"/>
              <a:t># 13. </a:t>
            </a:r>
            <a:r>
              <a:rPr lang="en-US" dirty="0">
                <a:solidFill>
                  <a:srgbClr val="00B0F0"/>
                </a:solidFill>
              </a:rPr>
              <a:t>hours-per-week</a:t>
            </a:r>
            <a:r>
              <a:rPr lang="en-US" dirty="0"/>
              <a:t>: continuous.</a:t>
            </a:r>
          </a:p>
          <a:p>
            <a:pPr marL="0" indent="0">
              <a:buNone/>
            </a:pPr>
            <a:r>
              <a:rPr lang="en-US" dirty="0"/>
              <a:t># 14. </a:t>
            </a:r>
            <a:r>
              <a:rPr lang="en-US" dirty="0">
                <a:solidFill>
                  <a:srgbClr val="00B0F0"/>
                </a:solidFill>
              </a:rPr>
              <a:t>country</a:t>
            </a:r>
            <a:r>
              <a:rPr lang="en-US" dirty="0"/>
              <a:t>: United-States, Cambodia, England, Puerto-Rico, Canada, .</a:t>
            </a:r>
          </a:p>
        </p:txBody>
      </p:sp>
    </p:spTree>
    <p:extLst>
      <p:ext uri="{BB962C8B-B14F-4D97-AF65-F5344CB8AC3E}">
        <p14:creationId xmlns:p14="http://schemas.microsoft.com/office/powerpoint/2010/main" val="47724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3163-E2DD-224E-9ADE-DC7BA623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 Missing Data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6509-6BD7-9C45-8D0B-F2C6604D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98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Data Exploration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14</a:t>
            </a:r>
            <a:r>
              <a:rPr lang="en-US" dirty="0"/>
              <a:t> features with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additional </a:t>
            </a:r>
            <a:r>
              <a:rPr lang="en-US" b="1" dirty="0">
                <a:solidFill>
                  <a:srgbClr val="00B0F0"/>
                </a:solidFill>
              </a:rPr>
              <a:t>income</a:t>
            </a:r>
            <a:r>
              <a:rPr lang="en-US" dirty="0"/>
              <a:t> as class label</a:t>
            </a:r>
          </a:p>
          <a:p>
            <a:pPr lvl="1"/>
            <a:r>
              <a:rPr lang="en-US" dirty="0"/>
              <a:t>In total 32561 records</a:t>
            </a:r>
          </a:p>
          <a:p>
            <a:pPr lvl="2"/>
            <a:r>
              <a:rPr lang="en-US" dirty="0"/>
              <a:t>&gt; dim(</a:t>
            </a:r>
            <a:r>
              <a:rPr lang="en-US" dirty="0" err="1"/>
              <a:t>adult_data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[1] </a:t>
            </a:r>
            <a:r>
              <a:rPr lang="en-US" b="1" dirty="0">
                <a:solidFill>
                  <a:srgbClr val="00B0F0"/>
                </a:solidFill>
              </a:rPr>
              <a:t>32561    15</a:t>
            </a:r>
          </a:p>
          <a:p>
            <a:r>
              <a:rPr lang="en-US" b="1" dirty="0"/>
              <a:t>Missing Data</a:t>
            </a:r>
          </a:p>
          <a:p>
            <a:pPr lvl="1"/>
            <a:r>
              <a:rPr lang="en-US" dirty="0"/>
              <a:t>The missing data percentage is less than </a:t>
            </a:r>
            <a:r>
              <a:rPr lang="en-US" b="1" dirty="0">
                <a:solidFill>
                  <a:srgbClr val="00B050"/>
                </a:solidFill>
              </a:rPr>
              <a:t>1%</a:t>
            </a:r>
          </a:p>
          <a:p>
            <a:pPr lvl="2"/>
            <a:r>
              <a:rPr lang="en-US" dirty="0"/>
              <a:t>sum(</a:t>
            </a: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adult_data</a:t>
            </a:r>
            <a:r>
              <a:rPr lang="en-US" dirty="0"/>
              <a:t>))/prod(dim(</a:t>
            </a:r>
            <a:r>
              <a:rPr lang="en-US" dirty="0" err="1"/>
              <a:t>adult_data</a:t>
            </a:r>
            <a:r>
              <a:rPr lang="en-US" dirty="0"/>
              <a:t>))</a:t>
            </a:r>
          </a:p>
          <a:p>
            <a:pPr lvl="2"/>
            <a:r>
              <a:rPr lang="en-US" dirty="0"/>
              <a:t>[1] </a:t>
            </a:r>
            <a:r>
              <a:rPr lang="en-US" dirty="0">
                <a:solidFill>
                  <a:srgbClr val="00B050"/>
                </a:solidFill>
              </a:rPr>
              <a:t>0.008726186</a:t>
            </a:r>
          </a:p>
          <a:p>
            <a:pPr lvl="1"/>
            <a:r>
              <a:rPr lang="en-US" dirty="0"/>
              <a:t>Given that the percentage of missing data is minimal, I’ve decided to drop all records with missing values. And after omitting the missing data records, </a:t>
            </a:r>
          </a:p>
          <a:p>
            <a:pPr lvl="2"/>
            <a:r>
              <a:rPr lang="en-US" dirty="0"/>
              <a:t>&gt; dim(</a:t>
            </a:r>
            <a:r>
              <a:rPr lang="en-US" dirty="0" err="1"/>
              <a:t>adult_data_full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[1] </a:t>
            </a:r>
            <a:r>
              <a:rPr lang="en-US" b="1" dirty="0">
                <a:solidFill>
                  <a:srgbClr val="00B050"/>
                </a:solidFill>
              </a:rPr>
              <a:t>30162    12</a:t>
            </a:r>
          </a:p>
          <a:p>
            <a:pPr lvl="1"/>
            <a:r>
              <a:rPr lang="en-US" dirty="0"/>
              <a:t>Hence, I’m using the </a:t>
            </a:r>
            <a:r>
              <a:rPr lang="en-US" b="1" dirty="0">
                <a:solidFill>
                  <a:srgbClr val="00B050"/>
                </a:solidFill>
              </a:rPr>
              <a:t>30162</a:t>
            </a:r>
            <a:r>
              <a:rPr lang="en-US" dirty="0"/>
              <a:t> records data set for this classification.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17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0F77-4A97-964A-9191-F71ABF27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3C0C-6361-AB4D-97F8-C7F1A90B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138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The following features have been converted/changed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age</a:t>
            </a:r>
            <a:endParaRPr lang="en-US" dirty="0"/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hours_per_week</a:t>
            </a:r>
            <a:endParaRPr lang="en-US" dirty="0"/>
          </a:p>
          <a:p>
            <a:pPr lvl="1"/>
            <a:r>
              <a:rPr lang="en-US" dirty="0">
                <a:solidFill>
                  <a:srgbClr val="00B0F0"/>
                </a:solidFill>
              </a:rPr>
              <a:t>education</a:t>
            </a:r>
            <a:endParaRPr lang="en-US" dirty="0"/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marital_status</a:t>
            </a:r>
            <a:endParaRPr lang="en-US" dirty="0"/>
          </a:p>
          <a:p>
            <a:pPr lvl="1"/>
            <a:r>
              <a:rPr lang="en-US" dirty="0">
                <a:solidFill>
                  <a:srgbClr val="00B0F0"/>
                </a:solidFill>
              </a:rPr>
              <a:t>country</a:t>
            </a:r>
            <a:endParaRPr lang="en-US" dirty="0"/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work_class</a:t>
            </a:r>
            <a:endParaRPr lang="en-US" dirty="0"/>
          </a:p>
          <a:p>
            <a:r>
              <a:rPr lang="en-US" b="1" dirty="0"/>
              <a:t>The following feature has been created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investement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The following features have been removed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education_sum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fnlwgt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capital_gain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capital_loss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1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1E0C-3B0C-B845-9922-15A023FB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298EF-5861-1B49-ACB0-8BCC3C63E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Feature </a:t>
            </a:r>
            <a:r>
              <a:rPr lang="en-US" b="1" dirty="0">
                <a:solidFill>
                  <a:srgbClr val="00B0F0"/>
                </a:solidFill>
              </a:rPr>
              <a:t>age</a:t>
            </a:r>
            <a:r>
              <a:rPr lang="en-US" dirty="0"/>
              <a:t> is converted from continuous numerical to categorical using Binning, </a:t>
            </a:r>
          </a:p>
          <a:p>
            <a:pPr lvl="1"/>
            <a:r>
              <a:rPr lang="en-US" dirty="0"/>
              <a:t>age&lt;18          =</a:t>
            </a:r>
            <a:r>
              <a:rPr lang="en-US" b="1" dirty="0">
                <a:solidFill>
                  <a:srgbClr val="00B050"/>
                </a:solidFill>
              </a:rPr>
              <a:t>Youth</a:t>
            </a:r>
            <a:r>
              <a:rPr lang="en-US" dirty="0"/>
              <a:t>,  probably haven't even started working</a:t>
            </a:r>
          </a:p>
          <a:p>
            <a:pPr lvl="1"/>
            <a:r>
              <a:rPr lang="en-US" dirty="0"/>
              <a:t>18&lt;age&lt;25   =</a:t>
            </a:r>
            <a:r>
              <a:rPr lang="en-US" b="1" dirty="0" err="1">
                <a:solidFill>
                  <a:srgbClr val="00B050"/>
                </a:solidFill>
              </a:rPr>
              <a:t>YoungAdult</a:t>
            </a:r>
            <a:r>
              <a:rPr lang="en-US" dirty="0"/>
              <a:t>, probably just started working</a:t>
            </a:r>
          </a:p>
          <a:p>
            <a:pPr lvl="1"/>
            <a:r>
              <a:rPr lang="en-US" dirty="0"/>
              <a:t>25&lt;age&lt;60   =</a:t>
            </a:r>
            <a:r>
              <a:rPr lang="en-US" b="1" dirty="0">
                <a:solidFill>
                  <a:srgbClr val="00B050"/>
                </a:solidFill>
              </a:rPr>
              <a:t>Adult</a:t>
            </a:r>
            <a:r>
              <a:rPr lang="en-US" dirty="0"/>
              <a:t>, main workforce</a:t>
            </a:r>
          </a:p>
          <a:p>
            <a:pPr lvl="1"/>
            <a:r>
              <a:rPr lang="en-US" dirty="0"/>
              <a:t>age&gt;60          =</a:t>
            </a:r>
            <a:r>
              <a:rPr lang="en-US" b="1" dirty="0" err="1">
                <a:solidFill>
                  <a:srgbClr val="00B050"/>
                </a:solidFill>
              </a:rPr>
              <a:t>SeniorAdult</a:t>
            </a:r>
            <a:r>
              <a:rPr lang="en-US" dirty="0"/>
              <a:t>, retiree</a:t>
            </a:r>
          </a:p>
          <a:p>
            <a:pPr marL="0" indent="0">
              <a:buNone/>
            </a:pPr>
            <a:r>
              <a:rPr lang="en-US" dirty="0"/>
              <a:t>The splitting points chosen are based on general knowledge. Before 25, the work income usually won’t be much. While after 60, people starts to retire.</a:t>
            </a:r>
          </a:p>
        </p:txBody>
      </p:sp>
    </p:spTree>
    <p:extLst>
      <p:ext uri="{BB962C8B-B14F-4D97-AF65-F5344CB8AC3E}">
        <p14:creationId xmlns:p14="http://schemas.microsoft.com/office/powerpoint/2010/main" val="333046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1616</Words>
  <Application>Microsoft Macintosh PowerPoint</Application>
  <PresentationFormat>Widescreen</PresentationFormat>
  <Paragraphs>209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MH8111 Assignment 1  Classification using Naïve Bayes  by Li Fengzhi (G1901809H)</vt:lpstr>
      <vt:lpstr>Content Structure</vt:lpstr>
      <vt:lpstr>Source Code and Dataset Directory</vt:lpstr>
      <vt:lpstr>SMS classification with Naïve Bayes</vt:lpstr>
      <vt:lpstr>Adult Dataset Classification with Naïve Bayes</vt:lpstr>
      <vt:lpstr>Data Description</vt:lpstr>
      <vt:lpstr>Data Exploration &amp; Missing Data Handling</vt:lpstr>
      <vt:lpstr>Feature Engineering</vt:lpstr>
      <vt:lpstr>Feature Engineering: age</vt:lpstr>
      <vt:lpstr>Feature Engineering: hours_per_week</vt:lpstr>
      <vt:lpstr>Feature Engineering: education</vt:lpstr>
      <vt:lpstr>Feature Engineering: marital_status &amp; work_class</vt:lpstr>
      <vt:lpstr>Feature Engineering: country</vt:lpstr>
      <vt:lpstr>Feature Engineering: new investment feature</vt:lpstr>
      <vt:lpstr>Feature Engineering: dropped features</vt:lpstr>
      <vt:lpstr>Training, Prediction and Evaluation </vt:lpstr>
      <vt:lpstr>Training, Prediction and Evaluation </vt:lpstr>
      <vt:lpstr>Model Improvement and Re-evaluation </vt:lpstr>
      <vt:lpstr>Summary and Afterwords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MH8111 Assignment 1  Classification using Naïve Bayes</dc:title>
  <dc:creator>#LI FENGZHI#</dc:creator>
  <cp:lastModifiedBy>#LI FENGZHI#</cp:lastModifiedBy>
  <cp:revision>152</cp:revision>
  <cp:lastPrinted>2019-08-31T15:08:53Z</cp:lastPrinted>
  <dcterms:created xsi:type="dcterms:W3CDTF">2019-08-31T03:40:19Z</dcterms:created>
  <dcterms:modified xsi:type="dcterms:W3CDTF">2019-08-31T15:08:58Z</dcterms:modified>
</cp:coreProperties>
</file>