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2" r:id="rId3"/>
    <p:sldId id="257" r:id="rId4"/>
    <p:sldId id="261" r:id="rId5"/>
    <p:sldId id="260" r:id="rId6"/>
    <p:sldId id="264" r:id="rId7"/>
    <p:sldId id="263" r:id="rId8"/>
    <p:sldId id="265" r:id="rId9"/>
    <p:sldId id="269" r:id="rId10"/>
    <p:sldId id="258" r:id="rId11"/>
    <p:sldId id="259" r:id="rId12"/>
    <p:sldId id="266" r:id="rId13"/>
    <p:sldId id="267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DC"/>
    <a:srgbClr val="F1F5A2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2"/>
    <p:restoredTop sz="96197"/>
  </p:normalViewPr>
  <p:slideViewPr>
    <p:cSldViewPr snapToGrid="0">
      <p:cViewPr varScale="1">
        <p:scale>
          <a:sx n="102" d="100"/>
          <a:sy n="102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amses\Desktop\Enrollment_sample_db\Enrollment_Workboo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ramses\Desktop\Enrollment_sample_db\Enrollment_Workboo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mses/Desktop/Enrollment_sample_db/Enrollment_Workbook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/Users\ramses\Desktop\Enrollment_sample_db\Enrollment_Work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College Wide Enrollment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College_Wide_Enrollment!$C$5:$E$5</c:f>
              <c:strCache>
                <c:ptCount val="3"/>
                <c:pt idx="0">
                  <c:v>Fall_2019</c:v>
                </c:pt>
                <c:pt idx="1">
                  <c:v>Spring_2020</c:v>
                </c:pt>
                <c:pt idx="2">
                  <c:v>Summer_2020</c:v>
                </c:pt>
              </c:strCache>
            </c:strRef>
          </c:cat>
          <c:val>
            <c:numRef>
              <c:f>College_Wide_Enrollment!$C$6:$E$6</c:f>
              <c:numCache>
                <c:formatCode>General</c:formatCode>
                <c:ptCount val="3"/>
                <c:pt idx="0">
                  <c:v>75290</c:v>
                </c:pt>
                <c:pt idx="1">
                  <c:v>68401</c:v>
                </c:pt>
                <c:pt idx="2">
                  <c:v>35964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17-CE45-BBDC-CA3EE7D43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8287503"/>
        <c:axId val="1928287983"/>
      </c:lineChart>
      <c:catAx>
        <c:axId val="1928287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Semester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87983"/>
        <c:crosses val="autoZero"/>
        <c:auto val="1"/>
        <c:lblAlgn val="ctr"/>
        <c:lblOffset val="100"/>
        <c:noMultiLvlLbl val="0"/>
      </c:catAx>
      <c:valAx>
        <c:axId val="19282879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Students Enrolled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287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Average Credits per Student by Campus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'Enrollment by Campus'!$E$1:$H$1</c:f>
              <c:strCache>
                <c:ptCount val="1"/>
                <c:pt idx="0">
                  <c:v>Fall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Campus'!$H$4:$H$13</c:f>
              <c:numCache>
                <c:formatCode>0.0</c:formatCode>
                <c:ptCount val="10"/>
                <c:pt idx="0">
                  <c:v>5.25136036510444</c:v>
                </c:pt>
                <c:pt idx="1">
                  <c:v>6.8333184298127598</c:v>
                </c:pt>
                <c:pt idx="2">
                  <c:v>6.86533255144046</c:v>
                </c:pt>
                <c:pt idx="3">
                  <c:v>6.7963948184880101</c:v>
                </c:pt>
                <c:pt idx="4">
                  <c:v>7.4927817654537403</c:v>
                </c:pt>
                <c:pt idx="5">
                  <c:v>4.0940000000000003</c:v>
                </c:pt>
                <c:pt idx="6">
                  <c:v>6.49876342182956</c:v>
                </c:pt>
                <c:pt idx="7">
                  <c:v>6.79864242953869</c:v>
                </c:pt>
                <c:pt idx="8">
                  <c:v>6.2363606947332304</c:v>
                </c:pt>
                <c:pt idx="9">
                  <c:v>7.0060528958774801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B-C240-AB27-14E98EC4C8A8}"/>
            </c:ext>
          </c:extLst>
        </c:ser>
        <c:ser>
          <c:idx val="1"/>
          <c:order val="1"/>
          <c:tx>
            <c:strRef>
              <c:f>'Enrollment by Campus'!$I$1:$L$1</c:f>
              <c:strCache>
                <c:ptCount val="1"/>
                <c:pt idx="0">
                  <c:v>Spring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Campus'!$L$4:$L$13</c:f>
              <c:numCache>
                <c:formatCode>0.0</c:formatCode>
                <c:ptCount val="10"/>
                <c:pt idx="0">
                  <c:v>5.3068133001116902</c:v>
                </c:pt>
                <c:pt idx="1">
                  <c:v>6.9488349514117704</c:v>
                </c:pt>
                <c:pt idx="2">
                  <c:v>6.4016853636683804</c:v>
                </c:pt>
                <c:pt idx="3">
                  <c:v>6.3666034875149498</c:v>
                </c:pt>
                <c:pt idx="4">
                  <c:v>7.3290942385375804</c:v>
                </c:pt>
                <c:pt idx="5">
                  <c:v>4.1286610878661101</c:v>
                </c:pt>
                <c:pt idx="6">
                  <c:v>6.3820440010067099</c:v>
                </c:pt>
                <c:pt idx="7">
                  <c:v>6.8013215098551596</c:v>
                </c:pt>
                <c:pt idx="8">
                  <c:v>6.04426272065517</c:v>
                </c:pt>
                <c:pt idx="9">
                  <c:v>7.2014538101280401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B-C240-AB27-14E98EC4C8A8}"/>
            </c:ext>
          </c:extLst>
        </c:ser>
        <c:ser>
          <c:idx val="2"/>
          <c:order val="2"/>
          <c:tx>
            <c:strRef>
              <c:f>'Enrollment by Campus'!$M$1:$P$1</c:f>
              <c:strCache>
                <c:ptCount val="1"/>
                <c:pt idx="0">
                  <c:v>Summer 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Campus'!$P$4:$P$13</c:f>
              <c:numCache>
                <c:formatCode>0.0</c:formatCode>
                <c:ptCount val="10"/>
                <c:pt idx="0">
                  <c:v>5.1323945136634901</c:v>
                </c:pt>
                <c:pt idx="1">
                  <c:v>5.0987979724747303</c:v>
                </c:pt>
                <c:pt idx="2">
                  <c:v>5.0122267935286704</c:v>
                </c:pt>
                <c:pt idx="3">
                  <c:v>4.6213061917015601</c:v>
                </c:pt>
                <c:pt idx="4">
                  <c:v>5.1846589759214696</c:v>
                </c:pt>
                <c:pt idx="5">
                  <c:v>3.74283305227656</c:v>
                </c:pt>
                <c:pt idx="6">
                  <c:v>4.80236656924912</c:v>
                </c:pt>
                <c:pt idx="7">
                  <c:v>5.1596789926392699</c:v>
                </c:pt>
                <c:pt idx="8">
                  <c:v>4.7598975484853998</c:v>
                </c:pt>
                <c:pt idx="9">
                  <c:v>6.1705210563764501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DB-C240-AB27-14E98EC4C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6040800"/>
        <c:axId val="1526046080"/>
      </c:barChart>
      <c:catAx>
        <c:axId val="15260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046080"/>
        <c:crosses val="autoZero"/>
        <c:auto val="1"/>
        <c:lblAlgn val="ctr"/>
        <c:lblOffset val="100"/>
        <c:noMultiLvlLbl val="0"/>
      </c:catAx>
      <c:valAx>
        <c:axId val="152604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0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06996910196351"/>
          <c:y val="3.7400660018576644E-3"/>
          <c:w val="0.56330309977075654"/>
          <c:h val="0.8321823550164887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4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2E-F748-953D-6587B878545B}"/>
              </c:ext>
            </c:extLst>
          </c:dPt>
          <c:dPt>
            <c:idx val="1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2E-F748-953D-6587B878545B}"/>
              </c:ext>
            </c:extLst>
          </c:dPt>
          <c:dPt>
            <c:idx val="2"/>
            <c:bubble3D val="0"/>
            <c:spPr>
              <a:solidFill>
                <a:schemeClr val="accent1">
                  <a:shade val="7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2E-F748-953D-6587B878545B}"/>
              </c:ext>
            </c:extLst>
          </c:dPt>
          <c:dPt>
            <c:idx val="3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D2E-F748-953D-6587B878545B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D2E-F748-953D-6587B878545B}"/>
              </c:ext>
            </c:extLst>
          </c:dPt>
          <c:dPt>
            <c:idx val="5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D2E-F748-953D-6587B878545B}"/>
              </c:ext>
            </c:extLst>
          </c:dPt>
          <c:dPt>
            <c:idx val="6"/>
            <c:bubble3D val="0"/>
            <c:spPr>
              <a:solidFill>
                <a:schemeClr val="accent1">
                  <a:tint val="72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D2E-F748-953D-6587B878545B}"/>
              </c:ext>
            </c:extLst>
          </c:dPt>
          <c:dPt>
            <c:idx val="7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D2E-F748-953D-6587B878545B}"/>
              </c:ext>
            </c:extLst>
          </c:dPt>
          <c:dPt>
            <c:idx val="8"/>
            <c:bubble3D val="0"/>
            <c:spPr>
              <a:solidFill>
                <a:schemeClr val="accent1">
                  <a:tint val="44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D2E-F748-953D-6587B878545B}"/>
              </c:ext>
            </c:extLst>
          </c:dPt>
          <c:cat>
            <c:strRef>
              <c:f>'TOP Course Enrollments'!$A$3:$A$11</c:f>
              <c:strCache>
                <c:ptCount val="9"/>
                <c:pt idx="0">
                  <c:v>KENDL</c:v>
                </c:pt>
                <c:pt idx="1">
                  <c:v>NORTH</c:v>
                </c:pt>
                <c:pt idx="2">
                  <c:v>WOLF</c:v>
                </c:pt>
                <c:pt idx="3">
                  <c:v>HIA</c:v>
                </c:pt>
                <c:pt idx="4">
                  <c:v>VIRTU</c:v>
                </c:pt>
                <c:pt idx="5">
                  <c:v>HOME</c:v>
                </c:pt>
                <c:pt idx="6">
                  <c:v>WEST</c:v>
                </c:pt>
                <c:pt idx="7">
                  <c:v>IAC</c:v>
                </c:pt>
                <c:pt idx="8">
                  <c:v>MEEK</c:v>
                </c:pt>
              </c:strCache>
            </c:strRef>
          </c:cat>
          <c:val>
            <c:numRef>
              <c:f>'TOP Course Enrollments'!$D$3:$D$11</c:f>
              <c:numCache>
                <c:formatCode>General</c:formatCode>
                <c:ptCount val="9"/>
                <c:pt idx="0">
                  <c:v>5393</c:v>
                </c:pt>
                <c:pt idx="1">
                  <c:v>2992</c:v>
                </c:pt>
                <c:pt idx="2">
                  <c:v>2806</c:v>
                </c:pt>
                <c:pt idx="3">
                  <c:v>1778</c:v>
                </c:pt>
                <c:pt idx="4">
                  <c:v>1577</c:v>
                </c:pt>
                <c:pt idx="5">
                  <c:v>1289</c:v>
                </c:pt>
                <c:pt idx="6">
                  <c:v>1266</c:v>
                </c:pt>
                <c:pt idx="7">
                  <c:v>1197</c:v>
                </c:pt>
                <c:pt idx="8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D2E-F748-953D-6587B8785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ENROLLED CREDITS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'College Wide Credits'!$C$3</c:f>
              <c:strCache>
                <c:ptCount val="1"/>
                <c:pt idx="0">
                  <c:v>Fall_2019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'College Wide Credits'!$C$4</c:f>
              <c:numCache>
                <c:formatCode>0.00</c:formatCode>
                <c:ptCount val="1"/>
                <c:pt idx="0">
                  <c:v>607008.19833234604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C-674B-8C7C-05ACC78C15D6}"/>
            </c:ext>
          </c:extLst>
        </c:ser>
        <c:ser>
          <c:idx val="1"/>
          <c:order val="1"/>
          <c:tx>
            <c:strRef>
              <c:f>'College Wide Credits'!$D$3</c:f>
              <c:strCache>
                <c:ptCount val="1"/>
                <c:pt idx="0">
                  <c:v>Spring_2020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'College Wide Credits'!$D$4</c:f>
              <c:numCache>
                <c:formatCode>0.00</c:formatCode>
                <c:ptCount val="1"/>
                <c:pt idx="0">
                  <c:v>556325.93499894696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C-674B-8C7C-05ACC78C15D6}"/>
            </c:ext>
          </c:extLst>
        </c:ser>
        <c:ser>
          <c:idx val="2"/>
          <c:order val="2"/>
          <c:tx>
            <c:strRef>
              <c:f>'College Wide Credits'!$E$3</c:f>
              <c:strCache>
                <c:ptCount val="1"/>
                <c:pt idx="0">
                  <c:v>Summer_2020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'College Wide Credits'!$E$4</c:f>
              <c:numCache>
                <c:formatCode>0.00</c:formatCode>
                <c:ptCount val="1"/>
                <c:pt idx="0">
                  <c:v>261772.71666676801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C-674B-8C7C-05ACC78C15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142225007"/>
        <c:axId val="2142237487"/>
      </c:barChart>
      <c:catAx>
        <c:axId val="214222500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42237487"/>
        <c:crosses val="autoZero"/>
        <c:auto val="1"/>
        <c:lblAlgn val="ctr"/>
        <c:lblOffset val="100"/>
        <c:noMultiLvlLbl val="0"/>
      </c:catAx>
      <c:valAx>
        <c:axId val="2142237487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225007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TOTAL CREDITS BY ACADEMIC CAREER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047973481902585"/>
          <c:y val="0.26892662307322779"/>
          <c:w val="0.39904053036194831"/>
          <c:h val="0.6668586035622025"/>
        </c:manualLayout>
      </c:layout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93-7D40-8336-D5DEF1949B4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93-7D40-8336-D5DEF1949B4F}"/>
              </c:ext>
            </c:extLst>
          </c:dPt>
          <c:dPt>
            <c:idx val="2"/>
            <c:bubble3D val="0"/>
            <c:explosion val="19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93-7D40-8336-D5DEF1949B4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93-7D40-8336-D5DEF1949B4F}"/>
              </c:ext>
            </c:extLst>
          </c:dPt>
          <c:dLbls>
            <c:dLbl>
              <c:idx val="0"/>
              <c:layout>
                <c:manualLayout>
                  <c:x val="-2.9556556488889843E-2"/>
                  <c:y val="-2.09266613196658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3-7D40-8336-D5DEF1949B4F}"/>
                </c:ext>
              </c:extLst>
            </c:dLbl>
            <c:dLbl>
              <c:idx val="1"/>
              <c:layout>
                <c:manualLayout>
                  <c:x val="0.18584383202099738"/>
                  <c:y val="2.635972586759988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3-7D40-8336-D5DEF1949B4F}"/>
                </c:ext>
              </c:extLst>
            </c:dLbl>
            <c:dLbl>
              <c:idx val="2"/>
              <c:layout>
                <c:manualLayout>
                  <c:x val="-0.28734013305864908"/>
                  <c:y val="-0.270782739434317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93-7D40-8336-D5DEF1949B4F}"/>
                </c:ext>
              </c:extLst>
            </c:dLbl>
            <c:dLbl>
              <c:idx val="3"/>
              <c:layout>
                <c:manualLayout>
                  <c:x val="-0.15123668062620829"/>
                  <c:y val="1.47792405954732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3-7D40-8336-D5DEF1949B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'College Wide Credits'!$B$10:$B$13</c:f>
              <c:strCache>
                <c:ptCount val="4"/>
                <c:pt idx="0">
                  <c:v>CPP</c:v>
                </c:pt>
                <c:pt idx="1">
                  <c:v>PSAV</c:v>
                </c:pt>
                <c:pt idx="2">
                  <c:v>UGRD</c:v>
                </c:pt>
                <c:pt idx="3">
                  <c:v>CEPD</c:v>
                </c:pt>
              </c:strCache>
            </c:strRef>
          </c:cat>
          <c:val>
            <c:numRef>
              <c:f>'College Wide Credits'!$C$10:$C$13</c:f>
              <c:numCache>
                <c:formatCode>0.00</c:formatCode>
                <c:ptCount val="4"/>
                <c:pt idx="0">
                  <c:v>487</c:v>
                </c:pt>
                <c:pt idx="1">
                  <c:v>19276.609999999899</c:v>
                </c:pt>
                <c:pt idx="2">
                  <c:v>1322100</c:v>
                </c:pt>
                <c:pt idx="3">
                  <c:v>83243.239997866694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3-7D40-8336-D5DEF1949B4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45477753887825"/>
          <c:y val="0.30226179762445421"/>
          <c:w val="0.18121186149870117"/>
          <c:h val="0.49540976289689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TOTAL CREDITS BY ACADEMIC CAREER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CPP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'College Wide Credits'!$D$28:$D$30</c:f>
              <c:numCache>
                <c:formatCode>General</c:formatCode>
                <c:ptCount val="3"/>
                <c:pt idx="0">
                  <c:v>2197</c:v>
                </c:pt>
                <c:pt idx="1">
                  <c:v>2203</c:v>
                </c:pt>
                <c:pt idx="2">
                  <c:v>2205</c:v>
                </c:pt>
              </c:numCache>
            </c:numRef>
          </c:cat>
          <c:val>
            <c:numRef>
              <c:f>'College Wide Credits'!$C$23:$C$24</c:f>
              <c:numCache>
                <c:formatCode>General</c:formatCode>
                <c:ptCount val="2"/>
                <c:pt idx="0">
                  <c:v>275</c:v>
                </c:pt>
                <c:pt idx="1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D7-0A4A-94C0-9494ABC46365}"/>
            </c:ext>
          </c:extLst>
        </c:ser>
        <c:ser>
          <c:idx val="0"/>
          <c:order val="1"/>
          <c:tx>
            <c:v>CEPD</c:v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'College Wide Credits'!$D$28:$D$30</c:f>
              <c:numCache>
                <c:formatCode>General</c:formatCode>
                <c:ptCount val="3"/>
                <c:pt idx="0">
                  <c:v>2197</c:v>
                </c:pt>
                <c:pt idx="1">
                  <c:v>2203</c:v>
                </c:pt>
                <c:pt idx="2">
                  <c:v>2205</c:v>
                </c:pt>
              </c:numCache>
            </c:numRef>
          </c:cat>
          <c:val>
            <c:numRef>
              <c:f>'College Wide Credits'!$C$20:$C$22</c:f>
              <c:numCache>
                <c:formatCode>General</c:formatCode>
                <c:ptCount val="3"/>
                <c:pt idx="0">
                  <c:v>39424.598332233501</c:v>
                </c:pt>
                <c:pt idx="1">
                  <c:v>36683.424998854702</c:v>
                </c:pt>
                <c:pt idx="2">
                  <c:v>7135.2166667679903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D7-0A4A-94C0-9494ABC46365}"/>
            </c:ext>
          </c:extLst>
        </c:ser>
        <c:ser>
          <c:idx val="2"/>
          <c:order val="2"/>
          <c:tx>
            <c:v>PSAV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'College Wide Credits'!$D$28:$D$30</c:f>
              <c:numCache>
                <c:formatCode>General</c:formatCode>
                <c:ptCount val="3"/>
                <c:pt idx="0">
                  <c:v>2197</c:v>
                </c:pt>
                <c:pt idx="1">
                  <c:v>2203</c:v>
                </c:pt>
                <c:pt idx="2">
                  <c:v>2205</c:v>
                </c:pt>
              </c:numCache>
            </c:numRef>
          </c:cat>
          <c:val>
            <c:numRef>
              <c:f>'College Wide Credits'!$C$25:$C$27</c:f>
              <c:numCache>
                <c:formatCode>General</c:formatCode>
                <c:ptCount val="3"/>
                <c:pt idx="0">
                  <c:v>7459.6000000000404</c:v>
                </c:pt>
                <c:pt idx="1">
                  <c:v>9398.5099999999893</c:v>
                </c:pt>
                <c:pt idx="2">
                  <c:v>2418.5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D7-0A4A-94C0-9494ABC46365}"/>
            </c:ext>
          </c:extLst>
        </c:ser>
        <c:ser>
          <c:idx val="3"/>
          <c:order val="3"/>
          <c:tx>
            <c:v>UGRD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'College Wide Credits'!$D$28:$D$30</c:f>
              <c:numCache>
                <c:formatCode>General</c:formatCode>
                <c:ptCount val="3"/>
                <c:pt idx="0">
                  <c:v>2197</c:v>
                </c:pt>
                <c:pt idx="1">
                  <c:v>2203</c:v>
                </c:pt>
                <c:pt idx="2">
                  <c:v>2205</c:v>
                </c:pt>
              </c:numCache>
            </c:numRef>
          </c:cat>
          <c:val>
            <c:numRef>
              <c:f>'College Wide Credits'!$C$28:$C$30</c:f>
              <c:numCache>
                <c:formatCode>General</c:formatCode>
                <c:ptCount val="3"/>
                <c:pt idx="0">
                  <c:v>559849</c:v>
                </c:pt>
                <c:pt idx="1">
                  <c:v>510032</c:v>
                </c:pt>
                <c:pt idx="2">
                  <c:v>252219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D7-0A4A-94C0-9494ABC46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2226927"/>
        <c:axId val="2142236527"/>
      </c:lineChart>
      <c:catAx>
        <c:axId val="214222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236527"/>
        <c:crosses val="autoZero"/>
        <c:auto val="1"/>
        <c:lblAlgn val="ctr"/>
        <c:lblOffset val="100"/>
        <c:noMultiLvlLbl val="0"/>
      </c:catAx>
      <c:valAx>
        <c:axId val="2142236527"/>
        <c:scaling>
          <c:logBase val="2"/>
          <c:orientation val="minMax"/>
          <c:max val="10000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CREDITS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2269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Students By Age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2B-9946-81D1-DB80AF0F864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2B-9946-81D1-DB80AF0F864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42B-9946-81D1-DB80AF0F864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42B-9946-81D1-DB80AF0F8641}"/>
              </c:ext>
            </c:extLst>
          </c:dPt>
          <c:cat>
            <c:strRef>
              <c:f>'College Wide Demographics'!$B$18:$E$18</c:f>
              <c:strCache>
                <c:ptCount val="4"/>
                <c:pt idx="0">
                  <c:v>17 &amp; Younger</c:v>
                </c:pt>
                <c:pt idx="1">
                  <c:v>18 - 23</c:v>
                </c:pt>
                <c:pt idx="2">
                  <c:v>24 - 35</c:v>
                </c:pt>
                <c:pt idx="3">
                  <c:v>36 &amp; Older</c:v>
                </c:pt>
              </c:strCache>
            </c:strRef>
          </c:cat>
          <c:val>
            <c:numRef>
              <c:f>'College Wide Demographics'!$B$19:$E$19</c:f>
              <c:numCache>
                <c:formatCode>General</c:formatCode>
                <c:ptCount val="4"/>
                <c:pt idx="0">
                  <c:v>9006</c:v>
                </c:pt>
                <c:pt idx="1">
                  <c:v>47237</c:v>
                </c:pt>
                <c:pt idx="2">
                  <c:v>26516</c:v>
                </c:pt>
                <c:pt idx="3">
                  <c:v>18849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F-524A-A8F1-A9CC40CAC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07583"/>
        <c:axId val="167609503"/>
      </c:barChart>
      <c:catAx>
        <c:axId val="16760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09503"/>
        <c:crosses val="autoZero"/>
        <c:auto val="1"/>
        <c:lblAlgn val="ctr"/>
        <c:lblOffset val="100"/>
        <c:noMultiLvlLbl val="0"/>
      </c:catAx>
      <c:valAx>
        <c:axId val="16760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Students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0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'College Wide Demographics'!$C$33</c:f>
              <c:strCache>
                <c:ptCount val="1"/>
                <c:pt idx="0">
                  <c:v>Number of Students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C9-9547-B550-C8DE20AA403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C9-9547-B550-C8DE20AA4034}"/>
              </c:ext>
            </c:extLst>
          </c:dPt>
          <c:dLbls>
            <c:dLbl>
              <c:idx val="0"/>
              <c:layout>
                <c:manualLayout>
                  <c:x val="-0.1144925634295713"/>
                  <c:y val="6.94378827646544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C9-9547-B550-C8DE20AA4034}"/>
                </c:ext>
              </c:extLst>
            </c:dLbl>
            <c:dLbl>
              <c:idx val="1"/>
              <c:layout>
                <c:manualLayout>
                  <c:x val="0.11796303587051618"/>
                  <c:y val="-7.28160542432196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C9-9547-B550-C8DE20AA40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'College Wide Demographics'!$B$34:$B$35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'College Wide Demographics'!$C$34:$C$35</c:f>
              <c:numCache>
                <c:formatCode>General</c:formatCode>
                <c:ptCount val="2"/>
                <c:pt idx="0">
                  <c:v>40343</c:v>
                </c:pt>
                <c:pt idx="1">
                  <c:v>61265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C9-9547-B550-C8DE20AA40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Number of Students by Ethnicity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>
                  <a:shade val="4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46-7D43-97CC-63069B5D78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shade val="61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46-7D43-97CC-63069B5D78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46-7D43-97CC-63069B5D78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shade val="9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46-7D43-97CC-63069B5D78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tint val="9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46-7D43-97CC-63069B5D78E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46-7D43-97CC-63069B5D78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tint val="6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46-7D43-97CC-63069B5D78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tint val="4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46-7D43-97CC-63069B5D78E8}"/>
              </c:ext>
            </c:extLst>
          </c:dPt>
          <c:cat>
            <c:strRef>
              <c:f>'College Wide Demographics'!$B$3:$B$10</c:f>
              <c:strCache>
                <c:ptCount val="8"/>
                <c:pt idx="0">
                  <c:v>Hispanic</c:v>
                </c:pt>
                <c:pt idx="1">
                  <c:v>Black Non-Hispanic</c:v>
                </c:pt>
                <c:pt idx="2">
                  <c:v>Unknown</c:v>
                </c:pt>
                <c:pt idx="3">
                  <c:v>White Non-Hispanic</c:v>
                </c:pt>
                <c:pt idx="4">
                  <c:v>Asian</c:v>
                </c:pt>
                <c:pt idx="5">
                  <c:v>TWO OR MORE</c:v>
                </c:pt>
                <c:pt idx="6">
                  <c:v>American Indian</c:v>
                </c:pt>
                <c:pt idx="7">
                  <c:v>Pacific Islander</c:v>
                </c:pt>
              </c:strCache>
            </c:strRef>
          </c:cat>
          <c:val>
            <c:numRef>
              <c:f>'College Wide Demographics'!$C$3:$C$10</c:f>
              <c:numCache>
                <c:formatCode>General</c:formatCode>
                <c:ptCount val="8"/>
                <c:pt idx="0">
                  <c:v>70656</c:v>
                </c:pt>
                <c:pt idx="1">
                  <c:v>13863</c:v>
                </c:pt>
                <c:pt idx="2">
                  <c:v>9696</c:v>
                </c:pt>
                <c:pt idx="3">
                  <c:v>5365</c:v>
                </c:pt>
                <c:pt idx="4">
                  <c:v>1071</c:v>
                </c:pt>
                <c:pt idx="5">
                  <c:v>833</c:v>
                </c:pt>
                <c:pt idx="6">
                  <c:v>71</c:v>
                </c:pt>
                <c:pt idx="7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346-7D43-97CC-63069B5D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237007"/>
        <c:axId val="2142234127"/>
      </c:barChart>
      <c:catAx>
        <c:axId val="2142237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Ethnicity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234127"/>
        <c:crosses val="autoZero"/>
        <c:auto val="1"/>
        <c:lblAlgn val="ctr"/>
        <c:lblOffset val="100"/>
        <c:noMultiLvlLbl val="0"/>
      </c:catAx>
      <c:valAx>
        <c:axId val="2142234127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Students (log)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223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Student</a:t>
            </a:r>
            <a:r>
              <a:rPr lang="en-US" sz="1600" b="1" baseline="0"/>
              <a:t> Head Count by Campus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'Enrollment by Campus'!$F$1:$H$1</c:f>
              <c:strCache>
                <c:ptCount val="1"/>
                <c:pt idx="0">
                  <c:v>Fall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Campus'!$F$4:$F$13</c:f>
              <c:numCache>
                <c:formatCode>General</c:formatCode>
                <c:ptCount val="10"/>
                <c:pt idx="0">
                  <c:v>11394</c:v>
                </c:pt>
                <c:pt idx="1">
                  <c:v>14538</c:v>
                </c:pt>
                <c:pt idx="2">
                  <c:v>6821</c:v>
                </c:pt>
                <c:pt idx="3">
                  <c:v>5481</c:v>
                </c:pt>
                <c:pt idx="4">
                  <c:v>21037</c:v>
                </c:pt>
                <c:pt idx="5">
                  <c:v>1000</c:v>
                </c:pt>
                <c:pt idx="6">
                  <c:v>5650</c:v>
                </c:pt>
                <c:pt idx="7">
                  <c:v>14812</c:v>
                </c:pt>
                <c:pt idx="8">
                  <c:v>7005</c:v>
                </c:pt>
                <c:pt idx="9">
                  <c:v>2987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8-3348-9D6B-7289C3EA58F8}"/>
            </c:ext>
          </c:extLst>
        </c:ser>
        <c:ser>
          <c:idx val="1"/>
          <c:order val="1"/>
          <c:tx>
            <c:strRef>
              <c:f>'Enrollment by Campus'!$I$1:$K$1</c:f>
              <c:strCache>
                <c:ptCount val="1"/>
                <c:pt idx="0">
                  <c:v>Spring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Campus'!$I$4:$I$13</c:f>
              <c:numCache>
                <c:formatCode>General</c:formatCode>
                <c:ptCount val="10"/>
                <c:pt idx="0">
                  <c:v>11639</c:v>
                </c:pt>
                <c:pt idx="1">
                  <c:v>13699</c:v>
                </c:pt>
                <c:pt idx="2">
                  <c:v>6329</c:v>
                </c:pt>
                <c:pt idx="3">
                  <c:v>5276</c:v>
                </c:pt>
                <c:pt idx="4">
                  <c:v>18294</c:v>
                </c:pt>
                <c:pt idx="5">
                  <c:v>956</c:v>
                </c:pt>
                <c:pt idx="6">
                  <c:v>5213</c:v>
                </c:pt>
                <c:pt idx="7">
                  <c:v>13617</c:v>
                </c:pt>
                <c:pt idx="8">
                  <c:v>6420</c:v>
                </c:pt>
                <c:pt idx="9">
                  <c:v>3132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68-3348-9D6B-7289C3EA58F8}"/>
            </c:ext>
          </c:extLst>
        </c:ser>
        <c:ser>
          <c:idx val="2"/>
          <c:order val="2"/>
          <c:tx>
            <c:strRef>
              <c:f>'Enrollment by Campus'!$L$1:$N$1</c:f>
              <c:strCache>
                <c:ptCount val="1"/>
                <c:pt idx="0">
                  <c:v>Summer 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Campus'!$L$4:$L$13</c:f>
              <c:numCache>
                <c:formatCode>General</c:formatCode>
                <c:ptCount val="10"/>
                <c:pt idx="0">
                  <c:v>9551</c:v>
                </c:pt>
                <c:pt idx="1">
                  <c:v>6905</c:v>
                </c:pt>
                <c:pt idx="2">
                  <c:v>3889</c:v>
                </c:pt>
                <c:pt idx="3">
                  <c:v>2751</c:v>
                </c:pt>
                <c:pt idx="4">
                  <c:v>9882</c:v>
                </c:pt>
                <c:pt idx="5">
                  <c:v>1186</c:v>
                </c:pt>
                <c:pt idx="6">
                  <c:v>3079</c:v>
                </c:pt>
                <c:pt idx="7">
                  <c:v>7518</c:v>
                </c:pt>
                <c:pt idx="8">
                  <c:v>4555</c:v>
                </c:pt>
                <c:pt idx="9">
                  <c:v>2335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68-3348-9D6B-7289C3EA5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4638736"/>
        <c:axId val="1394639216"/>
      </c:barChart>
      <c:catAx>
        <c:axId val="139463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639216"/>
        <c:crosses val="autoZero"/>
        <c:auto val="1"/>
        <c:lblAlgn val="ctr"/>
        <c:lblOffset val="100"/>
        <c:noMultiLvlLbl val="0"/>
      </c:catAx>
      <c:valAx>
        <c:axId val="139463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Head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63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Total Credits by Campus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'Enrollment by Campus'!$E$1:$H$1</c:f>
              <c:strCache>
                <c:ptCount val="1"/>
                <c:pt idx="0">
                  <c:v>Fall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Campus'!$G$4:$G$13</c:f>
              <c:numCache>
                <c:formatCode>0.0</c:formatCode>
                <c:ptCount val="10"/>
                <c:pt idx="0">
                  <c:v>59834</c:v>
                </c:pt>
                <c:pt idx="1">
                  <c:v>99342.783332617793</c:v>
                </c:pt>
                <c:pt idx="2">
                  <c:v>46828.433333375397</c:v>
                </c:pt>
                <c:pt idx="3">
                  <c:v>37251.040000132802</c:v>
                </c:pt>
                <c:pt idx="4">
                  <c:v>157625.64999984999</c:v>
                </c:pt>
                <c:pt idx="5">
                  <c:v>4094</c:v>
                </c:pt>
                <c:pt idx="6">
                  <c:v>36718.013333337003</c:v>
                </c:pt>
                <c:pt idx="7">
                  <c:v>100701.491666327</c:v>
                </c:pt>
                <c:pt idx="8">
                  <c:v>43685.706666606296</c:v>
                </c:pt>
                <c:pt idx="9">
                  <c:v>20927.079999985999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7C-AC42-9D1D-1F35F7D00321}"/>
            </c:ext>
          </c:extLst>
        </c:ser>
        <c:ser>
          <c:idx val="1"/>
          <c:order val="1"/>
          <c:tx>
            <c:strRef>
              <c:f>'Enrollment by Campus'!$I$1:$L$1</c:f>
              <c:strCache>
                <c:ptCount val="1"/>
                <c:pt idx="0">
                  <c:v>Spring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Campus'!$K$4:$K$13</c:f>
              <c:numCache>
                <c:formatCode>0.0</c:formatCode>
                <c:ptCount val="10"/>
                <c:pt idx="0">
                  <c:v>61766</c:v>
                </c:pt>
                <c:pt idx="1">
                  <c:v>95192.089999389893</c:v>
                </c:pt>
                <c:pt idx="2">
                  <c:v>40516.266666657197</c:v>
                </c:pt>
                <c:pt idx="3">
                  <c:v>33590.200000128898</c:v>
                </c:pt>
                <c:pt idx="4">
                  <c:v>134078.449999807</c:v>
                </c:pt>
                <c:pt idx="5">
                  <c:v>3947</c:v>
                </c:pt>
                <c:pt idx="6">
                  <c:v>33263.213333246997</c:v>
                </c:pt>
                <c:pt idx="7">
                  <c:v>92613.5949996977</c:v>
                </c:pt>
                <c:pt idx="8">
                  <c:v>38804.166666606201</c:v>
                </c:pt>
                <c:pt idx="9">
                  <c:v>22554.953333320998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7C-AC42-9D1D-1F35F7D00321}"/>
            </c:ext>
          </c:extLst>
        </c:ser>
        <c:ser>
          <c:idx val="2"/>
          <c:order val="2"/>
          <c:tx>
            <c:strRef>
              <c:f>'Enrollment by Campus'!$M$1:$P$1</c:f>
              <c:strCache>
                <c:ptCount val="1"/>
                <c:pt idx="0">
                  <c:v>Summer 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'Enrollment by Campus'!$A$4:$A$13</c:f>
              <c:strCache>
                <c:ptCount val="10"/>
                <c:pt idx="0">
                  <c:v>VIRTU</c:v>
                </c:pt>
                <c:pt idx="1">
                  <c:v>WOLF</c:v>
                </c:pt>
                <c:pt idx="2">
                  <c:v>HIA</c:v>
                </c:pt>
                <c:pt idx="3">
                  <c:v>WEST</c:v>
                </c:pt>
                <c:pt idx="4">
                  <c:v>KENDL</c:v>
                </c:pt>
                <c:pt idx="5">
                  <c:v>MEEK</c:v>
                </c:pt>
                <c:pt idx="6">
                  <c:v>HOME</c:v>
                </c:pt>
                <c:pt idx="7">
                  <c:v>NORTH</c:v>
                </c:pt>
                <c:pt idx="8">
                  <c:v>IAC</c:v>
                </c:pt>
                <c:pt idx="9">
                  <c:v>MEDI</c:v>
                </c:pt>
              </c:strCache>
            </c:strRef>
          </c:cat>
          <c:val>
            <c:numRef>
              <c:f>'Enrollment by Campus'!$O$4:$O$13</c:f>
              <c:numCache>
                <c:formatCode>0.0</c:formatCode>
                <c:ptCount val="10"/>
                <c:pt idx="0">
                  <c:v>49019.5</c:v>
                </c:pt>
                <c:pt idx="1">
                  <c:v>35207.199999937999</c:v>
                </c:pt>
                <c:pt idx="2">
                  <c:v>19492.550000032999</c:v>
                </c:pt>
                <c:pt idx="3">
                  <c:v>12713.213333371001</c:v>
                </c:pt>
                <c:pt idx="4">
                  <c:v>51234.800000055999</c:v>
                </c:pt>
                <c:pt idx="5">
                  <c:v>4439</c:v>
                </c:pt>
                <c:pt idx="6">
                  <c:v>14786.486666717999</c:v>
                </c:pt>
                <c:pt idx="7">
                  <c:v>38790.466666662003</c:v>
                </c:pt>
                <c:pt idx="8">
                  <c:v>21681.333333351002</c:v>
                </c:pt>
                <c:pt idx="9">
                  <c:v>14408.166666638999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7C-AC42-9D1D-1F35F7D00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75793680"/>
        <c:axId val="1475786960"/>
      </c:barChart>
      <c:catAx>
        <c:axId val="14757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86960"/>
        <c:crosses val="autoZero"/>
        <c:auto val="1"/>
        <c:lblAlgn val="ctr"/>
        <c:lblOffset val="100"/>
        <c:noMultiLvlLbl val="0"/>
      </c:catAx>
      <c:valAx>
        <c:axId val="14757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9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'Course Offerings'!$A$2:$A$10</cx:f>
        <cx:lvl ptCount="9">
          <cx:pt idx="0">ENC1101</cx:pt>
          <cx:pt idx="1">CGS1060C</cx:pt>
          <cx:pt idx="2">SPC1017</cx:pt>
          <cx:pt idx="3">ENC1102</cx:pt>
          <cx:pt idx="4">MAT1033</cx:pt>
          <cx:pt idx="5">MAC1105</cx:pt>
          <cx:pt idx="6">PHI2604</cx:pt>
          <cx:pt idx="7">HUM1020</cx:pt>
          <cx:pt idx="8">CLP1006</cx:pt>
        </cx:lvl>
      </cx:strDim>
      <cx:numDim type="size">
        <cx:f>'Course Offerings'!$C$2:$C$10</cx:f>
        <cx:lvl ptCount="9" formatCode="General">
          <cx:pt idx="0">18502</cx:pt>
          <cx:pt idx="1">17466</cx:pt>
          <cx:pt idx="2">15594</cx:pt>
          <cx:pt idx="3">14331</cx:pt>
          <cx:pt idx="4">13645</cx:pt>
          <cx:pt idx="5">12580</cx:pt>
          <cx:pt idx="6">9781</cx:pt>
          <cx:pt idx="7">9351</cx:pt>
          <cx:pt idx="8">9260</cx:pt>
        </cx:lvl>
      </cx:numDim>
    </cx:data>
  </cx:chartData>
  <cx:chart>
    <cx:title pos="t" align="ctr" overlay="0">
      <cx:tx>
        <cx:txData>
          <cx:v>Top 10 Courses Enrolled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Courses Enrolled</a:t>
          </a:r>
        </a:p>
      </cx:txPr>
    </cx:title>
    <cx:plotArea>
      <cx:plotAreaRegion>
        <cx:series layoutId="treemap" uniqueId="{C9C68296-81AC-4154-87E3-BFBF2F87A4ED}">
          <cx:dataLabels pos="inEnd"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0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8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4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4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1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9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57C5-348C-2CDD-CE76-FEE4B55C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College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7207F-636D-6A0F-2F93-2FD2150AF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Academic Year 2019 -2020</a:t>
            </a:r>
          </a:p>
        </p:txBody>
      </p:sp>
      <p:pic>
        <p:nvPicPr>
          <p:cNvPr id="2050" name="Picture 2" descr="A blue and black logo&#10;&#10;Description automatically generated with medium confidence">
            <a:extLst>
              <a:ext uri="{FF2B5EF4-FFF2-40B4-BE49-F238E27FC236}">
                <a16:creationId xmlns:a16="http://schemas.microsoft.com/office/drawing/2014/main" id="{ECA600AA-31C5-BA6F-148B-31C304BA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574" y="1599990"/>
            <a:ext cx="3458249" cy="364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99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492FE-42F8-CD0F-2B3E-E52B317E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39" y="1298448"/>
            <a:ext cx="351449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 dirty="0">
                <a:latin typeface="Arial" panose="020B0604020202020204" pitchFamily="34" charset="0"/>
                <a:cs typeface="Arial" panose="020B0604020202020204" pitchFamily="34" charset="0"/>
              </a:rPr>
              <a:t>Enrollment by Campus</a:t>
            </a:r>
          </a:p>
        </p:txBody>
      </p:sp>
      <p:pic>
        <p:nvPicPr>
          <p:cNvPr id="7" name="Graphic 6" descr="Schoolhouse">
            <a:extLst>
              <a:ext uri="{FF2B5EF4-FFF2-40B4-BE49-F238E27FC236}">
                <a16:creationId xmlns:a16="http://schemas.microsoft.com/office/drawing/2014/main" id="{3D2DD274-1AAD-857B-E1BD-AC8192DD2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733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FFF4972-3683-5F35-2C77-25D6A565A8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882969"/>
              </p:ext>
            </p:extLst>
          </p:nvPr>
        </p:nvGraphicFramePr>
        <p:xfrm>
          <a:off x="794805" y="771434"/>
          <a:ext cx="10602391" cy="527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5770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145480-5E89-B4D8-2F1D-417A7F5B9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15106"/>
              </p:ext>
            </p:extLst>
          </p:nvPr>
        </p:nvGraphicFramePr>
        <p:xfrm>
          <a:off x="794805" y="1926872"/>
          <a:ext cx="5388648" cy="2961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C13FC7-9871-CEFA-6982-21EDC8B59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67384"/>
              </p:ext>
            </p:extLst>
          </p:nvPr>
        </p:nvGraphicFramePr>
        <p:xfrm>
          <a:off x="6011807" y="1926873"/>
          <a:ext cx="5385389" cy="2961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0796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AB98B-1E33-86AD-20B8-31210345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>
                <a:latin typeface="Arial" panose="020B0604020202020204" pitchFamily="34" charset="0"/>
                <a:cs typeface="Arial" panose="020B0604020202020204" pitchFamily="34" charset="0"/>
              </a:rPr>
              <a:t>Campus Enrollments by Semester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EB76216-F32E-1267-57CF-02315FB0B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87573"/>
              </p:ext>
            </p:extLst>
          </p:nvPr>
        </p:nvGraphicFramePr>
        <p:xfrm>
          <a:off x="4290522" y="640648"/>
          <a:ext cx="3683579" cy="2689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5398">
                  <a:extLst>
                    <a:ext uri="{9D8B030D-6E8A-4147-A177-3AD203B41FA5}">
                      <a16:colId xmlns:a16="http://schemas.microsoft.com/office/drawing/2014/main" val="338864427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083012527"/>
                    </a:ext>
                  </a:extLst>
                </a:gridCol>
                <a:gridCol w="837455">
                  <a:extLst>
                    <a:ext uri="{9D8B030D-6E8A-4147-A177-3AD203B41FA5}">
                      <a16:colId xmlns:a16="http://schemas.microsoft.com/office/drawing/2014/main" val="2868988637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1415020284"/>
                    </a:ext>
                  </a:extLst>
                </a:gridCol>
              </a:tblGrid>
              <a:tr h="24879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Spring 2020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750" marR="88750" marT="44375" marB="44375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86848"/>
                  </a:ext>
                </a:extLst>
              </a:tr>
              <a:tr h="4483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Location/Campus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Students Head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Credits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Average Credits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38989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COLLEGE WIDE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68401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556325.9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851635261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VIRTU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61766.0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1693860570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WOLF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95192.1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184536209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40516.3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2540103256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33590.2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818010461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KENDL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18294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134078.4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1892764622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3947.0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3114921556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33263.2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341679065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92613.6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391250530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38804.2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1748472924"/>
                  </a:ext>
                </a:extLst>
              </a:tr>
              <a:tr h="191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22555.0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7" marR="8967" marT="8967" marB="0" anchor="b"/>
                </a:tc>
                <a:extLst>
                  <a:ext uri="{0D108BD9-81ED-4DB2-BD59-A6C34878D82A}">
                    <a16:rowId xmlns:a16="http://schemas.microsoft.com/office/drawing/2014/main" val="200869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39F7338-8183-F956-26AA-FB9946F99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27479"/>
              </p:ext>
            </p:extLst>
          </p:nvPr>
        </p:nvGraphicFramePr>
        <p:xfrm>
          <a:off x="478299" y="638174"/>
          <a:ext cx="3683579" cy="268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398">
                  <a:extLst>
                    <a:ext uri="{9D8B030D-6E8A-4147-A177-3AD203B41FA5}">
                      <a16:colId xmlns:a16="http://schemas.microsoft.com/office/drawing/2014/main" val="338864427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083012527"/>
                    </a:ext>
                  </a:extLst>
                </a:gridCol>
                <a:gridCol w="837455">
                  <a:extLst>
                    <a:ext uri="{9D8B030D-6E8A-4147-A177-3AD203B41FA5}">
                      <a16:colId xmlns:a16="http://schemas.microsoft.com/office/drawing/2014/main" val="2868988637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1415020284"/>
                    </a:ext>
                  </a:extLst>
                </a:gridCol>
              </a:tblGrid>
              <a:tr h="24879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 2019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86848"/>
                  </a:ext>
                </a:extLst>
              </a:tr>
              <a:tr h="448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Location/Campus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Head Count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Credits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Credits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38989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 WIDE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607008.2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635261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59834.0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860570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36209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103256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37251.0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010461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157625.6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764622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4921556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36718.0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6790658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100701.5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505307"/>
                  </a:ext>
                </a:extLst>
              </a:tr>
              <a:tr h="179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43685.7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472924"/>
                  </a:ext>
                </a:extLst>
              </a:tr>
              <a:tr h="191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20927.1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694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12BF6CE-F265-2B1E-7758-864FDA2C1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94523"/>
              </p:ext>
            </p:extLst>
          </p:nvPr>
        </p:nvGraphicFramePr>
        <p:xfrm>
          <a:off x="8102745" y="648249"/>
          <a:ext cx="3683579" cy="26818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5398">
                  <a:extLst>
                    <a:ext uri="{9D8B030D-6E8A-4147-A177-3AD203B41FA5}">
                      <a16:colId xmlns:a16="http://schemas.microsoft.com/office/drawing/2014/main" val="338864427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083012527"/>
                    </a:ext>
                  </a:extLst>
                </a:gridCol>
                <a:gridCol w="837455">
                  <a:extLst>
                    <a:ext uri="{9D8B030D-6E8A-4147-A177-3AD203B41FA5}">
                      <a16:colId xmlns:a16="http://schemas.microsoft.com/office/drawing/2014/main" val="2868988637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1415020284"/>
                    </a:ext>
                  </a:extLst>
                </a:gridCol>
              </a:tblGrid>
              <a:tr h="182027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2020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86848"/>
                  </a:ext>
                </a:extLst>
              </a:tr>
              <a:tr h="460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Location/Campus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Head Count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Credits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Credits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38989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COLLEGE WIDE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261772.7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635261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VIRTU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860570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35207.2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5362097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19492.6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103256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010461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51234.8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764622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4921556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679065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38790.5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505307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472924"/>
                  </a:ext>
                </a:extLst>
              </a:tr>
              <a:tr h="196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6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72E2E-E14C-B413-582B-AC9627EF2B77}"/>
              </a:ext>
            </a:extLst>
          </p:cNvPr>
          <p:cNvSpPr/>
          <p:nvPr/>
        </p:nvSpPr>
        <p:spPr>
          <a:xfrm>
            <a:off x="769749" y="728662"/>
            <a:ext cx="3119079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6268145-105C-3A1B-566A-8E193284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02" y="1290230"/>
            <a:ext cx="10721937" cy="42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87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1487D-DC9F-AFC1-CDA4-52DC56E4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latin typeface="Arial" panose="020B0604020202020204" pitchFamily="34" charset="0"/>
                <a:cs typeface="Arial" panose="020B0604020202020204" pitchFamily="34" charset="0"/>
              </a:rPr>
              <a:t>Course Offerings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D94208B7-5897-6B0F-B8FD-FF7DE90E1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863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0E94B5-6B03-4C6D-A886-D92083B3E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B8231-6339-4326-9EE6-D2F78558E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9C72E-6DA2-BA52-EA7D-82EBBAA4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latin typeface="Arial" panose="020B0604020202020204" pitchFamily="34" charset="0"/>
                <a:cs typeface="Arial" panose="020B0604020202020204" pitchFamily="34" charset="0"/>
              </a:rPr>
              <a:t>Most Registered Courses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9FA9A61-8B71-3C46-FD85-B8509FCAA9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42830586"/>
                  </p:ext>
                </p:extLst>
              </p:nvPr>
            </p:nvGraphicFramePr>
            <p:xfrm>
              <a:off x="947649" y="498629"/>
              <a:ext cx="10759717" cy="27544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9FA9A61-8B71-3C46-FD85-B8509FCAA9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649" y="498629"/>
                <a:ext cx="10759717" cy="27544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936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ADEF0-212A-FEBE-A0AC-9DB42C0D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ENC1101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2E65E0D-BEC4-3FE6-2818-65AE9C2E6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68718"/>
              </p:ext>
            </p:extLst>
          </p:nvPr>
        </p:nvGraphicFramePr>
        <p:xfrm>
          <a:off x="1572521" y="1028345"/>
          <a:ext cx="9712512" cy="344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946B209-9D4D-A836-6F50-79E914B05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232960"/>
              </p:ext>
            </p:extLst>
          </p:nvPr>
        </p:nvGraphicFramePr>
        <p:xfrm>
          <a:off x="2114708" y="658914"/>
          <a:ext cx="7962584" cy="418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20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A4B2D-2729-0AA6-9FDC-654B05905C74}"/>
              </a:ext>
            </a:extLst>
          </p:cNvPr>
          <p:cNvSpPr/>
          <p:nvPr/>
        </p:nvSpPr>
        <p:spPr>
          <a:xfrm>
            <a:off x="769749" y="728662"/>
            <a:ext cx="3119079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5AE2BD8-FB7B-5FC8-62F2-F0C1822E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01" y="626445"/>
            <a:ext cx="5775650" cy="5605109"/>
          </a:xfrm>
          <a:prstGeom prst="rect">
            <a:avLst/>
          </a:prstGeom>
        </p:spPr>
      </p:pic>
      <p:pic>
        <p:nvPicPr>
          <p:cNvPr id="10" name="Picture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A3EAE76-B042-77BC-580B-13AF28B8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17" y="2246582"/>
            <a:ext cx="4536386" cy="23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F553D-1832-92DE-EAFC-2610FDE0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College Wide Enrollment</a:t>
            </a:r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83B41FEC-A01F-10F6-FB40-DCB6BF4E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44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7B3C0-773F-73B5-1DAF-699D86A4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Students Enrolled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01747-E47C-EF29-99E2-797EA14FE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104235"/>
              </p:ext>
            </p:extLst>
          </p:nvPr>
        </p:nvGraphicFramePr>
        <p:xfrm>
          <a:off x="5989411" y="2526526"/>
          <a:ext cx="5128518" cy="358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434834-B984-3F77-7281-9597F195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09046"/>
              </p:ext>
            </p:extLst>
          </p:nvPr>
        </p:nvGraphicFramePr>
        <p:xfrm>
          <a:off x="1558289" y="3640706"/>
          <a:ext cx="4322567" cy="1295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205">
                  <a:extLst>
                    <a:ext uri="{9D8B030D-6E8A-4147-A177-3AD203B41FA5}">
                      <a16:colId xmlns:a16="http://schemas.microsoft.com/office/drawing/2014/main" val="2625898306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3588181505"/>
                    </a:ext>
                  </a:extLst>
                </a:gridCol>
                <a:gridCol w="1051175">
                  <a:extLst>
                    <a:ext uri="{9D8B030D-6E8A-4147-A177-3AD203B41FA5}">
                      <a16:colId xmlns:a16="http://schemas.microsoft.com/office/drawing/2014/main" val="1452883541"/>
                    </a:ext>
                  </a:extLst>
                </a:gridCol>
                <a:gridCol w="1122205">
                  <a:extLst>
                    <a:ext uri="{9D8B030D-6E8A-4147-A177-3AD203B41FA5}">
                      <a16:colId xmlns:a16="http://schemas.microsoft.com/office/drawing/2014/main" val="3086064435"/>
                    </a:ext>
                  </a:extLst>
                </a:gridCol>
              </a:tblGrid>
              <a:tr h="44115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Total_2019/20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Fall_2019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Spring_2020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Summer_2020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06666"/>
                  </a:ext>
                </a:extLst>
              </a:tr>
              <a:tr h="413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75290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68401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35964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509538"/>
                  </a:ext>
                </a:extLst>
              </a:tr>
              <a:tr h="44115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-9.15%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-47.42%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9884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E7A9B78-BCCB-E015-304E-9D9F40937CBB}"/>
              </a:ext>
            </a:extLst>
          </p:cNvPr>
          <p:cNvSpPr txBox="1"/>
          <p:nvPr/>
        </p:nvSpPr>
        <p:spPr>
          <a:xfrm>
            <a:off x="1525243" y="2744324"/>
            <a:ext cx="438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many students were enrolled during the academic year?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ED4AF-E365-9F4F-E5A2-AEBB02686B10}"/>
              </a:ext>
            </a:extLst>
          </p:cNvPr>
          <p:cNvSpPr txBox="1"/>
          <p:nvPr/>
        </p:nvSpPr>
        <p:spPr>
          <a:xfrm>
            <a:off x="2909455" y="5461462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credits per student</a:t>
            </a:r>
          </a:p>
        </p:txBody>
      </p:sp>
    </p:spTree>
    <p:extLst>
      <p:ext uri="{BB962C8B-B14F-4D97-AF65-F5344CB8AC3E}">
        <p14:creationId xmlns:p14="http://schemas.microsoft.com/office/powerpoint/2010/main" val="437211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E27859-FBB9-BF5B-C98D-C731FFC13564}"/>
              </a:ext>
            </a:extLst>
          </p:cNvPr>
          <p:cNvSpPr/>
          <p:nvPr/>
        </p:nvSpPr>
        <p:spPr>
          <a:xfrm>
            <a:off x="769749" y="728662"/>
            <a:ext cx="3119079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63D141F-A92C-875A-ED62-F565431EF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692"/>
          <a:stretch/>
        </p:blipFill>
        <p:spPr>
          <a:xfrm>
            <a:off x="769749" y="823255"/>
            <a:ext cx="7471920" cy="381717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D76510B-DF0C-0701-E204-A497C2D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951" y="3913407"/>
            <a:ext cx="35433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1D3FE-1CCB-2070-FF20-4E1E437DC361}"/>
              </a:ext>
            </a:extLst>
          </p:cNvPr>
          <p:cNvSpPr txBox="1"/>
          <p:nvPr/>
        </p:nvSpPr>
        <p:spPr>
          <a:xfrm>
            <a:off x="8812306" y="3882031"/>
            <a:ext cx="19666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MiamiDadeCollege</a:t>
            </a:r>
          </a:p>
        </p:txBody>
      </p:sp>
    </p:spTree>
    <p:extLst>
      <p:ext uri="{BB962C8B-B14F-4D97-AF65-F5344CB8AC3E}">
        <p14:creationId xmlns:p14="http://schemas.microsoft.com/office/powerpoint/2010/main" val="769714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19D03-4FE7-7D80-D70D-F4275D09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05" y="1416716"/>
            <a:ext cx="2648149" cy="4133909"/>
          </a:xfrm>
        </p:spPr>
        <p:txBody>
          <a:bodyPr/>
          <a:lstStyle/>
          <a:p>
            <a:pPr defTabSz="813816"/>
            <a:r>
              <a:rPr lang="en-US" sz="3204" kern="1200" spc="-53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Enrolled Credits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7649DB-2FB8-0F04-CEDE-1CD00ACBB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872967"/>
              </p:ext>
            </p:extLst>
          </p:nvPr>
        </p:nvGraphicFramePr>
        <p:xfrm>
          <a:off x="926000" y="3547560"/>
          <a:ext cx="4246537" cy="2733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81A9D5DE-DC0C-28D5-7894-4312203EE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79262"/>
              </p:ext>
            </p:extLst>
          </p:nvPr>
        </p:nvGraphicFramePr>
        <p:xfrm>
          <a:off x="5857461" y="695590"/>
          <a:ext cx="4825832" cy="2733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F8800579-47E8-13F0-6FDF-47ABD609FD14}"/>
              </a:ext>
            </a:extLst>
          </p:cNvPr>
          <p:cNvSpPr/>
          <p:nvPr/>
        </p:nvSpPr>
        <p:spPr>
          <a:xfrm>
            <a:off x="241738" y="882869"/>
            <a:ext cx="5138711" cy="1156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3AC137-14C3-4343-0012-7409C6A25391}"/>
              </a:ext>
            </a:extLst>
          </p:cNvPr>
          <p:cNvSpPr txBox="1"/>
          <p:nvPr/>
        </p:nvSpPr>
        <p:spPr>
          <a:xfrm>
            <a:off x="1174728" y="1137772"/>
            <a:ext cx="4825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Credits Enrolled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DFDEE-A67A-2BA8-6E46-1A936A1DF73C}"/>
              </a:ext>
            </a:extLst>
          </p:cNvPr>
          <p:cNvSpPr txBox="1"/>
          <p:nvPr/>
        </p:nvSpPr>
        <p:spPr>
          <a:xfrm>
            <a:off x="889606" y="2365588"/>
            <a:ext cx="4641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many credits were students enroll for during the academic during the academic year?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97D4A65-F43C-B7CE-4920-A67E92424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241245"/>
              </p:ext>
            </p:extLst>
          </p:nvPr>
        </p:nvGraphicFramePr>
        <p:xfrm>
          <a:off x="5621525" y="3578637"/>
          <a:ext cx="5402075" cy="267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7531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7CC3F-9520-DFA3-4141-42833E3D7B70}"/>
              </a:ext>
            </a:extLst>
          </p:cNvPr>
          <p:cNvSpPr/>
          <p:nvPr/>
        </p:nvSpPr>
        <p:spPr>
          <a:xfrm>
            <a:off x="769748" y="728662"/>
            <a:ext cx="3275477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306383A-748D-CEF4-29F6-6E43F0FA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106"/>
            <a:ext cx="7772400" cy="114368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9A052D-9E64-6DE8-60C7-29F1D409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799" y="3460246"/>
            <a:ext cx="7315200" cy="2567872"/>
          </a:xfr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3AD1068-3ED2-599D-4D78-BFC9233E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023" y="1478792"/>
            <a:ext cx="3404751" cy="1981454"/>
          </a:xfrm>
          <a:prstGeom prst="rect">
            <a:avLst/>
          </a:prstGeom>
        </p:spPr>
      </p:pic>
      <p:pic>
        <p:nvPicPr>
          <p:cNvPr id="14" name="Picture 13" descr="A picture containing screenshot, text, line, font&#10;&#10;Description automatically generated">
            <a:extLst>
              <a:ext uri="{FF2B5EF4-FFF2-40B4-BE49-F238E27FC236}">
                <a16:creationId xmlns:a16="http://schemas.microsoft.com/office/drawing/2014/main" id="{B6CE99E1-7880-615E-4CFD-57AA5DA0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746" y="6042532"/>
            <a:ext cx="4985304" cy="4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9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FCEF-7748-D937-33D5-2D5E1C37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6" y="5476671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Demographics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9A4C8C-A852-4BA5-FA11-0ABBEB522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529440"/>
              </p:ext>
            </p:extLst>
          </p:nvPr>
        </p:nvGraphicFramePr>
        <p:xfrm>
          <a:off x="8107407" y="1298697"/>
          <a:ext cx="3290526" cy="317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8A4EDB-7015-D5F9-2DB8-E8E9FB96A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379570"/>
              </p:ext>
            </p:extLst>
          </p:nvPr>
        </p:nvGraphicFramePr>
        <p:xfrm>
          <a:off x="4084594" y="1298697"/>
          <a:ext cx="4073887" cy="315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29FD2E7-CE93-6CF2-77A0-8155B740E4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836818"/>
              </p:ext>
            </p:extLst>
          </p:nvPr>
        </p:nvGraphicFramePr>
        <p:xfrm>
          <a:off x="546459" y="1298697"/>
          <a:ext cx="4167781" cy="317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953A40B-5FD1-BDEC-E6BD-D011068603E2}"/>
              </a:ext>
            </a:extLst>
          </p:cNvPr>
          <p:cNvSpPr txBox="1"/>
          <p:nvPr/>
        </p:nvSpPr>
        <p:spPr>
          <a:xfrm>
            <a:off x="641666" y="599302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our student body look like?</a:t>
            </a:r>
          </a:p>
        </p:txBody>
      </p:sp>
    </p:spTree>
    <p:extLst>
      <p:ext uri="{BB962C8B-B14F-4D97-AF65-F5344CB8AC3E}">
        <p14:creationId xmlns:p14="http://schemas.microsoft.com/office/powerpoint/2010/main" val="196073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CEECAB-AA99-9C81-DDE3-284B739C5609}"/>
              </a:ext>
            </a:extLst>
          </p:cNvPr>
          <p:cNvSpPr/>
          <p:nvPr/>
        </p:nvSpPr>
        <p:spPr>
          <a:xfrm>
            <a:off x="769749" y="728662"/>
            <a:ext cx="3119079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6591C2B-B8BF-D671-1FEF-6E5A3194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1247340"/>
            <a:ext cx="11058087" cy="44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6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9B288E-D72A-FEAC-0903-58BFC7E327A1}"/>
              </a:ext>
            </a:extLst>
          </p:cNvPr>
          <p:cNvSpPr/>
          <p:nvPr/>
        </p:nvSpPr>
        <p:spPr>
          <a:xfrm>
            <a:off x="769749" y="728662"/>
            <a:ext cx="3119079" cy="55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FD46757-E2A6-ACD0-F6CE-A794B880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54" y="950277"/>
            <a:ext cx="10591001" cy="2813648"/>
          </a:xfrm>
          <a:prstGeom prst="rect">
            <a:avLst/>
          </a:prstGeom>
        </p:spPr>
      </p:pic>
      <p:pic>
        <p:nvPicPr>
          <p:cNvPr id="5" name="Picture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73C26D8-70F3-C5DB-F63F-1F711A6A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54" y="3985539"/>
            <a:ext cx="10590999" cy="19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40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{515082B9-DE41-2D47-A194-8B76C3B8D340}tf10001124</Template>
  <TotalTime>5900</TotalTime>
  <Words>341</Words>
  <Application>Microsoft Macintosh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 2</vt:lpstr>
      <vt:lpstr>Frame</vt:lpstr>
      <vt:lpstr>College Enrollment</vt:lpstr>
      <vt:lpstr>College Wide Enrollment</vt:lpstr>
      <vt:lpstr>Students Enrolled </vt:lpstr>
      <vt:lpstr>PowerPoint Presentation</vt:lpstr>
      <vt:lpstr>Enrolled Credits</vt:lpstr>
      <vt:lpstr>PowerPoint Presentation</vt:lpstr>
      <vt:lpstr>Student Demographics</vt:lpstr>
      <vt:lpstr>PowerPoint Presentation</vt:lpstr>
      <vt:lpstr>PowerPoint Presentation</vt:lpstr>
      <vt:lpstr>Enrollment by Campus</vt:lpstr>
      <vt:lpstr>PowerPoint Presentation</vt:lpstr>
      <vt:lpstr>PowerPoint Presentation</vt:lpstr>
      <vt:lpstr>Campus Enrollments by Semester</vt:lpstr>
      <vt:lpstr>PowerPoint Presentation</vt:lpstr>
      <vt:lpstr>Course Offerings</vt:lpstr>
      <vt:lpstr>Most Registered Courses</vt:lpstr>
      <vt:lpstr>ENC1101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Enrollment</dc:title>
  <dc:creator>Ramses.Loaces001</dc:creator>
  <cp:lastModifiedBy>Ramses.Loaces001</cp:lastModifiedBy>
  <cp:revision>9</cp:revision>
  <dcterms:created xsi:type="dcterms:W3CDTF">2023-05-17T01:11:06Z</dcterms:created>
  <dcterms:modified xsi:type="dcterms:W3CDTF">2023-05-21T04:21:38Z</dcterms:modified>
</cp:coreProperties>
</file>