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5"/>
    <p:restoredTop sz="95377"/>
  </p:normalViewPr>
  <p:slideViewPr>
    <p:cSldViewPr snapToGrid="0">
      <p:cViewPr varScale="1">
        <p:scale>
          <a:sx n="102" d="100"/>
          <a:sy n="102" d="100"/>
        </p:scale>
        <p:origin x="216" y="10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3/8/24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3/8/24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GB"/>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GB"/>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3/8/24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GB"/>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GB"/>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3/8/24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3/8/24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3/8/24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GB"/>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3/8/24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3/8/24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F68FE-7D9C-0DFC-CFD7-65AC1F4584DA}"/>
              </a:ext>
            </a:extLst>
          </p:cNvPr>
          <p:cNvSpPr>
            <a:spLocks noGrp="1"/>
          </p:cNvSpPr>
          <p:nvPr>
            <p:ph type="ctrTitle"/>
          </p:nvPr>
        </p:nvSpPr>
        <p:spPr/>
        <p:txBody>
          <a:bodyPr/>
          <a:lstStyle/>
          <a:p>
            <a:pPr algn="ctr"/>
            <a:r>
              <a:rPr lang="en-NG" b="1" dirty="0"/>
              <a:t>ALLIANCE FOR UNITY AND PROGRESS (AUP)</a:t>
            </a:r>
            <a:br>
              <a:rPr lang="en-NG" b="1" dirty="0"/>
            </a:br>
            <a:endParaRPr lang="en-NG" b="1" dirty="0"/>
          </a:p>
        </p:txBody>
      </p:sp>
      <p:sp>
        <p:nvSpPr>
          <p:cNvPr id="3" name="Subtitle 2">
            <a:extLst>
              <a:ext uri="{FF2B5EF4-FFF2-40B4-BE49-F238E27FC236}">
                <a16:creationId xmlns:a16="http://schemas.microsoft.com/office/drawing/2014/main" id="{37EAD97F-2354-62ED-7399-D9475C93EAAB}"/>
              </a:ext>
            </a:extLst>
          </p:cNvPr>
          <p:cNvSpPr>
            <a:spLocks noGrp="1"/>
          </p:cNvSpPr>
          <p:nvPr>
            <p:ph type="subTitle" idx="1"/>
          </p:nvPr>
        </p:nvSpPr>
        <p:spPr>
          <a:xfrm>
            <a:off x="581194" y="2495445"/>
            <a:ext cx="10993546" cy="3342124"/>
          </a:xfrm>
        </p:spPr>
        <p:txBody>
          <a:bodyPr>
            <a:normAutofit/>
          </a:bodyPr>
          <a:lstStyle/>
          <a:p>
            <a:pPr algn="ctr"/>
            <a:r>
              <a:rPr lang="en-NG" sz="2000" b="1" dirty="0">
                <a:latin typeface="+mj-lt"/>
                <a:cs typeface="Times New Roman" panose="02020603050405020304" pitchFamily="18" charset="0"/>
              </a:rPr>
              <a:t>DRIVING POSITIVE IMPACT</a:t>
            </a:r>
          </a:p>
          <a:p>
            <a:pPr algn="ctr"/>
            <a:endParaRPr lang="en-NG" sz="2000" b="1" dirty="0">
              <a:latin typeface="+mj-lt"/>
              <a:cs typeface="Times New Roman" panose="02020603050405020304" pitchFamily="18" charset="0"/>
            </a:endParaRPr>
          </a:p>
          <a:p>
            <a:pPr algn="ctr"/>
            <a:endParaRPr lang="en-NG" b="1" dirty="0">
              <a:solidFill>
                <a:schemeClr val="bg1"/>
              </a:solidFill>
              <a:latin typeface="+mj-lt"/>
              <a:cs typeface="Times New Roman" panose="02020603050405020304" pitchFamily="18" charset="0"/>
            </a:endParaRPr>
          </a:p>
          <a:p>
            <a:pPr algn="ctr"/>
            <a:endParaRPr lang="en-NG" b="1" dirty="0">
              <a:solidFill>
                <a:schemeClr val="bg1"/>
              </a:solidFill>
              <a:latin typeface="+mj-lt"/>
              <a:cs typeface="Times New Roman" panose="02020603050405020304" pitchFamily="18" charset="0"/>
            </a:endParaRPr>
          </a:p>
          <a:p>
            <a:pPr algn="ctr"/>
            <a:endParaRPr lang="en-NG" b="1" dirty="0">
              <a:solidFill>
                <a:schemeClr val="bg1"/>
              </a:solidFill>
              <a:latin typeface="+mj-lt"/>
              <a:cs typeface="Times New Roman" panose="02020603050405020304" pitchFamily="18" charset="0"/>
            </a:endParaRPr>
          </a:p>
          <a:p>
            <a:pPr algn="ctr"/>
            <a:r>
              <a:rPr lang="en-NG" b="1" dirty="0">
                <a:solidFill>
                  <a:schemeClr val="bg1"/>
                </a:solidFill>
                <a:latin typeface="+mj-lt"/>
                <a:cs typeface="Times New Roman" panose="02020603050405020304" pitchFamily="18" charset="0"/>
              </a:rPr>
              <a:t>BY LAYLA  ALI OTHMAN – FOUNDER  AUP</a:t>
            </a:r>
          </a:p>
          <a:p>
            <a:pPr algn="ctr"/>
            <a:r>
              <a:rPr lang="en-NG" b="1" dirty="0">
                <a:solidFill>
                  <a:schemeClr val="bg1"/>
                </a:solidFill>
                <a:latin typeface="+mj-lt"/>
                <a:cs typeface="Times New Roman" panose="02020603050405020304" pitchFamily="18" charset="0"/>
              </a:rPr>
              <a:t>9TH MARCH, 2024</a:t>
            </a:r>
          </a:p>
        </p:txBody>
      </p:sp>
    </p:spTree>
    <p:extLst>
      <p:ext uri="{BB962C8B-B14F-4D97-AF65-F5344CB8AC3E}">
        <p14:creationId xmlns:p14="http://schemas.microsoft.com/office/powerpoint/2010/main" val="2336479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7DC9D-9018-5D65-11DD-C11D0C464791}"/>
              </a:ext>
            </a:extLst>
          </p:cNvPr>
          <p:cNvSpPr>
            <a:spLocks noGrp="1"/>
          </p:cNvSpPr>
          <p:nvPr>
            <p:ph type="title"/>
          </p:nvPr>
        </p:nvSpPr>
        <p:spPr/>
        <p:txBody>
          <a:bodyPr>
            <a:normAutofit/>
          </a:bodyPr>
          <a:lstStyle/>
          <a:p>
            <a:pPr algn="ctr"/>
            <a:r>
              <a:rPr lang="en-NG" sz="3600" b="1" dirty="0"/>
              <a:t>CONCLUSION</a:t>
            </a:r>
          </a:p>
        </p:txBody>
      </p:sp>
      <p:sp>
        <p:nvSpPr>
          <p:cNvPr id="3" name="Content Placeholder 2">
            <a:extLst>
              <a:ext uri="{FF2B5EF4-FFF2-40B4-BE49-F238E27FC236}">
                <a16:creationId xmlns:a16="http://schemas.microsoft.com/office/drawing/2014/main" id="{FA8DAA1D-1C3A-0679-BAEE-EB53C13A7C23}"/>
              </a:ext>
            </a:extLst>
          </p:cNvPr>
          <p:cNvSpPr>
            <a:spLocks noGrp="1"/>
          </p:cNvSpPr>
          <p:nvPr>
            <p:ph idx="1"/>
          </p:nvPr>
        </p:nvSpPr>
        <p:spPr>
          <a:xfrm>
            <a:off x="581192" y="2180496"/>
            <a:ext cx="11029615" cy="4408563"/>
          </a:xfrm>
        </p:spPr>
        <p:txBody>
          <a:bodyPr>
            <a:normAutofit fontScale="70000" lnSpcReduction="20000"/>
          </a:bodyPr>
          <a:lstStyle/>
          <a:p>
            <a:pPr marL="0" indent="0">
              <a:lnSpc>
                <a:spcPct val="150000"/>
              </a:lnSpc>
              <a:buNone/>
            </a:pPr>
            <a:r>
              <a:rPr lang="en-GB" sz="4100" dirty="0"/>
              <a:t>The Alliance for Unity and Progress is a beacon of hope for a better less privilege Nigerian. We are poised to drive positive impact and foster development and equal opportunities across the Nation. We need your support and collaboration to make these dreams a reality. Together, let's build a vibrant and inclusive Alliance that will ensure every citizen has access to equal opportunities and a high quality of life. </a:t>
            </a:r>
          </a:p>
          <a:p>
            <a:endParaRPr lang="en-NG" dirty="0"/>
          </a:p>
        </p:txBody>
      </p:sp>
    </p:spTree>
    <p:extLst>
      <p:ext uri="{BB962C8B-B14F-4D97-AF65-F5344CB8AC3E}">
        <p14:creationId xmlns:p14="http://schemas.microsoft.com/office/powerpoint/2010/main" val="2511399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B6799A-F31F-643F-5E2B-DF6C89B40ECF}"/>
              </a:ext>
            </a:extLst>
          </p:cNvPr>
          <p:cNvSpPr>
            <a:spLocks noGrp="1"/>
          </p:cNvSpPr>
          <p:nvPr>
            <p:ph idx="1"/>
          </p:nvPr>
        </p:nvSpPr>
        <p:spPr/>
        <p:txBody>
          <a:bodyPr/>
          <a:lstStyle/>
          <a:p>
            <a:pPr marL="0" indent="0" algn="ctr">
              <a:buNone/>
            </a:pPr>
            <a:r>
              <a:rPr lang="en-GB" sz="3600" dirty="0"/>
              <a:t>Thank you for your dedication and commitment. Together, we can make a difference.</a:t>
            </a:r>
          </a:p>
          <a:p>
            <a:endParaRPr lang="en-NG" dirty="0"/>
          </a:p>
        </p:txBody>
      </p:sp>
    </p:spTree>
    <p:extLst>
      <p:ext uri="{BB962C8B-B14F-4D97-AF65-F5344CB8AC3E}">
        <p14:creationId xmlns:p14="http://schemas.microsoft.com/office/powerpoint/2010/main" val="2087252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7ABF6-6FE9-FD1D-4502-6ED3F0E6F2E2}"/>
              </a:ext>
            </a:extLst>
          </p:cNvPr>
          <p:cNvSpPr>
            <a:spLocks noGrp="1"/>
          </p:cNvSpPr>
          <p:nvPr>
            <p:ph type="title"/>
          </p:nvPr>
        </p:nvSpPr>
        <p:spPr/>
        <p:txBody>
          <a:bodyPr>
            <a:normAutofit/>
          </a:bodyPr>
          <a:lstStyle/>
          <a:p>
            <a:pPr algn="ctr"/>
            <a:r>
              <a:rPr lang="en-NG" sz="3600" b="1" dirty="0"/>
              <a:t>PURPOSE OF ESTABLISHMENT</a:t>
            </a:r>
          </a:p>
        </p:txBody>
      </p:sp>
      <p:sp>
        <p:nvSpPr>
          <p:cNvPr id="3" name="Content Placeholder 2">
            <a:extLst>
              <a:ext uri="{FF2B5EF4-FFF2-40B4-BE49-F238E27FC236}">
                <a16:creationId xmlns:a16="http://schemas.microsoft.com/office/drawing/2014/main" id="{656F3236-14BF-5052-5F70-ECD8569D16B6}"/>
              </a:ext>
            </a:extLst>
          </p:cNvPr>
          <p:cNvSpPr>
            <a:spLocks noGrp="1"/>
          </p:cNvSpPr>
          <p:nvPr>
            <p:ph idx="1"/>
          </p:nvPr>
        </p:nvSpPr>
        <p:spPr/>
        <p:txBody>
          <a:bodyPr>
            <a:normAutofit fontScale="92500" lnSpcReduction="20000"/>
          </a:bodyPr>
          <a:lstStyle/>
          <a:p>
            <a:pPr marL="0" indent="0">
              <a:lnSpc>
                <a:spcPct val="150000"/>
              </a:lnSpc>
              <a:buNone/>
            </a:pPr>
            <a:r>
              <a:rPr lang="en-GB" sz="3600" kern="100" dirty="0">
                <a:effectLst/>
                <a:ea typeface="Calibri" panose="020F0502020204030204" pitchFamily="34" charset="0"/>
                <a:cs typeface="Times New Roman" panose="02020603050405020304" pitchFamily="18" charset="0"/>
              </a:rPr>
              <a:t>The aim of this organization is to create positive impact in Nigeria and especially in the northern part. We believe that by uniting our voices and efforts, we can overcome some challenges and build a more inclusive and prosperous nation </a:t>
            </a:r>
            <a:r>
              <a:rPr lang="en-GB" sz="3600" kern="100" dirty="0">
                <a:ea typeface="Calibri" panose="020F0502020204030204" pitchFamily="34" charset="0"/>
                <a:cs typeface="Times New Roman" panose="02020603050405020304" pitchFamily="18" charset="0"/>
              </a:rPr>
              <a:t> that provide equal opportunities for</a:t>
            </a:r>
            <a:r>
              <a:rPr lang="en-GB" sz="3600" kern="100" dirty="0">
                <a:effectLst/>
                <a:ea typeface="Calibri" panose="020F0502020204030204" pitchFamily="34" charset="0"/>
                <a:cs typeface="Times New Roman" panose="02020603050405020304" pitchFamily="18" charset="0"/>
              </a:rPr>
              <a:t> all.</a:t>
            </a:r>
          </a:p>
          <a:p>
            <a:pPr marL="0" indent="0">
              <a:buNone/>
            </a:pPr>
            <a:endParaRPr lang="en-NG"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44542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B0A79-D4EA-2715-C923-33BC77786499}"/>
              </a:ext>
            </a:extLst>
          </p:cNvPr>
          <p:cNvSpPr>
            <a:spLocks noGrp="1"/>
          </p:cNvSpPr>
          <p:nvPr>
            <p:ph type="title"/>
          </p:nvPr>
        </p:nvSpPr>
        <p:spPr/>
        <p:txBody>
          <a:bodyPr>
            <a:normAutofit/>
          </a:bodyPr>
          <a:lstStyle/>
          <a:p>
            <a:pPr algn="ctr"/>
            <a:r>
              <a:rPr lang="en-NG" sz="4400" b="1" dirty="0"/>
              <a:t>VISION STATEMENT</a:t>
            </a:r>
          </a:p>
        </p:txBody>
      </p:sp>
      <p:sp>
        <p:nvSpPr>
          <p:cNvPr id="3" name="Content Placeholder 2">
            <a:extLst>
              <a:ext uri="{FF2B5EF4-FFF2-40B4-BE49-F238E27FC236}">
                <a16:creationId xmlns:a16="http://schemas.microsoft.com/office/drawing/2014/main" id="{D1EF982E-4522-AD47-19C0-A92B329FD4E0}"/>
              </a:ext>
            </a:extLst>
          </p:cNvPr>
          <p:cNvSpPr>
            <a:spLocks noGrp="1"/>
          </p:cNvSpPr>
          <p:nvPr>
            <p:ph idx="1"/>
          </p:nvPr>
        </p:nvSpPr>
        <p:spPr/>
        <p:txBody>
          <a:bodyPr>
            <a:normAutofit/>
          </a:bodyPr>
          <a:lstStyle/>
          <a:p>
            <a:pPr marL="0" indent="0">
              <a:lnSpc>
                <a:spcPct val="150000"/>
              </a:lnSpc>
              <a:buNone/>
            </a:pPr>
            <a:r>
              <a:rPr lang="en-GB" sz="4400" dirty="0"/>
              <a:t>T</a:t>
            </a:r>
            <a:r>
              <a:rPr lang="en-NG" sz="4400" dirty="0"/>
              <a:t>o ensure a United, Strong and Self-reliant Nigeria where there are equal opportunities for all people.</a:t>
            </a:r>
          </a:p>
        </p:txBody>
      </p:sp>
    </p:spTree>
    <p:extLst>
      <p:ext uri="{BB962C8B-B14F-4D97-AF65-F5344CB8AC3E}">
        <p14:creationId xmlns:p14="http://schemas.microsoft.com/office/powerpoint/2010/main" val="576567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D91D0-367B-48FC-5AF5-A2D4F90B2DFF}"/>
              </a:ext>
            </a:extLst>
          </p:cNvPr>
          <p:cNvSpPr>
            <a:spLocks noGrp="1"/>
          </p:cNvSpPr>
          <p:nvPr>
            <p:ph type="title"/>
          </p:nvPr>
        </p:nvSpPr>
        <p:spPr/>
        <p:txBody>
          <a:bodyPr/>
          <a:lstStyle/>
          <a:p>
            <a:pPr algn="ctr"/>
            <a:r>
              <a:rPr lang="en-NG" dirty="0"/>
              <a:t>	</a:t>
            </a:r>
            <a:r>
              <a:rPr lang="en-NG" sz="4000" b="1" dirty="0"/>
              <a:t>MISSION STATEMENT</a:t>
            </a:r>
            <a:endParaRPr lang="en-NG" b="1" dirty="0"/>
          </a:p>
        </p:txBody>
      </p:sp>
      <p:sp>
        <p:nvSpPr>
          <p:cNvPr id="3" name="Content Placeholder 2">
            <a:extLst>
              <a:ext uri="{FF2B5EF4-FFF2-40B4-BE49-F238E27FC236}">
                <a16:creationId xmlns:a16="http://schemas.microsoft.com/office/drawing/2014/main" id="{4F354A72-2F65-9467-6F93-70B588834D03}"/>
              </a:ext>
            </a:extLst>
          </p:cNvPr>
          <p:cNvSpPr>
            <a:spLocks noGrp="1"/>
          </p:cNvSpPr>
          <p:nvPr>
            <p:ph idx="1"/>
          </p:nvPr>
        </p:nvSpPr>
        <p:spPr/>
        <p:txBody>
          <a:bodyPr>
            <a:normAutofit/>
          </a:bodyPr>
          <a:lstStyle/>
          <a:p>
            <a:pPr marL="0" indent="0">
              <a:lnSpc>
                <a:spcPct val="150000"/>
              </a:lnSpc>
              <a:buNone/>
            </a:pPr>
            <a:r>
              <a:rPr lang="en-NG" sz="4000" dirty="0">
                <a:effectLst/>
                <a:ea typeface="Calibri" panose="020F0502020204030204" pitchFamily="34" charset="0"/>
                <a:cs typeface="Times New Roman" panose="02020603050405020304" pitchFamily="18" charset="0"/>
              </a:rPr>
              <a:t>To foster development and empower citizens through collaboration, advocacy and innovation</a:t>
            </a:r>
            <a:r>
              <a:rPr lang="en-NG" sz="4000" dirty="0">
                <a:effectLst/>
              </a:rPr>
              <a:t> </a:t>
            </a:r>
            <a:endParaRPr lang="en-NG" sz="4000" dirty="0"/>
          </a:p>
        </p:txBody>
      </p:sp>
    </p:spTree>
    <p:extLst>
      <p:ext uri="{BB962C8B-B14F-4D97-AF65-F5344CB8AC3E}">
        <p14:creationId xmlns:p14="http://schemas.microsoft.com/office/powerpoint/2010/main" val="2279816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5A9A2-6CC3-6547-C3DF-FE03868C9B85}"/>
              </a:ext>
            </a:extLst>
          </p:cNvPr>
          <p:cNvSpPr>
            <a:spLocks noGrp="1"/>
          </p:cNvSpPr>
          <p:nvPr>
            <p:ph type="title"/>
          </p:nvPr>
        </p:nvSpPr>
        <p:spPr/>
        <p:txBody>
          <a:bodyPr>
            <a:normAutofit/>
          </a:bodyPr>
          <a:lstStyle/>
          <a:p>
            <a:pPr algn="ctr"/>
            <a:r>
              <a:rPr lang="en-NG" sz="4000" b="1" dirty="0"/>
              <a:t>OBJECTIVES</a:t>
            </a:r>
          </a:p>
        </p:txBody>
      </p:sp>
      <p:sp>
        <p:nvSpPr>
          <p:cNvPr id="3" name="Content Placeholder 2">
            <a:extLst>
              <a:ext uri="{FF2B5EF4-FFF2-40B4-BE49-F238E27FC236}">
                <a16:creationId xmlns:a16="http://schemas.microsoft.com/office/drawing/2014/main" id="{4C64084C-C5F6-D13F-8CF7-1604FF9AF61B}"/>
              </a:ext>
            </a:extLst>
          </p:cNvPr>
          <p:cNvSpPr>
            <a:spLocks noGrp="1"/>
          </p:cNvSpPr>
          <p:nvPr>
            <p:ph idx="1"/>
          </p:nvPr>
        </p:nvSpPr>
        <p:spPr>
          <a:xfrm>
            <a:off x="581192" y="2180496"/>
            <a:ext cx="11029615" cy="5080916"/>
          </a:xfrm>
        </p:spPr>
        <p:txBody>
          <a:bodyPr>
            <a:normAutofit fontScale="55000" lnSpcReduction="20000"/>
          </a:bodyPr>
          <a:lstStyle/>
          <a:p>
            <a:pPr marL="342900" indent="-342900">
              <a:lnSpc>
                <a:spcPct val="170000"/>
              </a:lnSpc>
              <a:buAutoNum type="arabicPeriod"/>
            </a:pPr>
            <a:r>
              <a:rPr lang="en-GB" sz="3600" kern="100" dirty="0">
                <a:ea typeface="Calibri" panose="020F0502020204030204" pitchFamily="34" charset="0"/>
                <a:cs typeface="Times New Roman" panose="02020603050405020304" pitchFamily="18" charset="0"/>
              </a:rPr>
              <a:t>T</a:t>
            </a:r>
            <a:r>
              <a:rPr lang="en-NG" sz="3600" kern="100" dirty="0">
                <a:ea typeface="Calibri" panose="020F0502020204030204" pitchFamily="34" charset="0"/>
                <a:cs typeface="Times New Roman" panose="02020603050405020304" pitchFamily="18" charset="0"/>
              </a:rPr>
              <a:t>o p</a:t>
            </a:r>
            <a:r>
              <a:rPr lang="en-NG" sz="3600" kern="100" dirty="0">
                <a:effectLst/>
                <a:ea typeface="Calibri" panose="020F0502020204030204" pitchFamily="34" charset="0"/>
                <a:cs typeface="Times New Roman" panose="02020603050405020304" pitchFamily="18" charset="0"/>
              </a:rPr>
              <a:t>rovide a platform for networking</a:t>
            </a:r>
            <a:r>
              <a:rPr lang="en-NG" sz="3600" kern="100" dirty="0">
                <a:ea typeface="Calibri" panose="020F0502020204030204" pitchFamily="34" charset="0"/>
                <a:cs typeface="Times New Roman" panose="02020603050405020304" pitchFamily="18" charset="0"/>
              </a:rPr>
              <a:t> and </a:t>
            </a:r>
            <a:r>
              <a:rPr lang="en-NG" sz="3600" kern="100" dirty="0">
                <a:effectLst/>
                <a:ea typeface="Calibri" panose="020F0502020204030204" pitchFamily="34" charset="0"/>
                <a:cs typeface="Times New Roman" panose="02020603050405020304" pitchFamily="18" charset="0"/>
              </a:rPr>
              <a:t>collaboration aimed at impacting on the life of the citizenry</a:t>
            </a:r>
          </a:p>
          <a:p>
            <a:pPr marL="342900" indent="-342900">
              <a:lnSpc>
                <a:spcPct val="170000"/>
              </a:lnSpc>
              <a:buAutoNum type="arabicPeriod"/>
            </a:pPr>
            <a:r>
              <a:rPr lang="en-NG" sz="3600" kern="100" dirty="0">
                <a:effectLst/>
                <a:ea typeface="Calibri" panose="020F0502020204030204" pitchFamily="34" charset="0"/>
                <a:cs typeface="Times New Roman" panose="02020603050405020304" pitchFamily="18" charset="0"/>
              </a:rPr>
              <a:t> T</a:t>
            </a:r>
            <a:r>
              <a:rPr lang="en-NG" sz="3600" kern="100" dirty="0">
                <a:ea typeface="Calibri" panose="020F0502020204030204" pitchFamily="34" charset="0"/>
                <a:cs typeface="Times New Roman" panose="02020603050405020304" pitchFamily="18" charset="0"/>
              </a:rPr>
              <a:t>o create jobs, economic </a:t>
            </a:r>
            <a:r>
              <a:rPr lang="en-NG" sz="3600" kern="100" dirty="0">
                <a:effectLst/>
                <a:ea typeface="Calibri" panose="020F0502020204030204" pitchFamily="34" charset="0"/>
                <a:cs typeface="Times New Roman" panose="02020603050405020304" pitchFamily="18" charset="0"/>
              </a:rPr>
              <a:t>opportunities and entrepreneurship</a:t>
            </a:r>
          </a:p>
          <a:p>
            <a:pPr marL="342900" indent="-342900">
              <a:lnSpc>
                <a:spcPct val="170000"/>
              </a:lnSpc>
              <a:buAutoNum type="arabicPeriod"/>
            </a:pPr>
            <a:r>
              <a:rPr lang="en-GB" sz="3600" kern="100" dirty="0">
                <a:ea typeface="Calibri" panose="020F0502020204030204" pitchFamily="34" charset="0"/>
                <a:cs typeface="Times New Roman" panose="02020603050405020304" pitchFamily="18" charset="0"/>
              </a:rPr>
              <a:t>T</a:t>
            </a:r>
            <a:r>
              <a:rPr lang="en-NG" sz="3600" kern="100" dirty="0">
                <a:ea typeface="Calibri" panose="020F0502020204030204" pitchFamily="34" charset="0"/>
                <a:cs typeface="Times New Roman" panose="02020603050405020304" pitchFamily="18" charset="0"/>
              </a:rPr>
              <a:t>o create</a:t>
            </a:r>
            <a:r>
              <a:rPr lang="en-NG" sz="3600" kern="100" dirty="0">
                <a:effectLst/>
                <a:ea typeface="Calibri" panose="020F0502020204030204" pitchFamily="34" charset="0"/>
                <a:cs typeface="Times New Roman" panose="02020603050405020304" pitchFamily="18" charset="0"/>
              </a:rPr>
              <a:t> awareness, civic education and constructive media engagements</a:t>
            </a:r>
          </a:p>
          <a:p>
            <a:pPr marL="342900" indent="-342900">
              <a:lnSpc>
                <a:spcPct val="170000"/>
              </a:lnSpc>
              <a:buAutoNum type="arabicPeriod"/>
            </a:pPr>
            <a:r>
              <a:rPr lang="en-GB" sz="3600" kern="100" dirty="0">
                <a:ea typeface="Calibri" panose="020F0502020204030204" pitchFamily="34" charset="0"/>
                <a:cs typeface="Times New Roman" panose="02020603050405020304" pitchFamily="18" charset="0"/>
              </a:rPr>
              <a:t>T</a:t>
            </a:r>
            <a:r>
              <a:rPr lang="en-NG" sz="3600" kern="100" dirty="0">
                <a:ea typeface="Calibri" panose="020F0502020204030204" pitchFamily="34" charset="0"/>
                <a:cs typeface="Times New Roman" panose="02020603050405020304" pitchFamily="18" charset="0"/>
              </a:rPr>
              <a:t>o provide </a:t>
            </a:r>
            <a:r>
              <a:rPr lang="en-NG" sz="3600" kern="100" dirty="0">
                <a:effectLst/>
                <a:ea typeface="Calibri" panose="020F0502020204030204" pitchFamily="34" charset="0"/>
                <a:cs typeface="Times New Roman" panose="02020603050405020304" pitchFamily="18" charset="0"/>
              </a:rPr>
              <a:t>sustainable solutions to addressing food insecurity and promoting agriculturalactivities/dependency </a:t>
            </a:r>
          </a:p>
          <a:p>
            <a:pPr marL="342900" indent="-342900">
              <a:lnSpc>
                <a:spcPct val="170000"/>
              </a:lnSpc>
              <a:buAutoNum type="arabicPeriod"/>
            </a:pPr>
            <a:r>
              <a:rPr lang="en-GB" sz="3600" kern="100" dirty="0">
                <a:ea typeface="Calibri" panose="020F0502020204030204" pitchFamily="34" charset="0"/>
                <a:cs typeface="Times New Roman" panose="02020603050405020304" pitchFamily="18" charset="0"/>
              </a:rPr>
              <a:t>T</a:t>
            </a:r>
            <a:r>
              <a:rPr lang="en-NG" sz="3600" kern="100" dirty="0">
                <a:ea typeface="Calibri" panose="020F0502020204030204" pitchFamily="34" charset="0"/>
                <a:cs typeface="Times New Roman" panose="02020603050405020304" pitchFamily="18" charset="0"/>
              </a:rPr>
              <a:t>o create</a:t>
            </a:r>
            <a:r>
              <a:rPr lang="en-NG" sz="3600" kern="100" dirty="0">
                <a:effectLst/>
                <a:ea typeface="Calibri" panose="020F0502020204030204" pitchFamily="34" charset="0"/>
                <a:cs typeface="Times New Roman" panose="02020603050405020304" pitchFamily="18" charset="0"/>
              </a:rPr>
              <a:t> access to equal and quality education </a:t>
            </a:r>
          </a:p>
          <a:p>
            <a:pPr marL="342900" indent="-342900">
              <a:lnSpc>
                <a:spcPct val="170000"/>
              </a:lnSpc>
              <a:buAutoNum type="arabicPeriod"/>
            </a:pPr>
            <a:r>
              <a:rPr lang="en-GB" sz="3600" kern="100" dirty="0">
                <a:ea typeface="Calibri" panose="020F0502020204030204" pitchFamily="34" charset="0"/>
                <a:cs typeface="Times New Roman" panose="02020603050405020304" pitchFamily="18" charset="0"/>
              </a:rPr>
              <a:t>T</a:t>
            </a:r>
            <a:r>
              <a:rPr lang="en-NG" sz="3600" kern="100" dirty="0">
                <a:ea typeface="Calibri" panose="020F0502020204030204" pitchFamily="34" charset="0"/>
                <a:cs typeface="Times New Roman" panose="02020603050405020304" pitchFamily="18" charset="0"/>
              </a:rPr>
              <a:t>o i</a:t>
            </a:r>
            <a:r>
              <a:rPr lang="en-NG" sz="3600" kern="100" dirty="0">
                <a:effectLst/>
                <a:ea typeface="Calibri" panose="020F0502020204030204" pitchFamily="34" charset="0"/>
                <a:cs typeface="Times New Roman" panose="02020603050405020304" pitchFamily="18" charset="0"/>
              </a:rPr>
              <a:t>mprove access to basic healthcare fecilities and services.</a:t>
            </a:r>
          </a:p>
          <a:p>
            <a:pPr marL="0" indent="0">
              <a:buNone/>
            </a:pPr>
            <a:r>
              <a:rPr lang="en-NG" sz="3600" kern="100" dirty="0">
                <a:effectLst/>
                <a:ea typeface="Calibri" panose="020F0502020204030204" pitchFamily="34" charset="0"/>
                <a:cs typeface="Times New Roman" panose="02020603050405020304" pitchFamily="18" charset="0"/>
              </a:rPr>
              <a:t> </a:t>
            </a:r>
          </a:p>
          <a:p>
            <a:pPr marL="0" indent="0">
              <a:buNone/>
            </a:pPr>
            <a:endParaRPr lang="en-NG" dirty="0"/>
          </a:p>
        </p:txBody>
      </p:sp>
    </p:spTree>
    <p:extLst>
      <p:ext uri="{BB962C8B-B14F-4D97-AF65-F5344CB8AC3E}">
        <p14:creationId xmlns:p14="http://schemas.microsoft.com/office/powerpoint/2010/main" val="2655371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689F5-55EC-925E-15F2-0B8DBAFD7B36}"/>
              </a:ext>
            </a:extLst>
          </p:cNvPr>
          <p:cNvSpPr>
            <a:spLocks noGrp="1"/>
          </p:cNvSpPr>
          <p:nvPr>
            <p:ph type="title"/>
          </p:nvPr>
        </p:nvSpPr>
        <p:spPr/>
        <p:txBody>
          <a:bodyPr>
            <a:normAutofit/>
          </a:bodyPr>
          <a:lstStyle/>
          <a:p>
            <a:pPr algn="ctr"/>
            <a:r>
              <a:rPr lang="en-NG" sz="4000" b="1" dirty="0"/>
              <a:t>CORE VALUES</a:t>
            </a:r>
          </a:p>
        </p:txBody>
      </p:sp>
      <p:sp>
        <p:nvSpPr>
          <p:cNvPr id="3" name="Content Placeholder 2">
            <a:extLst>
              <a:ext uri="{FF2B5EF4-FFF2-40B4-BE49-F238E27FC236}">
                <a16:creationId xmlns:a16="http://schemas.microsoft.com/office/drawing/2014/main" id="{E0027D83-AC28-ABEA-D232-462B0D5682BE}"/>
              </a:ext>
            </a:extLst>
          </p:cNvPr>
          <p:cNvSpPr>
            <a:spLocks noGrp="1"/>
          </p:cNvSpPr>
          <p:nvPr>
            <p:ph idx="1"/>
          </p:nvPr>
        </p:nvSpPr>
        <p:spPr/>
        <p:txBody>
          <a:bodyPr>
            <a:normAutofit fontScale="85000" lnSpcReduction="20000"/>
          </a:bodyPr>
          <a:lstStyle/>
          <a:p>
            <a:pPr marL="342900" indent="-342900">
              <a:lnSpc>
                <a:spcPct val="150000"/>
              </a:lnSpc>
              <a:buFont typeface="+mj-lt"/>
              <a:buAutoNum type="arabicPeriod"/>
            </a:pPr>
            <a:r>
              <a:rPr lang="en-NG" sz="4400" dirty="0"/>
              <a:t>Integrity</a:t>
            </a:r>
          </a:p>
          <a:p>
            <a:pPr marL="342900" indent="-342900">
              <a:lnSpc>
                <a:spcPct val="150000"/>
              </a:lnSpc>
              <a:buFont typeface="+mj-lt"/>
              <a:buAutoNum type="arabicPeriod"/>
            </a:pPr>
            <a:r>
              <a:rPr lang="en-GB" sz="4400" dirty="0"/>
              <a:t>I</a:t>
            </a:r>
            <a:r>
              <a:rPr lang="en-NG" sz="4400" dirty="0"/>
              <a:t>nclusivity</a:t>
            </a:r>
          </a:p>
          <a:p>
            <a:pPr marL="342900" indent="-342900">
              <a:lnSpc>
                <a:spcPct val="150000"/>
              </a:lnSpc>
              <a:buFont typeface="+mj-lt"/>
              <a:buAutoNum type="arabicPeriod"/>
            </a:pPr>
            <a:r>
              <a:rPr lang="en-GB" sz="4400" dirty="0"/>
              <a:t>A</a:t>
            </a:r>
            <a:r>
              <a:rPr lang="en-NG" sz="4400" dirty="0"/>
              <a:t>ccountability</a:t>
            </a:r>
          </a:p>
          <a:p>
            <a:pPr marL="342900" indent="-342900">
              <a:lnSpc>
                <a:spcPct val="150000"/>
              </a:lnSpc>
              <a:buFont typeface="+mj-lt"/>
              <a:buAutoNum type="arabicPeriod"/>
            </a:pPr>
            <a:r>
              <a:rPr lang="en-GB" sz="4400" dirty="0"/>
              <a:t>I</a:t>
            </a:r>
            <a:r>
              <a:rPr lang="en-NG" sz="4400" dirty="0"/>
              <a:t>mpact driven</a:t>
            </a:r>
          </a:p>
        </p:txBody>
      </p:sp>
    </p:spTree>
    <p:extLst>
      <p:ext uri="{BB962C8B-B14F-4D97-AF65-F5344CB8AC3E}">
        <p14:creationId xmlns:p14="http://schemas.microsoft.com/office/powerpoint/2010/main" val="3798211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B6ABF-E024-D362-6A22-397BA619F8CE}"/>
              </a:ext>
            </a:extLst>
          </p:cNvPr>
          <p:cNvSpPr>
            <a:spLocks noGrp="1"/>
          </p:cNvSpPr>
          <p:nvPr>
            <p:ph type="title"/>
          </p:nvPr>
        </p:nvSpPr>
        <p:spPr/>
        <p:txBody>
          <a:bodyPr>
            <a:normAutofit/>
          </a:bodyPr>
          <a:lstStyle/>
          <a:p>
            <a:pPr algn="ctr"/>
            <a:r>
              <a:rPr lang="en-NG" sz="4000" b="1" dirty="0"/>
              <a:t>ACTIVITIES/PROGRAMS</a:t>
            </a:r>
          </a:p>
        </p:txBody>
      </p:sp>
      <p:sp>
        <p:nvSpPr>
          <p:cNvPr id="3" name="Content Placeholder 2">
            <a:extLst>
              <a:ext uri="{FF2B5EF4-FFF2-40B4-BE49-F238E27FC236}">
                <a16:creationId xmlns:a16="http://schemas.microsoft.com/office/drawing/2014/main" id="{B7C1D61B-F8FD-DE0B-8ABE-3B2A1FF0289A}"/>
              </a:ext>
            </a:extLst>
          </p:cNvPr>
          <p:cNvSpPr>
            <a:spLocks noGrp="1"/>
          </p:cNvSpPr>
          <p:nvPr>
            <p:ph idx="1"/>
          </p:nvPr>
        </p:nvSpPr>
        <p:spPr>
          <a:xfrm>
            <a:off x="581192" y="2311400"/>
            <a:ext cx="11029615" cy="4788647"/>
          </a:xfrm>
        </p:spPr>
        <p:txBody>
          <a:bodyPr>
            <a:normAutofit/>
          </a:bodyPr>
          <a:lstStyle/>
          <a:p>
            <a:pPr>
              <a:lnSpc>
                <a:spcPct val="120000"/>
              </a:lnSpc>
            </a:pPr>
            <a:r>
              <a:rPr lang="en-NG" sz="2800" kern="100" dirty="0">
                <a:effectLst/>
                <a:latin typeface="Calibri" panose="020F0502020204030204" pitchFamily="34" charset="0"/>
                <a:ea typeface="Calibri" panose="020F0502020204030204" pitchFamily="34" charset="0"/>
                <a:cs typeface="Times New Roman" panose="02020603050405020304" pitchFamily="18" charset="0"/>
              </a:rPr>
              <a:t>Entrepreneurship and skill a</a:t>
            </a:r>
            <a:r>
              <a:rPr lang="en-GB" sz="2800" kern="100" dirty="0">
                <a:effectLst/>
                <a:latin typeface="Calibri" panose="020F0502020204030204" pitchFamily="34" charset="0"/>
                <a:ea typeface="Calibri" panose="020F0502020204030204" pitchFamily="34" charset="0"/>
                <a:cs typeface="Times New Roman" panose="02020603050405020304" pitchFamily="18" charset="0"/>
              </a:rPr>
              <a:t>c</a:t>
            </a:r>
            <a:r>
              <a:rPr lang="en-NG" sz="2800" kern="100" dirty="0">
                <a:effectLst/>
                <a:latin typeface="Calibri" panose="020F0502020204030204" pitchFamily="34" charset="0"/>
                <a:ea typeface="Calibri" panose="020F0502020204030204" pitchFamily="34" charset="0"/>
                <a:cs typeface="Times New Roman" panose="02020603050405020304" pitchFamily="18" charset="0"/>
              </a:rPr>
              <a:t>quisition programs</a:t>
            </a:r>
          </a:p>
          <a:p>
            <a:pPr>
              <a:lnSpc>
                <a:spcPct val="120000"/>
              </a:lnSpc>
            </a:pPr>
            <a:r>
              <a:rPr lang="en-NG" sz="2800" kern="100" dirty="0">
                <a:effectLst/>
                <a:latin typeface="Calibri" panose="020F0502020204030204" pitchFamily="34" charset="0"/>
                <a:ea typeface="Calibri" panose="020F0502020204030204" pitchFamily="34" charset="0"/>
                <a:cs typeface="Times New Roman" panose="02020603050405020304" pitchFamily="18" charset="0"/>
              </a:rPr>
              <a:t>Agriculture initiatives</a:t>
            </a:r>
          </a:p>
          <a:p>
            <a:pPr>
              <a:lnSpc>
                <a:spcPct val="120000"/>
              </a:lnSpc>
            </a:pPr>
            <a:r>
              <a:rPr lang="en-NG" sz="2800" kern="100" dirty="0">
                <a:effectLst/>
                <a:latin typeface="Calibri" panose="020F0502020204030204" pitchFamily="34" charset="0"/>
                <a:ea typeface="Calibri" panose="020F0502020204030204" pitchFamily="34" charset="0"/>
                <a:cs typeface="Times New Roman" panose="02020603050405020304" pitchFamily="18" charset="0"/>
              </a:rPr>
              <a:t>Education projects</a:t>
            </a:r>
          </a:p>
          <a:p>
            <a:pPr>
              <a:lnSpc>
                <a:spcPct val="120000"/>
              </a:lnSpc>
            </a:pPr>
            <a:r>
              <a:rPr lang="en-NG" sz="2800" dirty="0">
                <a:effectLst/>
                <a:latin typeface="Calibri" panose="020F0502020204030204" pitchFamily="34" charset="0"/>
                <a:ea typeface="Calibri" panose="020F0502020204030204" pitchFamily="34" charset="0"/>
                <a:cs typeface="Times New Roman" panose="02020603050405020304" pitchFamily="18" charset="0"/>
              </a:rPr>
              <a:t>Healthcare programs</a:t>
            </a:r>
            <a:endParaRPr lang="en-NG" sz="2800" dirty="0">
              <a:effectLst/>
            </a:endParaRPr>
          </a:p>
          <a:p>
            <a:pPr>
              <a:lnSpc>
                <a:spcPct val="120000"/>
              </a:lnSpc>
            </a:pPr>
            <a:r>
              <a:rPr lang="en-GB" sz="2800" dirty="0"/>
              <a:t>A</a:t>
            </a:r>
            <a:r>
              <a:rPr lang="en-NG" sz="2800" dirty="0"/>
              <a:t>dvocacy and awareness</a:t>
            </a:r>
          </a:p>
          <a:p>
            <a:pPr>
              <a:lnSpc>
                <a:spcPct val="120000"/>
              </a:lnSpc>
            </a:pPr>
            <a:r>
              <a:rPr lang="en-GB" sz="2800" dirty="0"/>
              <a:t>G</a:t>
            </a:r>
            <a:r>
              <a:rPr lang="en-NG" sz="2800" dirty="0"/>
              <a:t>rassroots initiatives</a:t>
            </a:r>
          </a:p>
          <a:p>
            <a:pPr>
              <a:lnSpc>
                <a:spcPct val="120000"/>
              </a:lnSpc>
            </a:pPr>
            <a:r>
              <a:rPr lang="en-NG" sz="2800" kern="100" dirty="0">
                <a:effectLst/>
                <a:latin typeface="Calibri" panose="020F0502020204030204" pitchFamily="34" charset="0"/>
                <a:ea typeface="Calibri" panose="020F0502020204030204" pitchFamily="34" charset="0"/>
                <a:cs typeface="Times New Roman" panose="02020603050405020304" pitchFamily="18" charset="0"/>
              </a:rPr>
              <a:t>Networking events</a:t>
            </a:r>
          </a:p>
          <a:p>
            <a:pPr>
              <a:lnSpc>
                <a:spcPct val="120000"/>
              </a:lnSpc>
            </a:pPr>
            <a:endParaRPr lang="en-NG" sz="2800" dirty="0"/>
          </a:p>
          <a:p>
            <a:pPr>
              <a:lnSpc>
                <a:spcPct val="120000"/>
              </a:lnSpc>
            </a:pPr>
            <a:endParaRPr lang="en-NG" sz="2800" dirty="0"/>
          </a:p>
        </p:txBody>
      </p:sp>
    </p:spTree>
    <p:extLst>
      <p:ext uri="{BB962C8B-B14F-4D97-AF65-F5344CB8AC3E}">
        <p14:creationId xmlns:p14="http://schemas.microsoft.com/office/powerpoint/2010/main" val="1274903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171DE-DCBC-FD33-D30E-467991E300C1}"/>
              </a:ext>
            </a:extLst>
          </p:cNvPr>
          <p:cNvSpPr>
            <a:spLocks noGrp="1"/>
          </p:cNvSpPr>
          <p:nvPr>
            <p:ph type="title"/>
          </p:nvPr>
        </p:nvSpPr>
        <p:spPr/>
        <p:txBody>
          <a:bodyPr>
            <a:normAutofit/>
          </a:bodyPr>
          <a:lstStyle/>
          <a:p>
            <a:pPr algn="ctr"/>
            <a:r>
              <a:rPr lang="en-NG" sz="4000" b="1" dirty="0"/>
              <a:t>TARGET AUDIENCE</a:t>
            </a:r>
          </a:p>
        </p:txBody>
      </p:sp>
      <p:sp>
        <p:nvSpPr>
          <p:cNvPr id="3" name="Content Placeholder 2">
            <a:extLst>
              <a:ext uri="{FF2B5EF4-FFF2-40B4-BE49-F238E27FC236}">
                <a16:creationId xmlns:a16="http://schemas.microsoft.com/office/drawing/2014/main" id="{8E421DAD-6ED8-9DFE-10DE-F110BD6CB9BC}"/>
              </a:ext>
            </a:extLst>
          </p:cNvPr>
          <p:cNvSpPr>
            <a:spLocks noGrp="1"/>
          </p:cNvSpPr>
          <p:nvPr>
            <p:ph idx="1"/>
          </p:nvPr>
        </p:nvSpPr>
        <p:spPr/>
        <p:txBody>
          <a:bodyPr>
            <a:normAutofit/>
          </a:bodyPr>
          <a:lstStyle/>
          <a:p>
            <a:pPr marL="0" indent="0" algn="ctr">
              <a:buNone/>
            </a:pPr>
            <a:r>
              <a:rPr lang="en-GB" sz="5400" dirty="0">
                <a:effectLst/>
                <a:ea typeface="Calibri" panose="020F0502020204030204" pitchFamily="34" charset="0"/>
                <a:cs typeface="Times New Roman" panose="02020603050405020304" pitchFamily="18" charset="0"/>
              </a:rPr>
              <a:t>L</a:t>
            </a:r>
            <a:r>
              <a:rPr lang="en-NG" sz="5400" dirty="0">
                <a:effectLst/>
                <a:ea typeface="Calibri" panose="020F0502020204030204" pitchFamily="34" charset="0"/>
                <a:cs typeface="Times New Roman" panose="02020603050405020304" pitchFamily="18" charset="0"/>
              </a:rPr>
              <a:t>ess privilege communities in Nigeria</a:t>
            </a:r>
            <a:r>
              <a:rPr lang="en-NG" sz="5400" dirty="0">
                <a:effectLst/>
              </a:rPr>
              <a:t> </a:t>
            </a:r>
            <a:endParaRPr lang="en-NG" sz="5400" dirty="0"/>
          </a:p>
        </p:txBody>
      </p:sp>
    </p:spTree>
    <p:extLst>
      <p:ext uri="{BB962C8B-B14F-4D97-AF65-F5344CB8AC3E}">
        <p14:creationId xmlns:p14="http://schemas.microsoft.com/office/powerpoint/2010/main" val="4274005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989B6-8CC3-4107-C128-AF87478BC589}"/>
              </a:ext>
            </a:extLst>
          </p:cNvPr>
          <p:cNvSpPr>
            <a:spLocks noGrp="1"/>
          </p:cNvSpPr>
          <p:nvPr>
            <p:ph type="title"/>
          </p:nvPr>
        </p:nvSpPr>
        <p:spPr/>
        <p:txBody>
          <a:bodyPr>
            <a:normAutofit/>
          </a:bodyPr>
          <a:lstStyle/>
          <a:p>
            <a:pPr algn="ctr"/>
            <a:r>
              <a:rPr lang="en-NG" sz="3600" b="1" dirty="0"/>
              <a:t>FUTURE PLANS</a:t>
            </a:r>
          </a:p>
        </p:txBody>
      </p:sp>
      <p:sp>
        <p:nvSpPr>
          <p:cNvPr id="3" name="Content Placeholder 2">
            <a:extLst>
              <a:ext uri="{FF2B5EF4-FFF2-40B4-BE49-F238E27FC236}">
                <a16:creationId xmlns:a16="http://schemas.microsoft.com/office/drawing/2014/main" id="{AB0077A5-7BC5-9B03-B156-317D45EFB17E}"/>
              </a:ext>
            </a:extLst>
          </p:cNvPr>
          <p:cNvSpPr>
            <a:spLocks noGrp="1"/>
          </p:cNvSpPr>
          <p:nvPr>
            <p:ph idx="1"/>
          </p:nvPr>
        </p:nvSpPr>
        <p:spPr>
          <a:xfrm>
            <a:off x="581192" y="2180496"/>
            <a:ext cx="11029615" cy="4677504"/>
          </a:xfrm>
        </p:spPr>
        <p:txBody>
          <a:bodyPr>
            <a:normAutofit/>
          </a:bodyPr>
          <a:lstStyle/>
          <a:p>
            <a:pPr marL="742950" indent="-742950">
              <a:lnSpc>
                <a:spcPct val="150000"/>
              </a:lnSpc>
              <a:buFont typeface="+mj-lt"/>
              <a:buAutoNum type="arabicPeriod"/>
            </a:pPr>
            <a:r>
              <a:rPr lang="en-NG" sz="2800" kern="100" dirty="0">
                <a:effectLst/>
                <a:ea typeface="Calibri" panose="020F0502020204030204" pitchFamily="34" charset="0"/>
                <a:cs typeface="Times New Roman" panose="02020603050405020304" pitchFamily="18" charset="0"/>
              </a:rPr>
              <a:t>Expansion of programs</a:t>
            </a:r>
          </a:p>
          <a:p>
            <a:pPr marL="742950" indent="-742950">
              <a:lnSpc>
                <a:spcPct val="150000"/>
              </a:lnSpc>
              <a:buFont typeface="+mj-lt"/>
              <a:buAutoNum type="arabicPeriod"/>
            </a:pPr>
            <a:r>
              <a:rPr lang="en-NG" sz="2800" kern="100" dirty="0">
                <a:effectLst/>
                <a:ea typeface="Calibri" panose="020F0502020204030204" pitchFamily="34" charset="0"/>
                <a:cs typeface="Times New Roman" panose="02020603050405020304" pitchFamily="18" charset="0"/>
              </a:rPr>
              <a:t>Partnerships with stakeholders including Government and Traditional Rulers</a:t>
            </a:r>
          </a:p>
          <a:p>
            <a:pPr marL="742950" indent="-742950">
              <a:lnSpc>
                <a:spcPct val="150000"/>
              </a:lnSpc>
              <a:buFont typeface="+mj-lt"/>
              <a:buAutoNum type="arabicPeriod"/>
            </a:pPr>
            <a:r>
              <a:rPr lang="en-NG" sz="2800" dirty="0">
                <a:effectLst/>
                <a:ea typeface="Calibri" panose="020F0502020204030204" pitchFamily="34" charset="0"/>
                <a:cs typeface="Times New Roman" panose="02020603050405020304" pitchFamily="18" charset="0"/>
              </a:rPr>
              <a:t>Impact assessment and evaluation</a:t>
            </a:r>
            <a:r>
              <a:rPr lang="en-NG" sz="2800" dirty="0">
                <a:effectLst/>
              </a:rPr>
              <a:t> </a:t>
            </a:r>
            <a:endParaRPr lang="en-NG" sz="2800" dirty="0"/>
          </a:p>
        </p:txBody>
      </p:sp>
    </p:spTree>
    <p:extLst>
      <p:ext uri="{BB962C8B-B14F-4D97-AF65-F5344CB8AC3E}">
        <p14:creationId xmlns:p14="http://schemas.microsoft.com/office/powerpoint/2010/main" val="21459691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Dividend</Template>
  <TotalTime>92</TotalTime>
  <Words>336</Words>
  <Application>Microsoft Macintosh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Gill Sans MT</vt:lpstr>
      <vt:lpstr>Wingdings 2</vt:lpstr>
      <vt:lpstr>Dividend</vt:lpstr>
      <vt:lpstr>ALLIANCE FOR UNITY AND PROGRESS (AUP) </vt:lpstr>
      <vt:lpstr>PURPOSE OF ESTABLISHMENT</vt:lpstr>
      <vt:lpstr>VISION STATEMENT</vt:lpstr>
      <vt:lpstr> MISSION STATEMENT</vt:lpstr>
      <vt:lpstr>OBJECTIVES</vt:lpstr>
      <vt:lpstr>CORE VALUES</vt:lpstr>
      <vt:lpstr>ACTIVITIES/PROGRAMS</vt:lpstr>
      <vt:lpstr>TARGET AUDIENCE</vt:lpstr>
      <vt:lpstr>FUTURE PLANS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ALLIANCE FOR UNITY AND PROGRESS (AUP) </dc:title>
  <dc:creator>zakiyah zumunta</dc:creator>
  <cp:lastModifiedBy>Microsoft Office User</cp:lastModifiedBy>
  <cp:revision>2</cp:revision>
  <dcterms:created xsi:type="dcterms:W3CDTF">2024-03-04T22:05:59Z</dcterms:created>
  <dcterms:modified xsi:type="dcterms:W3CDTF">2024-03-08T15:18:19Z</dcterms:modified>
</cp:coreProperties>
</file>