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sldIdLst>
    <p:sldId id="256" r:id="rId2"/>
    <p:sldId id="287" r:id="rId3"/>
    <p:sldId id="288" r:id="rId4"/>
    <p:sldId id="289" r:id="rId5"/>
    <p:sldId id="257" r:id="rId6"/>
    <p:sldId id="258" r:id="rId7"/>
    <p:sldId id="259" r:id="rId8"/>
    <p:sldId id="261" r:id="rId9"/>
    <p:sldId id="260" r:id="rId10"/>
    <p:sldId id="263" r:id="rId11"/>
    <p:sldId id="264" r:id="rId12"/>
    <p:sldId id="265" r:id="rId13"/>
    <p:sldId id="262" r:id="rId14"/>
    <p:sldId id="267" r:id="rId15"/>
    <p:sldId id="268" r:id="rId16"/>
    <p:sldId id="271" r:id="rId17"/>
    <p:sldId id="273" r:id="rId18"/>
    <p:sldId id="274" r:id="rId19"/>
    <p:sldId id="275" r:id="rId20"/>
    <p:sldId id="276" r:id="rId21"/>
    <p:sldId id="278" r:id="rId22"/>
    <p:sldId id="279" r:id="rId23"/>
    <p:sldId id="280" r:id="rId24"/>
    <p:sldId id="281" r:id="rId25"/>
    <p:sldId id="283" r:id="rId26"/>
    <p:sldId id="284" r:id="rId27"/>
    <p:sldId id="29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208048B-57AF-4F53-BC84-8E0A1033FBEC}" type="datetimeFigureOut">
              <a:rPr lang="en-US" smtClean="0"/>
              <a:t>24/07/2023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9523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pPr/>
              <a:t>24/07/2023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pPr/>
              <a:t>‹#›</a:t>
            </a:fld>
            <a:endParaRPr lang="en-US"/>
          </a:p>
        </p:txBody>
      </p:sp>
    </p:spTree>
    <p:extLst>
      <p:ext uri="{BB962C8B-B14F-4D97-AF65-F5344CB8AC3E}">
        <p14:creationId xmlns:p14="http://schemas.microsoft.com/office/powerpoint/2010/main" val="69272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pPr/>
              <a:t>24/07/2023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pPr/>
              <a:t>‹#›</a:t>
            </a:fld>
            <a:endParaRPr lang="en-US"/>
          </a:p>
        </p:txBody>
      </p:sp>
    </p:spTree>
    <p:extLst>
      <p:ext uri="{BB962C8B-B14F-4D97-AF65-F5344CB8AC3E}">
        <p14:creationId xmlns:p14="http://schemas.microsoft.com/office/powerpoint/2010/main" val="680873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pPr/>
              <a:t>24/07/2023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151930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pPr/>
              <a:t>24/07/2023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pPr/>
              <a:t>‹#›</a:t>
            </a:fld>
            <a:endParaRPr lang="en-US"/>
          </a:p>
        </p:txBody>
      </p:sp>
    </p:spTree>
    <p:extLst>
      <p:ext uri="{BB962C8B-B14F-4D97-AF65-F5344CB8AC3E}">
        <p14:creationId xmlns:p14="http://schemas.microsoft.com/office/powerpoint/2010/main" val="1331728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08048B-57AF-4F53-BC84-8E0A1033FBEC}" type="datetimeFigureOut">
              <a:rPr lang="en-US" smtClean="0"/>
              <a:pPr/>
              <a:t>24/07/2023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8A8A1B-4E1E-43EF-8A39-7D4A3879B941}" type="slidenum">
              <a:rPr lang="en-US" smtClean="0"/>
              <a:pPr/>
              <a:t>‹#›</a:t>
            </a:fld>
            <a:endParaRPr lang="en-US"/>
          </a:p>
        </p:txBody>
      </p:sp>
    </p:spTree>
    <p:extLst>
      <p:ext uri="{BB962C8B-B14F-4D97-AF65-F5344CB8AC3E}">
        <p14:creationId xmlns:p14="http://schemas.microsoft.com/office/powerpoint/2010/main" val="183643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08048B-57AF-4F53-BC84-8E0A1033FBEC}" type="datetimeFigureOut">
              <a:rPr lang="en-US" smtClean="0"/>
              <a:pPr/>
              <a:t>24/07/2023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8A8A1B-4E1E-43EF-8A39-7D4A3879B941}" type="slidenum">
              <a:rPr lang="en-US" smtClean="0"/>
              <a:pPr/>
              <a:t>‹#›</a:t>
            </a:fld>
            <a:endParaRPr lang="en-US"/>
          </a:p>
        </p:txBody>
      </p:sp>
    </p:spTree>
    <p:extLst>
      <p:ext uri="{BB962C8B-B14F-4D97-AF65-F5344CB8AC3E}">
        <p14:creationId xmlns:p14="http://schemas.microsoft.com/office/powerpoint/2010/main" val="2700649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24/07/2023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58863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24/07/2023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043381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24/07/2023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85772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8048B-57AF-4F53-BC84-8E0A1033FBEC}" type="datetimeFigureOut">
              <a:rPr lang="en-US" smtClean="0"/>
              <a:t>24/07/2023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111011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08048B-57AF-4F53-BC84-8E0A1033FBEC}" type="datetimeFigureOut">
              <a:rPr lang="en-US" smtClean="0"/>
              <a:t>24/07/2023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22891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08048B-57AF-4F53-BC84-8E0A1033FBEC}" type="datetimeFigureOut">
              <a:rPr lang="en-US" smtClean="0"/>
              <a:t>24/07/2023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820039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08048B-57AF-4F53-BC84-8E0A1033FBEC}" type="datetimeFigureOut">
              <a:rPr lang="en-US" smtClean="0"/>
              <a:t>24/07/2023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24009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08048B-57AF-4F53-BC84-8E0A1033FBEC}" type="datetimeFigureOut">
              <a:rPr lang="en-US" smtClean="0"/>
              <a:t>24/07/2023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557384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t>24/07/2023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533334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t>24/07/2023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13182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208048B-57AF-4F53-BC84-8E0A1033FBEC}" type="datetimeFigureOut">
              <a:rPr lang="en-US" smtClean="0"/>
              <a:pPr/>
              <a:t>24/07/2023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8A8A1B-4E1E-43EF-8A39-7D4A3879B941}" type="slidenum">
              <a:rPr lang="en-US" smtClean="0"/>
              <a:pPr/>
              <a:t>‹#›</a:t>
            </a:fld>
            <a:endParaRPr lang="en-US"/>
          </a:p>
        </p:txBody>
      </p:sp>
    </p:spTree>
    <p:extLst>
      <p:ext uri="{BB962C8B-B14F-4D97-AF65-F5344CB8AC3E}">
        <p14:creationId xmlns:p14="http://schemas.microsoft.com/office/powerpoint/2010/main" val="4284099105"/>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92" name="TextBox 91">
            <a:extLst>
              <a:ext uri="{FF2B5EF4-FFF2-40B4-BE49-F238E27FC236}">
                <a16:creationId xmlns:a16="http://schemas.microsoft.com/office/drawing/2014/main" id="{CFD011D4-3BF6-6F57-560C-4F98C078DDFD}"/>
              </a:ext>
            </a:extLst>
          </p:cNvPr>
          <p:cNvSpPr txBox="1"/>
          <p:nvPr/>
        </p:nvSpPr>
        <p:spPr>
          <a:xfrm>
            <a:off x="1010529" y="561212"/>
            <a:ext cx="10170942" cy="6000425"/>
          </a:xfrm>
          <a:prstGeom prst="rect">
            <a:avLst/>
          </a:prstGeom>
          <a:noFill/>
        </p:spPr>
        <p:txBody>
          <a:bodyPr wrap="square" rtlCol="0">
            <a:spAutoFit/>
          </a:bodyPr>
          <a:lstStyle/>
          <a:p>
            <a:pPr marL="0" marR="0" algn="ctr">
              <a:lnSpc>
                <a:spcPct val="107000"/>
              </a:lnSpc>
              <a:spcBef>
                <a:spcPts val="0"/>
              </a:spcBef>
              <a:spcAft>
                <a:spcPts val="0"/>
              </a:spcAft>
            </a:pPr>
            <a:r>
              <a:rPr lang="en-US" sz="1800" b="1">
                <a:effectLst/>
                <a:latin typeface="Tahoma" panose="020B0604030504040204" pitchFamily="34" charset="0"/>
                <a:ea typeface="Calibri" panose="020F0502020204030204" pitchFamily="34"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a:effectLst/>
                <a:latin typeface="Tahoma" panose="020B0604030504040204" pitchFamily="34" charset="0"/>
                <a:ea typeface="Calibri" panose="020F0502020204030204" pitchFamily="34"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a:effectLst/>
                <a:latin typeface="Tahoma" panose="020B0604030504040204" pitchFamily="34" charset="0"/>
                <a:ea typeface="Calibri" panose="020F0502020204030204" pitchFamily="34"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a:solidFill>
                  <a:schemeClr val="bg2">
                    <a:lumMod val="75000"/>
                  </a:schemeClr>
                </a:solidFill>
                <a:effectLst/>
                <a:latin typeface="Tahoma" panose="020B0604030504040204" pitchFamily="34" charset="0"/>
                <a:ea typeface="Calibri" panose="020F0502020204030204" pitchFamily="34" charset="0"/>
                <a:cs typeface="Times New Roman" panose="02020603050405020304" pitchFamily="18" charset="0"/>
              </a:rPr>
              <a:t>CÔNG TY TNHH PHÁT TRIỂN PHẦN MỀM CUỘC SỐNG</a:t>
            </a:r>
            <a:endParaRPr lang="en-US" sz="1800">
              <a:solidFill>
                <a:schemeClr val="bg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a:effectLst/>
                <a:latin typeface="Tahoma" panose="020B0604030504040204" pitchFamily="34" charset="0"/>
                <a:ea typeface="Calibri" panose="020F0502020204030204" pitchFamily="34" charset="0"/>
                <a:cs typeface="Times New Roman" panose="02020603050405020304" pitchFamily="18" charset="0"/>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a:effectLst/>
                <a:latin typeface="Tahoma" panose="020B0604030504040204" pitchFamily="34" charset="0"/>
                <a:ea typeface="Calibri" panose="020F0502020204030204" pitchFamily="34"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a:effectLst/>
                <a:latin typeface="Tahoma" panose="020B0604030504040204" pitchFamily="34" charset="0"/>
                <a:ea typeface="Calibri" panose="020F0502020204030204" pitchFamily="34"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a:effectLst/>
                <a:latin typeface="Tahoma" panose="020B0604030504040204" pitchFamily="34" charset="0"/>
                <a:ea typeface="Calibri" panose="020F0502020204030204" pitchFamily="34"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3600" b="1">
                <a:effectLst/>
                <a:latin typeface="Tahoma" panose="020B0604030504040204" pitchFamily="34" charset="0"/>
                <a:ea typeface="Calibri" panose="020F0502020204030204" pitchFamily="34" charset="0"/>
                <a:cs typeface="Times New Roman" panose="02020603050405020304" pitchFamily="18" charset="0"/>
              </a:rPr>
              <a:t>HƯỚNG DẪN SỬ DỤNG PHẦN MỀM</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a:effectLst/>
                <a:latin typeface="Tahoma" panose="020B0604030504040204" pitchFamily="34" charset="0"/>
                <a:ea typeface="Calibri" panose="020F0502020204030204" pitchFamily="34"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a:effectLst/>
                <a:latin typeface="Tahoma" panose="020B0604030504040204" pitchFamily="34" charset="0"/>
                <a:ea typeface="Calibri" panose="020F0502020204030204" pitchFamily="34"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3600" b="1">
                <a:solidFill>
                  <a:schemeClr val="bg2">
                    <a:lumMod val="75000"/>
                  </a:schemeClr>
                </a:solidFill>
                <a:effectLst/>
                <a:latin typeface="Tahoma" panose="020B0604030504040204" pitchFamily="34" charset="0"/>
                <a:ea typeface="Calibri" panose="020F0502020204030204" pitchFamily="34" charset="0"/>
                <a:cs typeface="Times New Roman" panose="02020603050405020304" pitchFamily="18" charset="0"/>
              </a:rPr>
              <a:t>QUẢN LÝ VIỆC LÀM</a:t>
            </a:r>
          </a:p>
          <a:p>
            <a:pPr marL="0" marR="0" algn="ctr">
              <a:lnSpc>
                <a:spcPct val="107000"/>
              </a:lnSpc>
              <a:spcBef>
                <a:spcPts val="0"/>
              </a:spcBef>
              <a:spcAft>
                <a:spcPts val="0"/>
              </a:spcAft>
            </a:pPr>
            <a:endParaRPr lang="en-US" sz="3600">
              <a:solidFill>
                <a:schemeClr val="bg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vi-VN" sz="1800" b="1">
                <a:effectLst/>
                <a:latin typeface="Tahoma" panose="020B0604030504040204" pitchFamily="34" charset="0"/>
                <a:ea typeface="Calibri" panose="020F0502020204030204" pitchFamily="34" charset="0"/>
                <a:cs typeface="Times New Roman" panose="02020603050405020304" pitchFamily="18" charset="0"/>
              </a:rPr>
              <a:t>Cấp </a:t>
            </a:r>
            <a:r>
              <a:rPr lang="en-US" sz="1800" b="1">
                <a:effectLst/>
                <a:latin typeface="Tahoma" panose="020B0604030504040204" pitchFamily="34" charset="0"/>
                <a:ea typeface="Calibri" panose="020F0502020204030204" pitchFamily="34" charset="0"/>
                <a:cs typeface="Times New Roman" panose="02020603050405020304" pitchFamily="18" charset="0"/>
              </a:rPr>
              <a:t>UBND Huyện thị</a:t>
            </a:r>
          </a:p>
          <a:p>
            <a:pPr marL="0" marR="0" algn="ctr">
              <a:lnSpc>
                <a:spcPct val="107000"/>
              </a:lnSpc>
              <a:spcBef>
                <a:spcPts val="0"/>
              </a:spcBef>
              <a:spcAft>
                <a:spcPts val="0"/>
              </a:spcAft>
            </a:pPr>
            <a:endParaRPr lang="en-US" b="1">
              <a:latin typeface="Tahoma" panose="020B060403050404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a:solidFill>
                  <a:schemeClr val="bg1">
                    <a:lumMod val="85000"/>
                    <a:lumOff val="15000"/>
                  </a:schemeClr>
                </a:solidFill>
                <a:latin typeface="Tahoma" panose="020B0604030504040204" pitchFamily="34" charset="0"/>
                <a:ea typeface="Calibri" panose="020F0502020204030204" pitchFamily="34" charset="0"/>
                <a:cs typeface="Times New Roman" panose="02020603050405020304" pitchFamily="18" charset="0"/>
              </a:rPr>
              <a:t>Quảng Bình - 2023</a:t>
            </a:r>
            <a:endParaRPr lang="en-US" sz="1800">
              <a:solidFill>
                <a:schemeClr val="bg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a:p>
        </p:txBody>
      </p:sp>
      <p:pic>
        <p:nvPicPr>
          <p:cNvPr id="94" name="Picture 93" descr="Logo&#10;&#10;Description automatically generated">
            <a:extLst>
              <a:ext uri="{FF2B5EF4-FFF2-40B4-BE49-F238E27FC236}">
                <a16:creationId xmlns:a16="http://schemas.microsoft.com/office/drawing/2014/main" id="{7C0FB13E-EDD7-709B-4661-27120B1CB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4603" y="179186"/>
            <a:ext cx="2102794" cy="992518"/>
          </a:xfrm>
          <a:prstGeom prst="rect">
            <a:avLst/>
          </a:prstGeom>
          <a:effectLst>
            <a:outerShdw blurRad="76200" dist="50800" dir="6000000" sx="103000" sy="103000" algn="t" rotWithShape="0">
              <a:schemeClr val="tx1">
                <a:alpha val="66000"/>
              </a:schemeClr>
            </a:outerShdw>
            <a:reflection blurRad="6350" stA="50000" endA="300" endPos="55500" dist="50800" dir="5400000" sy="-100000" algn="bl" rotWithShape="0"/>
          </a:effectLst>
        </p:spPr>
      </p:pic>
    </p:spTree>
    <p:extLst>
      <p:ext uri="{BB962C8B-B14F-4D97-AF65-F5344CB8AC3E}">
        <p14:creationId xmlns:p14="http://schemas.microsoft.com/office/powerpoint/2010/main" val="2756277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8160F3-0EDB-66DC-C357-2F612A2082EB}"/>
              </a:ext>
            </a:extLst>
          </p:cNvPr>
          <p:cNvSpPr txBox="1"/>
          <p:nvPr/>
        </p:nvSpPr>
        <p:spPr>
          <a:xfrm>
            <a:off x="295422" y="2546252"/>
            <a:ext cx="4701242" cy="663580"/>
          </a:xfrm>
          <a:prstGeom prst="rect">
            <a:avLst/>
          </a:prstGeom>
          <a:solidFill>
            <a:schemeClr val="tx1"/>
          </a:solidFill>
        </p:spPr>
        <p:txBody>
          <a:bodyPr wrap="square" rtlCol="0">
            <a:spAutoFit/>
          </a:bodyPr>
          <a:lstStyle/>
          <a:p>
            <a:pPr marL="279400" marR="0">
              <a:lnSpc>
                <a:spcPct val="107000"/>
              </a:lnSpc>
              <a:spcBef>
                <a:spcPts val="0"/>
              </a:spcBef>
              <a:spcAft>
                <a:spcPts val="0"/>
              </a:spcAft>
            </a:pPr>
            <a:r>
              <a:rPr lang="en-US" sz="1800" b="1">
                <a:solidFill>
                  <a:schemeClr val="bg1"/>
                </a:solidFill>
                <a:effectLst/>
                <a:latin typeface="Arial" panose="020B0604020202020204" pitchFamily="34" charset="0"/>
                <a:ea typeface="Calibri" panose="020F0502020204030204" pitchFamily="34" charset="0"/>
                <a:cs typeface="Arial" panose="020B0604020202020204" pitchFamily="34" charset="0"/>
              </a:rPr>
              <a:t>Người dùng bấm chuột vào tên tài khoản ở góc trên bên phải</a:t>
            </a:r>
          </a:p>
        </p:txBody>
      </p:sp>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 CÁC THAO TÁC VỚI TÀI KHOẢN</a:t>
            </a:r>
          </a:p>
        </p:txBody>
      </p:sp>
      <p:sp>
        <p:nvSpPr>
          <p:cNvPr id="9" name="TextBox 8">
            <a:extLst>
              <a:ext uri="{FF2B5EF4-FFF2-40B4-BE49-F238E27FC236}">
                <a16:creationId xmlns:a16="http://schemas.microsoft.com/office/drawing/2014/main" id="{F5234C7E-C889-3B19-9B74-02FB8C00126A}"/>
              </a:ext>
            </a:extLst>
          </p:cNvPr>
          <p:cNvSpPr txBox="1"/>
          <p:nvPr/>
        </p:nvSpPr>
        <p:spPr>
          <a:xfrm>
            <a:off x="295422" y="734627"/>
            <a:ext cx="3877991" cy="707886"/>
          </a:xfrm>
          <a:prstGeom prst="rect">
            <a:avLst/>
          </a:prstGeom>
          <a:solidFill>
            <a:schemeClr val="tx2">
              <a:lumMod val="20000"/>
              <a:lumOff val="80000"/>
            </a:schemeClr>
          </a:solidFill>
        </p:spPr>
        <p:txBody>
          <a:bodyPr wrap="square" rtlCol="0">
            <a:spAutoFit/>
          </a:bodyPr>
          <a:lstStyle/>
          <a:p>
            <a:r>
              <a:rPr lang="en-US" sz="20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Bước 3: Đổi mật khẩu</a:t>
            </a:r>
          </a:p>
          <a:p>
            <a:r>
              <a:rPr lang="en-US" sz="20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và đăng xuất khỏi phần mềm</a:t>
            </a:r>
            <a:endParaRPr lang="en-US" sz="2000" b="1">
              <a:solidFill>
                <a:srgbClr val="C00000"/>
              </a:solidFill>
              <a:latin typeface="Arial" panose="020B0604020202020204" pitchFamily="34" charset="0"/>
              <a:ea typeface="Tahoma" panose="020B060403050404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873EB26-4FC2-62E8-B8F4-AB3D8EA6182F}"/>
              </a:ext>
            </a:extLst>
          </p:cNvPr>
          <p:cNvPicPr>
            <a:picLocks noChangeAspect="1"/>
          </p:cNvPicPr>
          <p:nvPr/>
        </p:nvPicPr>
        <p:blipFill>
          <a:blip r:embed="rId3"/>
          <a:stretch>
            <a:fillRect/>
          </a:stretch>
        </p:blipFill>
        <p:spPr>
          <a:xfrm>
            <a:off x="4996664" y="1842867"/>
            <a:ext cx="6780812" cy="2459707"/>
          </a:xfrm>
          <a:prstGeom prst="rect">
            <a:avLst/>
          </a:prstGeom>
        </p:spPr>
      </p:pic>
    </p:spTree>
    <p:extLst>
      <p:ext uri="{BB962C8B-B14F-4D97-AF65-F5344CB8AC3E}">
        <p14:creationId xmlns:p14="http://schemas.microsoft.com/office/powerpoint/2010/main" val="1611593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8160F3-0EDB-66DC-C357-2F612A2082EB}"/>
              </a:ext>
            </a:extLst>
          </p:cNvPr>
          <p:cNvSpPr txBox="1"/>
          <p:nvPr/>
        </p:nvSpPr>
        <p:spPr>
          <a:xfrm>
            <a:off x="295422" y="2546252"/>
            <a:ext cx="5430128" cy="1849032"/>
          </a:xfrm>
          <a:prstGeom prst="rect">
            <a:avLst/>
          </a:prstGeom>
          <a:solidFill>
            <a:schemeClr val="tx1"/>
          </a:solidFill>
        </p:spPr>
        <p:txBody>
          <a:bodyPr wrap="square" rtlCol="0">
            <a:spAutoFit/>
          </a:bodyPr>
          <a:lstStyle/>
          <a:p>
            <a:pPr marL="279400" marR="0">
              <a:lnSpc>
                <a:spcPct val="107000"/>
              </a:lnSpc>
              <a:spcBef>
                <a:spcPts val="0"/>
              </a:spcBef>
              <a:spcAft>
                <a:spcPts val="0"/>
              </a:spcAft>
            </a:pPr>
            <a:r>
              <a:rPr lang="en-US" sz="1800" b="1">
                <a:solidFill>
                  <a:schemeClr val="bg1"/>
                </a:solidFill>
                <a:effectLst/>
                <a:latin typeface="Arial" panose="020B0604020202020204" pitchFamily="34" charset="0"/>
                <a:ea typeface="Calibri" panose="020F0502020204030204" pitchFamily="34" charset="0"/>
                <a:cs typeface="Arial" panose="020B0604020202020204" pitchFamily="34" charset="0"/>
              </a:rPr>
              <a:t>Bấm vào nút “</a:t>
            </a:r>
            <a:r>
              <a:rPr lang="en-US" sz="1800" b="1">
                <a:solidFill>
                  <a:schemeClr val="bg2">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Đăng xuất</a:t>
            </a:r>
            <a:r>
              <a:rPr lang="en-US" sz="1800" b="1">
                <a:solidFill>
                  <a:schemeClr val="bg1"/>
                </a:solidFill>
                <a:effectLst/>
                <a:latin typeface="Arial" panose="020B0604020202020204" pitchFamily="34" charset="0"/>
                <a:ea typeface="Calibri" panose="020F0502020204030204" pitchFamily="34" charset="0"/>
                <a:cs typeface="Arial" panose="020B0604020202020204" pitchFamily="34" charset="0"/>
              </a:rPr>
              <a:t>” đê thoát khỏi</a:t>
            </a:r>
          </a:p>
          <a:p>
            <a:pPr marL="279400" marR="0">
              <a:lnSpc>
                <a:spcPct val="107000"/>
              </a:lnSpc>
              <a:spcBef>
                <a:spcPts val="0"/>
              </a:spcBef>
              <a:spcAft>
                <a:spcPts val="0"/>
              </a:spcAft>
            </a:pPr>
            <a:r>
              <a:rPr lang="en-US" b="1">
                <a:solidFill>
                  <a:schemeClr val="bg1"/>
                </a:solidFill>
                <a:latin typeface="Arial" panose="020B0604020202020204" pitchFamily="34" charset="0"/>
                <a:ea typeface="Calibri" panose="020F0502020204030204" pitchFamily="34" charset="0"/>
                <a:cs typeface="Arial" panose="020B0604020202020204" pitchFamily="34" charset="0"/>
              </a:rPr>
              <a:t>phiên làm việc</a:t>
            </a:r>
          </a:p>
          <a:p>
            <a:pPr marL="279400" marR="0">
              <a:lnSpc>
                <a:spcPct val="107000"/>
              </a:lnSpc>
              <a:spcBef>
                <a:spcPts val="0"/>
              </a:spcBef>
              <a:spcAft>
                <a:spcPts val="0"/>
              </a:spcAft>
            </a:pPr>
            <a:endParaRPr lang="en-US" b="1">
              <a:solidFill>
                <a:schemeClr val="bg1"/>
              </a:solidFill>
              <a:latin typeface="Arial" panose="020B0604020202020204" pitchFamily="34" charset="0"/>
              <a:ea typeface="Calibri" panose="020F0502020204030204" pitchFamily="34" charset="0"/>
              <a:cs typeface="Arial" panose="020B0604020202020204" pitchFamily="34" charset="0"/>
            </a:endParaRPr>
          </a:p>
          <a:p>
            <a:pPr marL="279400" marR="0">
              <a:lnSpc>
                <a:spcPct val="107000"/>
              </a:lnSpc>
              <a:spcBef>
                <a:spcPts val="0"/>
              </a:spcBef>
              <a:spcAft>
                <a:spcPts val="0"/>
              </a:spcAft>
            </a:pPr>
            <a:endParaRPr lang="en-US" sz="1800" b="1">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279400" marR="0">
              <a:lnSpc>
                <a:spcPct val="107000"/>
              </a:lnSpc>
              <a:spcBef>
                <a:spcPts val="0"/>
              </a:spcBef>
              <a:spcAft>
                <a:spcPts val="0"/>
              </a:spcAft>
            </a:pPr>
            <a:r>
              <a:rPr lang="en-US" b="1">
                <a:solidFill>
                  <a:schemeClr val="bg1"/>
                </a:solidFill>
                <a:latin typeface="Arial" panose="020B0604020202020204" pitchFamily="34" charset="0"/>
                <a:ea typeface="Calibri" panose="020F0502020204030204" pitchFamily="34" charset="0"/>
                <a:cs typeface="Arial" panose="020B0604020202020204" pitchFamily="34" charset="0"/>
              </a:rPr>
              <a:t>Bấm vào nút “Đổi mật khẩu” sẽ dẫn đến màn hình tiếp theo</a:t>
            </a:r>
            <a:endParaRPr lang="en-US" sz="1800" b="1">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 CÁC THAO TÁC VỚI TÀI KHOẢN</a:t>
            </a:r>
          </a:p>
        </p:txBody>
      </p:sp>
      <p:sp>
        <p:nvSpPr>
          <p:cNvPr id="9" name="TextBox 8">
            <a:extLst>
              <a:ext uri="{FF2B5EF4-FFF2-40B4-BE49-F238E27FC236}">
                <a16:creationId xmlns:a16="http://schemas.microsoft.com/office/drawing/2014/main" id="{F5234C7E-C889-3B19-9B74-02FB8C00126A}"/>
              </a:ext>
            </a:extLst>
          </p:cNvPr>
          <p:cNvSpPr txBox="1"/>
          <p:nvPr/>
        </p:nvSpPr>
        <p:spPr>
          <a:xfrm>
            <a:off x="295422" y="734627"/>
            <a:ext cx="3877991" cy="707886"/>
          </a:xfrm>
          <a:prstGeom prst="rect">
            <a:avLst/>
          </a:prstGeom>
          <a:solidFill>
            <a:schemeClr val="tx2">
              <a:lumMod val="20000"/>
              <a:lumOff val="80000"/>
            </a:schemeClr>
          </a:solidFill>
        </p:spPr>
        <p:txBody>
          <a:bodyPr wrap="square" rtlCol="0">
            <a:spAutoFit/>
          </a:bodyPr>
          <a:lstStyle/>
          <a:p>
            <a:r>
              <a:rPr lang="en-US" sz="20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Bước 3: Đổi mật khẩu</a:t>
            </a:r>
          </a:p>
          <a:p>
            <a:r>
              <a:rPr lang="en-US" sz="20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và đăng xuất khỏi phần mềm</a:t>
            </a:r>
            <a:endParaRPr lang="en-US" sz="2000" b="1">
              <a:solidFill>
                <a:srgbClr val="C00000"/>
              </a:solidFill>
              <a:latin typeface="Arial" panose="020B0604020202020204" pitchFamily="34" charset="0"/>
              <a:ea typeface="Tahoma" panose="020B060403050404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084BF9E-6F63-BEDD-535D-C9FB01B40851}"/>
              </a:ext>
            </a:extLst>
          </p:cNvPr>
          <p:cNvPicPr>
            <a:picLocks noChangeAspect="1"/>
          </p:cNvPicPr>
          <p:nvPr/>
        </p:nvPicPr>
        <p:blipFill>
          <a:blip r:embed="rId3"/>
          <a:stretch>
            <a:fillRect/>
          </a:stretch>
        </p:blipFill>
        <p:spPr>
          <a:xfrm>
            <a:off x="5725550" y="1379895"/>
            <a:ext cx="5430128" cy="4098210"/>
          </a:xfrm>
          <a:prstGeom prst="rect">
            <a:avLst/>
          </a:prstGeom>
        </p:spPr>
      </p:pic>
    </p:spTree>
    <p:extLst>
      <p:ext uri="{BB962C8B-B14F-4D97-AF65-F5344CB8AC3E}">
        <p14:creationId xmlns:p14="http://schemas.microsoft.com/office/powerpoint/2010/main" val="1770251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 CÁC THAO TÁC VỚI TÀI KHOẢN</a:t>
            </a:r>
          </a:p>
        </p:txBody>
      </p:sp>
      <p:sp>
        <p:nvSpPr>
          <p:cNvPr id="9" name="TextBox 8">
            <a:extLst>
              <a:ext uri="{FF2B5EF4-FFF2-40B4-BE49-F238E27FC236}">
                <a16:creationId xmlns:a16="http://schemas.microsoft.com/office/drawing/2014/main" id="{F5234C7E-C889-3B19-9B74-02FB8C00126A}"/>
              </a:ext>
            </a:extLst>
          </p:cNvPr>
          <p:cNvSpPr txBox="1"/>
          <p:nvPr/>
        </p:nvSpPr>
        <p:spPr>
          <a:xfrm>
            <a:off x="8867614" y="365295"/>
            <a:ext cx="2841673"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Bước 3: Đổi mật khẩu</a:t>
            </a:r>
          </a:p>
        </p:txBody>
      </p:sp>
      <p:pic>
        <p:nvPicPr>
          <p:cNvPr id="4" name="Picture 3">
            <a:extLst>
              <a:ext uri="{FF2B5EF4-FFF2-40B4-BE49-F238E27FC236}">
                <a16:creationId xmlns:a16="http://schemas.microsoft.com/office/drawing/2014/main" id="{6CBA4315-5700-8A97-B284-DDA172D87017}"/>
              </a:ext>
            </a:extLst>
          </p:cNvPr>
          <p:cNvPicPr>
            <a:picLocks noChangeAspect="1"/>
          </p:cNvPicPr>
          <p:nvPr/>
        </p:nvPicPr>
        <p:blipFill>
          <a:blip r:embed="rId3"/>
          <a:stretch>
            <a:fillRect/>
          </a:stretch>
        </p:blipFill>
        <p:spPr>
          <a:xfrm>
            <a:off x="2011680" y="734627"/>
            <a:ext cx="9697607" cy="5840576"/>
          </a:xfrm>
          <a:prstGeom prst="rect">
            <a:avLst/>
          </a:prstGeom>
        </p:spPr>
      </p:pic>
    </p:spTree>
    <p:extLst>
      <p:ext uri="{BB962C8B-B14F-4D97-AF65-F5344CB8AC3E}">
        <p14:creationId xmlns:p14="http://schemas.microsoft.com/office/powerpoint/2010/main" val="1757211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D5A557-E79D-1DEF-9E52-8357DE26EF9C}"/>
              </a:ext>
            </a:extLst>
          </p:cNvPr>
          <p:cNvPicPr>
            <a:picLocks noChangeAspect="1"/>
          </p:cNvPicPr>
          <p:nvPr/>
        </p:nvPicPr>
        <p:blipFill>
          <a:blip r:embed="rId2"/>
          <a:stretch>
            <a:fillRect/>
          </a:stretch>
        </p:blipFill>
        <p:spPr>
          <a:xfrm>
            <a:off x="2790979" y="2771337"/>
            <a:ext cx="8785725" cy="1051812"/>
          </a:xfrm>
          <a:prstGeom prst="rect">
            <a:avLst/>
          </a:prstGeom>
        </p:spPr>
      </p:pic>
      <p:sp>
        <p:nvSpPr>
          <p:cNvPr id="2" name="Title 1">
            <a:extLst>
              <a:ext uri="{FF2B5EF4-FFF2-40B4-BE49-F238E27FC236}">
                <a16:creationId xmlns:a16="http://schemas.microsoft.com/office/drawing/2014/main" id="{10264E38-BE8D-A520-2922-DC648686CA1E}"/>
              </a:ext>
            </a:extLst>
          </p:cNvPr>
          <p:cNvSpPr>
            <a:spLocks noGrp="1"/>
          </p:cNvSpPr>
          <p:nvPr>
            <p:ph type="title"/>
          </p:nvPr>
        </p:nvSpPr>
        <p:spPr>
          <a:xfrm>
            <a:off x="2003266" y="548179"/>
            <a:ext cx="8185467" cy="731980"/>
          </a:xfrm>
          <a:solidFill>
            <a:schemeClr val="accent2"/>
          </a:solidFill>
        </p:spPr>
        <p:txBody>
          <a:bodyPr>
            <a:normAutofit fontScale="90000"/>
          </a:bodyPr>
          <a:lstStyle/>
          <a:p>
            <a:r>
              <a:rPr lang="en-US">
                <a:latin typeface="Arial" panose="020B0604020202020204" pitchFamily="34" charset="0"/>
                <a:cs typeface="Arial" panose="020B0604020202020204" pitchFamily="34" charset="0"/>
              </a:rPr>
              <a:t>PHẦN II: HƯỚNG DẪN CÁC CHỨC NĂNG</a:t>
            </a:r>
          </a:p>
        </p:txBody>
      </p:sp>
      <p:sp>
        <p:nvSpPr>
          <p:cNvPr id="5" name="TextBox 4">
            <a:extLst>
              <a:ext uri="{FF2B5EF4-FFF2-40B4-BE49-F238E27FC236}">
                <a16:creationId xmlns:a16="http://schemas.microsoft.com/office/drawing/2014/main" id="{139D8799-4A3C-97A2-F82A-0CBD46E84523}"/>
              </a:ext>
            </a:extLst>
          </p:cNvPr>
          <p:cNvSpPr txBox="1"/>
          <p:nvPr/>
        </p:nvSpPr>
        <p:spPr>
          <a:xfrm>
            <a:off x="812202" y="1859339"/>
            <a:ext cx="3689459" cy="3447098"/>
          </a:xfrm>
          <a:prstGeom prst="rect">
            <a:avLst/>
          </a:prstGeom>
          <a:noFill/>
        </p:spPr>
        <p:txBody>
          <a:bodyPr wrap="square" rtlCol="0">
            <a:spAutoFit/>
          </a:bodyPr>
          <a:lstStyle/>
          <a:p>
            <a:pPr marL="457200" indent="-457200">
              <a:buFont typeface="+mj-lt"/>
              <a:buAutoNum type="arabicPeriod"/>
            </a:pPr>
            <a:endParaRPr lang="en-US" sz="2000" b="1">
              <a:solidFill>
                <a:srgbClr val="FFFF00"/>
              </a:solidFill>
              <a:latin typeface="Arial" panose="020B0604020202020204" pitchFamily="34" charset="0"/>
              <a:cs typeface="Arial" panose="020B0604020202020204" pitchFamily="34" charset="0"/>
            </a:endParaRPr>
          </a:p>
          <a:p>
            <a:pPr marL="457200" indent="-457200">
              <a:buFont typeface="+mj-lt"/>
              <a:buAutoNum type="arabicPeriod"/>
            </a:pPr>
            <a:r>
              <a:rPr lang="en-US" sz="2000" b="1">
                <a:solidFill>
                  <a:srgbClr val="FFFF00"/>
                </a:solidFill>
                <a:latin typeface="Arial" panose="020B0604020202020204" pitchFamily="34" charset="0"/>
                <a:cs typeface="Arial" panose="020B0604020202020204" pitchFamily="34" charset="0"/>
              </a:rPr>
              <a:t>Màn hình làm việc chính</a:t>
            </a:r>
          </a:p>
          <a:p>
            <a:pPr marL="457200" indent="-457200">
              <a:buFont typeface="+mj-lt"/>
              <a:buAutoNum type="arabicPeriod"/>
            </a:pPr>
            <a:endParaRPr lang="en-US" sz="2000" b="1">
              <a:solidFill>
                <a:srgbClr val="FFFF00"/>
              </a:solidFill>
              <a:latin typeface="Arial" panose="020B0604020202020204" pitchFamily="34" charset="0"/>
              <a:cs typeface="Arial" panose="020B0604020202020204" pitchFamily="34" charset="0"/>
            </a:endParaRPr>
          </a:p>
          <a:p>
            <a:pPr marL="457200" indent="-457200">
              <a:buFont typeface="+mj-lt"/>
              <a:buAutoNum type="arabicPeriod"/>
            </a:pPr>
            <a:r>
              <a:rPr lang="en-US" sz="2000" b="1">
                <a:solidFill>
                  <a:srgbClr val="FFFF00"/>
                </a:solidFill>
                <a:latin typeface="Arial" panose="020B0604020202020204" pitchFamily="34" charset="0"/>
                <a:cs typeface="Arial" panose="020B0604020202020204" pitchFamily="34" charset="0"/>
              </a:rPr>
              <a:t>Người tìm việc</a:t>
            </a:r>
          </a:p>
          <a:p>
            <a:pPr marL="457200" indent="-457200">
              <a:buFont typeface="+mj-lt"/>
              <a:buAutoNum type="arabicPeriod"/>
            </a:pPr>
            <a:endParaRPr lang="en-US" sz="2000" b="1">
              <a:solidFill>
                <a:srgbClr val="FFFF00"/>
              </a:solidFill>
              <a:latin typeface="Arial" panose="020B0604020202020204" pitchFamily="34" charset="0"/>
              <a:cs typeface="Arial" panose="020B0604020202020204" pitchFamily="34" charset="0"/>
            </a:endParaRPr>
          </a:p>
          <a:p>
            <a:pPr marL="457200" indent="-457200">
              <a:buFont typeface="+mj-lt"/>
              <a:buAutoNum type="arabicPeriod"/>
            </a:pPr>
            <a:r>
              <a:rPr lang="en-US" sz="2000" b="1">
                <a:solidFill>
                  <a:srgbClr val="FFFF00"/>
                </a:solidFill>
                <a:latin typeface="Arial" panose="020B0604020202020204" pitchFamily="34" charset="0"/>
                <a:cs typeface="Arial" panose="020B0604020202020204" pitchFamily="34" charset="0"/>
              </a:rPr>
              <a:t>Biến động</a:t>
            </a:r>
          </a:p>
          <a:p>
            <a:pPr marL="457200" indent="-457200">
              <a:buFont typeface="+mj-lt"/>
              <a:buAutoNum type="arabicPeriod"/>
            </a:pPr>
            <a:endParaRPr lang="en-US" sz="2000" b="1">
              <a:solidFill>
                <a:srgbClr val="FFFF00"/>
              </a:solidFill>
              <a:latin typeface="Arial" panose="020B0604020202020204" pitchFamily="34" charset="0"/>
              <a:cs typeface="Arial" panose="020B0604020202020204" pitchFamily="34" charset="0"/>
            </a:endParaRPr>
          </a:p>
          <a:p>
            <a:pPr marL="457200" indent="-457200">
              <a:buFont typeface="+mj-lt"/>
              <a:buAutoNum type="arabicPeriod"/>
            </a:pPr>
            <a:r>
              <a:rPr lang="en-US" sz="2000" b="1">
                <a:solidFill>
                  <a:srgbClr val="FFFF00"/>
                </a:solidFill>
                <a:latin typeface="Arial" panose="020B0604020202020204" pitchFamily="34" charset="0"/>
                <a:cs typeface="Arial" panose="020B0604020202020204" pitchFamily="34" charset="0"/>
              </a:rPr>
              <a:t>Tổng hợp – Báo cáo</a:t>
            </a:r>
          </a:p>
          <a:p>
            <a:pPr marL="457200" indent="-457200">
              <a:buFont typeface="+mj-lt"/>
              <a:buAutoNum type="arabicPeriod"/>
            </a:pPr>
            <a:endParaRPr lang="en-US" sz="2000" b="1">
              <a:solidFill>
                <a:srgbClr val="FFFF00"/>
              </a:solidFill>
              <a:latin typeface="Arial" panose="020B0604020202020204" pitchFamily="34" charset="0"/>
              <a:cs typeface="Arial" panose="020B0604020202020204" pitchFamily="34" charset="0"/>
            </a:endParaRPr>
          </a:p>
          <a:p>
            <a:pPr marL="457200" indent="-457200">
              <a:buFont typeface="+mj-lt"/>
              <a:buAutoNum type="arabicPeriod"/>
            </a:pPr>
            <a:r>
              <a:rPr lang="en-US" sz="2000" b="1">
                <a:solidFill>
                  <a:srgbClr val="FFFF00"/>
                </a:solidFill>
                <a:latin typeface="Arial" panose="020B0604020202020204" pitchFamily="34" charset="0"/>
                <a:cs typeface="Arial" panose="020B0604020202020204" pitchFamily="34" charset="0"/>
              </a:rPr>
              <a:t>Hộp thư</a:t>
            </a:r>
          </a:p>
          <a:p>
            <a:pPr marL="342900" indent="-342900">
              <a:buFont typeface="+mj-lt"/>
              <a:buAutoNum type="arabicPeriod"/>
            </a:pPr>
            <a:endParaRPr lang="en-US">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1537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 HƯỚNG DẪN CÁC CHỨC NĂNG</a:t>
            </a:r>
          </a:p>
        </p:txBody>
      </p:sp>
      <p:pic>
        <p:nvPicPr>
          <p:cNvPr id="6" name="Picture 5">
            <a:extLst>
              <a:ext uri="{FF2B5EF4-FFF2-40B4-BE49-F238E27FC236}">
                <a16:creationId xmlns:a16="http://schemas.microsoft.com/office/drawing/2014/main" id="{ADE8051D-C1A5-1C87-5A70-CCBA0A95BBE3}"/>
              </a:ext>
            </a:extLst>
          </p:cNvPr>
          <p:cNvPicPr>
            <a:picLocks noChangeAspect="1"/>
          </p:cNvPicPr>
          <p:nvPr/>
        </p:nvPicPr>
        <p:blipFill>
          <a:blip r:embed="rId3"/>
          <a:stretch>
            <a:fillRect/>
          </a:stretch>
        </p:blipFill>
        <p:spPr>
          <a:xfrm>
            <a:off x="1020819" y="723666"/>
            <a:ext cx="10769340" cy="6134334"/>
          </a:xfrm>
          <a:prstGeom prst="rect">
            <a:avLst/>
          </a:prstGeom>
        </p:spPr>
      </p:pic>
      <p:sp>
        <p:nvSpPr>
          <p:cNvPr id="2" name="TextBox 1">
            <a:extLst>
              <a:ext uri="{FF2B5EF4-FFF2-40B4-BE49-F238E27FC236}">
                <a16:creationId xmlns:a16="http://schemas.microsoft.com/office/drawing/2014/main" id="{5A9FE502-489B-B24E-351F-D57AD1B9C9D9}"/>
              </a:ext>
            </a:extLst>
          </p:cNvPr>
          <p:cNvSpPr txBox="1"/>
          <p:nvPr/>
        </p:nvSpPr>
        <p:spPr>
          <a:xfrm>
            <a:off x="314457" y="723666"/>
            <a:ext cx="11446134"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2.1 Màn hình làm việc chính với thông tin về cung lao động ở các kỳ điều tra và biến động</a:t>
            </a:r>
          </a:p>
        </p:txBody>
      </p:sp>
    </p:spTree>
    <p:extLst>
      <p:ext uri="{BB962C8B-B14F-4D97-AF65-F5344CB8AC3E}">
        <p14:creationId xmlns:p14="http://schemas.microsoft.com/office/powerpoint/2010/main" val="449517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55C73A1-8A86-C548-503C-ACF97C478849}"/>
              </a:ext>
            </a:extLst>
          </p:cNvPr>
          <p:cNvPicPr>
            <a:picLocks noChangeAspect="1"/>
          </p:cNvPicPr>
          <p:nvPr/>
        </p:nvPicPr>
        <p:blipFill>
          <a:blip r:embed="rId3"/>
          <a:stretch>
            <a:fillRect/>
          </a:stretch>
        </p:blipFill>
        <p:spPr>
          <a:xfrm>
            <a:off x="314457" y="1092998"/>
            <a:ext cx="11628571" cy="5571429"/>
          </a:xfrm>
          <a:prstGeom prst="rect">
            <a:avLst/>
          </a:prstGeom>
        </p:spPr>
      </p:pic>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 HƯỚNG DẪN CÁC CHỨC NĂNG</a:t>
            </a:r>
          </a:p>
        </p:txBody>
      </p:sp>
      <p:sp>
        <p:nvSpPr>
          <p:cNvPr id="2" name="TextBox 1">
            <a:extLst>
              <a:ext uri="{FF2B5EF4-FFF2-40B4-BE49-F238E27FC236}">
                <a16:creationId xmlns:a16="http://schemas.microsoft.com/office/drawing/2014/main" id="{5A9FE502-489B-B24E-351F-D57AD1B9C9D9}"/>
              </a:ext>
            </a:extLst>
          </p:cNvPr>
          <p:cNvSpPr txBox="1"/>
          <p:nvPr/>
        </p:nvSpPr>
        <p:spPr>
          <a:xfrm>
            <a:off x="314457" y="723666"/>
            <a:ext cx="2513149"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2.2 Người tìm việc</a:t>
            </a:r>
          </a:p>
        </p:txBody>
      </p:sp>
      <p:sp>
        <p:nvSpPr>
          <p:cNvPr id="7" name="TextBox 6">
            <a:extLst>
              <a:ext uri="{FF2B5EF4-FFF2-40B4-BE49-F238E27FC236}">
                <a16:creationId xmlns:a16="http://schemas.microsoft.com/office/drawing/2014/main" id="{44DACE29-641F-BAE8-36F3-F40013BBFEC1}"/>
              </a:ext>
            </a:extLst>
          </p:cNvPr>
          <p:cNvSpPr txBox="1"/>
          <p:nvPr/>
        </p:nvSpPr>
        <p:spPr>
          <a:xfrm>
            <a:off x="3235569" y="1665945"/>
            <a:ext cx="7120080"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Xem danh sách nhân khẩu (cung lao động) ở từng kỳ điều tra</a:t>
            </a:r>
          </a:p>
        </p:txBody>
      </p:sp>
    </p:spTree>
    <p:extLst>
      <p:ext uri="{BB962C8B-B14F-4D97-AF65-F5344CB8AC3E}">
        <p14:creationId xmlns:p14="http://schemas.microsoft.com/office/powerpoint/2010/main" val="4226507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5538FD1-1FD3-E755-3BC2-1AEA81E5A37B}"/>
              </a:ext>
            </a:extLst>
          </p:cNvPr>
          <p:cNvPicPr>
            <a:picLocks noChangeAspect="1"/>
          </p:cNvPicPr>
          <p:nvPr/>
        </p:nvPicPr>
        <p:blipFill>
          <a:blip r:embed="rId3"/>
          <a:stretch>
            <a:fillRect/>
          </a:stretch>
        </p:blipFill>
        <p:spPr>
          <a:xfrm>
            <a:off x="750554" y="1101133"/>
            <a:ext cx="10554046" cy="5489583"/>
          </a:xfrm>
          <a:prstGeom prst="rect">
            <a:avLst/>
          </a:prstGeom>
        </p:spPr>
      </p:pic>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 HƯỚNG DẪN CÁC CHỨC NĂNG</a:t>
            </a:r>
          </a:p>
        </p:txBody>
      </p:sp>
      <p:sp>
        <p:nvSpPr>
          <p:cNvPr id="2" name="TextBox 1">
            <a:extLst>
              <a:ext uri="{FF2B5EF4-FFF2-40B4-BE49-F238E27FC236}">
                <a16:creationId xmlns:a16="http://schemas.microsoft.com/office/drawing/2014/main" id="{5A9FE502-489B-B24E-351F-D57AD1B9C9D9}"/>
              </a:ext>
            </a:extLst>
          </p:cNvPr>
          <p:cNvSpPr txBox="1"/>
          <p:nvPr/>
        </p:nvSpPr>
        <p:spPr>
          <a:xfrm>
            <a:off x="314457" y="723666"/>
            <a:ext cx="2077051"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2.2 Nhân khẩu</a:t>
            </a:r>
          </a:p>
        </p:txBody>
      </p:sp>
      <p:sp>
        <p:nvSpPr>
          <p:cNvPr id="4" name="TextBox 3">
            <a:extLst>
              <a:ext uri="{FF2B5EF4-FFF2-40B4-BE49-F238E27FC236}">
                <a16:creationId xmlns:a16="http://schemas.microsoft.com/office/drawing/2014/main" id="{50C648EB-3B5F-55EB-5AE5-00A019F0C5BA}"/>
              </a:ext>
            </a:extLst>
          </p:cNvPr>
          <p:cNvSpPr txBox="1"/>
          <p:nvPr/>
        </p:nvSpPr>
        <p:spPr>
          <a:xfrm>
            <a:off x="314457" y="723666"/>
            <a:ext cx="2513149"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2.2 Người tìm việc</a:t>
            </a:r>
          </a:p>
        </p:txBody>
      </p:sp>
      <p:sp>
        <p:nvSpPr>
          <p:cNvPr id="5" name="TextBox 4">
            <a:extLst>
              <a:ext uri="{FF2B5EF4-FFF2-40B4-BE49-F238E27FC236}">
                <a16:creationId xmlns:a16="http://schemas.microsoft.com/office/drawing/2014/main" id="{028109C1-6B1B-9523-2752-532575769489}"/>
              </a:ext>
            </a:extLst>
          </p:cNvPr>
          <p:cNvSpPr txBox="1"/>
          <p:nvPr/>
        </p:nvSpPr>
        <p:spPr>
          <a:xfrm>
            <a:off x="4839425" y="1227758"/>
            <a:ext cx="5387787"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Chi tiết Người tìm việc theo mẫu 01a</a:t>
            </a:r>
          </a:p>
        </p:txBody>
      </p:sp>
    </p:spTree>
    <p:extLst>
      <p:ext uri="{BB962C8B-B14F-4D97-AF65-F5344CB8AC3E}">
        <p14:creationId xmlns:p14="http://schemas.microsoft.com/office/powerpoint/2010/main" val="1634911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8C15EF1-50F5-F06A-EE17-0A5E0EE373CC}"/>
              </a:ext>
            </a:extLst>
          </p:cNvPr>
          <p:cNvPicPr>
            <a:picLocks noChangeAspect="1"/>
          </p:cNvPicPr>
          <p:nvPr/>
        </p:nvPicPr>
        <p:blipFill>
          <a:blip r:embed="rId3"/>
          <a:stretch>
            <a:fillRect/>
          </a:stretch>
        </p:blipFill>
        <p:spPr>
          <a:xfrm>
            <a:off x="1082919" y="884338"/>
            <a:ext cx="10691740" cy="5650106"/>
          </a:xfrm>
          <a:prstGeom prst="rect">
            <a:avLst/>
          </a:prstGeom>
        </p:spPr>
      </p:pic>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 HƯỚNG DẪN CÁC CHỨC NĂNG</a:t>
            </a:r>
          </a:p>
        </p:txBody>
      </p:sp>
      <p:sp>
        <p:nvSpPr>
          <p:cNvPr id="2" name="TextBox 1">
            <a:extLst>
              <a:ext uri="{FF2B5EF4-FFF2-40B4-BE49-F238E27FC236}">
                <a16:creationId xmlns:a16="http://schemas.microsoft.com/office/drawing/2014/main" id="{5A9FE502-489B-B24E-351F-D57AD1B9C9D9}"/>
              </a:ext>
            </a:extLst>
          </p:cNvPr>
          <p:cNvSpPr txBox="1"/>
          <p:nvPr/>
        </p:nvSpPr>
        <p:spPr>
          <a:xfrm>
            <a:off x="304797" y="984521"/>
            <a:ext cx="2072643"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2.3 Biến động</a:t>
            </a:r>
          </a:p>
        </p:txBody>
      </p:sp>
    </p:spTree>
    <p:extLst>
      <p:ext uri="{BB962C8B-B14F-4D97-AF65-F5344CB8AC3E}">
        <p14:creationId xmlns:p14="http://schemas.microsoft.com/office/powerpoint/2010/main" val="1184158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 HƯỚNG DẪN CÁC CHỨC NĂNG</a:t>
            </a:r>
          </a:p>
        </p:txBody>
      </p:sp>
      <p:sp>
        <p:nvSpPr>
          <p:cNvPr id="2" name="TextBox 1">
            <a:extLst>
              <a:ext uri="{FF2B5EF4-FFF2-40B4-BE49-F238E27FC236}">
                <a16:creationId xmlns:a16="http://schemas.microsoft.com/office/drawing/2014/main" id="{5A9FE502-489B-B24E-351F-D57AD1B9C9D9}"/>
              </a:ext>
            </a:extLst>
          </p:cNvPr>
          <p:cNvSpPr txBox="1"/>
          <p:nvPr/>
        </p:nvSpPr>
        <p:spPr>
          <a:xfrm>
            <a:off x="304797" y="984521"/>
            <a:ext cx="2958908"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2.4 Tổng hợp – Báo cáo</a:t>
            </a:r>
          </a:p>
        </p:txBody>
      </p:sp>
      <p:sp>
        <p:nvSpPr>
          <p:cNvPr id="9" name="TextBox 8">
            <a:extLst>
              <a:ext uri="{FF2B5EF4-FFF2-40B4-BE49-F238E27FC236}">
                <a16:creationId xmlns:a16="http://schemas.microsoft.com/office/drawing/2014/main" id="{265B6882-5376-495F-F7CA-99A4B4341510}"/>
              </a:ext>
            </a:extLst>
          </p:cNvPr>
          <p:cNvSpPr txBox="1"/>
          <p:nvPr/>
        </p:nvSpPr>
        <p:spPr>
          <a:xfrm>
            <a:off x="304797" y="2053883"/>
            <a:ext cx="2958908" cy="923330"/>
          </a:xfrm>
          <a:prstGeom prst="rect">
            <a:avLst/>
          </a:prstGeom>
          <a:solidFill>
            <a:schemeClr val="tx2"/>
          </a:solidFill>
        </p:spPr>
        <p:txBody>
          <a:bodyPr wrap="square" rtlCol="0">
            <a:spAutoFit/>
          </a:bodyPr>
          <a:lstStyle/>
          <a:p>
            <a:r>
              <a:rPr lang="en-US" b="1">
                <a:solidFill>
                  <a:schemeClr val="bg1"/>
                </a:solidFill>
                <a:latin typeface="Arial" panose="020B0604020202020204" pitchFamily="34" charset="0"/>
                <a:cs typeface="Arial" panose="020B0604020202020204" pitchFamily="34" charset="0"/>
              </a:rPr>
              <a:t>Quản lý các mẫu báo cáo theo nghị định, thông tư của luật việc làm</a:t>
            </a:r>
          </a:p>
        </p:txBody>
      </p:sp>
      <p:pic>
        <p:nvPicPr>
          <p:cNvPr id="5" name="Picture 4">
            <a:extLst>
              <a:ext uri="{FF2B5EF4-FFF2-40B4-BE49-F238E27FC236}">
                <a16:creationId xmlns:a16="http://schemas.microsoft.com/office/drawing/2014/main" id="{587F9966-0078-C153-F60C-3214F69E0369}"/>
              </a:ext>
            </a:extLst>
          </p:cNvPr>
          <p:cNvPicPr>
            <a:picLocks noChangeAspect="1"/>
          </p:cNvPicPr>
          <p:nvPr/>
        </p:nvPicPr>
        <p:blipFill>
          <a:blip r:embed="rId3"/>
          <a:stretch>
            <a:fillRect/>
          </a:stretch>
        </p:blipFill>
        <p:spPr>
          <a:xfrm>
            <a:off x="3442746" y="1353853"/>
            <a:ext cx="6777857" cy="2525318"/>
          </a:xfrm>
          <a:prstGeom prst="rect">
            <a:avLst/>
          </a:prstGeom>
        </p:spPr>
      </p:pic>
      <p:pic>
        <p:nvPicPr>
          <p:cNvPr id="10" name="Picture 9">
            <a:extLst>
              <a:ext uri="{FF2B5EF4-FFF2-40B4-BE49-F238E27FC236}">
                <a16:creationId xmlns:a16="http://schemas.microsoft.com/office/drawing/2014/main" id="{BDD83448-EE3B-2E6A-8D0A-97A7292EDFB3}"/>
              </a:ext>
            </a:extLst>
          </p:cNvPr>
          <p:cNvPicPr>
            <a:picLocks noChangeAspect="1"/>
          </p:cNvPicPr>
          <p:nvPr/>
        </p:nvPicPr>
        <p:blipFill>
          <a:blip r:embed="rId4"/>
          <a:stretch>
            <a:fillRect/>
          </a:stretch>
        </p:blipFill>
        <p:spPr>
          <a:xfrm>
            <a:off x="3465657" y="3879171"/>
            <a:ext cx="6777857" cy="2628571"/>
          </a:xfrm>
          <a:prstGeom prst="rect">
            <a:avLst/>
          </a:prstGeom>
        </p:spPr>
      </p:pic>
    </p:spTree>
    <p:extLst>
      <p:ext uri="{BB962C8B-B14F-4D97-AF65-F5344CB8AC3E}">
        <p14:creationId xmlns:p14="http://schemas.microsoft.com/office/powerpoint/2010/main" val="1090294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 HƯỚNG DẪN CÁC CHỨC NĂNG</a:t>
            </a:r>
          </a:p>
        </p:txBody>
      </p:sp>
      <p:sp>
        <p:nvSpPr>
          <p:cNvPr id="2" name="TextBox 1">
            <a:extLst>
              <a:ext uri="{FF2B5EF4-FFF2-40B4-BE49-F238E27FC236}">
                <a16:creationId xmlns:a16="http://schemas.microsoft.com/office/drawing/2014/main" id="{5A9FE502-489B-B24E-351F-D57AD1B9C9D9}"/>
              </a:ext>
            </a:extLst>
          </p:cNvPr>
          <p:cNvSpPr txBox="1"/>
          <p:nvPr/>
        </p:nvSpPr>
        <p:spPr>
          <a:xfrm>
            <a:off x="304797" y="984521"/>
            <a:ext cx="2958908"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2.4 Tổng hợp – Báo cáo</a:t>
            </a:r>
          </a:p>
        </p:txBody>
      </p:sp>
      <p:sp>
        <p:nvSpPr>
          <p:cNvPr id="9" name="TextBox 8">
            <a:extLst>
              <a:ext uri="{FF2B5EF4-FFF2-40B4-BE49-F238E27FC236}">
                <a16:creationId xmlns:a16="http://schemas.microsoft.com/office/drawing/2014/main" id="{265B6882-5376-495F-F7CA-99A4B4341510}"/>
              </a:ext>
            </a:extLst>
          </p:cNvPr>
          <p:cNvSpPr txBox="1"/>
          <p:nvPr/>
        </p:nvSpPr>
        <p:spPr>
          <a:xfrm>
            <a:off x="304797" y="2053883"/>
            <a:ext cx="2958908" cy="923330"/>
          </a:xfrm>
          <a:prstGeom prst="rect">
            <a:avLst/>
          </a:prstGeom>
          <a:solidFill>
            <a:schemeClr val="tx2"/>
          </a:solidFill>
        </p:spPr>
        <p:txBody>
          <a:bodyPr wrap="square" rtlCol="0">
            <a:spAutoFit/>
          </a:bodyPr>
          <a:lstStyle/>
          <a:p>
            <a:pPr algn="l"/>
            <a:r>
              <a:rPr lang="en-US" b="0" i="0">
                <a:solidFill>
                  <a:srgbClr val="181C32"/>
                </a:solidFill>
                <a:effectLst/>
                <a:latin typeface="Poppins" panose="00000500000000000000" pitchFamily="2" charset="0"/>
              </a:rPr>
              <a:t>Báo cáo thông tin cung lao động - Mẫu 01b (huyện)</a:t>
            </a:r>
          </a:p>
        </p:txBody>
      </p:sp>
      <p:pic>
        <p:nvPicPr>
          <p:cNvPr id="5" name="Picture 4">
            <a:extLst>
              <a:ext uri="{FF2B5EF4-FFF2-40B4-BE49-F238E27FC236}">
                <a16:creationId xmlns:a16="http://schemas.microsoft.com/office/drawing/2014/main" id="{B27D9F74-24A7-8575-5141-5E98346940AC}"/>
              </a:ext>
            </a:extLst>
          </p:cNvPr>
          <p:cNvPicPr>
            <a:picLocks noChangeAspect="1"/>
          </p:cNvPicPr>
          <p:nvPr/>
        </p:nvPicPr>
        <p:blipFill>
          <a:blip r:embed="rId3"/>
          <a:stretch>
            <a:fillRect/>
          </a:stretch>
        </p:blipFill>
        <p:spPr>
          <a:xfrm>
            <a:off x="3370778" y="1623618"/>
            <a:ext cx="8259627" cy="3398547"/>
          </a:xfrm>
          <a:prstGeom prst="rect">
            <a:avLst/>
          </a:prstGeom>
        </p:spPr>
      </p:pic>
    </p:spTree>
    <p:extLst>
      <p:ext uri="{BB962C8B-B14F-4D97-AF65-F5344CB8AC3E}">
        <p14:creationId xmlns:p14="http://schemas.microsoft.com/office/powerpoint/2010/main" val="3152128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B15792-BAD1-FBC6-C7C5-DF503323F1BA}"/>
              </a:ext>
            </a:extLst>
          </p:cNvPr>
          <p:cNvSpPr>
            <a:spLocks noGrp="1"/>
          </p:cNvSpPr>
          <p:nvPr>
            <p:ph idx="1"/>
          </p:nvPr>
        </p:nvSpPr>
        <p:spPr>
          <a:xfrm>
            <a:off x="1141412" y="450165"/>
            <a:ext cx="9905999" cy="5795889"/>
          </a:xfrm>
          <a:noFill/>
        </p:spPr>
        <p:txBody>
          <a:bodyPr>
            <a:normAutofit fontScale="85000" lnSpcReduction="10000"/>
          </a:bodyPr>
          <a:lstStyle/>
          <a:p>
            <a:pPr marL="0" marR="0" lvl="0" indent="0" algn="just">
              <a:lnSpc>
                <a:spcPct val="107000"/>
              </a:lnSpc>
              <a:spcBef>
                <a:spcPts val="0"/>
              </a:spcBef>
              <a:spcAft>
                <a:spcPts val="0"/>
              </a:spcAft>
              <a:buNone/>
            </a:pPr>
            <a:r>
              <a:rPr lang="en-US" sz="3300" b="1">
                <a:effectLst/>
                <a:latin typeface="Arial" panose="020B0604020202020204" pitchFamily="34" charset="0"/>
                <a:ea typeface="Calibri" panose="020F0502020204030204" pitchFamily="34" charset="0"/>
                <a:cs typeface="Arial" panose="020B0604020202020204" pitchFamily="34" charset="0"/>
              </a:rPr>
              <a:t>A. GIỚI THIỆU CHUNG:</a:t>
            </a:r>
            <a:endParaRPr lang="vi-VN" sz="3300">
              <a:effectLst/>
              <a:latin typeface="Arial" panose="020B0604020202020204" pitchFamily="34" charset="0"/>
              <a:ea typeface="Calibri" panose="020F0502020204030204" pitchFamily="34" charset="0"/>
              <a:cs typeface="Arial" panose="020B0604020202020204" pitchFamily="34" charset="0"/>
            </a:endParaRPr>
          </a:p>
          <a:p>
            <a:pPr marL="457200" marR="0" lvl="1" indent="0" algn="just">
              <a:lnSpc>
                <a:spcPct val="107000"/>
              </a:lnSpc>
              <a:spcBef>
                <a:spcPts val="0"/>
              </a:spcBef>
              <a:spcAft>
                <a:spcPts val="0"/>
              </a:spcAft>
              <a:buNone/>
            </a:pPr>
            <a:r>
              <a:rPr lang="en-US" b="1">
                <a:effectLst/>
                <a:latin typeface="Arial" panose="020B0604020202020204" pitchFamily="34" charset="0"/>
                <a:ea typeface="Calibri" panose="020F0502020204030204" pitchFamily="34" charset="0"/>
                <a:cs typeface="Arial" panose="020B0604020202020204" pitchFamily="34" charset="0"/>
              </a:rPr>
              <a:t>I. Phần </a:t>
            </a:r>
            <a:r>
              <a:rPr lang="en-US" b="1" err="1">
                <a:effectLst/>
                <a:latin typeface="Arial" panose="020B0604020202020204" pitchFamily="34" charset="0"/>
                <a:ea typeface="Calibri" panose="020F0502020204030204" pitchFamily="34" charset="0"/>
                <a:cs typeface="Arial" panose="020B0604020202020204" pitchFamily="34" charset="0"/>
              </a:rPr>
              <a:t>mềm</a:t>
            </a:r>
            <a:r>
              <a:rPr lang="en-US" b="1">
                <a:effectLst/>
                <a:latin typeface="Arial" panose="020B0604020202020204" pitchFamily="34" charset="0"/>
                <a:ea typeface="Calibri" panose="020F0502020204030204" pitchFamily="34" charset="0"/>
                <a:cs typeface="Arial" panose="020B0604020202020204" pitchFamily="34" charset="0"/>
              </a:rPr>
              <a:t> </a:t>
            </a:r>
            <a:r>
              <a:rPr lang="en-US" b="1" err="1">
                <a:effectLst/>
                <a:latin typeface="Arial" panose="020B0604020202020204" pitchFamily="34" charset="0"/>
                <a:ea typeface="Calibri" panose="020F0502020204030204" pitchFamily="34" charset="0"/>
                <a:cs typeface="Arial" panose="020B0604020202020204" pitchFamily="34" charset="0"/>
              </a:rPr>
              <a:t>Quản</a:t>
            </a:r>
            <a:r>
              <a:rPr lang="en-US" b="1">
                <a:effectLst/>
                <a:latin typeface="Arial" panose="020B0604020202020204" pitchFamily="34" charset="0"/>
                <a:ea typeface="Calibri" panose="020F0502020204030204" pitchFamily="34" charset="0"/>
                <a:cs typeface="Arial" panose="020B0604020202020204" pitchFamily="34" charset="0"/>
              </a:rPr>
              <a:t> </a:t>
            </a:r>
            <a:r>
              <a:rPr lang="en-US" b="1" err="1">
                <a:effectLst/>
                <a:latin typeface="Arial" panose="020B0604020202020204" pitchFamily="34" charset="0"/>
                <a:ea typeface="Calibri" panose="020F0502020204030204" pitchFamily="34" charset="0"/>
                <a:cs typeface="Arial" panose="020B0604020202020204" pitchFamily="34" charset="0"/>
              </a:rPr>
              <a:t>lý</a:t>
            </a:r>
            <a:r>
              <a:rPr lang="en-US" b="1">
                <a:effectLst/>
                <a:latin typeface="Arial" panose="020B0604020202020204" pitchFamily="34" charset="0"/>
                <a:ea typeface="Calibri" panose="020F0502020204030204" pitchFamily="34" charset="0"/>
                <a:cs typeface="Arial" panose="020B0604020202020204" pitchFamily="34" charset="0"/>
              </a:rPr>
              <a:t> </a:t>
            </a:r>
            <a:r>
              <a:rPr lang="en-US" b="1" err="1">
                <a:effectLst/>
                <a:latin typeface="Arial" panose="020B0604020202020204" pitchFamily="34" charset="0"/>
                <a:ea typeface="Calibri" panose="020F0502020204030204" pitchFamily="34" charset="0"/>
                <a:cs typeface="Arial" panose="020B0604020202020204" pitchFamily="34" charset="0"/>
              </a:rPr>
              <a:t>việc</a:t>
            </a:r>
            <a:r>
              <a:rPr lang="en-US" b="1">
                <a:effectLst/>
                <a:latin typeface="Arial" panose="020B0604020202020204" pitchFamily="34" charset="0"/>
                <a:ea typeface="Calibri" panose="020F0502020204030204" pitchFamily="34" charset="0"/>
                <a:cs typeface="Arial" panose="020B0604020202020204" pitchFamily="34" charset="0"/>
              </a:rPr>
              <a:t> </a:t>
            </a:r>
            <a:r>
              <a:rPr lang="en-US" b="1" err="1">
                <a:effectLst/>
                <a:latin typeface="Arial" panose="020B0604020202020204" pitchFamily="34" charset="0"/>
                <a:ea typeface="Calibri" panose="020F0502020204030204" pitchFamily="34" charset="0"/>
                <a:cs typeface="Arial" panose="020B0604020202020204" pitchFamily="34" charset="0"/>
              </a:rPr>
              <a:t>làm</a:t>
            </a:r>
            <a:r>
              <a:rPr lang="en-US" b="1">
                <a:effectLst/>
                <a:latin typeface="Arial" panose="020B0604020202020204" pitchFamily="34" charset="0"/>
                <a:ea typeface="Calibri" panose="020F0502020204030204" pitchFamily="34" charset="0"/>
                <a:cs typeface="Arial" panose="020B0604020202020204" pitchFamily="34" charset="0"/>
              </a:rPr>
              <a:t> </a:t>
            </a:r>
            <a:r>
              <a:rPr lang="en-US" b="1" err="1">
                <a:effectLst/>
                <a:latin typeface="Arial" panose="020B0604020202020204" pitchFamily="34" charset="0"/>
                <a:ea typeface="Calibri" panose="020F0502020204030204" pitchFamily="34" charset="0"/>
                <a:cs typeface="Arial" panose="020B0604020202020204" pitchFamily="34" charset="0"/>
              </a:rPr>
              <a:t>gì</a:t>
            </a:r>
            <a:r>
              <a:rPr lang="en-US" b="1">
                <a:effectLst/>
                <a:latin typeface="Arial" panose="020B0604020202020204" pitchFamily="34" charset="0"/>
                <a:ea typeface="Calibri" panose="020F0502020204030204" pitchFamily="34" charset="0"/>
                <a:cs typeface="Arial" panose="020B0604020202020204" pitchFamily="34" charset="0"/>
              </a:rPr>
              <a:t> ?</a:t>
            </a:r>
            <a:endParaRPr lang="vi-VN">
              <a:effectLst/>
              <a:latin typeface="Arial" panose="020B0604020202020204" pitchFamily="34" charset="0"/>
              <a:ea typeface="Calibri" panose="020F0502020204030204" pitchFamily="34" charset="0"/>
              <a:cs typeface="Arial" panose="020B0604020202020204" pitchFamily="34" charset="0"/>
            </a:endParaRPr>
          </a:p>
          <a:p>
            <a:pPr marL="0" marR="0" indent="0" algn="just">
              <a:lnSpc>
                <a:spcPct val="107000"/>
              </a:lnSpc>
              <a:spcBef>
                <a:spcPts val="0"/>
              </a:spcBef>
              <a:spcAft>
                <a:spcPts val="0"/>
              </a:spcAft>
              <a:buNone/>
            </a:pPr>
            <a:r>
              <a:rPr lang="en-US" sz="2000">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Phần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mềm</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quản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lý</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việc</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làm</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là</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phần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mềm</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quản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lý</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thông</a:t>
            </a:r>
            <a:r>
              <a:rPr lang="en-US" sz="2000">
                <a:effectLst/>
                <a:latin typeface="Arial" panose="020B0604020202020204" pitchFamily="34" charset="0"/>
                <a:ea typeface="Calibri" panose="020F0502020204030204" pitchFamily="34" charset="0"/>
                <a:cs typeface="Arial" panose="020B0604020202020204" pitchFamily="34" charset="0"/>
              </a:rPr>
              <a:t> tin </a:t>
            </a:r>
            <a:r>
              <a:rPr lang="en-US" sz="2000" err="1">
                <a:effectLst/>
                <a:latin typeface="Arial" panose="020B0604020202020204" pitchFamily="34" charset="0"/>
                <a:ea typeface="Calibri" panose="020F0502020204030204" pitchFamily="34" charset="0"/>
                <a:cs typeface="Arial" panose="020B0604020202020204" pitchFamily="34" charset="0"/>
              </a:rPr>
              <a:t>cung</a:t>
            </a:r>
            <a:r>
              <a:rPr lang="en-US" sz="2000">
                <a:effectLst/>
                <a:latin typeface="Arial" panose="020B0604020202020204" pitchFamily="34" charset="0"/>
                <a:ea typeface="Calibri" panose="020F0502020204030204" pitchFamily="34" charset="0"/>
                <a:cs typeface="Arial" panose="020B0604020202020204" pitchFamily="34" charset="0"/>
              </a:rPr>
              <a:t> – </a:t>
            </a:r>
            <a:r>
              <a:rPr lang="en-US" sz="2000" err="1">
                <a:effectLst/>
                <a:latin typeface="Arial" panose="020B0604020202020204" pitchFamily="34" charset="0"/>
                <a:ea typeface="Calibri" panose="020F0502020204030204" pitchFamily="34" charset="0"/>
                <a:cs typeface="Arial" panose="020B0604020202020204" pitchFamily="34" charset="0"/>
              </a:rPr>
              <a:t>cầu</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thu</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thập</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lưu</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trữ</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tổng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hợp</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thông</a:t>
            </a:r>
            <a:r>
              <a:rPr lang="en-US" sz="2000">
                <a:effectLst/>
                <a:latin typeface="Arial" panose="020B0604020202020204" pitchFamily="34" charset="0"/>
                <a:ea typeface="Calibri" panose="020F0502020204030204" pitchFamily="34" charset="0"/>
                <a:cs typeface="Arial" panose="020B0604020202020204" pitchFamily="34" charset="0"/>
              </a:rPr>
              <a:t> tin </a:t>
            </a:r>
            <a:r>
              <a:rPr lang="en-US" sz="2000" err="1">
                <a:effectLst/>
                <a:latin typeface="Arial" panose="020B0604020202020204" pitchFamily="34" charset="0"/>
                <a:ea typeface="Calibri" panose="020F0502020204030204" pitchFamily="34" charset="0"/>
                <a:cs typeface="Arial" panose="020B0604020202020204" pitchFamily="34" charset="0"/>
              </a:rPr>
              <a:t>thị</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trường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lao</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động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thu</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thập</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thông</a:t>
            </a:r>
            <a:r>
              <a:rPr lang="en-US" sz="2000">
                <a:effectLst/>
                <a:latin typeface="Arial" panose="020B0604020202020204" pitchFamily="34" charset="0"/>
                <a:ea typeface="Calibri" panose="020F0502020204030204" pitchFamily="34" charset="0"/>
                <a:cs typeface="Arial" panose="020B0604020202020204" pitchFamily="34" charset="0"/>
              </a:rPr>
              <a:t> tin </a:t>
            </a:r>
            <a:r>
              <a:rPr lang="en-US" sz="2000" err="1">
                <a:effectLst/>
                <a:latin typeface="Arial" panose="020B0604020202020204" pitchFamily="34" charset="0"/>
                <a:ea typeface="Calibri" panose="020F0502020204030204" pitchFamily="34" charset="0"/>
                <a:cs typeface="Arial" panose="020B0604020202020204" pitchFamily="34" charset="0"/>
              </a:rPr>
              <a:t>cơ</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bản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chính</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xác</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về</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thực</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trạng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lao</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động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việc</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làm</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thất</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nghiệp</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thực</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tế</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trên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địa</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bàn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tỉnh</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và</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thu</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thập</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thông</a:t>
            </a:r>
            <a:r>
              <a:rPr lang="en-US" sz="2000">
                <a:effectLst/>
                <a:latin typeface="Arial" panose="020B0604020202020204" pitchFamily="34" charset="0"/>
                <a:ea typeface="Calibri" panose="020F0502020204030204" pitchFamily="34" charset="0"/>
                <a:cs typeface="Arial" panose="020B0604020202020204" pitchFamily="34" charset="0"/>
              </a:rPr>
              <a:t> tin </a:t>
            </a:r>
            <a:r>
              <a:rPr lang="en-US" sz="2000" err="1">
                <a:effectLst/>
                <a:latin typeface="Arial" panose="020B0604020202020204" pitchFamily="34" charset="0"/>
                <a:ea typeface="Calibri" panose="020F0502020204030204" pitchFamily="34" charset="0"/>
                <a:cs typeface="Arial" panose="020B0604020202020204" pitchFamily="34" charset="0"/>
              </a:rPr>
              <a:t>về</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thực</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trạng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về</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lao</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động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của</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các</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doanh</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nghiệp</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tổ</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chức</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cá</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nhân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có</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sử</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dụng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lao</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động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theo</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nghề</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và</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trình</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độ</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đào</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tạo;nhu</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cầu</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tuyển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dụng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lao</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động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làm</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cơ</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sở</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định</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hướng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đạo</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tạo</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và</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bố</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trí</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hợp</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lý</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nguồn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nhân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lực</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của</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tỉnh</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và</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các</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địa</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phương</a:t>
            </a:r>
            <a:r>
              <a:rPr lang="en-US" sz="2000">
                <a:effectLst/>
                <a:latin typeface="Arial" panose="020B0604020202020204" pitchFamily="34" charset="0"/>
                <a:ea typeface="Calibri" panose="020F0502020204030204" pitchFamily="34" charset="0"/>
                <a:cs typeface="Arial" panose="020B0604020202020204" pitchFamily="34" charset="0"/>
              </a:rPr>
              <a:t>.</a:t>
            </a:r>
            <a:endParaRPr lang="vi-VN" sz="2000">
              <a:effectLst/>
              <a:latin typeface="Arial" panose="020B0604020202020204" pitchFamily="34" charset="0"/>
              <a:ea typeface="Calibri" panose="020F0502020204030204" pitchFamily="34" charset="0"/>
              <a:cs typeface="Arial" panose="020B0604020202020204" pitchFamily="34" charset="0"/>
            </a:endParaRPr>
          </a:p>
          <a:p>
            <a:pPr marL="457200" marR="0" lvl="1" indent="0" algn="just">
              <a:lnSpc>
                <a:spcPct val="107000"/>
              </a:lnSpc>
              <a:spcBef>
                <a:spcPts val="0"/>
              </a:spcBef>
              <a:spcAft>
                <a:spcPts val="0"/>
              </a:spcAft>
              <a:buNone/>
            </a:pPr>
            <a:r>
              <a:rPr lang="en-US" b="1">
                <a:latin typeface="Arial" panose="020B0604020202020204" pitchFamily="34" charset="0"/>
                <a:ea typeface="Calibri" panose="020F0502020204030204" pitchFamily="34" charset="0"/>
                <a:cs typeface="Arial" panose="020B0604020202020204" pitchFamily="34" charset="0"/>
              </a:rPr>
              <a:t>II. </a:t>
            </a:r>
            <a:r>
              <a:rPr lang="en-US" b="1">
                <a:effectLst/>
                <a:latin typeface="Arial" panose="020B0604020202020204" pitchFamily="34" charset="0"/>
                <a:ea typeface="Calibri" panose="020F0502020204030204" pitchFamily="34" charset="0"/>
                <a:cs typeface="Arial" panose="020B0604020202020204" pitchFamily="34" charset="0"/>
              </a:rPr>
              <a:t>Căn </a:t>
            </a:r>
            <a:r>
              <a:rPr lang="en-US" b="1" err="1">
                <a:effectLst/>
                <a:latin typeface="Arial" panose="020B0604020202020204" pitchFamily="34" charset="0"/>
                <a:ea typeface="Calibri" panose="020F0502020204030204" pitchFamily="34" charset="0"/>
                <a:cs typeface="Arial" panose="020B0604020202020204" pitchFamily="34" charset="0"/>
              </a:rPr>
              <a:t>cứ</a:t>
            </a:r>
            <a:r>
              <a:rPr lang="en-US" b="1">
                <a:effectLst/>
                <a:latin typeface="Arial" panose="020B0604020202020204" pitchFamily="34" charset="0"/>
                <a:ea typeface="Calibri" panose="020F0502020204030204" pitchFamily="34" charset="0"/>
                <a:cs typeface="Arial" panose="020B0604020202020204" pitchFamily="34" charset="0"/>
              </a:rPr>
              <a:t> </a:t>
            </a:r>
            <a:r>
              <a:rPr lang="en-US" b="1" err="1">
                <a:effectLst/>
                <a:latin typeface="Arial" panose="020B0604020202020204" pitchFamily="34" charset="0"/>
                <a:ea typeface="Calibri" panose="020F0502020204030204" pitchFamily="34" charset="0"/>
                <a:cs typeface="Arial" panose="020B0604020202020204" pitchFamily="34" charset="0"/>
              </a:rPr>
              <a:t>xây</a:t>
            </a:r>
            <a:r>
              <a:rPr lang="en-US" b="1">
                <a:effectLst/>
                <a:latin typeface="Arial" panose="020B0604020202020204" pitchFamily="34" charset="0"/>
                <a:ea typeface="Calibri" panose="020F0502020204030204" pitchFamily="34" charset="0"/>
                <a:cs typeface="Arial" panose="020B0604020202020204" pitchFamily="34" charset="0"/>
              </a:rPr>
              <a:t> </a:t>
            </a:r>
            <a:r>
              <a:rPr lang="en-US" b="1" err="1">
                <a:effectLst/>
                <a:latin typeface="Arial" panose="020B0604020202020204" pitchFamily="34" charset="0"/>
                <a:ea typeface="Calibri" panose="020F0502020204030204" pitchFamily="34" charset="0"/>
                <a:cs typeface="Arial" panose="020B0604020202020204" pitchFamily="34" charset="0"/>
              </a:rPr>
              <a:t>dựng</a:t>
            </a:r>
            <a:r>
              <a:rPr lang="en-US" b="1">
                <a:effectLst/>
                <a:latin typeface="Arial" panose="020B0604020202020204" pitchFamily="34" charset="0"/>
                <a:ea typeface="Calibri" panose="020F0502020204030204" pitchFamily="34" charset="0"/>
                <a:cs typeface="Arial" panose="020B0604020202020204" pitchFamily="34" charset="0"/>
              </a:rPr>
              <a:t> </a:t>
            </a:r>
            <a:r>
              <a:rPr lang="en-US" b="1" err="1">
                <a:effectLst/>
                <a:latin typeface="Arial" panose="020B0604020202020204" pitchFamily="34" charset="0"/>
                <a:ea typeface="Calibri" panose="020F0502020204030204" pitchFamily="34" charset="0"/>
                <a:cs typeface="Arial" panose="020B0604020202020204" pitchFamily="34" charset="0"/>
              </a:rPr>
              <a:t>phần</a:t>
            </a:r>
            <a:r>
              <a:rPr lang="en-US" b="1">
                <a:effectLst/>
                <a:latin typeface="Arial" panose="020B0604020202020204" pitchFamily="34" charset="0"/>
                <a:ea typeface="Calibri" panose="020F0502020204030204" pitchFamily="34" charset="0"/>
                <a:cs typeface="Arial" panose="020B0604020202020204" pitchFamily="34" charset="0"/>
              </a:rPr>
              <a:t> </a:t>
            </a:r>
            <a:r>
              <a:rPr lang="en-US" b="1" err="1">
                <a:effectLst/>
                <a:latin typeface="Arial" panose="020B0604020202020204" pitchFamily="34" charset="0"/>
                <a:ea typeface="Calibri" panose="020F0502020204030204" pitchFamily="34" charset="0"/>
                <a:cs typeface="Arial" panose="020B0604020202020204" pitchFamily="34" charset="0"/>
              </a:rPr>
              <a:t>mềm</a:t>
            </a:r>
            <a:r>
              <a:rPr lang="en-US" b="1">
                <a:effectLst/>
                <a:latin typeface="Arial" panose="020B0604020202020204" pitchFamily="34" charset="0"/>
                <a:ea typeface="Calibri" panose="020F0502020204030204" pitchFamily="34" charset="0"/>
                <a:cs typeface="Arial" panose="020B0604020202020204" pitchFamily="34" charset="0"/>
              </a:rPr>
              <a:t>:</a:t>
            </a:r>
            <a:endParaRPr lang="vi-VN">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vi-VN" sz="2000">
                <a:effectLst/>
                <a:latin typeface="Arial" panose="020B0604020202020204" pitchFamily="34" charset="0"/>
                <a:ea typeface="Calibri" panose="020F0502020204030204" pitchFamily="34" charset="0"/>
                <a:cs typeface="Arial" panose="020B0604020202020204" pitchFamily="34" charset="0"/>
              </a:rPr>
              <a:t>Luật </a:t>
            </a:r>
            <a:r>
              <a:rPr lang="en-US" sz="2000" err="1">
                <a:effectLst/>
                <a:latin typeface="Arial" panose="020B0604020202020204" pitchFamily="34" charset="0"/>
                <a:ea typeface="Calibri" panose="020F0502020204030204" pitchFamily="34" charset="0"/>
                <a:cs typeface="Arial" panose="020B0604020202020204" pitchFamily="34" charset="0"/>
              </a:rPr>
              <a:t>Việc</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làm</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Số</a:t>
            </a:r>
            <a:r>
              <a:rPr lang="en-US" sz="2000">
                <a:effectLst/>
                <a:latin typeface="Arial" panose="020B0604020202020204" pitchFamily="34" charset="0"/>
                <a:ea typeface="Calibri" panose="020F0502020204030204" pitchFamily="34" charset="0"/>
                <a:cs typeface="Arial" panose="020B0604020202020204" pitchFamily="34" charset="0"/>
              </a:rPr>
              <a:t> 38/2013/QH13 </a:t>
            </a:r>
            <a:r>
              <a:rPr lang="en-US" sz="2000" err="1">
                <a:effectLst/>
                <a:latin typeface="Arial" panose="020B0604020202020204" pitchFamily="34" charset="0"/>
                <a:ea typeface="Calibri" panose="020F0502020204030204" pitchFamily="34" charset="0"/>
                <a:cs typeface="Arial" panose="020B0604020202020204" pitchFamily="34" charset="0"/>
              </a:rPr>
              <a:t>ngày</a:t>
            </a:r>
            <a:r>
              <a:rPr lang="en-US" sz="2000">
                <a:effectLst/>
                <a:latin typeface="Arial" panose="020B0604020202020204" pitchFamily="34" charset="0"/>
                <a:ea typeface="Calibri" panose="020F0502020204030204" pitchFamily="34" charset="0"/>
                <a:cs typeface="Arial" panose="020B0604020202020204" pitchFamily="34" charset="0"/>
              </a:rPr>
              <a:t> 1</a:t>
            </a:r>
            <a:r>
              <a:rPr lang="vi-VN" sz="2000">
                <a:effectLst/>
                <a:latin typeface="Arial" panose="020B0604020202020204" pitchFamily="34" charset="0"/>
                <a:ea typeface="Calibri" panose="020F0502020204030204" pitchFamily="34" charset="0"/>
                <a:cs typeface="Arial" panose="020B0604020202020204" pitchFamily="34" charset="0"/>
              </a:rPr>
              <a:t>6 / 11 / 20</a:t>
            </a:r>
            <a:r>
              <a:rPr lang="en-US" sz="2000">
                <a:effectLst/>
                <a:latin typeface="Arial" panose="020B0604020202020204" pitchFamily="34" charset="0"/>
                <a:ea typeface="Calibri" panose="020F0502020204030204" pitchFamily="34" charset="0"/>
                <a:cs typeface="Arial" panose="020B0604020202020204" pitchFamily="34" charset="0"/>
              </a:rPr>
              <a:t>1</a:t>
            </a:r>
            <a:r>
              <a:rPr lang="vi-VN" sz="2000">
                <a:effectLst/>
                <a:latin typeface="Arial" panose="020B0604020202020204" pitchFamily="34" charset="0"/>
                <a:ea typeface="Calibri" panose="020F0502020204030204" pitchFamily="34" charset="0"/>
                <a:cs typeface="Arial" panose="020B0604020202020204" pitchFamily="34" charset="0"/>
              </a:rPr>
              <a:t>3; </a:t>
            </a:r>
          </a:p>
          <a:p>
            <a:pPr marL="342900" marR="0" lvl="0" indent="-342900" algn="just">
              <a:lnSpc>
                <a:spcPct val="150000"/>
              </a:lnSpc>
              <a:spcBef>
                <a:spcPts val="0"/>
              </a:spcBef>
              <a:spcAft>
                <a:spcPts val="0"/>
              </a:spcAft>
              <a:buFont typeface="Times New Roman" panose="02020603050405020304" pitchFamily="18" charset="0"/>
              <a:buChar char="-"/>
            </a:pPr>
            <a:r>
              <a:rPr lang="vi-VN" sz="2000">
                <a:effectLst/>
                <a:latin typeface="Arial" panose="020B0604020202020204" pitchFamily="34" charset="0"/>
                <a:ea typeface="Calibri" panose="020F0502020204030204" pitchFamily="34" charset="0"/>
                <a:cs typeface="Arial" panose="020B0604020202020204" pitchFamily="34" charset="0"/>
              </a:rPr>
              <a:t>Nghị định số 1</a:t>
            </a:r>
            <a:r>
              <a:rPr lang="en-US" sz="2000">
                <a:effectLst/>
                <a:latin typeface="Arial" panose="020B0604020202020204" pitchFamily="34" charset="0"/>
                <a:ea typeface="Calibri" panose="020F0502020204030204" pitchFamily="34" charset="0"/>
                <a:cs typeface="Arial" panose="020B0604020202020204" pitchFamily="34" charset="0"/>
              </a:rPr>
              <a:t>45</a:t>
            </a:r>
            <a:r>
              <a:rPr lang="vi-VN" sz="2000">
                <a:effectLst/>
                <a:latin typeface="Arial" panose="020B0604020202020204" pitchFamily="34" charset="0"/>
                <a:ea typeface="Calibri" panose="020F0502020204030204" pitchFamily="34" charset="0"/>
                <a:cs typeface="Arial" panose="020B0604020202020204" pitchFamily="34" charset="0"/>
              </a:rPr>
              <a:t>/20</a:t>
            </a:r>
            <a:r>
              <a:rPr lang="en-US" sz="2000">
                <a:effectLst/>
                <a:latin typeface="Arial" panose="020B0604020202020204" pitchFamily="34" charset="0"/>
                <a:ea typeface="Calibri" panose="020F0502020204030204" pitchFamily="34" charset="0"/>
                <a:cs typeface="Arial" panose="020B0604020202020204" pitchFamily="34" charset="0"/>
              </a:rPr>
              <a:t>20</a:t>
            </a:r>
            <a:r>
              <a:rPr lang="vi-VN" sz="2000">
                <a:effectLst/>
                <a:latin typeface="Arial" panose="020B0604020202020204" pitchFamily="34" charset="0"/>
                <a:ea typeface="Calibri" panose="020F0502020204030204" pitchFamily="34" charset="0"/>
                <a:cs typeface="Arial" panose="020B0604020202020204" pitchFamily="34" charset="0"/>
              </a:rPr>
              <a:t>/NĐ-CP ngày 1</a:t>
            </a:r>
            <a:r>
              <a:rPr lang="en-US" sz="2000">
                <a:effectLst/>
                <a:latin typeface="Arial" panose="020B0604020202020204" pitchFamily="34" charset="0"/>
                <a:ea typeface="Calibri" panose="020F0502020204030204" pitchFamily="34" charset="0"/>
                <a:cs typeface="Arial" panose="020B0604020202020204" pitchFamily="34" charset="0"/>
              </a:rPr>
              <a:t>4</a:t>
            </a:r>
            <a:r>
              <a:rPr lang="vi-VN" sz="2000">
                <a:effectLst/>
                <a:latin typeface="Arial" panose="020B0604020202020204" pitchFamily="34" charset="0"/>
                <a:ea typeface="Calibri" panose="020F0502020204030204" pitchFamily="34" charset="0"/>
                <a:cs typeface="Arial" panose="020B0604020202020204" pitchFamily="34" charset="0"/>
              </a:rPr>
              <a:t>/</a:t>
            </a:r>
            <a:r>
              <a:rPr lang="en-US" sz="2000">
                <a:effectLst/>
                <a:latin typeface="Arial" panose="020B0604020202020204" pitchFamily="34" charset="0"/>
                <a:ea typeface="Calibri" panose="020F0502020204030204" pitchFamily="34" charset="0"/>
                <a:cs typeface="Arial" panose="020B0604020202020204" pitchFamily="34" charset="0"/>
              </a:rPr>
              <a:t>12</a:t>
            </a:r>
            <a:r>
              <a:rPr lang="vi-VN" sz="2000">
                <a:effectLst/>
                <a:latin typeface="Arial" panose="020B0604020202020204" pitchFamily="34" charset="0"/>
                <a:ea typeface="Calibri" panose="020F0502020204030204" pitchFamily="34" charset="0"/>
                <a:cs typeface="Arial" panose="020B0604020202020204" pitchFamily="34" charset="0"/>
              </a:rPr>
              <a:t>/20</a:t>
            </a:r>
            <a:r>
              <a:rPr lang="en-US" sz="2000">
                <a:effectLst/>
                <a:latin typeface="Arial" panose="020B0604020202020204" pitchFamily="34" charset="0"/>
                <a:ea typeface="Calibri" panose="020F0502020204030204" pitchFamily="34" charset="0"/>
                <a:cs typeface="Arial" panose="020B0604020202020204" pitchFamily="34" charset="0"/>
              </a:rPr>
              <a:t>20</a:t>
            </a:r>
            <a:r>
              <a:rPr lang="vi-VN" sz="2000">
                <a:effectLst/>
                <a:latin typeface="Arial" panose="020B0604020202020204" pitchFamily="34" charset="0"/>
                <a:ea typeface="Calibri" panose="020F0502020204030204" pitchFamily="34" charset="0"/>
                <a:cs typeface="Arial" panose="020B0604020202020204" pitchFamily="34" charset="0"/>
              </a:rPr>
              <a:t> của Chính phủ quy định chi tiết </a:t>
            </a:r>
            <a:r>
              <a:rPr lang="en-US" sz="2000" err="1">
                <a:effectLst/>
                <a:latin typeface="Arial" panose="020B0604020202020204" pitchFamily="34" charset="0"/>
                <a:ea typeface="Calibri" panose="020F0502020204030204" pitchFamily="34" charset="0"/>
                <a:cs typeface="Arial" panose="020B0604020202020204" pitchFamily="34" charset="0"/>
              </a:rPr>
              <a:t>và</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hướng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dẫn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thi</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hành</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một</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số</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điều</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của</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bộ</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Luật</a:t>
            </a:r>
            <a:r>
              <a:rPr lang="en-US" sz="2000">
                <a:effectLst/>
                <a:latin typeface="Arial" panose="020B0604020202020204" pitchFamily="34" charset="0"/>
                <a:ea typeface="Calibri" panose="020F0502020204030204" pitchFamily="34" charset="0"/>
                <a:cs typeface="Arial" panose="020B0604020202020204" pitchFamily="34" charset="0"/>
              </a:rPr>
              <a:t> Lao </a:t>
            </a:r>
            <a:r>
              <a:rPr lang="en-US" sz="2000" err="1">
                <a:effectLst/>
                <a:latin typeface="Arial" panose="020B0604020202020204" pitchFamily="34" charset="0"/>
                <a:ea typeface="Calibri" panose="020F0502020204030204" pitchFamily="34" charset="0"/>
                <a:cs typeface="Arial" panose="020B0604020202020204" pitchFamily="34" charset="0"/>
              </a:rPr>
              <a:t>động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về</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điều</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kiện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lao</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động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và</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quan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hệ</a:t>
            </a:r>
            <a:r>
              <a:rPr lang="en-US" sz="2000">
                <a:effectLst/>
                <a:latin typeface="Arial" panose="020B0604020202020204" pitchFamily="34" charset="0"/>
                <a:ea typeface="Calibri" panose="020F0502020204030204" pitchFamily="34" charset="0"/>
                <a:cs typeface="Arial" panose="020B0604020202020204" pitchFamily="34" charset="0"/>
              </a:rPr>
              <a:t> Lao </a:t>
            </a:r>
            <a:r>
              <a:rPr lang="en-US" sz="2000" err="1">
                <a:effectLst/>
                <a:latin typeface="Arial" panose="020B0604020202020204" pitchFamily="34" charset="0"/>
                <a:ea typeface="Calibri" panose="020F0502020204030204" pitchFamily="34" charset="0"/>
                <a:cs typeface="Arial" panose="020B0604020202020204" pitchFamily="34" charset="0"/>
              </a:rPr>
              <a:t>động</a:t>
            </a:r>
            <a:r>
              <a:rPr lang="en-US" sz="2000">
                <a:effectLst/>
                <a:latin typeface="Arial" panose="020B0604020202020204" pitchFamily="34" charset="0"/>
                <a:ea typeface="Calibri" panose="020F0502020204030204" pitchFamily="34" charset="0"/>
                <a:cs typeface="Arial" panose="020B0604020202020204" pitchFamily="34" charset="0"/>
              </a:rPr>
              <a:t>.</a:t>
            </a:r>
            <a:endParaRPr lang="vi-VN" sz="20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vi-VN" sz="2000">
                <a:effectLst/>
                <a:latin typeface="Arial" panose="020B0604020202020204" pitchFamily="34" charset="0"/>
                <a:ea typeface="Calibri" panose="020F0502020204030204" pitchFamily="34" charset="0"/>
                <a:cs typeface="Arial" panose="020B0604020202020204" pitchFamily="34" charset="0"/>
              </a:rPr>
              <a:t>Thông tư </a:t>
            </a:r>
            <a:r>
              <a:rPr lang="en-US" sz="2000">
                <a:effectLst/>
                <a:latin typeface="Arial" panose="020B0604020202020204" pitchFamily="34" charset="0"/>
                <a:ea typeface="Calibri" panose="020F0502020204030204" pitchFamily="34" charset="0"/>
                <a:cs typeface="Arial" panose="020B0604020202020204" pitchFamily="34" charset="0"/>
              </a:rPr>
              <a:t>0</a:t>
            </a:r>
            <a:r>
              <a:rPr lang="vi-VN" sz="2000">
                <a:effectLst/>
                <a:latin typeface="Arial" panose="020B0604020202020204" pitchFamily="34" charset="0"/>
                <a:ea typeface="Calibri" panose="020F0502020204030204" pitchFamily="34" charset="0"/>
                <a:cs typeface="Arial" panose="020B0604020202020204" pitchFamily="34" charset="0"/>
              </a:rPr>
              <a:t>1/20</a:t>
            </a:r>
            <a:r>
              <a:rPr lang="en-US" sz="2000">
                <a:effectLst/>
                <a:latin typeface="Arial" panose="020B0604020202020204" pitchFamily="34" charset="0"/>
                <a:ea typeface="Calibri" panose="020F0502020204030204" pitchFamily="34" charset="0"/>
                <a:cs typeface="Arial" panose="020B0604020202020204" pitchFamily="34" charset="0"/>
              </a:rPr>
              <a:t>22</a:t>
            </a:r>
            <a:r>
              <a:rPr lang="vi-VN" sz="2000">
                <a:effectLst/>
                <a:latin typeface="Arial" panose="020B0604020202020204" pitchFamily="34" charset="0"/>
                <a:ea typeface="Calibri" panose="020F0502020204030204" pitchFamily="34" charset="0"/>
                <a:cs typeface="Arial" panose="020B0604020202020204" pitchFamily="34" charset="0"/>
              </a:rPr>
              <a:t>/TT-B</a:t>
            </a:r>
            <a:r>
              <a:rPr lang="en-US" sz="2000">
                <a:effectLst/>
                <a:latin typeface="Arial" panose="020B0604020202020204" pitchFamily="34" charset="0"/>
                <a:ea typeface="Calibri" panose="020F0502020204030204" pitchFamily="34" charset="0"/>
                <a:cs typeface="Arial" panose="020B0604020202020204" pitchFamily="34" charset="0"/>
              </a:rPr>
              <a:t>LĐTBXH </a:t>
            </a:r>
            <a:r>
              <a:rPr lang="en-US" sz="2000" err="1">
                <a:effectLst/>
                <a:latin typeface="Arial" panose="020B0604020202020204" pitchFamily="34" charset="0"/>
                <a:ea typeface="Calibri" panose="020F0502020204030204" pitchFamily="34" charset="0"/>
                <a:cs typeface="Arial" panose="020B0604020202020204" pitchFamily="34" charset="0"/>
              </a:rPr>
              <a:t>ngày</a:t>
            </a:r>
            <a:r>
              <a:rPr lang="en-US" sz="2000">
                <a:effectLst/>
                <a:latin typeface="Arial" panose="020B0604020202020204" pitchFamily="34" charset="0"/>
                <a:ea typeface="Calibri" panose="020F0502020204030204" pitchFamily="34" charset="0"/>
                <a:cs typeface="Arial" panose="020B0604020202020204" pitchFamily="34" charset="0"/>
              </a:rPr>
              <a:t> 25/01/2022 </a:t>
            </a:r>
            <a:r>
              <a:rPr lang="en-US" sz="2000" err="1">
                <a:effectLst/>
                <a:latin typeface="Arial" panose="020B0604020202020204" pitchFamily="34" charset="0"/>
                <a:ea typeface="Calibri" panose="020F0502020204030204" pitchFamily="34" charset="0"/>
                <a:cs typeface="Arial" panose="020B0604020202020204" pitchFamily="34" charset="0"/>
              </a:rPr>
              <a:t>Hướng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dẫn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thu</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thập</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lưu</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trữ,tổng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hợp</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thông</a:t>
            </a:r>
            <a:r>
              <a:rPr lang="en-US" sz="2000">
                <a:effectLst/>
                <a:latin typeface="Arial" panose="020B0604020202020204" pitchFamily="34" charset="0"/>
                <a:ea typeface="Calibri" panose="020F0502020204030204" pitchFamily="34" charset="0"/>
                <a:cs typeface="Arial" panose="020B0604020202020204" pitchFamily="34" charset="0"/>
              </a:rPr>
              <a:t> tin </a:t>
            </a:r>
            <a:r>
              <a:rPr lang="en-US" sz="2000" err="1">
                <a:effectLst/>
                <a:latin typeface="Arial" panose="020B0604020202020204" pitchFamily="34" charset="0"/>
                <a:ea typeface="Calibri" panose="020F0502020204030204" pitchFamily="34" charset="0"/>
                <a:cs typeface="Arial" panose="020B0604020202020204" pitchFamily="34" charset="0"/>
              </a:rPr>
              <a:t>thị</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trường</a:t>
            </a:r>
            <a:r>
              <a:rPr lang="en-US" sz="2000">
                <a:effectLst/>
                <a:latin typeface="Arial" panose="020B0604020202020204" pitchFamily="34" charset="0"/>
                <a:ea typeface="Calibri" panose="020F0502020204030204" pitchFamily="34" charset="0"/>
                <a:cs typeface="Arial" panose="020B0604020202020204" pitchFamily="34" charset="0"/>
              </a:rPr>
              <a:t> Lao </a:t>
            </a:r>
            <a:r>
              <a:rPr lang="en-US" sz="2000" err="1">
                <a:effectLst/>
                <a:latin typeface="Arial" panose="020B0604020202020204" pitchFamily="34" charset="0"/>
                <a:ea typeface="Calibri" panose="020F0502020204030204" pitchFamily="34" charset="0"/>
                <a:cs typeface="Arial" panose="020B0604020202020204" pitchFamily="34" charset="0"/>
              </a:rPr>
              <a:t>động</a:t>
            </a:r>
            <a:r>
              <a:rPr lang="en-US" sz="2000">
                <a:effectLst/>
                <a:latin typeface="Arial" panose="020B0604020202020204" pitchFamily="34" charset="0"/>
                <a:ea typeface="Calibri" panose="020F0502020204030204" pitchFamily="34" charset="0"/>
                <a:cs typeface="Arial" panose="020B0604020202020204" pitchFamily="34" charset="0"/>
              </a:rPr>
              <a:t>.</a:t>
            </a:r>
            <a:endParaRPr lang="vi-VN" sz="20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en-US" sz="2000">
                <a:effectLst/>
                <a:latin typeface="Arial" panose="020B0604020202020204" pitchFamily="34" charset="0"/>
                <a:ea typeface="Calibri" panose="020F0502020204030204" pitchFamily="34" charset="0"/>
                <a:cs typeface="Arial" panose="020B0604020202020204" pitchFamily="34" charset="0"/>
              </a:rPr>
              <a:t>Thông </a:t>
            </a:r>
            <a:r>
              <a:rPr lang="en-US" sz="2000" err="1">
                <a:effectLst/>
                <a:latin typeface="Arial" panose="020B0604020202020204" pitchFamily="34" charset="0"/>
                <a:ea typeface="Calibri" panose="020F0502020204030204" pitchFamily="34" charset="0"/>
                <a:cs typeface="Arial" panose="020B0604020202020204" pitchFamily="34" charset="0"/>
              </a:rPr>
              <a:t>tư</a:t>
            </a:r>
            <a:r>
              <a:rPr lang="en-US" sz="2000">
                <a:effectLst/>
                <a:latin typeface="Arial" panose="020B0604020202020204" pitchFamily="34" charset="0"/>
                <a:ea typeface="Calibri" panose="020F0502020204030204" pitchFamily="34" charset="0"/>
                <a:cs typeface="Arial" panose="020B0604020202020204" pitchFamily="34" charset="0"/>
              </a:rPr>
              <a:t> 11/2022/TT-BLĐTBXH </a:t>
            </a:r>
            <a:r>
              <a:rPr lang="en-US" sz="2000" err="1">
                <a:effectLst/>
                <a:latin typeface="Arial" panose="020B0604020202020204" pitchFamily="34" charset="0"/>
                <a:ea typeface="Calibri" panose="020F0502020204030204" pitchFamily="34" charset="0"/>
                <a:cs typeface="Arial" panose="020B0604020202020204" pitchFamily="34" charset="0"/>
              </a:rPr>
              <a:t>ngày</a:t>
            </a:r>
            <a:r>
              <a:rPr lang="en-US" sz="2000">
                <a:effectLst/>
                <a:latin typeface="Arial" panose="020B0604020202020204" pitchFamily="34" charset="0"/>
                <a:ea typeface="Calibri" panose="020F0502020204030204" pitchFamily="34" charset="0"/>
                <a:cs typeface="Arial" panose="020B0604020202020204" pitchFamily="34" charset="0"/>
              </a:rPr>
              <a:t> 30/06/2022 </a:t>
            </a:r>
            <a:r>
              <a:rPr lang="en-US" sz="2000" err="1">
                <a:effectLst/>
                <a:latin typeface="Arial" panose="020B0604020202020204" pitchFamily="34" charset="0"/>
                <a:ea typeface="Calibri" panose="020F0502020204030204" pitchFamily="34" charset="0"/>
                <a:cs typeface="Arial" panose="020B0604020202020204" pitchFamily="34" charset="0"/>
              </a:rPr>
              <a:t>Hướng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dẫn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một</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số</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nội</a:t>
            </a:r>
            <a:r>
              <a:rPr lang="en-US" sz="2000">
                <a:effectLst/>
                <a:latin typeface="Arial" panose="020B0604020202020204" pitchFamily="34" charset="0"/>
                <a:ea typeface="Calibri" panose="020F0502020204030204" pitchFamily="34" charset="0"/>
                <a:cs typeface="Arial" panose="020B0604020202020204" pitchFamily="34" charset="0"/>
              </a:rPr>
              <a:t> dung </a:t>
            </a:r>
            <a:r>
              <a:rPr lang="en-US" sz="2000" err="1">
                <a:effectLst/>
                <a:latin typeface="Arial" panose="020B0604020202020204" pitchFamily="34" charset="0"/>
                <a:ea typeface="Calibri" panose="020F0502020204030204" pitchFamily="34" charset="0"/>
                <a:cs typeface="Arial" panose="020B0604020202020204" pitchFamily="34" charset="0"/>
              </a:rPr>
              <a:t>thực</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hiện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hỗ</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trợ</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việc</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làm</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bền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vững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thuộc</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chương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trình</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mục</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tiêu</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Quốc</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gia</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giảm</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nghèo</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bền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vững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giai</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đoạn</a:t>
            </a:r>
            <a:r>
              <a:rPr lang="en-US" sz="2000">
                <a:effectLst/>
                <a:latin typeface="Arial" panose="020B0604020202020204" pitchFamily="34" charset="0"/>
                <a:ea typeface="Calibri" panose="020F0502020204030204" pitchFamily="34" charset="0"/>
                <a:cs typeface="Arial" panose="020B0604020202020204" pitchFamily="34" charset="0"/>
              </a:rPr>
              <a:t> 2021 – 2025.</a:t>
            </a:r>
            <a:endParaRPr lang="vi-VN" sz="20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en-US" sz="2000" err="1">
                <a:effectLst/>
                <a:latin typeface="Arial" panose="020B0604020202020204" pitchFamily="34" charset="0"/>
                <a:ea typeface="Calibri" panose="020F0502020204030204" pitchFamily="34" charset="0"/>
                <a:cs typeface="Arial" panose="020B0604020202020204" pitchFamily="34" charset="0"/>
              </a:rPr>
              <a:t>Và</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một</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số</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các</a:t>
            </a:r>
            <a:r>
              <a:rPr lang="en-US" sz="2000">
                <a:effectLst/>
                <a:latin typeface="Arial" panose="020B0604020202020204" pitchFamily="34" charset="0"/>
                <a:ea typeface="Calibri" panose="020F0502020204030204" pitchFamily="34" charset="0"/>
                <a:cs typeface="Arial" panose="020B0604020202020204" pitchFamily="34" charset="0"/>
              </a:rPr>
              <a:t> Thông </a:t>
            </a:r>
            <a:r>
              <a:rPr lang="en-US" sz="2000" err="1">
                <a:effectLst/>
                <a:latin typeface="Arial" panose="020B0604020202020204" pitchFamily="34" charset="0"/>
                <a:ea typeface="Calibri" panose="020F0502020204030204" pitchFamily="34" charset="0"/>
                <a:cs typeface="Arial" panose="020B0604020202020204" pitchFamily="34" charset="0"/>
              </a:rPr>
              <a:t>tư</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quyết</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định</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khác</a:t>
            </a:r>
            <a:r>
              <a:rPr lang="en-US" sz="2000">
                <a:effectLst/>
                <a:latin typeface="Arial" panose="020B0604020202020204" pitchFamily="34" charset="0"/>
                <a:ea typeface="Calibri" panose="020F0502020204030204" pitchFamily="34" charset="0"/>
                <a:cs typeface="Arial" panose="020B0604020202020204" pitchFamily="34" charset="0"/>
              </a:rPr>
              <a:t>.</a:t>
            </a:r>
            <a:endParaRPr lang="vi-VN" sz="2000">
              <a:effectLst/>
              <a:latin typeface="Arial" panose="020B0604020202020204" pitchFamily="34" charset="0"/>
              <a:ea typeface="Calibri" panose="020F0502020204030204" pitchFamily="34" charset="0"/>
              <a:cs typeface="Arial" panose="020B0604020202020204" pitchFamily="34" charset="0"/>
            </a:endParaRPr>
          </a:p>
          <a:p>
            <a:endParaRPr lang="vi-VN"/>
          </a:p>
        </p:txBody>
      </p:sp>
    </p:spTree>
    <p:extLst>
      <p:ext uri="{BB962C8B-B14F-4D97-AF65-F5344CB8AC3E}">
        <p14:creationId xmlns:p14="http://schemas.microsoft.com/office/powerpoint/2010/main" val="2316643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A21D21C-5885-9C78-4540-F4836A203F4B}"/>
              </a:ext>
            </a:extLst>
          </p:cNvPr>
          <p:cNvPicPr>
            <a:picLocks noChangeAspect="1"/>
          </p:cNvPicPr>
          <p:nvPr/>
        </p:nvPicPr>
        <p:blipFill>
          <a:blip r:embed="rId3"/>
          <a:stretch>
            <a:fillRect/>
          </a:stretch>
        </p:blipFill>
        <p:spPr>
          <a:xfrm>
            <a:off x="304797" y="1155392"/>
            <a:ext cx="11809524" cy="5333333"/>
          </a:xfrm>
          <a:prstGeom prst="rect">
            <a:avLst/>
          </a:prstGeom>
        </p:spPr>
      </p:pic>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 HƯỚNG DẪN CÁC CHỨC NĂNG</a:t>
            </a:r>
          </a:p>
        </p:txBody>
      </p:sp>
      <p:sp>
        <p:nvSpPr>
          <p:cNvPr id="2" name="TextBox 1">
            <a:extLst>
              <a:ext uri="{FF2B5EF4-FFF2-40B4-BE49-F238E27FC236}">
                <a16:creationId xmlns:a16="http://schemas.microsoft.com/office/drawing/2014/main" id="{5A9FE502-489B-B24E-351F-D57AD1B9C9D9}"/>
              </a:ext>
            </a:extLst>
          </p:cNvPr>
          <p:cNvSpPr txBox="1"/>
          <p:nvPr/>
        </p:nvSpPr>
        <p:spPr>
          <a:xfrm>
            <a:off x="304797" y="765870"/>
            <a:ext cx="3729437"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2.4 Tổng hợp – Báo cáo</a:t>
            </a:r>
          </a:p>
        </p:txBody>
      </p:sp>
      <p:sp>
        <p:nvSpPr>
          <p:cNvPr id="9" name="TextBox 8">
            <a:extLst>
              <a:ext uri="{FF2B5EF4-FFF2-40B4-BE49-F238E27FC236}">
                <a16:creationId xmlns:a16="http://schemas.microsoft.com/office/drawing/2014/main" id="{265B6882-5376-495F-F7CA-99A4B4341510}"/>
              </a:ext>
            </a:extLst>
          </p:cNvPr>
          <p:cNvSpPr txBox="1"/>
          <p:nvPr/>
        </p:nvSpPr>
        <p:spPr>
          <a:xfrm>
            <a:off x="5739618" y="527019"/>
            <a:ext cx="5964702" cy="646331"/>
          </a:xfrm>
          <a:prstGeom prst="rect">
            <a:avLst/>
          </a:prstGeom>
          <a:solidFill>
            <a:schemeClr val="tx2"/>
          </a:solidFill>
        </p:spPr>
        <p:txBody>
          <a:bodyPr wrap="square" rtlCol="0">
            <a:spAutoFit/>
          </a:bodyPr>
          <a:lstStyle/>
          <a:p>
            <a:pPr algn="ctr"/>
            <a:r>
              <a:rPr lang="en-US" b="0" i="0">
                <a:solidFill>
                  <a:srgbClr val="181C32"/>
                </a:solidFill>
                <a:effectLst/>
                <a:latin typeface="Poppins" panose="00000500000000000000" pitchFamily="2" charset="0"/>
              </a:rPr>
              <a:t>Báo cáo thông tin cung lao động - Mẫu 01b (huyện)</a:t>
            </a:r>
          </a:p>
        </p:txBody>
      </p:sp>
    </p:spTree>
    <p:extLst>
      <p:ext uri="{BB962C8B-B14F-4D97-AF65-F5344CB8AC3E}">
        <p14:creationId xmlns:p14="http://schemas.microsoft.com/office/powerpoint/2010/main" val="3084032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 HƯỚNG DẪN CÁC CHỨC NĂNG</a:t>
            </a:r>
          </a:p>
        </p:txBody>
      </p:sp>
      <p:sp>
        <p:nvSpPr>
          <p:cNvPr id="2" name="TextBox 1">
            <a:extLst>
              <a:ext uri="{FF2B5EF4-FFF2-40B4-BE49-F238E27FC236}">
                <a16:creationId xmlns:a16="http://schemas.microsoft.com/office/drawing/2014/main" id="{5A9FE502-489B-B24E-351F-D57AD1B9C9D9}"/>
              </a:ext>
            </a:extLst>
          </p:cNvPr>
          <p:cNvSpPr txBox="1"/>
          <p:nvPr/>
        </p:nvSpPr>
        <p:spPr>
          <a:xfrm>
            <a:off x="304797" y="723666"/>
            <a:ext cx="3729437"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2.4 Tổng hợp – Báo cáo</a:t>
            </a:r>
          </a:p>
        </p:txBody>
      </p:sp>
      <p:pic>
        <p:nvPicPr>
          <p:cNvPr id="5" name="Picture 4">
            <a:extLst>
              <a:ext uri="{FF2B5EF4-FFF2-40B4-BE49-F238E27FC236}">
                <a16:creationId xmlns:a16="http://schemas.microsoft.com/office/drawing/2014/main" id="{C9839FED-1E85-368A-AFA3-4C4C348CB2C6}"/>
              </a:ext>
            </a:extLst>
          </p:cNvPr>
          <p:cNvPicPr>
            <a:picLocks noChangeAspect="1"/>
          </p:cNvPicPr>
          <p:nvPr/>
        </p:nvPicPr>
        <p:blipFill>
          <a:blip r:embed="rId3"/>
          <a:stretch>
            <a:fillRect/>
          </a:stretch>
        </p:blipFill>
        <p:spPr>
          <a:xfrm>
            <a:off x="210286" y="2498431"/>
            <a:ext cx="11771428" cy="4285714"/>
          </a:xfrm>
          <a:prstGeom prst="rect">
            <a:avLst/>
          </a:prstGeom>
        </p:spPr>
      </p:pic>
      <p:pic>
        <p:nvPicPr>
          <p:cNvPr id="6" name="Picture 5">
            <a:extLst>
              <a:ext uri="{FF2B5EF4-FFF2-40B4-BE49-F238E27FC236}">
                <a16:creationId xmlns:a16="http://schemas.microsoft.com/office/drawing/2014/main" id="{85D94056-317A-8523-B645-B5A9D527DB7F}"/>
              </a:ext>
            </a:extLst>
          </p:cNvPr>
          <p:cNvPicPr>
            <a:picLocks noChangeAspect="1"/>
          </p:cNvPicPr>
          <p:nvPr/>
        </p:nvPicPr>
        <p:blipFill>
          <a:blip r:embed="rId4"/>
          <a:stretch>
            <a:fillRect/>
          </a:stretch>
        </p:blipFill>
        <p:spPr>
          <a:xfrm>
            <a:off x="5899049" y="723666"/>
            <a:ext cx="4581382" cy="2787820"/>
          </a:xfrm>
          <a:prstGeom prst="rect">
            <a:avLst/>
          </a:prstGeom>
        </p:spPr>
      </p:pic>
      <p:sp>
        <p:nvSpPr>
          <p:cNvPr id="4" name="TextBox 3">
            <a:extLst>
              <a:ext uri="{FF2B5EF4-FFF2-40B4-BE49-F238E27FC236}">
                <a16:creationId xmlns:a16="http://schemas.microsoft.com/office/drawing/2014/main" id="{213F9373-A058-9C15-D799-11D80AE031DF}"/>
              </a:ext>
            </a:extLst>
          </p:cNvPr>
          <p:cNvSpPr txBox="1"/>
          <p:nvPr/>
        </p:nvSpPr>
        <p:spPr>
          <a:xfrm>
            <a:off x="304797" y="1493108"/>
            <a:ext cx="3729437"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Mẫu tổng hợp</a:t>
            </a:r>
          </a:p>
        </p:txBody>
      </p:sp>
    </p:spTree>
    <p:extLst>
      <p:ext uri="{BB962C8B-B14F-4D97-AF65-F5344CB8AC3E}">
        <p14:creationId xmlns:p14="http://schemas.microsoft.com/office/powerpoint/2010/main" val="1818006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 HƯỚNG DẪN CÁC CHỨC NĂNG</a:t>
            </a:r>
          </a:p>
        </p:txBody>
      </p:sp>
      <p:sp>
        <p:nvSpPr>
          <p:cNvPr id="2" name="TextBox 1">
            <a:extLst>
              <a:ext uri="{FF2B5EF4-FFF2-40B4-BE49-F238E27FC236}">
                <a16:creationId xmlns:a16="http://schemas.microsoft.com/office/drawing/2014/main" id="{5A9FE502-489B-B24E-351F-D57AD1B9C9D9}"/>
              </a:ext>
            </a:extLst>
          </p:cNvPr>
          <p:cNvSpPr txBox="1"/>
          <p:nvPr/>
        </p:nvSpPr>
        <p:spPr>
          <a:xfrm>
            <a:off x="304797" y="723666"/>
            <a:ext cx="3729437"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2.4 Tổng hợp – Báo cáo</a:t>
            </a:r>
          </a:p>
        </p:txBody>
      </p:sp>
      <p:pic>
        <p:nvPicPr>
          <p:cNvPr id="7" name="Picture 6">
            <a:extLst>
              <a:ext uri="{FF2B5EF4-FFF2-40B4-BE49-F238E27FC236}">
                <a16:creationId xmlns:a16="http://schemas.microsoft.com/office/drawing/2014/main" id="{3EC3F37E-4113-19CC-2E83-3AA1F768EE72}"/>
              </a:ext>
            </a:extLst>
          </p:cNvPr>
          <p:cNvPicPr>
            <a:picLocks noChangeAspect="1"/>
          </p:cNvPicPr>
          <p:nvPr/>
        </p:nvPicPr>
        <p:blipFill>
          <a:blip r:embed="rId3"/>
          <a:stretch>
            <a:fillRect/>
          </a:stretch>
        </p:blipFill>
        <p:spPr>
          <a:xfrm>
            <a:off x="131298" y="1366496"/>
            <a:ext cx="11961905" cy="4961905"/>
          </a:xfrm>
          <a:prstGeom prst="rect">
            <a:avLst/>
          </a:prstGeom>
        </p:spPr>
      </p:pic>
      <p:sp>
        <p:nvSpPr>
          <p:cNvPr id="4" name="TextBox 3">
            <a:extLst>
              <a:ext uri="{FF2B5EF4-FFF2-40B4-BE49-F238E27FC236}">
                <a16:creationId xmlns:a16="http://schemas.microsoft.com/office/drawing/2014/main" id="{626A911E-E898-335B-2A77-522562DD5999}"/>
              </a:ext>
            </a:extLst>
          </p:cNvPr>
          <p:cNvSpPr txBox="1"/>
          <p:nvPr/>
        </p:nvSpPr>
        <p:spPr>
          <a:xfrm>
            <a:off x="4593098" y="723666"/>
            <a:ext cx="5887333"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Danh sách biến động – Mẫu A3</a:t>
            </a:r>
          </a:p>
        </p:txBody>
      </p:sp>
    </p:spTree>
    <p:extLst>
      <p:ext uri="{BB962C8B-B14F-4D97-AF65-F5344CB8AC3E}">
        <p14:creationId xmlns:p14="http://schemas.microsoft.com/office/powerpoint/2010/main" val="64775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B5D02C8-B828-9A1C-FAC3-8A6437AFA070}"/>
              </a:ext>
            </a:extLst>
          </p:cNvPr>
          <p:cNvPicPr>
            <a:picLocks noChangeAspect="1"/>
          </p:cNvPicPr>
          <p:nvPr/>
        </p:nvPicPr>
        <p:blipFill>
          <a:blip r:embed="rId3"/>
          <a:stretch>
            <a:fillRect/>
          </a:stretch>
        </p:blipFill>
        <p:spPr>
          <a:xfrm>
            <a:off x="912975" y="723666"/>
            <a:ext cx="10992985" cy="5633905"/>
          </a:xfrm>
          <a:prstGeom prst="rect">
            <a:avLst/>
          </a:prstGeom>
        </p:spPr>
      </p:pic>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 HƯỚNG DẪN CÁC CHỨC NĂNG</a:t>
            </a:r>
          </a:p>
        </p:txBody>
      </p:sp>
      <p:sp>
        <p:nvSpPr>
          <p:cNvPr id="2" name="TextBox 1">
            <a:extLst>
              <a:ext uri="{FF2B5EF4-FFF2-40B4-BE49-F238E27FC236}">
                <a16:creationId xmlns:a16="http://schemas.microsoft.com/office/drawing/2014/main" id="{5A9FE502-489B-B24E-351F-D57AD1B9C9D9}"/>
              </a:ext>
            </a:extLst>
          </p:cNvPr>
          <p:cNvSpPr txBox="1"/>
          <p:nvPr/>
        </p:nvSpPr>
        <p:spPr>
          <a:xfrm>
            <a:off x="304797" y="723666"/>
            <a:ext cx="1538071"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2.5 Hộp thư</a:t>
            </a:r>
          </a:p>
        </p:txBody>
      </p:sp>
      <p:sp>
        <p:nvSpPr>
          <p:cNvPr id="6" name="TextBox 5">
            <a:extLst>
              <a:ext uri="{FF2B5EF4-FFF2-40B4-BE49-F238E27FC236}">
                <a16:creationId xmlns:a16="http://schemas.microsoft.com/office/drawing/2014/main" id="{50DF5073-D0BF-0A12-D310-5D91B086FFF4}"/>
              </a:ext>
            </a:extLst>
          </p:cNvPr>
          <p:cNvSpPr txBox="1"/>
          <p:nvPr/>
        </p:nvSpPr>
        <p:spPr>
          <a:xfrm>
            <a:off x="304797" y="1493108"/>
            <a:ext cx="2382132" cy="1200329"/>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Là chức năng trao đổi thông tin văn bản giữa đơn vị và các cấp quản lý</a:t>
            </a:r>
          </a:p>
        </p:txBody>
      </p:sp>
    </p:spTree>
    <p:extLst>
      <p:ext uri="{BB962C8B-B14F-4D97-AF65-F5344CB8AC3E}">
        <p14:creationId xmlns:p14="http://schemas.microsoft.com/office/powerpoint/2010/main" val="554453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 HƯỚNG DẪN CÁC CHỨC NĂNG</a:t>
            </a:r>
          </a:p>
        </p:txBody>
      </p:sp>
      <p:sp>
        <p:nvSpPr>
          <p:cNvPr id="2" name="TextBox 1">
            <a:extLst>
              <a:ext uri="{FF2B5EF4-FFF2-40B4-BE49-F238E27FC236}">
                <a16:creationId xmlns:a16="http://schemas.microsoft.com/office/drawing/2014/main" id="{5A9FE502-489B-B24E-351F-D57AD1B9C9D9}"/>
              </a:ext>
            </a:extLst>
          </p:cNvPr>
          <p:cNvSpPr txBox="1"/>
          <p:nvPr/>
        </p:nvSpPr>
        <p:spPr>
          <a:xfrm>
            <a:off x="304797" y="723666"/>
            <a:ext cx="1538071"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2.5 Hộp thư</a:t>
            </a:r>
          </a:p>
        </p:txBody>
      </p:sp>
      <p:sp>
        <p:nvSpPr>
          <p:cNvPr id="6" name="TextBox 5">
            <a:extLst>
              <a:ext uri="{FF2B5EF4-FFF2-40B4-BE49-F238E27FC236}">
                <a16:creationId xmlns:a16="http://schemas.microsoft.com/office/drawing/2014/main" id="{50DF5073-D0BF-0A12-D310-5D91B086FFF4}"/>
              </a:ext>
            </a:extLst>
          </p:cNvPr>
          <p:cNvSpPr txBox="1"/>
          <p:nvPr/>
        </p:nvSpPr>
        <p:spPr>
          <a:xfrm>
            <a:off x="304797" y="1493108"/>
            <a:ext cx="2142984" cy="3970318"/>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Tạo văn bản. Nhập đầy đủ thông tin văn bản như:</a:t>
            </a:r>
          </a:p>
          <a:p>
            <a:endPar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endParaRPr>
          </a:p>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Đối tượng gửi đến</a:t>
            </a:r>
          </a:p>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Tiêu đề</a:t>
            </a:r>
          </a:p>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Nội dung tóm tắt</a:t>
            </a:r>
          </a:p>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File văn bản đính kèm</a:t>
            </a:r>
          </a:p>
          <a:p>
            <a:endPar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endParaRPr>
          </a:p>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Rồi bấm “Đồng ý” để gửi đi</a:t>
            </a:r>
          </a:p>
        </p:txBody>
      </p:sp>
      <p:pic>
        <p:nvPicPr>
          <p:cNvPr id="7" name="Picture 6">
            <a:extLst>
              <a:ext uri="{FF2B5EF4-FFF2-40B4-BE49-F238E27FC236}">
                <a16:creationId xmlns:a16="http://schemas.microsoft.com/office/drawing/2014/main" id="{E600DD13-F641-B66A-A0C1-6EF921B88FF8}"/>
              </a:ext>
            </a:extLst>
          </p:cNvPr>
          <p:cNvPicPr>
            <a:picLocks noChangeAspect="1"/>
          </p:cNvPicPr>
          <p:nvPr/>
        </p:nvPicPr>
        <p:blipFill>
          <a:blip r:embed="rId3"/>
          <a:stretch>
            <a:fillRect/>
          </a:stretch>
        </p:blipFill>
        <p:spPr>
          <a:xfrm>
            <a:off x="5572917" y="723666"/>
            <a:ext cx="6314286" cy="2704762"/>
          </a:xfrm>
          <a:prstGeom prst="rect">
            <a:avLst/>
          </a:prstGeom>
        </p:spPr>
      </p:pic>
      <p:pic>
        <p:nvPicPr>
          <p:cNvPr id="9" name="Picture 8">
            <a:extLst>
              <a:ext uri="{FF2B5EF4-FFF2-40B4-BE49-F238E27FC236}">
                <a16:creationId xmlns:a16="http://schemas.microsoft.com/office/drawing/2014/main" id="{F54C2436-7781-0665-7EA0-91AE194B7587}"/>
              </a:ext>
            </a:extLst>
          </p:cNvPr>
          <p:cNvPicPr>
            <a:picLocks noChangeAspect="1"/>
          </p:cNvPicPr>
          <p:nvPr/>
        </p:nvPicPr>
        <p:blipFill>
          <a:blip r:embed="rId4"/>
          <a:stretch>
            <a:fillRect/>
          </a:stretch>
        </p:blipFill>
        <p:spPr>
          <a:xfrm>
            <a:off x="2447781" y="1493108"/>
            <a:ext cx="6742857" cy="5266667"/>
          </a:xfrm>
          <a:prstGeom prst="rect">
            <a:avLst/>
          </a:prstGeom>
        </p:spPr>
      </p:pic>
      <p:pic>
        <p:nvPicPr>
          <p:cNvPr id="5" name="Picture 4">
            <a:extLst>
              <a:ext uri="{FF2B5EF4-FFF2-40B4-BE49-F238E27FC236}">
                <a16:creationId xmlns:a16="http://schemas.microsoft.com/office/drawing/2014/main" id="{AA3F3753-E2D9-575D-5DA8-C2332A2DF9CB}"/>
              </a:ext>
            </a:extLst>
          </p:cNvPr>
          <p:cNvPicPr>
            <a:picLocks noChangeAspect="1"/>
          </p:cNvPicPr>
          <p:nvPr/>
        </p:nvPicPr>
        <p:blipFill>
          <a:blip r:embed="rId5"/>
          <a:stretch>
            <a:fillRect/>
          </a:stretch>
        </p:blipFill>
        <p:spPr>
          <a:xfrm>
            <a:off x="2599944" y="2418709"/>
            <a:ext cx="580952" cy="276190"/>
          </a:xfrm>
          <a:prstGeom prst="rect">
            <a:avLst/>
          </a:prstGeom>
        </p:spPr>
      </p:pic>
      <p:pic>
        <p:nvPicPr>
          <p:cNvPr id="10" name="Picture 9">
            <a:extLst>
              <a:ext uri="{FF2B5EF4-FFF2-40B4-BE49-F238E27FC236}">
                <a16:creationId xmlns:a16="http://schemas.microsoft.com/office/drawing/2014/main" id="{8143CE3E-6004-8642-35A5-364AC0E09262}"/>
              </a:ext>
            </a:extLst>
          </p:cNvPr>
          <p:cNvPicPr>
            <a:picLocks noChangeAspect="1"/>
          </p:cNvPicPr>
          <p:nvPr/>
        </p:nvPicPr>
        <p:blipFill>
          <a:blip r:embed="rId6"/>
          <a:stretch>
            <a:fillRect/>
          </a:stretch>
        </p:blipFill>
        <p:spPr>
          <a:xfrm>
            <a:off x="8903673" y="817858"/>
            <a:ext cx="2983530" cy="435797"/>
          </a:xfrm>
          <a:prstGeom prst="rect">
            <a:avLst/>
          </a:prstGeom>
        </p:spPr>
      </p:pic>
    </p:spTree>
    <p:extLst>
      <p:ext uri="{BB962C8B-B14F-4D97-AF65-F5344CB8AC3E}">
        <p14:creationId xmlns:p14="http://schemas.microsoft.com/office/powerpoint/2010/main" val="3602810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9E47EB-D200-04EE-1325-E27E87F86E87}"/>
              </a:ext>
            </a:extLst>
          </p:cNvPr>
          <p:cNvSpPr txBox="1"/>
          <p:nvPr/>
        </p:nvSpPr>
        <p:spPr>
          <a:xfrm>
            <a:off x="131298" y="323556"/>
            <a:ext cx="6832210" cy="400110"/>
          </a:xfrm>
          <a:prstGeom prst="rect">
            <a:avLst/>
          </a:prstGeom>
          <a:solidFill>
            <a:schemeClr val="accent4">
              <a:lumMod val="40000"/>
              <a:lumOff val="60000"/>
            </a:schemeClr>
          </a:solid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III: THỰC HÀNH VÀ GIẢI ĐÁP THẮC MẮC</a:t>
            </a:r>
          </a:p>
        </p:txBody>
      </p:sp>
      <p:sp>
        <p:nvSpPr>
          <p:cNvPr id="4" name="TextBox 3">
            <a:extLst>
              <a:ext uri="{FF2B5EF4-FFF2-40B4-BE49-F238E27FC236}">
                <a16:creationId xmlns:a16="http://schemas.microsoft.com/office/drawing/2014/main" id="{54E7FB49-B05C-0479-7D9A-BB570910D4E3}"/>
              </a:ext>
            </a:extLst>
          </p:cNvPr>
          <p:cNvSpPr txBox="1"/>
          <p:nvPr/>
        </p:nvSpPr>
        <p:spPr>
          <a:xfrm>
            <a:off x="131298" y="1024596"/>
            <a:ext cx="6832210"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IV: THÔNG TIN LIÊN HỆ HỖ TRỢ</a:t>
            </a:r>
          </a:p>
        </p:txBody>
      </p:sp>
      <p:sp>
        <p:nvSpPr>
          <p:cNvPr id="5" name="TextBox 4">
            <a:extLst>
              <a:ext uri="{FF2B5EF4-FFF2-40B4-BE49-F238E27FC236}">
                <a16:creationId xmlns:a16="http://schemas.microsoft.com/office/drawing/2014/main" id="{87F9C7F8-208D-4463-6098-828499BC98AA}"/>
              </a:ext>
            </a:extLst>
          </p:cNvPr>
          <p:cNvSpPr txBox="1"/>
          <p:nvPr/>
        </p:nvSpPr>
        <p:spPr>
          <a:xfrm>
            <a:off x="267287" y="1725636"/>
            <a:ext cx="4701242" cy="959943"/>
          </a:xfrm>
          <a:prstGeom prst="rect">
            <a:avLst/>
          </a:prstGeom>
          <a:solidFill>
            <a:schemeClr val="tx1"/>
          </a:solidFill>
        </p:spPr>
        <p:txBody>
          <a:bodyPr wrap="square" rtlCol="0">
            <a:spAutoFit/>
          </a:bodyPr>
          <a:lstStyle/>
          <a:p>
            <a:pPr marL="279400" marR="0">
              <a:lnSpc>
                <a:spcPct val="107000"/>
              </a:lnSpc>
              <a:spcBef>
                <a:spcPts val="0"/>
              </a:spcBef>
              <a:spcAft>
                <a:spcPts val="0"/>
              </a:spcAft>
            </a:pPr>
            <a:r>
              <a:rPr lang="en-US" sz="1800" b="1">
                <a:solidFill>
                  <a:schemeClr val="bg1"/>
                </a:solidFill>
                <a:effectLst/>
                <a:latin typeface="Arial" panose="020B0604020202020204" pitchFamily="34" charset="0"/>
                <a:ea typeface="Calibri" panose="020F0502020204030204" pitchFamily="34" charset="0"/>
                <a:cs typeface="Arial" panose="020B0604020202020204" pitchFamily="34" charset="0"/>
              </a:rPr>
              <a:t>Người dùng bấm chuột vào biểu tượng Hỗ trợ (hình điện thoại) ở góc trên bên phải</a:t>
            </a:r>
          </a:p>
        </p:txBody>
      </p:sp>
      <p:pic>
        <p:nvPicPr>
          <p:cNvPr id="6" name="Picture 5" descr="Graphical user interface, application&#10;&#10;Description automatically generated">
            <a:extLst>
              <a:ext uri="{FF2B5EF4-FFF2-40B4-BE49-F238E27FC236}">
                <a16:creationId xmlns:a16="http://schemas.microsoft.com/office/drawing/2014/main" id="{C15EF34D-0D18-156E-0199-9B067187FA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3746" y="2823062"/>
            <a:ext cx="5865669" cy="1636395"/>
          </a:xfrm>
          <a:prstGeom prst="rect">
            <a:avLst/>
          </a:prstGeom>
        </p:spPr>
      </p:pic>
    </p:spTree>
    <p:extLst>
      <p:ext uri="{BB962C8B-B14F-4D97-AF65-F5344CB8AC3E}">
        <p14:creationId xmlns:p14="http://schemas.microsoft.com/office/powerpoint/2010/main" val="791856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E7FB49-B05C-0479-7D9A-BB570910D4E3}"/>
              </a:ext>
            </a:extLst>
          </p:cNvPr>
          <p:cNvSpPr txBox="1"/>
          <p:nvPr/>
        </p:nvSpPr>
        <p:spPr>
          <a:xfrm>
            <a:off x="159433" y="236806"/>
            <a:ext cx="6832210"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IV: THÔNG TIN LIÊN HỆ HỖ TRỢ</a:t>
            </a:r>
          </a:p>
        </p:txBody>
      </p:sp>
      <p:pic>
        <p:nvPicPr>
          <p:cNvPr id="6" name="Picture 5">
            <a:extLst>
              <a:ext uri="{FF2B5EF4-FFF2-40B4-BE49-F238E27FC236}">
                <a16:creationId xmlns:a16="http://schemas.microsoft.com/office/drawing/2014/main" id="{6046EEAC-E40E-B867-8AA7-55853AD8FF1D}"/>
              </a:ext>
            </a:extLst>
          </p:cNvPr>
          <p:cNvPicPr>
            <a:picLocks noChangeAspect="1"/>
          </p:cNvPicPr>
          <p:nvPr/>
        </p:nvPicPr>
        <p:blipFill>
          <a:blip r:embed="rId3"/>
          <a:stretch>
            <a:fillRect/>
          </a:stretch>
        </p:blipFill>
        <p:spPr>
          <a:xfrm>
            <a:off x="2419642" y="754527"/>
            <a:ext cx="9224343" cy="5866667"/>
          </a:xfrm>
          <a:prstGeom prst="rect">
            <a:avLst/>
          </a:prstGeom>
        </p:spPr>
      </p:pic>
      <p:sp>
        <p:nvSpPr>
          <p:cNvPr id="5" name="TextBox 4">
            <a:extLst>
              <a:ext uri="{FF2B5EF4-FFF2-40B4-BE49-F238E27FC236}">
                <a16:creationId xmlns:a16="http://schemas.microsoft.com/office/drawing/2014/main" id="{87F9C7F8-208D-4463-6098-828499BC98AA}"/>
              </a:ext>
            </a:extLst>
          </p:cNvPr>
          <p:cNvSpPr txBox="1"/>
          <p:nvPr/>
        </p:nvSpPr>
        <p:spPr>
          <a:xfrm>
            <a:off x="295423" y="755502"/>
            <a:ext cx="2124219" cy="1256306"/>
          </a:xfrm>
          <a:prstGeom prst="rect">
            <a:avLst/>
          </a:prstGeom>
          <a:solidFill>
            <a:schemeClr val="tx1"/>
          </a:solidFill>
        </p:spPr>
        <p:txBody>
          <a:bodyPr wrap="square" rtlCol="0">
            <a:spAutoFit/>
          </a:bodyPr>
          <a:lstStyle/>
          <a:p>
            <a:pPr marL="279400" marR="0">
              <a:lnSpc>
                <a:spcPct val="107000"/>
              </a:lnSpc>
              <a:spcBef>
                <a:spcPts val="0"/>
              </a:spcBef>
              <a:spcAft>
                <a:spcPts val="0"/>
              </a:spcAft>
            </a:pPr>
            <a:r>
              <a:rPr lang="en-US" sz="1800" b="1">
                <a:solidFill>
                  <a:schemeClr val="bg1"/>
                </a:solidFill>
                <a:effectLst/>
                <a:latin typeface="Arial" panose="020B0604020202020204" pitchFamily="34" charset="0"/>
                <a:ea typeface="Calibri" panose="020F0502020204030204" pitchFamily="34" charset="0"/>
                <a:cs typeface="Arial" panose="020B0604020202020204" pitchFamily="34" charset="0"/>
              </a:rPr>
              <a:t>Màn hình thông tin liên hệ khi cần hỗ trợ xuất hiện</a:t>
            </a:r>
          </a:p>
        </p:txBody>
      </p:sp>
    </p:spTree>
    <p:extLst>
      <p:ext uri="{BB962C8B-B14F-4D97-AF65-F5344CB8AC3E}">
        <p14:creationId xmlns:p14="http://schemas.microsoft.com/office/powerpoint/2010/main" val="1161781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23E2BF-4154-DD60-DD07-3132C86D8465}"/>
              </a:ext>
            </a:extLst>
          </p:cNvPr>
          <p:cNvSpPr/>
          <p:nvPr/>
        </p:nvSpPr>
        <p:spPr>
          <a:xfrm>
            <a:off x="2438400" y="1566952"/>
            <a:ext cx="7315200" cy="1862048"/>
          </a:xfrm>
          <a:prstGeom prst="rect">
            <a:avLst/>
          </a:prstGeom>
          <a:noFill/>
        </p:spPr>
        <p:txBody>
          <a:bodyPr wrap="square" lIns="91440" tIns="45720" rIns="91440" bIns="45720">
            <a:spAutoFit/>
            <a:scene3d>
              <a:camera prst="perspectiveContrastingRightFacing"/>
              <a:lightRig rig="threePt" dir="t"/>
            </a:scene3d>
          </a:bodyPr>
          <a:lstStyle/>
          <a:p>
            <a:pPr algn="ctr"/>
            <a:r>
              <a:rPr lang="en-US" sz="11500" b="1" cap="none" spc="0">
                <a:ln w="12700">
                  <a:solidFill>
                    <a:schemeClr val="accent5"/>
                  </a:solidFill>
                  <a:prstDash val="solid"/>
                </a:ln>
                <a:pattFill prst="ltDnDiag">
                  <a:fgClr>
                    <a:schemeClr val="accent5">
                      <a:lumMod val="60000"/>
                      <a:lumOff val="40000"/>
                    </a:schemeClr>
                  </a:fgClr>
                  <a:bgClr>
                    <a:schemeClr val="bg1"/>
                  </a:bgClr>
                </a:pattFill>
                <a:effectLst/>
              </a:rPr>
              <a:t>Thanksyou</a:t>
            </a:r>
          </a:p>
        </p:txBody>
      </p:sp>
    </p:spTree>
    <p:extLst>
      <p:ext uri="{BB962C8B-B14F-4D97-AF65-F5344CB8AC3E}">
        <p14:creationId xmlns:p14="http://schemas.microsoft.com/office/powerpoint/2010/main" val="332262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D410C0-FF8A-4DF0-26AA-C587CD5E8626}"/>
              </a:ext>
            </a:extLst>
          </p:cNvPr>
          <p:cNvSpPr>
            <a:spLocks noGrp="1"/>
          </p:cNvSpPr>
          <p:nvPr>
            <p:ph idx="1"/>
          </p:nvPr>
        </p:nvSpPr>
        <p:spPr>
          <a:xfrm>
            <a:off x="1141412" y="562708"/>
            <a:ext cx="9905999" cy="5570806"/>
          </a:xfrm>
        </p:spPr>
        <p:txBody>
          <a:bodyPr>
            <a:normAutofit fontScale="92500" lnSpcReduction="10000"/>
          </a:bodyPr>
          <a:lstStyle/>
          <a:p>
            <a:pPr marL="457200" marR="0" lvl="1" indent="0" algn="just">
              <a:lnSpc>
                <a:spcPct val="150000"/>
              </a:lnSpc>
              <a:spcBef>
                <a:spcPts val="0"/>
              </a:spcBef>
              <a:spcAft>
                <a:spcPts val="0"/>
              </a:spcAft>
              <a:buNone/>
            </a:pPr>
            <a:r>
              <a:rPr lang="en-US" b="1">
                <a:latin typeface="Arial" panose="020B0604020202020204" pitchFamily="34" charset="0"/>
                <a:ea typeface="Calibri" panose="020F0502020204030204" pitchFamily="34" charset="0"/>
                <a:cs typeface="Arial" panose="020B0604020202020204" pitchFamily="34" charset="0"/>
              </a:rPr>
              <a:t>III</a:t>
            </a:r>
            <a:r>
              <a:rPr lang="en-US" b="1">
                <a:effectLst/>
                <a:latin typeface="Arial" panose="020B0604020202020204" pitchFamily="34" charset="0"/>
                <a:ea typeface="Calibri" panose="020F0502020204030204" pitchFamily="34" charset="0"/>
                <a:cs typeface="Arial" panose="020B0604020202020204" pitchFamily="34" charset="0"/>
              </a:rPr>
              <a:t>. </a:t>
            </a:r>
            <a:r>
              <a:rPr lang="en-US" b="1" err="1">
                <a:effectLst/>
                <a:latin typeface="Arial" panose="020B0604020202020204" pitchFamily="34" charset="0"/>
                <a:ea typeface="Calibri" panose="020F0502020204030204" pitchFamily="34" charset="0"/>
                <a:cs typeface="Arial" panose="020B0604020202020204" pitchFamily="34" charset="0"/>
              </a:rPr>
              <a:t>Kỹ</a:t>
            </a:r>
            <a:r>
              <a:rPr lang="en-US" b="1">
                <a:effectLst/>
                <a:latin typeface="Arial" panose="020B0604020202020204" pitchFamily="34" charset="0"/>
                <a:ea typeface="Calibri" panose="020F0502020204030204" pitchFamily="34" charset="0"/>
                <a:cs typeface="Arial" panose="020B0604020202020204" pitchFamily="34" charset="0"/>
              </a:rPr>
              <a:t> </a:t>
            </a:r>
            <a:r>
              <a:rPr lang="en-US" b="1" err="1">
                <a:effectLst/>
                <a:latin typeface="Arial" panose="020B0604020202020204" pitchFamily="34" charset="0"/>
                <a:ea typeface="Calibri" panose="020F0502020204030204" pitchFamily="34" charset="0"/>
                <a:cs typeface="Arial" panose="020B0604020202020204" pitchFamily="34" charset="0"/>
              </a:rPr>
              <a:t>thuật</a:t>
            </a:r>
            <a:r>
              <a:rPr lang="en-US" b="1">
                <a:effectLst/>
                <a:latin typeface="Arial" panose="020B0604020202020204" pitchFamily="34" charset="0"/>
                <a:ea typeface="Calibri" panose="020F0502020204030204" pitchFamily="34" charset="0"/>
                <a:cs typeface="Arial" panose="020B0604020202020204" pitchFamily="34" charset="0"/>
              </a:rPr>
              <a:t>:</a:t>
            </a:r>
            <a:endParaRPr lang="vi-VN">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lv-LV" sz="2000">
                <a:effectLst/>
                <a:latin typeface="Arial" panose="020B0604020202020204" pitchFamily="34" charset="0"/>
                <a:ea typeface="Calibri" panose="020F0502020204030204" pitchFamily="34" charset="0"/>
                <a:cs typeface="Arial" panose="020B0604020202020204" pitchFamily="34" charset="0"/>
              </a:rPr>
              <a:t>Phần mềm </a:t>
            </a:r>
            <a:r>
              <a:rPr lang="en-US" sz="2000" err="1">
                <a:effectLst/>
                <a:latin typeface="Arial" panose="020B0604020202020204" pitchFamily="34" charset="0"/>
                <a:ea typeface="Calibri" panose="020F0502020204030204" pitchFamily="34" charset="0"/>
                <a:cs typeface="Arial" panose="020B0604020202020204" pitchFamily="34" charset="0"/>
              </a:rPr>
              <a:t>quản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lý</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việc</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làm</a:t>
            </a:r>
            <a:r>
              <a:rPr lang="en-US" sz="2000">
                <a:effectLst/>
                <a:latin typeface="Arial" panose="020B0604020202020204" pitchFamily="34" charset="0"/>
                <a:ea typeface="Calibri" panose="020F0502020204030204" pitchFamily="34" charset="0"/>
                <a:cs typeface="Arial" panose="020B0604020202020204" pitchFamily="34" charset="0"/>
              </a:rPr>
              <a:t> </a:t>
            </a:r>
            <a:r>
              <a:rPr lang="lv-LV" sz="2000">
                <a:effectLst/>
                <a:latin typeface="Arial" panose="020B0604020202020204" pitchFamily="34" charset="0"/>
                <a:ea typeface="Calibri" panose="020F0502020204030204" pitchFamily="34" charset="0"/>
                <a:cs typeface="Arial" panose="020B0604020202020204" pitchFamily="34" charset="0"/>
              </a:rPr>
              <a:t>chạy trên môi</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trường</a:t>
            </a:r>
            <a:r>
              <a:rPr lang="en-US" sz="2000">
                <a:effectLst/>
                <a:latin typeface="Arial" panose="020B0604020202020204" pitchFamily="34" charset="0"/>
                <a:ea typeface="Calibri" panose="020F0502020204030204" pitchFamily="34" charset="0"/>
                <a:cs typeface="Arial" panose="020B0604020202020204" pitchFamily="34" charset="0"/>
              </a:rPr>
              <a:t> Internet; </a:t>
            </a:r>
            <a:r>
              <a:rPr lang="en-US" sz="2000" err="1">
                <a:effectLst/>
                <a:latin typeface="Arial" panose="020B0604020202020204" pitchFamily="34" charset="0"/>
                <a:ea typeface="Calibri" panose="020F0502020204030204" pitchFamily="34" charset="0"/>
                <a:cs typeface="Arial" panose="020B0604020202020204" pitchFamily="34" charset="0"/>
              </a:rPr>
              <a:t>dễ</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dàng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vận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hành</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trên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bất</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kỳ</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thiết</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bị</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nào</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có</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kết</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nối</a:t>
            </a:r>
            <a:r>
              <a:rPr lang="en-US" sz="2000">
                <a:effectLst/>
                <a:latin typeface="Arial" panose="020B0604020202020204" pitchFamily="34" charset="0"/>
                <a:ea typeface="Calibri" panose="020F0502020204030204" pitchFamily="34" charset="0"/>
                <a:cs typeface="Arial" panose="020B0604020202020204" pitchFamily="34" charset="0"/>
              </a:rPr>
              <a:t> Internet </a:t>
            </a:r>
            <a:r>
              <a:rPr lang="en-US" sz="2000" err="1">
                <a:effectLst/>
                <a:latin typeface="Arial" panose="020B0604020202020204" pitchFamily="34" charset="0"/>
                <a:ea typeface="Calibri" panose="020F0502020204030204" pitchFamily="34" charset="0"/>
                <a:cs typeface="Arial" panose="020B0604020202020204" pitchFamily="34" charset="0"/>
              </a:rPr>
              <a:t>với</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giao</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diện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đơn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giản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hiện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đại</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dễ</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sử</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dụng</a:t>
            </a:r>
            <a:r>
              <a:rPr lang="lv-LV" sz="2000">
                <a:effectLst/>
                <a:latin typeface="Arial" panose="020B0604020202020204" pitchFamily="34" charset="0"/>
                <a:ea typeface="Calibri" panose="020F0502020204030204" pitchFamily="34" charset="0"/>
                <a:cs typeface="Arial" panose="020B0604020202020204" pitchFamily="34" charset="0"/>
              </a:rPr>
              <a:t>. </a:t>
            </a:r>
            <a:endParaRPr lang="vi-VN" sz="20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en-US" sz="2000" err="1">
                <a:effectLst/>
                <a:latin typeface="Arial" panose="020B0604020202020204" pitchFamily="34" charset="0"/>
                <a:ea typeface="Calibri" panose="020F0502020204030204" pitchFamily="34" charset="0"/>
                <a:cs typeface="Arial" panose="020B0604020202020204" pitchFamily="34" charset="0"/>
              </a:rPr>
              <a:t>Ngôn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ngữ</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lập</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trình</a:t>
            </a:r>
            <a:r>
              <a:rPr lang="en-US" sz="2000">
                <a:effectLst/>
                <a:latin typeface="Arial" panose="020B0604020202020204" pitchFamily="34" charset="0"/>
                <a:ea typeface="Calibri" panose="020F0502020204030204" pitchFamily="34" charset="0"/>
                <a:cs typeface="Arial" panose="020B0604020202020204" pitchFamily="34" charset="0"/>
              </a:rPr>
              <a:t>: PHP</a:t>
            </a:r>
            <a:endParaRPr lang="vi-VN" sz="20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en-US" sz="2000" err="1">
                <a:effectLst/>
                <a:latin typeface="Arial" panose="020B0604020202020204" pitchFamily="34" charset="0"/>
                <a:ea typeface="Calibri" panose="020F0502020204030204" pitchFamily="34" charset="0"/>
                <a:cs typeface="Arial" panose="020B0604020202020204" pitchFamily="34" charset="0"/>
              </a:rPr>
              <a:t>Nền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tảng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lập</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trình</a:t>
            </a:r>
            <a:r>
              <a:rPr lang="en-US" sz="2000">
                <a:effectLst/>
                <a:latin typeface="Arial" panose="020B0604020202020204" pitchFamily="34" charset="0"/>
                <a:ea typeface="Calibri" panose="020F0502020204030204" pitchFamily="34" charset="0"/>
                <a:cs typeface="Arial" panose="020B0604020202020204" pitchFamily="34" charset="0"/>
              </a:rPr>
              <a:t>: Frame work Laravel 5.8</a:t>
            </a:r>
            <a:endParaRPr lang="vi-VN" sz="20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lv-LV" sz="2000">
                <a:effectLst/>
                <a:latin typeface="Arial" panose="020B0604020202020204" pitchFamily="34" charset="0"/>
                <a:ea typeface="Calibri" panose="020F0502020204030204" pitchFamily="34" charset="0"/>
                <a:cs typeface="Arial" panose="020B0604020202020204" pitchFamily="34" charset="0"/>
              </a:rPr>
              <a:t>Cơ sở dữ liệu MySQL 5.6 đặt tại máy chủ dữ liệu tập trung;</a:t>
            </a:r>
            <a:endParaRPr lang="vi-VN" sz="20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en-US" sz="2000" err="1">
                <a:effectLst/>
                <a:latin typeface="Arial" panose="020B0604020202020204" pitchFamily="34" charset="0"/>
                <a:ea typeface="Calibri" panose="020F0502020204030204" pitchFamily="34" charset="0"/>
                <a:cs typeface="Arial" panose="020B0604020202020204" pitchFamily="34" charset="0"/>
              </a:rPr>
              <a:t>Toàn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bộ</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dữ</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liệu</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hệ</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thống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được</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cài</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đặt</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chế</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độ</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tự</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động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sao</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lưu</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và</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phục</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hồi</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khi</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có</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lỗi</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hệ</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thống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mất</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kết</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nối</a:t>
            </a:r>
            <a:r>
              <a:rPr lang="en-US" sz="2000">
                <a:effectLst/>
                <a:latin typeface="Arial" panose="020B0604020202020204" pitchFamily="34" charset="0"/>
                <a:ea typeface="Calibri" panose="020F0502020204030204" pitchFamily="34" charset="0"/>
                <a:cs typeface="Arial" panose="020B0604020202020204" pitchFamily="34" charset="0"/>
              </a:rPr>
              <a:t> Internet hay </a:t>
            </a:r>
            <a:r>
              <a:rPr lang="en-US" sz="2000" err="1">
                <a:effectLst/>
                <a:latin typeface="Arial" panose="020B0604020202020204" pitchFamily="34" charset="0"/>
                <a:ea typeface="Calibri" panose="020F0502020204030204" pitchFamily="34" charset="0"/>
                <a:cs typeface="Arial" panose="020B0604020202020204" pitchFamily="34" charset="0"/>
              </a:rPr>
              <a:t>bất</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kỳ</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sự</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cố</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nào</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xảy</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ra.</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Dữ</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liệu</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luôn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được</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đảm</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bảo</a:t>
            </a:r>
            <a:r>
              <a:rPr lang="en-US" sz="2000">
                <a:effectLst/>
                <a:latin typeface="Arial" panose="020B0604020202020204" pitchFamily="34" charset="0"/>
                <a:ea typeface="Calibri" panose="020F0502020204030204" pitchFamily="34" charset="0"/>
                <a:cs typeface="Arial" panose="020B0604020202020204" pitchFamily="34" charset="0"/>
              </a:rPr>
              <a:t> an </a:t>
            </a:r>
            <a:r>
              <a:rPr lang="en-US" sz="2000" err="1">
                <a:effectLst/>
                <a:latin typeface="Arial" panose="020B0604020202020204" pitchFamily="34" charset="0"/>
                <a:ea typeface="Calibri" panose="020F0502020204030204" pitchFamily="34" charset="0"/>
                <a:cs typeface="Arial" panose="020B0604020202020204" pitchFamily="34" charset="0"/>
              </a:rPr>
              <a:t>toàn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với</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tiêu</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chí</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cao</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nhất</a:t>
            </a:r>
            <a:r>
              <a:rPr lang="en-US" sz="2000">
                <a:effectLst/>
                <a:latin typeface="Arial" panose="020B0604020202020204" pitchFamily="34" charset="0"/>
                <a:ea typeface="Calibri" panose="020F0502020204030204" pitchFamily="34" charset="0"/>
                <a:cs typeface="Arial" panose="020B0604020202020204" pitchFamily="34" charset="0"/>
              </a:rPr>
              <a:t>.</a:t>
            </a:r>
          </a:p>
          <a:p>
            <a:pPr marL="457200" marR="0" lvl="1" indent="0" algn="just">
              <a:lnSpc>
                <a:spcPct val="150000"/>
              </a:lnSpc>
              <a:spcBef>
                <a:spcPts val="0"/>
              </a:spcBef>
              <a:spcAft>
                <a:spcPts val="0"/>
              </a:spcAft>
              <a:buNone/>
            </a:pPr>
            <a:r>
              <a:rPr lang="en-US" b="1">
                <a:latin typeface="Arial" panose="020B0604020202020204" pitchFamily="34" charset="0"/>
                <a:ea typeface="Calibri" panose="020F0502020204030204" pitchFamily="34" charset="0"/>
                <a:cs typeface="Arial" panose="020B0604020202020204" pitchFamily="34" charset="0"/>
              </a:rPr>
              <a:t>IV</a:t>
            </a:r>
            <a:r>
              <a:rPr lang="en-US" b="1">
                <a:effectLst/>
                <a:latin typeface="Arial" panose="020B0604020202020204" pitchFamily="34" charset="0"/>
                <a:ea typeface="Calibri" panose="020F0502020204030204" pitchFamily="34" charset="0"/>
                <a:cs typeface="Arial" panose="020B0604020202020204" pitchFamily="34" charset="0"/>
              </a:rPr>
              <a:t>. </a:t>
            </a:r>
            <a:r>
              <a:rPr lang="en-US" b="1" err="1">
                <a:effectLst/>
                <a:latin typeface="Arial" panose="020B0604020202020204" pitchFamily="34" charset="0"/>
                <a:ea typeface="Calibri" panose="020F0502020204030204" pitchFamily="34" charset="0"/>
                <a:cs typeface="Arial" panose="020B0604020202020204" pitchFamily="34" charset="0"/>
              </a:rPr>
              <a:t>Mục</a:t>
            </a:r>
            <a:r>
              <a:rPr lang="en-US" b="1">
                <a:effectLst/>
                <a:latin typeface="Arial" panose="020B0604020202020204" pitchFamily="34" charset="0"/>
                <a:ea typeface="Calibri" panose="020F0502020204030204" pitchFamily="34" charset="0"/>
                <a:cs typeface="Arial" panose="020B0604020202020204" pitchFamily="34" charset="0"/>
              </a:rPr>
              <a:t> </a:t>
            </a:r>
            <a:r>
              <a:rPr lang="en-US" b="1" err="1">
                <a:effectLst/>
                <a:latin typeface="Arial" panose="020B0604020202020204" pitchFamily="34" charset="0"/>
                <a:ea typeface="Calibri" panose="020F0502020204030204" pitchFamily="34" charset="0"/>
                <a:cs typeface="Arial" panose="020B0604020202020204" pitchFamily="34" charset="0"/>
              </a:rPr>
              <a:t>tiêu</a:t>
            </a:r>
            <a:r>
              <a:rPr lang="en-US" b="1">
                <a:effectLst/>
                <a:latin typeface="Arial" panose="020B0604020202020204" pitchFamily="34" charset="0"/>
                <a:ea typeface="Calibri" panose="020F0502020204030204" pitchFamily="34" charset="0"/>
                <a:cs typeface="Arial" panose="020B0604020202020204" pitchFamily="34" charset="0"/>
              </a:rPr>
              <a:t>: </a:t>
            </a:r>
            <a:endParaRPr lang="vi-VN">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lv-LV" sz="2000">
                <a:effectLst/>
                <a:latin typeface="Arial" panose="020B0604020202020204" pitchFamily="34" charset="0"/>
                <a:ea typeface="Calibri" panose="020F0502020204030204" pitchFamily="34" charset="0"/>
                <a:cs typeface="Arial" panose="020B0604020202020204" pitchFamily="34" charset="0"/>
              </a:rPr>
              <a:t>Thu thập thông tin cơ bản , chính xác về thực trạng lao động, việc làm, thất nghiệp thực tế trên địa bàn tỉnh, làm cơ sở hoạch định chính sách việc làm và phát triển nguồn nhân lực của tỉnh(sau đây gọi tắt là thông tin Cung lao động).</a:t>
            </a:r>
            <a:endParaRPr lang="vi-VN" sz="20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endParaRPr lang="vi-VN" sz="2000">
              <a:effectLst/>
              <a:latin typeface="Arial" panose="020B0604020202020204" pitchFamily="34" charset="0"/>
              <a:ea typeface="Calibri" panose="020F0502020204030204" pitchFamily="34" charset="0"/>
              <a:cs typeface="Arial" panose="020B0604020202020204" pitchFamily="34" charset="0"/>
            </a:endParaRPr>
          </a:p>
          <a:p>
            <a:endParaRPr lang="vi-VN"/>
          </a:p>
        </p:txBody>
      </p:sp>
    </p:spTree>
    <p:extLst>
      <p:ext uri="{BB962C8B-B14F-4D97-AF65-F5344CB8AC3E}">
        <p14:creationId xmlns:p14="http://schemas.microsoft.com/office/powerpoint/2010/main" val="625246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FABAA7-6A0C-266E-5794-E192CFA66405}"/>
              </a:ext>
            </a:extLst>
          </p:cNvPr>
          <p:cNvSpPr>
            <a:spLocks noGrp="1"/>
          </p:cNvSpPr>
          <p:nvPr>
            <p:ph idx="1"/>
          </p:nvPr>
        </p:nvSpPr>
        <p:spPr>
          <a:xfrm>
            <a:off x="1141412" y="534572"/>
            <a:ext cx="9905999" cy="5809957"/>
          </a:xfrm>
        </p:spPr>
        <p:txBody>
          <a:bodyPr/>
          <a:lstStyle/>
          <a:p>
            <a:pPr marL="342900" marR="0" lvl="0" indent="-342900" algn="just">
              <a:lnSpc>
                <a:spcPct val="150000"/>
              </a:lnSpc>
              <a:spcBef>
                <a:spcPts val="0"/>
              </a:spcBef>
              <a:spcAft>
                <a:spcPts val="0"/>
              </a:spcAft>
              <a:buFont typeface="Times New Roman" panose="02020603050405020304" pitchFamily="18" charset="0"/>
              <a:buChar char="-"/>
            </a:pPr>
            <a:r>
              <a:rPr lang="lv-LV" sz="2000">
                <a:effectLst/>
                <a:latin typeface="Arial" panose="020B0604020202020204" pitchFamily="34" charset="0"/>
                <a:ea typeface="Calibri" panose="020F0502020204030204" pitchFamily="34" charset="0"/>
                <a:cs typeface="Arial" panose="020B0604020202020204" pitchFamily="34" charset="0"/>
              </a:rPr>
              <a:t>Thu thập thông tin về thực trạng về lao động của các doanh nghiệp, tổ chức, cá nhân có sử dụng lao động theo nghề và trình độ đào tạo; nhu cầu tuyển dụng lao động, làm cơ sở định hướng đào tạo và bố trí nguồn nhân lực của tỉnh và các địa phương(sau đây gọi tắt là thông tin Cầu lao động).</a:t>
            </a:r>
            <a:endParaRPr lang="vi-VN" sz="20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lv-LV" sz="2000">
                <a:effectLst/>
                <a:latin typeface="Arial" panose="020B0604020202020204" pitchFamily="34" charset="0"/>
                <a:ea typeface="Calibri" panose="020F0502020204030204" pitchFamily="34" charset="0"/>
                <a:cs typeface="Arial" panose="020B0604020202020204" pitchFamily="34" charset="0"/>
              </a:rPr>
              <a:t>Xây dựng cơ sở dữ liệu Cung – Cầu lao động phục vụ công tác hoạch định chính sách, xây dựng kế hoạch phát triển kinh tế - xã hội của địa phương.</a:t>
            </a:r>
            <a:endParaRPr lang="vi-VN" sz="2000">
              <a:effectLst/>
              <a:latin typeface="Arial" panose="020B0604020202020204" pitchFamily="34" charset="0"/>
              <a:ea typeface="Calibri" panose="020F0502020204030204" pitchFamily="34" charset="0"/>
              <a:cs typeface="Arial" panose="020B0604020202020204" pitchFamily="34" charset="0"/>
            </a:endParaRPr>
          </a:p>
          <a:p>
            <a:pPr marL="457200" marR="0" lvl="1" indent="0" algn="just">
              <a:lnSpc>
                <a:spcPct val="150000"/>
              </a:lnSpc>
              <a:spcBef>
                <a:spcPts val="0"/>
              </a:spcBef>
              <a:spcAft>
                <a:spcPts val="0"/>
              </a:spcAft>
              <a:buNone/>
            </a:pPr>
            <a:r>
              <a:rPr lang="en-US" b="1">
                <a:latin typeface="Arial" panose="020B0604020202020204" pitchFamily="34" charset="0"/>
                <a:ea typeface="Calibri" panose="020F0502020204030204" pitchFamily="34" charset="0"/>
                <a:cs typeface="Arial" panose="020B0604020202020204" pitchFamily="34" charset="0"/>
              </a:rPr>
              <a:t>V</a:t>
            </a:r>
            <a:r>
              <a:rPr lang="en-US" b="1">
                <a:effectLst/>
                <a:latin typeface="Arial" panose="020B0604020202020204" pitchFamily="34" charset="0"/>
                <a:ea typeface="Calibri" panose="020F0502020204030204" pitchFamily="34" charset="0"/>
                <a:cs typeface="Arial" panose="020B0604020202020204" pitchFamily="34" charset="0"/>
              </a:rPr>
              <a:t>. </a:t>
            </a:r>
            <a:r>
              <a:rPr lang="lv-LV" b="1">
                <a:effectLst/>
                <a:latin typeface="Arial" panose="020B0604020202020204" pitchFamily="34" charset="0"/>
                <a:ea typeface="Calibri" panose="020F0502020204030204" pitchFamily="34" charset="0"/>
                <a:cs typeface="Arial" panose="020B0604020202020204" pitchFamily="34" charset="0"/>
              </a:rPr>
              <a:t>Phạm vị triển khai:</a:t>
            </a:r>
            <a:endParaRPr lang="vi-VN">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lv-LV" sz="2000">
                <a:effectLst/>
                <a:latin typeface="Arial" panose="020B0604020202020204" pitchFamily="34" charset="0"/>
                <a:ea typeface="Calibri" panose="020F0502020204030204" pitchFamily="34" charset="0"/>
                <a:cs typeface="Arial" panose="020B0604020202020204" pitchFamily="34" charset="0"/>
              </a:rPr>
              <a:t>UBND các xã, phường, thị trấn</a:t>
            </a:r>
            <a:endParaRPr lang="vi-VN" sz="20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lv-LV" sz="2000">
                <a:effectLst/>
                <a:latin typeface="Arial" panose="020B0604020202020204" pitchFamily="34" charset="0"/>
                <a:ea typeface="Calibri" panose="020F0502020204030204" pitchFamily="34" charset="0"/>
                <a:cs typeface="Arial" panose="020B0604020202020204" pitchFamily="34" charset="0"/>
              </a:rPr>
              <a:t>Các phòng Lao động Thương binh và Xã hội.</a:t>
            </a:r>
            <a:endParaRPr lang="vi-VN" sz="20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lv-LV" sz="2000">
                <a:effectLst/>
                <a:latin typeface="Arial" panose="020B0604020202020204" pitchFamily="34" charset="0"/>
                <a:ea typeface="Calibri" panose="020F0502020204030204" pitchFamily="34" charset="0"/>
                <a:cs typeface="Arial" panose="020B0604020202020204" pitchFamily="34" charset="0"/>
              </a:rPr>
              <a:t>Các Doanh nghiệp trên địa bàn tỉnh</a:t>
            </a:r>
            <a:endParaRPr lang="vi-VN" sz="200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en-US" sz="2000" err="1">
                <a:effectLst/>
                <a:latin typeface="Arial" panose="020B0604020202020204" pitchFamily="34" charset="0"/>
                <a:ea typeface="Calibri" panose="020F0502020204030204" pitchFamily="34" charset="0"/>
                <a:cs typeface="Arial" panose="020B0604020202020204" pitchFamily="34" charset="0"/>
              </a:rPr>
              <a:t>Sở</a:t>
            </a:r>
            <a:r>
              <a:rPr lang="en-US" sz="2000">
                <a:effectLst/>
                <a:latin typeface="Arial" panose="020B0604020202020204" pitchFamily="34" charset="0"/>
                <a:ea typeface="Calibri" panose="020F0502020204030204" pitchFamily="34" charset="0"/>
                <a:cs typeface="Arial" panose="020B0604020202020204" pitchFamily="34" charset="0"/>
              </a:rPr>
              <a:t> Lao </a:t>
            </a:r>
            <a:r>
              <a:rPr lang="en-US" sz="2000" err="1">
                <a:effectLst/>
                <a:latin typeface="Arial" panose="020B0604020202020204" pitchFamily="34" charset="0"/>
                <a:ea typeface="Calibri" panose="020F0502020204030204" pitchFamily="34" charset="0"/>
                <a:cs typeface="Arial" panose="020B0604020202020204" pitchFamily="34" charset="0"/>
              </a:rPr>
              <a:t>động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Thương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binh</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và</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Xã</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hội</a:t>
            </a:r>
            <a:r>
              <a:rPr lang="en-US" sz="2000">
                <a:effectLst/>
                <a:latin typeface="Arial" panose="020B0604020202020204" pitchFamily="34" charset="0"/>
                <a:ea typeface="Calibri" panose="020F0502020204030204" pitchFamily="34" charset="0"/>
                <a:cs typeface="Arial" panose="020B0604020202020204" pitchFamily="34" charset="0"/>
              </a:rPr>
              <a:t>.</a:t>
            </a:r>
            <a:endParaRPr lang="vi-VN" sz="2000">
              <a:effectLst/>
              <a:latin typeface="Arial" panose="020B0604020202020204" pitchFamily="34" charset="0"/>
              <a:ea typeface="Calibri" panose="020F0502020204030204" pitchFamily="34" charset="0"/>
              <a:cs typeface="Arial" panose="020B0604020202020204" pitchFamily="34" charset="0"/>
            </a:endParaRPr>
          </a:p>
          <a:p>
            <a:endParaRPr lang="vi-VN"/>
          </a:p>
        </p:txBody>
      </p:sp>
    </p:spTree>
    <p:extLst>
      <p:ext uri="{BB962C8B-B14F-4D97-AF65-F5344CB8AC3E}">
        <p14:creationId xmlns:p14="http://schemas.microsoft.com/office/powerpoint/2010/main" val="1895255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9E47EB-D200-04EE-1325-E27E87F86E87}"/>
              </a:ext>
            </a:extLst>
          </p:cNvPr>
          <p:cNvSpPr txBox="1"/>
          <p:nvPr/>
        </p:nvSpPr>
        <p:spPr>
          <a:xfrm>
            <a:off x="1716258" y="1266472"/>
            <a:ext cx="4290646" cy="584775"/>
          </a:xfrm>
          <a:prstGeom prst="rect">
            <a:avLst/>
          </a:prstGeom>
          <a:solidFill>
            <a:schemeClr val="accent1">
              <a:lumMod val="20000"/>
              <a:lumOff val="80000"/>
            </a:schemeClr>
          </a:solidFill>
        </p:spPr>
        <p:txBody>
          <a:bodyPr wrap="square" rtlCol="0">
            <a:spAutoFit/>
          </a:bodyPr>
          <a:lstStyle/>
          <a:p>
            <a:pPr algn="ctr"/>
            <a:r>
              <a:rPr lang="en-US" sz="32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B.NỘI DUNG CHÍNH</a:t>
            </a:r>
          </a:p>
        </p:txBody>
      </p:sp>
      <p:sp>
        <p:nvSpPr>
          <p:cNvPr id="4" name="TextBox 3">
            <a:extLst>
              <a:ext uri="{FF2B5EF4-FFF2-40B4-BE49-F238E27FC236}">
                <a16:creationId xmlns:a16="http://schemas.microsoft.com/office/drawing/2014/main" id="{0A8EB1A6-2D2C-8C8F-BF23-B0785C51E04F}"/>
              </a:ext>
            </a:extLst>
          </p:cNvPr>
          <p:cNvSpPr txBox="1"/>
          <p:nvPr/>
        </p:nvSpPr>
        <p:spPr>
          <a:xfrm>
            <a:off x="1716258" y="2621484"/>
            <a:ext cx="8131126" cy="2677656"/>
          </a:xfrm>
          <a:prstGeom prst="rect">
            <a:avLst/>
          </a:prstGeom>
          <a:noFill/>
          <a:ln>
            <a:solidFill>
              <a:schemeClr val="accent1">
                <a:lumMod val="20000"/>
                <a:lumOff val="80000"/>
              </a:schemeClr>
            </a:solidFill>
          </a:ln>
        </p:spPr>
        <p:txBody>
          <a:bodyPr wrap="square" rtlCol="0">
            <a:spAutoFit/>
          </a:bodyPr>
          <a:lstStyle/>
          <a:p>
            <a:r>
              <a:rPr lang="en-US" sz="24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 CÁC THAO TÁC VỚI TÀI KHOẢN</a:t>
            </a:r>
          </a:p>
          <a:p>
            <a:endParaRPr lang="en-US" sz="24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r>
              <a:rPr lang="en-US" sz="24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 HƯỚNG DẪN SỬ DỤNG CÁC CHỨC NĂNG</a:t>
            </a:r>
          </a:p>
          <a:p>
            <a:endParaRPr lang="en-US" sz="24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r>
              <a:rPr lang="en-US" sz="24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III: THỰC HÀNH VÀ GIẢI ĐÁP THẮC MẮC</a:t>
            </a:r>
          </a:p>
          <a:p>
            <a:endParaRPr lang="en-US" sz="24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r>
              <a:rPr lang="en-US" sz="24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IV: THÔNG TIN HỖ TRỢ</a:t>
            </a:r>
          </a:p>
        </p:txBody>
      </p:sp>
    </p:spTree>
    <p:extLst>
      <p:ext uri="{BB962C8B-B14F-4D97-AF65-F5344CB8AC3E}">
        <p14:creationId xmlns:p14="http://schemas.microsoft.com/office/powerpoint/2010/main" val="2129128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9E47EB-D200-04EE-1325-E27E87F86E87}"/>
              </a:ext>
            </a:extLst>
          </p:cNvPr>
          <p:cNvSpPr txBox="1"/>
          <p:nvPr/>
        </p:nvSpPr>
        <p:spPr>
          <a:xfrm>
            <a:off x="1749083" y="703386"/>
            <a:ext cx="8693834" cy="584775"/>
          </a:xfrm>
          <a:prstGeom prst="rect">
            <a:avLst/>
          </a:prstGeom>
          <a:noFill/>
        </p:spPr>
        <p:txBody>
          <a:bodyPr wrap="square" rtlCol="0">
            <a:spAutoFit/>
          </a:bodyPr>
          <a:lstStyle/>
          <a:p>
            <a:r>
              <a:rPr lang="en-US" sz="32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 CÁC THAO TÁC VỚI TÀI KHOẢN</a:t>
            </a:r>
          </a:p>
        </p:txBody>
      </p:sp>
      <p:sp>
        <p:nvSpPr>
          <p:cNvPr id="4" name="TextBox 3">
            <a:extLst>
              <a:ext uri="{FF2B5EF4-FFF2-40B4-BE49-F238E27FC236}">
                <a16:creationId xmlns:a16="http://schemas.microsoft.com/office/drawing/2014/main" id="{0A8EB1A6-2D2C-8C8F-BF23-B0785C51E04F}"/>
              </a:ext>
            </a:extLst>
          </p:cNvPr>
          <p:cNvSpPr txBox="1"/>
          <p:nvPr/>
        </p:nvSpPr>
        <p:spPr>
          <a:xfrm>
            <a:off x="2644726" y="2255723"/>
            <a:ext cx="6161649" cy="2308324"/>
          </a:xfrm>
          <a:prstGeom prst="rect">
            <a:avLst/>
          </a:prstGeom>
          <a:noFill/>
        </p:spPr>
        <p:txBody>
          <a:bodyPr wrap="square" rtlCol="0">
            <a:spAutoFit/>
          </a:bodyPr>
          <a:lstStyle/>
          <a:p>
            <a:r>
              <a:rPr lang="en-US" sz="24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Bước1: </a:t>
            </a:r>
            <a:r>
              <a:rPr lang="en-US" sz="2400" b="1"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Truy</a:t>
            </a:r>
            <a:r>
              <a:rPr lang="en-US" sz="24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b="1"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cập</a:t>
            </a:r>
            <a:r>
              <a:rPr lang="en-US" sz="24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b="1"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phần</a:t>
            </a:r>
            <a:r>
              <a:rPr lang="en-US" sz="24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mềm (Mở trình duyệt chrome, firefor, coccoc…)</a:t>
            </a:r>
          </a:p>
          <a:p>
            <a:endParaRPr lang="en-US" sz="24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endParaRPr>
          </a:p>
          <a:p>
            <a:r>
              <a:rPr lang="en-US" sz="2400" b="1"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Bước</a:t>
            </a:r>
            <a:r>
              <a:rPr lang="en-US" sz="24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2: </a:t>
            </a:r>
            <a:r>
              <a:rPr lang="en-US" sz="2400" b="1"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Đăng</a:t>
            </a:r>
            <a:r>
              <a:rPr lang="en-US" sz="24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b="1"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nhập</a:t>
            </a:r>
            <a:r>
              <a:rPr lang="en-US" sz="24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b="1"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tài</a:t>
            </a:r>
            <a:r>
              <a:rPr lang="en-US" sz="24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b="1"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khoản</a:t>
            </a:r>
            <a:r>
              <a:rPr lang="en-US" sz="24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b="1"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đơn</a:t>
            </a:r>
            <a:r>
              <a:rPr lang="en-US" sz="24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vị</a:t>
            </a:r>
          </a:p>
          <a:p>
            <a:endParaRPr lang="en-US" sz="24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endParaRPr>
          </a:p>
          <a:p>
            <a:r>
              <a:rPr lang="en-US" sz="2400" b="1"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Bước</a:t>
            </a:r>
            <a:r>
              <a:rPr lang="en-US" sz="24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3: </a:t>
            </a:r>
            <a:r>
              <a:rPr lang="en-US" sz="2400" b="1"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Đổi</a:t>
            </a:r>
            <a:r>
              <a:rPr lang="en-US" sz="24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b="1"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mật</a:t>
            </a:r>
            <a:r>
              <a:rPr lang="en-US" sz="24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khẩu, đăng xuất</a:t>
            </a:r>
          </a:p>
        </p:txBody>
      </p:sp>
    </p:spTree>
    <p:extLst>
      <p:ext uri="{BB962C8B-B14F-4D97-AF65-F5344CB8AC3E}">
        <p14:creationId xmlns:p14="http://schemas.microsoft.com/office/powerpoint/2010/main" val="18055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57D37F9-F7BA-D061-972F-55AEEFB0F39D}"/>
              </a:ext>
            </a:extLst>
          </p:cNvPr>
          <p:cNvPicPr>
            <a:picLocks noChangeAspect="1"/>
          </p:cNvPicPr>
          <p:nvPr/>
        </p:nvPicPr>
        <p:blipFill>
          <a:blip r:embed="rId3"/>
          <a:stretch>
            <a:fillRect/>
          </a:stretch>
        </p:blipFill>
        <p:spPr>
          <a:xfrm>
            <a:off x="3886983" y="534572"/>
            <a:ext cx="8173718" cy="6150224"/>
          </a:xfrm>
          <a:prstGeom prst="rect">
            <a:avLst/>
          </a:prstGeom>
        </p:spPr>
      </p:pic>
      <p:sp>
        <p:nvSpPr>
          <p:cNvPr id="4" name="TextBox 3">
            <a:extLst>
              <a:ext uri="{FF2B5EF4-FFF2-40B4-BE49-F238E27FC236}">
                <a16:creationId xmlns:a16="http://schemas.microsoft.com/office/drawing/2014/main" id="{0A8EB1A6-2D2C-8C8F-BF23-B0785C51E04F}"/>
              </a:ext>
            </a:extLst>
          </p:cNvPr>
          <p:cNvSpPr txBox="1"/>
          <p:nvPr/>
        </p:nvSpPr>
        <p:spPr>
          <a:xfrm>
            <a:off x="243843" y="850810"/>
            <a:ext cx="5355102" cy="677108"/>
          </a:xfrm>
          <a:prstGeom prst="rect">
            <a:avLst/>
          </a:prstGeom>
          <a:solidFill>
            <a:schemeClr val="tx2">
              <a:lumMod val="20000"/>
              <a:lumOff val="80000"/>
            </a:schemeClr>
          </a:solidFill>
        </p:spPr>
        <p:txBody>
          <a:bodyPr wrap="square" rtlCol="0">
            <a:spAutoFit/>
          </a:bodyPr>
          <a:lstStyle/>
          <a:p>
            <a:r>
              <a:rPr lang="en-US" sz="20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Bước 1: </a:t>
            </a:r>
            <a:r>
              <a:rPr lang="en-US" sz="2000" b="1"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Truy</a:t>
            </a:r>
            <a:r>
              <a:rPr lang="en-US" sz="20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000" b="1"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cập</a:t>
            </a:r>
            <a:r>
              <a:rPr lang="en-US" sz="20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000" b="1"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phần</a:t>
            </a:r>
            <a:r>
              <a:rPr lang="en-US" sz="20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mềm qua website: </a:t>
            </a:r>
            <a:r>
              <a:rPr lang="en-US" sz="1800" b="1" i="1" u="sng">
                <a:solidFill>
                  <a:srgbClr val="C00000"/>
                </a:solidFill>
                <a:effectLst/>
                <a:latin typeface="Arial" panose="020B0604020202020204" pitchFamily="34" charset="0"/>
                <a:ea typeface="Calibri" panose="020F0502020204030204" pitchFamily="34" charset="0"/>
                <a:cs typeface="Arial" panose="020B0604020202020204" pitchFamily="34" charset="0"/>
              </a:rPr>
              <a:t>https://khaibao.vieclamquangbinh.gov.vn/</a:t>
            </a:r>
            <a:endParaRPr lang="en-US" sz="2000" b="1">
              <a:solidFill>
                <a:srgbClr val="C00000"/>
              </a:solidFill>
              <a:latin typeface="Arial" panose="020B0604020202020204" pitchFamily="34" charset="0"/>
              <a:ea typeface="Tahoma" panose="020B0604030504040204" pitchFamily="34" charset="0"/>
              <a:cs typeface="Arial" panose="020B0604020202020204" pitchFamily="34" charset="0"/>
            </a:endParaRPr>
          </a:p>
        </p:txBody>
      </p:sp>
      <p:sp>
        <p:nvSpPr>
          <p:cNvPr id="6" name="TextBox 5">
            <a:extLst>
              <a:ext uri="{FF2B5EF4-FFF2-40B4-BE49-F238E27FC236}">
                <a16:creationId xmlns:a16="http://schemas.microsoft.com/office/drawing/2014/main" id="{D28160F3-0EDB-66DC-C357-2F612A2082EB}"/>
              </a:ext>
            </a:extLst>
          </p:cNvPr>
          <p:cNvSpPr txBox="1"/>
          <p:nvPr/>
        </p:nvSpPr>
        <p:spPr>
          <a:xfrm>
            <a:off x="295422" y="2602523"/>
            <a:ext cx="3591561" cy="2862322"/>
          </a:xfrm>
          <a:prstGeom prst="rect">
            <a:avLst/>
          </a:prstGeom>
          <a:solidFill>
            <a:schemeClr val="tx1"/>
          </a:solidFill>
        </p:spPr>
        <p:txBody>
          <a:bodyPr wrap="square" rtlCol="0">
            <a:spAutoFit/>
          </a:bodyPr>
          <a:lstStyle/>
          <a:p>
            <a:r>
              <a:rPr lang="en-US" sz="2000" b="1">
                <a:solidFill>
                  <a:schemeClr val="bg1"/>
                </a:solidFill>
                <a:latin typeface="Arial" panose="020B0604020202020204" pitchFamily="34" charset="0"/>
                <a:cs typeface="Arial" panose="020B0604020202020204" pitchFamily="34" charset="0"/>
              </a:rPr>
              <a:t>Điền đầy đủ thông tin:</a:t>
            </a:r>
          </a:p>
          <a:p>
            <a:r>
              <a:rPr lang="en-US" sz="2000" b="1">
                <a:solidFill>
                  <a:schemeClr val="bg1"/>
                </a:solidFill>
                <a:latin typeface="Arial" panose="020B0604020202020204" pitchFamily="34" charset="0"/>
                <a:cs typeface="Arial" panose="020B0604020202020204" pitchFamily="34" charset="0"/>
              </a:rPr>
              <a:t>Tên tài khoản truy cập và mật khẩu vào khung màu đỏ, rồi bấm “</a:t>
            </a:r>
            <a:r>
              <a:rPr lang="en-US" sz="2000" b="1">
                <a:solidFill>
                  <a:srgbClr val="0070C0"/>
                </a:solidFill>
                <a:latin typeface="Arial" panose="020B0604020202020204" pitchFamily="34" charset="0"/>
                <a:cs typeface="Arial" panose="020B0604020202020204" pitchFamily="34" charset="0"/>
              </a:rPr>
              <a:t>Đăng nhập</a:t>
            </a:r>
            <a:r>
              <a:rPr lang="en-US" sz="2000" b="1">
                <a:solidFill>
                  <a:schemeClr val="bg1"/>
                </a:solidFill>
                <a:latin typeface="Arial" panose="020B0604020202020204" pitchFamily="34" charset="0"/>
                <a:cs typeface="Arial" panose="020B0604020202020204" pitchFamily="34" charset="0"/>
              </a:rPr>
              <a:t>”</a:t>
            </a:r>
          </a:p>
          <a:p>
            <a:endParaRPr lang="en-US" sz="2000" b="1">
              <a:solidFill>
                <a:schemeClr val="bg1"/>
              </a:solidFill>
              <a:latin typeface="Arial" panose="020B0604020202020204" pitchFamily="34" charset="0"/>
              <a:cs typeface="Arial" panose="020B0604020202020204" pitchFamily="34" charset="0"/>
            </a:endParaRPr>
          </a:p>
          <a:p>
            <a:r>
              <a:rPr lang="en-US" sz="2000" b="1">
                <a:solidFill>
                  <a:schemeClr val="bg1"/>
                </a:solidFill>
                <a:latin typeface="Arial" panose="020B0604020202020204" pitchFamily="34" charset="0"/>
                <a:cs typeface="Arial" panose="020B0604020202020204" pitchFamily="34" charset="0"/>
              </a:rPr>
              <a:t>Có thể xem, tìm lại tên tài khoản truy cập bằng cách bấm vào nút “</a:t>
            </a:r>
            <a:r>
              <a:rPr lang="en-US" sz="2000" b="1">
                <a:solidFill>
                  <a:srgbClr val="0070C0"/>
                </a:solidFill>
                <a:latin typeface="Arial" panose="020B0604020202020204" pitchFamily="34" charset="0"/>
                <a:cs typeface="Arial" panose="020B0604020202020204" pitchFamily="34" charset="0"/>
              </a:rPr>
              <a:t>Danh sách tài khoản</a:t>
            </a:r>
            <a:r>
              <a:rPr lang="en-US" sz="2000" b="1">
                <a:solidFill>
                  <a:schemeClr val="bg1"/>
                </a:solidFill>
                <a:latin typeface="Arial" panose="020B0604020202020204" pitchFamily="34" charset="0"/>
                <a:cs typeface="Arial" panose="020B0604020202020204" pitchFamily="34" charset="0"/>
              </a:rPr>
              <a:t>”</a:t>
            </a:r>
          </a:p>
        </p:txBody>
      </p:sp>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 CÁC THAO TÁC VỚI TÀI KHOẢN</a:t>
            </a:r>
          </a:p>
        </p:txBody>
      </p:sp>
      <p:sp>
        <p:nvSpPr>
          <p:cNvPr id="9" name="TextBox 8">
            <a:extLst>
              <a:ext uri="{FF2B5EF4-FFF2-40B4-BE49-F238E27FC236}">
                <a16:creationId xmlns:a16="http://schemas.microsoft.com/office/drawing/2014/main" id="{F5234C7E-C889-3B19-9B74-02FB8C00126A}"/>
              </a:ext>
            </a:extLst>
          </p:cNvPr>
          <p:cNvSpPr txBox="1"/>
          <p:nvPr/>
        </p:nvSpPr>
        <p:spPr>
          <a:xfrm>
            <a:off x="300114" y="2161502"/>
            <a:ext cx="3877991" cy="400110"/>
          </a:xfrm>
          <a:prstGeom prst="rect">
            <a:avLst/>
          </a:prstGeom>
          <a:solidFill>
            <a:schemeClr val="tx2">
              <a:lumMod val="20000"/>
              <a:lumOff val="80000"/>
            </a:schemeClr>
          </a:solidFill>
        </p:spPr>
        <p:txBody>
          <a:bodyPr wrap="square" rtlCol="0">
            <a:spAutoFit/>
          </a:bodyPr>
          <a:lstStyle/>
          <a:p>
            <a:r>
              <a:rPr lang="en-US" sz="20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Bước 2: Đăng nhập tài khoản</a:t>
            </a:r>
            <a:endParaRPr lang="en-US" sz="2000" b="1">
              <a:solidFill>
                <a:srgbClr val="C0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771809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8160F3-0EDB-66DC-C357-2F612A2082EB}"/>
              </a:ext>
            </a:extLst>
          </p:cNvPr>
          <p:cNvSpPr txBox="1"/>
          <p:nvPr/>
        </p:nvSpPr>
        <p:spPr>
          <a:xfrm>
            <a:off x="4427028" y="947176"/>
            <a:ext cx="7235089" cy="707886"/>
          </a:xfrm>
          <a:prstGeom prst="rect">
            <a:avLst/>
          </a:prstGeom>
          <a:solidFill>
            <a:schemeClr val="tx1"/>
          </a:solidFill>
        </p:spPr>
        <p:txBody>
          <a:bodyPr wrap="square" rtlCol="0">
            <a:spAutoFit/>
          </a:bodyPr>
          <a:lstStyle/>
          <a:p>
            <a:r>
              <a:rPr lang="en-US" sz="2000">
                <a:solidFill>
                  <a:schemeClr val="bg1"/>
                </a:solidFill>
                <a:latin typeface="Arial" panose="020B0604020202020204" pitchFamily="34" charset="0"/>
                <a:cs typeface="Arial" panose="020B0604020202020204" pitchFamily="34" charset="0"/>
              </a:rPr>
              <a:t>Sử dụng chức năng lọc địa bàn, khu vực và tìm kiếm tài khoản rồi bấm nút “Đăng nhập”</a:t>
            </a:r>
          </a:p>
        </p:txBody>
      </p:sp>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 CÁC THAO TÁC VỚI TÀI KHOẢN</a:t>
            </a:r>
          </a:p>
        </p:txBody>
      </p:sp>
      <p:sp>
        <p:nvSpPr>
          <p:cNvPr id="9" name="TextBox 8">
            <a:extLst>
              <a:ext uri="{FF2B5EF4-FFF2-40B4-BE49-F238E27FC236}">
                <a16:creationId xmlns:a16="http://schemas.microsoft.com/office/drawing/2014/main" id="{F5234C7E-C889-3B19-9B74-02FB8C00126A}"/>
              </a:ext>
            </a:extLst>
          </p:cNvPr>
          <p:cNvSpPr txBox="1"/>
          <p:nvPr/>
        </p:nvSpPr>
        <p:spPr>
          <a:xfrm>
            <a:off x="295422" y="789254"/>
            <a:ext cx="3812344" cy="707886"/>
          </a:xfrm>
          <a:prstGeom prst="rect">
            <a:avLst/>
          </a:prstGeom>
          <a:solidFill>
            <a:schemeClr val="tx2">
              <a:lumMod val="20000"/>
              <a:lumOff val="80000"/>
            </a:schemeClr>
          </a:solidFill>
        </p:spPr>
        <p:txBody>
          <a:bodyPr wrap="square" rtlCol="0">
            <a:spAutoFit/>
          </a:bodyPr>
          <a:lstStyle/>
          <a:p>
            <a:r>
              <a:rPr lang="en-US" sz="20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Bước 2: Đăng nhập tài khoản</a:t>
            </a:r>
          </a:p>
          <a:p>
            <a:r>
              <a:rPr lang="en-US" sz="20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Danh sách tài khoản</a:t>
            </a:r>
            <a:endParaRPr lang="en-US" sz="2000" b="1">
              <a:solidFill>
                <a:srgbClr val="C00000"/>
              </a:solidFill>
              <a:latin typeface="Arial" panose="020B0604020202020204" pitchFamily="34" charset="0"/>
              <a:ea typeface="Tahoma" panose="020B060403050404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05AE95FF-B651-F54A-934C-55E89B9CC3EC}"/>
              </a:ext>
            </a:extLst>
          </p:cNvPr>
          <p:cNvPicPr>
            <a:picLocks noChangeAspect="1"/>
          </p:cNvPicPr>
          <p:nvPr/>
        </p:nvPicPr>
        <p:blipFill>
          <a:blip r:embed="rId3"/>
          <a:stretch>
            <a:fillRect/>
          </a:stretch>
        </p:blipFill>
        <p:spPr>
          <a:xfrm>
            <a:off x="1474943" y="1655062"/>
            <a:ext cx="10717057" cy="4561766"/>
          </a:xfrm>
          <a:prstGeom prst="rect">
            <a:avLst/>
          </a:prstGeom>
        </p:spPr>
      </p:pic>
    </p:spTree>
    <p:extLst>
      <p:ext uri="{BB962C8B-B14F-4D97-AF65-F5344CB8AC3E}">
        <p14:creationId xmlns:p14="http://schemas.microsoft.com/office/powerpoint/2010/main" val="3419332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6B3983-751B-D3AA-208A-83C50E4BFD64}"/>
              </a:ext>
            </a:extLst>
          </p:cNvPr>
          <p:cNvPicPr>
            <a:picLocks noChangeAspect="1"/>
          </p:cNvPicPr>
          <p:nvPr/>
        </p:nvPicPr>
        <p:blipFill>
          <a:blip r:embed="rId3"/>
          <a:stretch>
            <a:fillRect/>
          </a:stretch>
        </p:blipFill>
        <p:spPr>
          <a:xfrm>
            <a:off x="3311197" y="644497"/>
            <a:ext cx="8749505" cy="6123373"/>
          </a:xfrm>
          <a:prstGeom prst="rect">
            <a:avLst/>
          </a:prstGeom>
        </p:spPr>
      </p:pic>
      <p:sp>
        <p:nvSpPr>
          <p:cNvPr id="6" name="TextBox 5">
            <a:extLst>
              <a:ext uri="{FF2B5EF4-FFF2-40B4-BE49-F238E27FC236}">
                <a16:creationId xmlns:a16="http://schemas.microsoft.com/office/drawing/2014/main" id="{D28160F3-0EDB-66DC-C357-2F612A2082EB}"/>
              </a:ext>
            </a:extLst>
          </p:cNvPr>
          <p:cNvSpPr txBox="1"/>
          <p:nvPr/>
        </p:nvSpPr>
        <p:spPr>
          <a:xfrm>
            <a:off x="295422" y="1744394"/>
            <a:ext cx="3390313" cy="3627211"/>
          </a:xfrm>
          <a:prstGeom prst="rect">
            <a:avLst/>
          </a:prstGeom>
          <a:solidFill>
            <a:schemeClr val="tx1"/>
          </a:solidFill>
        </p:spPr>
        <p:txBody>
          <a:bodyPr wrap="square" rtlCol="0">
            <a:spAutoFit/>
          </a:bodyPr>
          <a:lstStyle/>
          <a:p>
            <a:pPr marL="279400" marR="0">
              <a:lnSpc>
                <a:spcPct val="107000"/>
              </a:lnSpc>
              <a:spcBef>
                <a:spcPts val="0"/>
              </a:spcBef>
              <a:spcAft>
                <a:spcPts val="0"/>
              </a:spcAft>
            </a:pPr>
            <a:r>
              <a:rPr lang="en-US" sz="1800" b="1">
                <a:solidFill>
                  <a:schemeClr val="bg1"/>
                </a:solidFill>
                <a:effectLst/>
                <a:latin typeface="Arial" panose="020B0604020202020204" pitchFamily="34" charset="0"/>
                <a:ea typeface="Calibri" panose="020F0502020204030204" pitchFamily="34" charset="0"/>
                <a:cs typeface="Arial" panose="020B0604020202020204" pitchFamily="34" charset="0"/>
              </a:rPr>
              <a:t>Giao diện chính phần mềm sau khi đăng nhập hiện ra gồm các menu chức năng:</a:t>
            </a:r>
          </a:p>
          <a:p>
            <a:pPr marL="279400" marR="0">
              <a:lnSpc>
                <a:spcPct val="107000"/>
              </a:lnSpc>
              <a:spcBef>
                <a:spcPts val="0"/>
              </a:spcBef>
              <a:spcAft>
                <a:spcPts val="0"/>
              </a:spcAft>
            </a:pPr>
            <a:endParaRPr lang="en-US" b="1" i="1">
              <a:solidFill>
                <a:schemeClr val="bg1"/>
              </a:solidFill>
              <a:latin typeface="Arial" panose="020B0604020202020204" pitchFamily="34" charset="0"/>
              <a:ea typeface="Calibri" panose="020F0502020204030204" pitchFamily="34" charset="0"/>
              <a:cs typeface="Arial" panose="020B0604020202020204" pitchFamily="34" charset="0"/>
            </a:endParaRPr>
          </a:p>
          <a:p>
            <a:pPr marL="622300" marR="0" indent="-342900">
              <a:lnSpc>
                <a:spcPct val="107000"/>
              </a:lnSpc>
              <a:spcBef>
                <a:spcPts val="0"/>
              </a:spcBef>
              <a:spcAft>
                <a:spcPts val="0"/>
              </a:spcAft>
              <a:buFont typeface="+mj-lt"/>
              <a:buAutoNum type="arabicPeriod"/>
            </a:pPr>
            <a:r>
              <a:rPr lang="en-US" sz="1800" b="1" i="1">
                <a:solidFill>
                  <a:schemeClr val="bg1"/>
                </a:solidFill>
                <a:effectLst/>
                <a:latin typeface="Arial" panose="020B0604020202020204" pitchFamily="34" charset="0"/>
                <a:ea typeface="Calibri" panose="020F0502020204030204" pitchFamily="34" charset="0"/>
                <a:cs typeface="Arial" panose="020B0604020202020204" pitchFamily="34" charset="0"/>
              </a:rPr>
              <a:t>Người tìm việc</a:t>
            </a:r>
          </a:p>
          <a:p>
            <a:pPr marL="622300" marR="0" indent="-342900">
              <a:lnSpc>
                <a:spcPct val="107000"/>
              </a:lnSpc>
              <a:spcBef>
                <a:spcPts val="0"/>
              </a:spcBef>
              <a:spcAft>
                <a:spcPts val="0"/>
              </a:spcAft>
              <a:buFont typeface="+mj-lt"/>
              <a:buAutoNum type="arabicPeriod"/>
            </a:pPr>
            <a:r>
              <a:rPr lang="en-US" sz="1800" b="1" i="1">
                <a:solidFill>
                  <a:schemeClr val="bg1"/>
                </a:solidFill>
                <a:effectLst/>
                <a:latin typeface="Arial" panose="020B0604020202020204" pitchFamily="34" charset="0"/>
                <a:ea typeface="Calibri" panose="020F0502020204030204" pitchFamily="34" charset="0"/>
                <a:cs typeface="Arial" panose="020B0604020202020204" pitchFamily="34" charset="0"/>
              </a:rPr>
              <a:t>Biến động</a:t>
            </a:r>
          </a:p>
          <a:p>
            <a:pPr marL="622300" marR="0" indent="-342900">
              <a:lnSpc>
                <a:spcPct val="107000"/>
              </a:lnSpc>
              <a:spcBef>
                <a:spcPts val="0"/>
              </a:spcBef>
              <a:spcAft>
                <a:spcPts val="0"/>
              </a:spcAft>
              <a:buFont typeface="+mj-lt"/>
              <a:buAutoNum type="arabicPeriod"/>
            </a:pPr>
            <a:r>
              <a:rPr lang="en-US" sz="1800" b="1" i="1">
                <a:solidFill>
                  <a:schemeClr val="bg1"/>
                </a:solidFill>
                <a:effectLst/>
                <a:latin typeface="Arial" panose="020B0604020202020204" pitchFamily="34" charset="0"/>
                <a:ea typeface="Calibri" panose="020F0502020204030204" pitchFamily="34" charset="0"/>
                <a:cs typeface="Arial" panose="020B0604020202020204" pitchFamily="34" charset="0"/>
              </a:rPr>
              <a:t>Tổng hợp – Báo cáo</a:t>
            </a:r>
          </a:p>
          <a:p>
            <a:pPr marL="622300" marR="0" indent="-342900">
              <a:lnSpc>
                <a:spcPct val="107000"/>
              </a:lnSpc>
              <a:spcBef>
                <a:spcPts val="0"/>
              </a:spcBef>
              <a:spcAft>
                <a:spcPts val="0"/>
              </a:spcAft>
              <a:buFont typeface="+mj-lt"/>
              <a:buAutoNum type="arabicPeriod"/>
            </a:pPr>
            <a:r>
              <a:rPr lang="en-US" sz="1800" b="1" i="1">
                <a:solidFill>
                  <a:schemeClr val="bg1"/>
                </a:solidFill>
                <a:effectLst/>
                <a:latin typeface="Arial" panose="020B0604020202020204" pitchFamily="34" charset="0"/>
                <a:ea typeface="Calibri" panose="020F0502020204030204" pitchFamily="34" charset="0"/>
                <a:cs typeface="Arial" panose="020B0604020202020204" pitchFamily="34" charset="0"/>
              </a:rPr>
              <a:t>Hộp thư</a:t>
            </a:r>
          </a:p>
          <a:p>
            <a:pPr marL="279400" marR="0">
              <a:lnSpc>
                <a:spcPct val="107000"/>
              </a:lnSpc>
              <a:spcBef>
                <a:spcPts val="0"/>
              </a:spcBef>
              <a:spcAft>
                <a:spcPts val="0"/>
              </a:spcAft>
            </a:pPr>
            <a:endParaRPr lang="en-US" sz="1800" b="1">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279400" marR="0">
              <a:lnSpc>
                <a:spcPct val="107000"/>
              </a:lnSpc>
              <a:spcBef>
                <a:spcPts val="0"/>
              </a:spcBef>
              <a:spcAft>
                <a:spcPts val="0"/>
              </a:spcAft>
            </a:pPr>
            <a:r>
              <a:rPr lang="en-US" sz="1800" b="1">
                <a:solidFill>
                  <a:schemeClr val="bg1"/>
                </a:solidFill>
                <a:effectLst/>
                <a:latin typeface="Arial" panose="020B0604020202020204" pitchFamily="34" charset="0"/>
                <a:ea typeface="Calibri" panose="020F0502020204030204" pitchFamily="34" charset="0"/>
                <a:cs typeface="Arial" panose="020B0604020202020204" pitchFamily="34" charset="0"/>
              </a:rPr>
              <a:t>Cùng với các số liệu tóm tắt của các kỳ điều tra theo từng năm</a:t>
            </a:r>
          </a:p>
        </p:txBody>
      </p:sp>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 CÁC THAO TÁC VỚI TÀI KHOẢN</a:t>
            </a:r>
          </a:p>
        </p:txBody>
      </p:sp>
      <p:sp>
        <p:nvSpPr>
          <p:cNvPr id="9" name="TextBox 8">
            <a:extLst>
              <a:ext uri="{FF2B5EF4-FFF2-40B4-BE49-F238E27FC236}">
                <a16:creationId xmlns:a16="http://schemas.microsoft.com/office/drawing/2014/main" id="{F5234C7E-C889-3B19-9B74-02FB8C00126A}"/>
              </a:ext>
            </a:extLst>
          </p:cNvPr>
          <p:cNvSpPr txBox="1"/>
          <p:nvPr/>
        </p:nvSpPr>
        <p:spPr>
          <a:xfrm>
            <a:off x="295422" y="734627"/>
            <a:ext cx="3877991" cy="400110"/>
          </a:xfrm>
          <a:prstGeom prst="rect">
            <a:avLst/>
          </a:prstGeom>
          <a:solidFill>
            <a:schemeClr val="tx2">
              <a:lumMod val="20000"/>
              <a:lumOff val="80000"/>
            </a:schemeClr>
          </a:solidFill>
        </p:spPr>
        <p:txBody>
          <a:bodyPr wrap="square" rtlCol="0">
            <a:spAutoFit/>
          </a:bodyPr>
          <a:lstStyle/>
          <a:p>
            <a:r>
              <a:rPr lang="en-US" sz="20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Bước 2: Đăng nhập tài khoản</a:t>
            </a:r>
            <a:endParaRPr lang="en-US" sz="2000" b="1">
              <a:solidFill>
                <a:srgbClr val="C0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7168218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335</TotalTime>
  <Words>1397</Words>
  <Application>Microsoft Office PowerPoint</Application>
  <PresentationFormat>Widescreen</PresentationFormat>
  <Paragraphs>145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Poppins</vt:lpstr>
      <vt:lpstr>Tahoma</vt:lpstr>
      <vt:lpstr>Times New Roman</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PHẦN II: HƯỚNG DẪN CÁC CHỨC NĂNG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Đẹp Zai</dc:creator>
  <cp:lastModifiedBy>Windows 10</cp:lastModifiedBy>
  <cp:revision>44</cp:revision>
  <dcterms:created xsi:type="dcterms:W3CDTF">2023-03-31T06:58:46Z</dcterms:created>
  <dcterms:modified xsi:type="dcterms:W3CDTF">2023-07-24T07:23:56Z</dcterms:modified>
</cp:coreProperties>
</file>