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sldIdLst>
    <p:sldId id="256" r:id="rId2"/>
    <p:sldId id="286" r:id="rId3"/>
    <p:sldId id="287" r:id="rId4"/>
    <p:sldId id="288" r:id="rId5"/>
    <p:sldId id="257" r:id="rId6"/>
    <p:sldId id="258" r:id="rId7"/>
    <p:sldId id="259" r:id="rId8"/>
    <p:sldId id="261" r:id="rId9"/>
    <p:sldId id="260" r:id="rId10"/>
    <p:sldId id="263" r:id="rId11"/>
    <p:sldId id="264" r:id="rId12"/>
    <p:sldId id="265" r:id="rId13"/>
    <p:sldId id="262" r:id="rId14"/>
    <p:sldId id="266" r:id="rId15"/>
    <p:sldId id="267" r:id="rId16"/>
    <p:sldId id="268" r:id="rId17"/>
    <p:sldId id="269" r:id="rId18"/>
    <p:sldId id="270" r:id="rId19"/>
    <p:sldId id="271" r:id="rId20"/>
    <p:sldId id="272" r:id="rId21"/>
    <p:sldId id="289" r:id="rId22"/>
    <p:sldId id="273" r:id="rId23"/>
    <p:sldId id="274" r:id="rId24"/>
    <p:sldId id="275" r:id="rId25"/>
    <p:sldId id="276" r:id="rId26"/>
    <p:sldId id="277" r:id="rId27"/>
    <p:sldId id="278" r:id="rId28"/>
    <p:sldId id="279" r:id="rId29"/>
    <p:sldId id="280" r:id="rId30"/>
    <p:sldId id="281" r:id="rId31"/>
    <p:sldId id="283" r:id="rId32"/>
    <p:sldId id="284"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9523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69272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680873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15193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1331728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183643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08048B-57AF-4F53-BC84-8E0A1033FBEC}" type="datetimeFigureOut">
              <a:rPr lang="en-US" smtClean="0"/>
              <a:pPr/>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pPr/>
              <a:t>‹#›</a:t>
            </a:fld>
            <a:endParaRPr lang="en-US"/>
          </a:p>
        </p:txBody>
      </p:sp>
    </p:spTree>
    <p:extLst>
      <p:ext uri="{BB962C8B-B14F-4D97-AF65-F5344CB8AC3E}">
        <p14:creationId xmlns:p14="http://schemas.microsoft.com/office/powerpoint/2010/main" val="2700649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58863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04338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857725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8048B-57AF-4F53-BC84-8E0A1033FBEC}" type="datetimeFigureOut">
              <a:rPr lang="en-US" smtClean="0"/>
              <a:t>24/07/2023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4111011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2289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t>24/07/2023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82003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t>24/07/2023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240095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t>24/07/2023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55738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53333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08048B-57AF-4F53-BC84-8E0A1033FBEC}" type="datetimeFigureOut">
              <a:rPr lang="en-US" smtClean="0"/>
              <a:t>24/07/2023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1318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08048B-57AF-4F53-BC84-8E0A1033FBEC}" type="datetimeFigureOut">
              <a:rPr lang="en-US" smtClean="0"/>
              <a:pPr/>
              <a:t>24/07/2023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D8A8A1B-4E1E-43EF-8A39-7D4A3879B941}" type="slidenum">
              <a:rPr lang="en-US" smtClean="0"/>
              <a:pPr/>
              <a:t>‹#›</a:t>
            </a:fld>
            <a:endParaRPr lang="en-US"/>
          </a:p>
        </p:txBody>
      </p:sp>
    </p:spTree>
    <p:extLst>
      <p:ext uri="{BB962C8B-B14F-4D97-AF65-F5344CB8AC3E}">
        <p14:creationId xmlns:p14="http://schemas.microsoft.com/office/powerpoint/2010/main" val="4284099105"/>
      </p:ext>
    </p:extLst>
  </p:cSld>
  <p:clrMap bg1="dk1" tx1="lt1" bg2="dk2" tx2="lt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92" name="TextBox 91">
            <a:extLst>
              <a:ext uri="{FF2B5EF4-FFF2-40B4-BE49-F238E27FC236}">
                <a16:creationId xmlns:a16="http://schemas.microsoft.com/office/drawing/2014/main" id="{CFD011D4-3BF6-6F57-560C-4F98C078DDFD}"/>
              </a:ext>
            </a:extLst>
          </p:cNvPr>
          <p:cNvSpPr txBox="1"/>
          <p:nvPr/>
        </p:nvSpPr>
        <p:spPr>
          <a:xfrm>
            <a:off x="1010529" y="561212"/>
            <a:ext cx="10170942" cy="6000425"/>
          </a:xfrm>
          <a:prstGeom prst="rect">
            <a:avLst/>
          </a:prstGeom>
          <a:noFill/>
        </p:spPr>
        <p:txBody>
          <a:bodyPr wrap="square" rtlCol="0">
            <a:spAutoFit/>
          </a:bodyPr>
          <a:lstStyle/>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CÔNG TY TNHH PHÁT TRIỂN PHẦN MỀM CUỘC SỐNG</a:t>
            </a:r>
            <a:endParaRPr lang="en-US" sz="180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3600" b="1">
                <a:effectLst/>
                <a:latin typeface="Tahoma" panose="020B0604030504040204" pitchFamily="34" charset="0"/>
                <a:ea typeface="Calibri" panose="020F0502020204030204" pitchFamily="34" charset="0"/>
                <a:cs typeface="Times New Roman" panose="02020603050405020304" pitchFamily="18" charset="0"/>
              </a:rPr>
              <a:t>HƯỚNG DẪN SỬ DỤNG PHẦN MỀM</a:t>
            </a:r>
            <a:endParaRPr lang="en-US" sz="3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1800" b="1">
                <a:effectLst/>
                <a:latin typeface="Tahoma" panose="020B0604030504040204" pitchFamily="34"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sz="3600" b="1">
                <a:solidFill>
                  <a:schemeClr val="bg2">
                    <a:lumMod val="75000"/>
                  </a:schemeClr>
                </a:solidFill>
                <a:effectLst/>
                <a:latin typeface="Tahoma" panose="020B0604030504040204" pitchFamily="34" charset="0"/>
                <a:ea typeface="Calibri" panose="020F0502020204030204" pitchFamily="34" charset="0"/>
                <a:cs typeface="Times New Roman" panose="02020603050405020304" pitchFamily="18" charset="0"/>
              </a:rPr>
              <a:t>QUẢN LÝ VIỆC LÀM</a:t>
            </a:r>
          </a:p>
          <a:p>
            <a:pPr marL="0" marR="0" algn="ctr">
              <a:lnSpc>
                <a:spcPct val="107000"/>
              </a:lnSpc>
              <a:spcBef>
                <a:spcPts val="0"/>
              </a:spcBef>
              <a:spcAft>
                <a:spcPts val="0"/>
              </a:spcAft>
            </a:pPr>
            <a:endParaRPr lang="en-US" sz="360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vi-VN" sz="1800" b="1">
                <a:effectLst/>
                <a:latin typeface="Tahoma" panose="020B0604030504040204" pitchFamily="34" charset="0"/>
                <a:ea typeface="Calibri" panose="020F0502020204030204" pitchFamily="34" charset="0"/>
                <a:cs typeface="Times New Roman" panose="02020603050405020304" pitchFamily="18" charset="0"/>
              </a:rPr>
              <a:t>Cấp </a:t>
            </a:r>
            <a:r>
              <a:rPr lang="en-US" sz="1800" b="1">
                <a:effectLst/>
                <a:latin typeface="Tahoma" panose="020B0604030504040204" pitchFamily="34" charset="0"/>
                <a:ea typeface="Calibri" panose="020F0502020204030204" pitchFamily="34" charset="0"/>
                <a:cs typeface="Times New Roman" panose="02020603050405020304" pitchFamily="18" charset="0"/>
              </a:rPr>
              <a:t>UBND </a:t>
            </a:r>
            <a:r>
              <a:rPr lang="en-US" sz="1800" b="1" err="1">
                <a:effectLst/>
                <a:latin typeface="Tahoma" panose="020B0604030504040204" pitchFamily="34" charset="0"/>
                <a:ea typeface="Calibri" panose="020F0502020204030204" pitchFamily="34" charset="0"/>
                <a:cs typeface="Times New Roman" panose="02020603050405020304" pitchFamily="18" charset="0"/>
              </a:rPr>
              <a:t>Xã</a:t>
            </a:r>
            <a:r>
              <a:rPr lang="en-US" sz="1800" b="1">
                <a:effectLst/>
                <a:latin typeface="Tahoma" panose="020B0604030504040204" pitchFamily="34" charset="0"/>
                <a:ea typeface="Calibri" panose="020F0502020204030204" pitchFamily="34" charset="0"/>
                <a:cs typeface="Times New Roman" panose="02020603050405020304" pitchFamily="18" charset="0"/>
              </a:rPr>
              <a:t>, </a:t>
            </a:r>
            <a:r>
              <a:rPr lang="en-US" sz="1800" b="1" err="1">
                <a:effectLst/>
                <a:latin typeface="Tahoma" panose="020B0604030504040204" pitchFamily="34" charset="0"/>
                <a:ea typeface="Calibri" panose="020F0502020204030204" pitchFamily="34" charset="0"/>
                <a:cs typeface="Times New Roman" panose="02020603050405020304" pitchFamily="18" charset="0"/>
              </a:rPr>
              <a:t>phường</a:t>
            </a:r>
            <a:r>
              <a:rPr lang="en-US" sz="1800" b="1">
                <a:effectLst/>
                <a:latin typeface="Tahoma" panose="020B0604030504040204" pitchFamily="34" charset="0"/>
                <a:ea typeface="Calibri" panose="020F0502020204030204" pitchFamily="34" charset="0"/>
                <a:cs typeface="Times New Roman" panose="02020603050405020304" pitchFamily="18" charset="0"/>
              </a:rPr>
              <a:t>, </a:t>
            </a:r>
            <a:r>
              <a:rPr lang="en-US" sz="1800" b="1" err="1">
                <a:effectLst/>
                <a:latin typeface="Tahoma" panose="020B0604030504040204" pitchFamily="34" charset="0"/>
                <a:ea typeface="Calibri" panose="020F0502020204030204" pitchFamily="34" charset="0"/>
                <a:cs typeface="Times New Roman" panose="02020603050405020304" pitchFamily="18" charset="0"/>
              </a:rPr>
              <a:t>thị</a:t>
            </a:r>
            <a:r>
              <a:rPr lang="en-US" sz="1800" b="1">
                <a:effectLst/>
                <a:latin typeface="Tahoma" panose="020B0604030504040204" pitchFamily="34" charset="0"/>
                <a:ea typeface="Calibri" panose="020F0502020204030204" pitchFamily="34" charset="0"/>
                <a:cs typeface="Times New Roman" panose="02020603050405020304" pitchFamily="18" charset="0"/>
              </a:rPr>
              <a:t> </a:t>
            </a:r>
            <a:r>
              <a:rPr lang="en-US" sz="1800" b="1" err="1">
                <a:effectLst/>
                <a:latin typeface="Tahoma" panose="020B0604030504040204" pitchFamily="34" charset="0"/>
                <a:ea typeface="Calibri" panose="020F0502020204030204" pitchFamily="34" charset="0"/>
                <a:cs typeface="Times New Roman" panose="02020603050405020304" pitchFamily="18" charset="0"/>
              </a:rPr>
              <a:t>trấn</a:t>
            </a:r>
            <a:endParaRPr lang="en-US" sz="1800" b="1">
              <a:effectLst/>
              <a:latin typeface="Tahoma" panose="020B060403050404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b="1">
              <a:latin typeface="Tahoma" panose="020B060403050404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r>
              <a:rPr lang="en-US" b="1">
                <a:solidFill>
                  <a:schemeClr val="bg1">
                    <a:lumMod val="85000"/>
                    <a:lumOff val="15000"/>
                  </a:schemeClr>
                </a:solidFill>
                <a:latin typeface="Tahoma" panose="020B0604030504040204" pitchFamily="34" charset="0"/>
                <a:ea typeface="Calibri" panose="020F0502020204030204" pitchFamily="34" charset="0"/>
                <a:cs typeface="Times New Roman" panose="02020603050405020304" pitchFamily="18" charset="0"/>
              </a:rPr>
              <a:t>Quảng Bình - 2023</a:t>
            </a:r>
            <a:endParaRPr lang="en-US" sz="180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a:p>
        </p:txBody>
      </p:sp>
      <p:pic>
        <p:nvPicPr>
          <p:cNvPr id="94" name="Picture 93" descr="Logo&#10;&#10;Description automatically generated">
            <a:extLst>
              <a:ext uri="{FF2B5EF4-FFF2-40B4-BE49-F238E27FC236}">
                <a16:creationId xmlns:a16="http://schemas.microsoft.com/office/drawing/2014/main" id="{7C0FB13E-EDD7-709B-4661-27120B1CB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4603" y="179186"/>
            <a:ext cx="2102794" cy="992518"/>
          </a:xfrm>
          <a:prstGeom prst="rect">
            <a:avLst/>
          </a:prstGeom>
          <a:effectLst>
            <a:outerShdw blurRad="76200" dist="50800" dir="6000000" sx="103000" sy="103000" algn="t" rotWithShape="0">
              <a:schemeClr val="tx1">
                <a:alpha val="66000"/>
              </a:schemeClr>
            </a:outerShdw>
            <a:reflection blurRad="6350" stA="50000" endA="300" endPos="55500" dist="50800" dir="5400000" sy="-100000" algn="bl" rotWithShape="0"/>
          </a:effectLst>
        </p:spPr>
      </p:pic>
    </p:spTree>
    <p:extLst>
      <p:ext uri="{BB962C8B-B14F-4D97-AF65-F5344CB8AC3E}">
        <p14:creationId xmlns:p14="http://schemas.microsoft.com/office/powerpoint/2010/main" val="2756277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295422" y="2546252"/>
            <a:ext cx="4701242" cy="663580"/>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Người dùng bấm chuột vào tên tài khoản ở góc trên bên phải</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và đăng xuất khỏi phần mềm</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1B02609-1246-BD12-F771-50294FF1366C}"/>
              </a:ext>
            </a:extLst>
          </p:cNvPr>
          <p:cNvPicPr>
            <a:picLocks noChangeAspect="1"/>
          </p:cNvPicPr>
          <p:nvPr/>
        </p:nvPicPr>
        <p:blipFill>
          <a:blip r:embed="rId3"/>
          <a:stretch>
            <a:fillRect/>
          </a:stretch>
        </p:blipFill>
        <p:spPr>
          <a:xfrm>
            <a:off x="4996664" y="1125229"/>
            <a:ext cx="5800000" cy="2580952"/>
          </a:xfrm>
          <a:prstGeom prst="rect">
            <a:avLst/>
          </a:prstGeom>
        </p:spPr>
      </p:pic>
    </p:spTree>
    <p:extLst>
      <p:ext uri="{BB962C8B-B14F-4D97-AF65-F5344CB8AC3E}">
        <p14:creationId xmlns:p14="http://schemas.microsoft.com/office/powerpoint/2010/main" val="161159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295422" y="2546252"/>
            <a:ext cx="5430128" cy="1849032"/>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Bấm vào nút “</a:t>
            </a:r>
            <a:r>
              <a:rPr lang="en-US" sz="1800" b="1">
                <a:solidFill>
                  <a:schemeClr val="bg2">
                    <a:lumMod val="60000"/>
                    <a:lumOff val="40000"/>
                  </a:schemeClr>
                </a:solidFill>
                <a:effectLst/>
                <a:latin typeface="Arial" panose="020B0604020202020204" pitchFamily="34" charset="0"/>
                <a:ea typeface="Calibri" panose="020F0502020204030204" pitchFamily="34" charset="0"/>
                <a:cs typeface="Arial" panose="020B0604020202020204" pitchFamily="34" charset="0"/>
              </a:rPr>
              <a:t>Đăng xuất</a:t>
            </a: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 đê thoát khỏi</a:t>
            </a:r>
          </a:p>
          <a:p>
            <a:pPr marL="279400" marR="0">
              <a:lnSpc>
                <a:spcPct val="107000"/>
              </a:lnSpc>
              <a:spcBef>
                <a:spcPts val="0"/>
              </a:spcBef>
              <a:spcAft>
                <a:spcPts val="0"/>
              </a:spcAft>
            </a:pPr>
            <a:r>
              <a:rPr lang="en-US" b="1">
                <a:solidFill>
                  <a:schemeClr val="bg1"/>
                </a:solidFill>
                <a:latin typeface="Arial" panose="020B0604020202020204" pitchFamily="34" charset="0"/>
                <a:ea typeface="Calibri" panose="020F0502020204030204" pitchFamily="34" charset="0"/>
                <a:cs typeface="Arial" panose="020B0604020202020204" pitchFamily="34" charset="0"/>
              </a:rPr>
              <a:t>phiên làm việc</a:t>
            </a:r>
          </a:p>
          <a:p>
            <a:pPr marL="279400" marR="0">
              <a:lnSpc>
                <a:spcPct val="107000"/>
              </a:lnSpc>
              <a:spcBef>
                <a:spcPts val="0"/>
              </a:spcBef>
              <a:spcAft>
                <a:spcPts val="0"/>
              </a:spcAft>
            </a:pPr>
            <a:endParaRPr lang="en-US" b="1">
              <a:solidFill>
                <a:schemeClr val="bg1"/>
              </a:solidFill>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r>
              <a:rPr lang="en-US" b="1">
                <a:solidFill>
                  <a:schemeClr val="bg1"/>
                </a:solidFill>
                <a:latin typeface="Arial" panose="020B0604020202020204" pitchFamily="34" charset="0"/>
                <a:ea typeface="Calibri" panose="020F0502020204030204" pitchFamily="34" charset="0"/>
                <a:cs typeface="Arial" panose="020B0604020202020204" pitchFamily="34" charset="0"/>
              </a:rPr>
              <a:t>Bấm vào nút “Đổi mật khẩu” sẽ dẫn đến màn hình tiếp theo</a:t>
            </a: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và đăng xuất khỏi phần mềm</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3E59B46-6DB5-66DD-A1F4-E549D2C427AC}"/>
              </a:ext>
            </a:extLst>
          </p:cNvPr>
          <p:cNvPicPr>
            <a:picLocks noChangeAspect="1"/>
          </p:cNvPicPr>
          <p:nvPr/>
        </p:nvPicPr>
        <p:blipFill>
          <a:blip r:embed="rId3"/>
          <a:stretch>
            <a:fillRect/>
          </a:stretch>
        </p:blipFill>
        <p:spPr>
          <a:xfrm>
            <a:off x="5552384" y="1436101"/>
            <a:ext cx="5237535" cy="3985798"/>
          </a:xfrm>
          <a:prstGeom prst="rect">
            <a:avLst/>
          </a:prstGeom>
        </p:spPr>
      </p:pic>
    </p:spTree>
    <p:extLst>
      <p:ext uri="{BB962C8B-B14F-4D97-AF65-F5344CB8AC3E}">
        <p14:creationId xmlns:p14="http://schemas.microsoft.com/office/powerpoint/2010/main" val="177025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pic>
        <p:nvPicPr>
          <p:cNvPr id="5" name="Picture 4">
            <a:extLst>
              <a:ext uri="{FF2B5EF4-FFF2-40B4-BE49-F238E27FC236}">
                <a16:creationId xmlns:a16="http://schemas.microsoft.com/office/drawing/2014/main" id="{A73659E3-73FE-F3BF-6B52-1B2E5675DCB3}"/>
              </a:ext>
            </a:extLst>
          </p:cNvPr>
          <p:cNvPicPr>
            <a:picLocks noChangeAspect="1"/>
          </p:cNvPicPr>
          <p:nvPr/>
        </p:nvPicPr>
        <p:blipFill>
          <a:blip r:embed="rId3"/>
          <a:stretch>
            <a:fillRect/>
          </a:stretch>
        </p:blipFill>
        <p:spPr>
          <a:xfrm>
            <a:off x="2604146" y="734627"/>
            <a:ext cx="9105141" cy="5539564"/>
          </a:xfrm>
          <a:prstGeom prst="rect">
            <a:avLst/>
          </a:prstGeom>
        </p:spPr>
      </p:pic>
      <p:sp>
        <p:nvSpPr>
          <p:cNvPr id="9" name="TextBox 8">
            <a:extLst>
              <a:ext uri="{FF2B5EF4-FFF2-40B4-BE49-F238E27FC236}">
                <a16:creationId xmlns:a16="http://schemas.microsoft.com/office/drawing/2014/main" id="{F5234C7E-C889-3B19-9B74-02FB8C00126A}"/>
              </a:ext>
            </a:extLst>
          </p:cNvPr>
          <p:cNvSpPr txBox="1"/>
          <p:nvPr/>
        </p:nvSpPr>
        <p:spPr>
          <a:xfrm>
            <a:off x="8867614" y="365295"/>
            <a:ext cx="284167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3: Đổi mật khẩu</a:t>
            </a:r>
          </a:p>
        </p:txBody>
      </p:sp>
    </p:spTree>
    <p:extLst>
      <p:ext uri="{BB962C8B-B14F-4D97-AF65-F5344CB8AC3E}">
        <p14:creationId xmlns:p14="http://schemas.microsoft.com/office/powerpoint/2010/main" val="1757211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57E033-C5C6-E4D9-6D50-44F08CE35897}"/>
              </a:ext>
            </a:extLst>
          </p:cNvPr>
          <p:cNvPicPr>
            <a:picLocks noChangeAspect="1"/>
          </p:cNvPicPr>
          <p:nvPr/>
        </p:nvPicPr>
        <p:blipFill>
          <a:blip r:embed="rId2"/>
          <a:stretch>
            <a:fillRect/>
          </a:stretch>
        </p:blipFill>
        <p:spPr>
          <a:xfrm>
            <a:off x="3191980" y="2541673"/>
            <a:ext cx="8864032" cy="887326"/>
          </a:xfrm>
          <a:prstGeom prst="rect">
            <a:avLst/>
          </a:prstGeom>
        </p:spPr>
      </p:pic>
      <p:sp>
        <p:nvSpPr>
          <p:cNvPr id="2" name="Title 1">
            <a:extLst>
              <a:ext uri="{FF2B5EF4-FFF2-40B4-BE49-F238E27FC236}">
                <a16:creationId xmlns:a16="http://schemas.microsoft.com/office/drawing/2014/main" id="{10264E38-BE8D-A520-2922-DC648686CA1E}"/>
              </a:ext>
            </a:extLst>
          </p:cNvPr>
          <p:cNvSpPr>
            <a:spLocks noGrp="1"/>
          </p:cNvSpPr>
          <p:nvPr>
            <p:ph type="title"/>
          </p:nvPr>
        </p:nvSpPr>
        <p:spPr>
          <a:xfrm>
            <a:off x="2003266" y="548179"/>
            <a:ext cx="8185467" cy="731980"/>
          </a:xfrm>
          <a:solidFill>
            <a:schemeClr val="accent2"/>
          </a:solidFill>
        </p:spPr>
        <p:txBody>
          <a:bodyPr>
            <a:normAutofit fontScale="90000"/>
          </a:bodyPr>
          <a:lstStyle/>
          <a:p>
            <a:r>
              <a:rPr lang="en-US">
                <a:latin typeface="Arial" panose="020B0604020202020204" pitchFamily="34" charset="0"/>
                <a:cs typeface="Arial" panose="020B0604020202020204" pitchFamily="34" charset="0"/>
              </a:rPr>
              <a:t>PHẦN II: HƯỚNG DẪN CÁC CHỨC NĂNG</a:t>
            </a:r>
          </a:p>
        </p:txBody>
      </p:sp>
      <p:sp>
        <p:nvSpPr>
          <p:cNvPr id="5" name="TextBox 4">
            <a:extLst>
              <a:ext uri="{FF2B5EF4-FFF2-40B4-BE49-F238E27FC236}">
                <a16:creationId xmlns:a16="http://schemas.microsoft.com/office/drawing/2014/main" id="{139D8799-4A3C-97A2-F82A-0CBD46E84523}"/>
              </a:ext>
            </a:extLst>
          </p:cNvPr>
          <p:cNvSpPr txBox="1"/>
          <p:nvPr/>
        </p:nvSpPr>
        <p:spPr>
          <a:xfrm>
            <a:off x="812203" y="1859339"/>
            <a:ext cx="3576918" cy="3139321"/>
          </a:xfrm>
          <a:prstGeom prst="rect">
            <a:avLst/>
          </a:prstGeom>
          <a:noFill/>
        </p:spPr>
        <p:txBody>
          <a:bodyPr wrap="square" rtlCol="0">
            <a:spAutoFit/>
          </a:bodyPr>
          <a:lstStyle/>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Tạo kỳ điều tra mới</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Người tìm việc</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Biến động</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Tổng hợp – Báo cáo</a:t>
            </a:r>
          </a:p>
          <a:p>
            <a:pPr marL="457200" indent="-457200">
              <a:buFont typeface="+mj-lt"/>
              <a:buAutoNum type="arabicPeriod"/>
            </a:pPr>
            <a:endParaRPr lang="en-US" sz="2000" b="1">
              <a:solidFill>
                <a:srgbClr val="FFFF00"/>
              </a:solidFill>
              <a:latin typeface="Arial" panose="020B0604020202020204" pitchFamily="34" charset="0"/>
              <a:cs typeface="Arial" panose="020B0604020202020204" pitchFamily="34" charset="0"/>
            </a:endParaRPr>
          </a:p>
          <a:p>
            <a:pPr marL="457200" indent="-457200">
              <a:buFont typeface="+mj-lt"/>
              <a:buAutoNum type="arabicPeriod"/>
            </a:pPr>
            <a:r>
              <a:rPr lang="en-US" sz="2000" b="1">
                <a:solidFill>
                  <a:srgbClr val="FFFF00"/>
                </a:solidFill>
                <a:latin typeface="Arial" panose="020B0604020202020204" pitchFamily="34" charset="0"/>
                <a:cs typeface="Arial" panose="020B0604020202020204" pitchFamily="34" charset="0"/>
              </a:rPr>
              <a:t>Hộp thư</a:t>
            </a:r>
          </a:p>
          <a:p>
            <a:pPr marL="342900" indent="-342900">
              <a:buFont typeface="+mj-lt"/>
              <a:buAutoNum type="arabicPeriod"/>
            </a:pPr>
            <a:endParaRPr lang="en-US">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1537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84167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2.1 Tạo kỳ điều tra mới</a:t>
            </a:r>
          </a:p>
        </p:txBody>
      </p:sp>
      <p:sp>
        <p:nvSpPr>
          <p:cNvPr id="7" name="TextBox 6">
            <a:extLst>
              <a:ext uri="{FF2B5EF4-FFF2-40B4-BE49-F238E27FC236}">
                <a16:creationId xmlns:a16="http://schemas.microsoft.com/office/drawing/2014/main" id="{97CE27D8-A545-C349-BD29-C01C625325DC}"/>
              </a:ext>
            </a:extLst>
          </p:cNvPr>
          <p:cNvSpPr txBox="1"/>
          <p:nvPr/>
        </p:nvSpPr>
        <p:spPr>
          <a:xfrm>
            <a:off x="876993" y="4740620"/>
            <a:ext cx="10229755" cy="369332"/>
          </a:xfrm>
          <a:prstGeom prst="rect">
            <a:avLst/>
          </a:prstGeom>
          <a:solidFill>
            <a:schemeClr val="tx2">
              <a:lumMod val="20000"/>
              <a:lumOff val="80000"/>
            </a:schemeClr>
          </a:solidFill>
        </p:spPr>
        <p:txBody>
          <a:bodyPr wrap="square" rtlCol="0">
            <a:spAutoFit/>
          </a:bodyPr>
          <a:lstStyle/>
          <a:p>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Là</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chức</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năng</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tạo</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mới</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kỳ</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điều</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tra</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1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năm</a:t>
            </a:r>
            <a:r>
              <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1 </a:t>
            </a:r>
            <a:r>
              <a:rPr lang="en-US"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lần</a:t>
            </a:r>
            <a:endParaRPr lang="en-US"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6B8A05D-AC27-749F-0DA4-404F85761697}"/>
              </a:ext>
            </a:extLst>
          </p:cNvPr>
          <p:cNvPicPr>
            <a:picLocks noChangeAspect="1"/>
          </p:cNvPicPr>
          <p:nvPr/>
        </p:nvPicPr>
        <p:blipFill>
          <a:blip r:embed="rId3"/>
          <a:stretch>
            <a:fillRect/>
          </a:stretch>
        </p:blipFill>
        <p:spPr>
          <a:xfrm>
            <a:off x="876993" y="1466633"/>
            <a:ext cx="10229755" cy="3273987"/>
          </a:xfrm>
          <a:prstGeom prst="rect">
            <a:avLst/>
          </a:prstGeom>
        </p:spPr>
      </p:pic>
    </p:spTree>
    <p:extLst>
      <p:ext uri="{BB962C8B-B14F-4D97-AF65-F5344CB8AC3E}">
        <p14:creationId xmlns:p14="http://schemas.microsoft.com/office/powerpoint/2010/main" val="1712978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FCB60ED-36FD-EFFA-9BFF-7125B6F5ABAA}"/>
              </a:ext>
            </a:extLst>
          </p:cNvPr>
          <p:cNvPicPr>
            <a:picLocks noChangeAspect="1"/>
          </p:cNvPicPr>
          <p:nvPr/>
        </p:nvPicPr>
        <p:blipFill>
          <a:blip r:embed="rId3"/>
          <a:stretch>
            <a:fillRect/>
          </a:stretch>
        </p:blipFill>
        <p:spPr>
          <a:xfrm>
            <a:off x="1069069" y="718308"/>
            <a:ext cx="10691522" cy="6125624"/>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84167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2.1 Tạo kỳ điều tra mới</a:t>
            </a:r>
          </a:p>
        </p:txBody>
      </p:sp>
    </p:spTree>
    <p:extLst>
      <p:ext uri="{BB962C8B-B14F-4D97-AF65-F5344CB8AC3E}">
        <p14:creationId xmlns:p14="http://schemas.microsoft.com/office/powerpoint/2010/main" val="449517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C72DB1-6027-BFA9-7939-2513BBBAD2B2}"/>
              </a:ext>
            </a:extLst>
          </p:cNvPr>
          <p:cNvPicPr>
            <a:picLocks noChangeAspect="1"/>
          </p:cNvPicPr>
          <p:nvPr/>
        </p:nvPicPr>
        <p:blipFill>
          <a:blip r:embed="rId3"/>
          <a:stretch>
            <a:fillRect/>
          </a:stretch>
        </p:blipFill>
        <p:spPr>
          <a:xfrm>
            <a:off x="515233" y="912499"/>
            <a:ext cx="11386037" cy="5748380"/>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314457" y="101991"/>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652082" y="520550"/>
            <a:ext cx="2541284"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
        <p:nvSpPr>
          <p:cNvPr id="7" name="TextBox 6">
            <a:extLst>
              <a:ext uri="{FF2B5EF4-FFF2-40B4-BE49-F238E27FC236}">
                <a16:creationId xmlns:a16="http://schemas.microsoft.com/office/drawing/2014/main" id="{44DACE29-641F-BAE8-36F3-F40013BBFEC1}"/>
              </a:ext>
            </a:extLst>
          </p:cNvPr>
          <p:cNvSpPr txBox="1"/>
          <p:nvPr/>
        </p:nvSpPr>
        <p:spPr>
          <a:xfrm>
            <a:off x="3648500" y="1565382"/>
            <a:ext cx="6100412"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Xem danh sách người tìm việc ở từng kỳ điều tra</a:t>
            </a:r>
          </a:p>
        </p:txBody>
      </p:sp>
    </p:spTree>
    <p:extLst>
      <p:ext uri="{BB962C8B-B14F-4D97-AF65-F5344CB8AC3E}">
        <p14:creationId xmlns:p14="http://schemas.microsoft.com/office/powerpoint/2010/main" val="422650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330269"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pic>
        <p:nvPicPr>
          <p:cNvPr id="5" name="Picture 4">
            <a:extLst>
              <a:ext uri="{FF2B5EF4-FFF2-40B4-BE49-F238E27FC236}">
                <a16:creationId xmlns:a16="http://schemas.microsoft.com/office/drawing/2014/main" id="{B3F89DA0-B570-6440-398B-2AE5712547B5}"/>
              </a:ext>
            </a:extLst>
          </p:cNvPr>
          <p:cNvPicPr>
            <a:picLocks noChangeAspect="1"/>
          </p:cNvPicPr>
          <p:nvPr/>
        </p:nvPicPr>
        <p:blipFill>
          <a:blip r:embed="rId3"/>
          <a:stretch>
            <a:fillRect/>
          </a:stretch>
        </p:blipFill>
        <p:spPr>
          <a:xfrm>
            <a:off x="565030" y="1095640"/>
            <a:ext cx="11371428" cy="5078088"/>
          </a:xfrm>
          <a:prstGeom prst="rect">
            <a:avLst/>
          </a:prstGeom>
        </p:spPr>
      </p:pic>
    </p:spTree>
    <p:extLst>
      <p:ext uri="{BB962C8B-B14F-4D97-AF65-F5344CB8AC3E}">
        <p14:creationId xmlns:p14="http://schemas.microsoft.com/office/powerpoint/2010/main" val="3674969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FD74B2-EF64-FEEE-61D3-86A8595F1F8A}"/>
              </a:ext>
            </a:extLst>
          </p:cNvPr>
          <p:cNvPicPr>
            <a:picLocks noChangeAspect="1"/>
          </p:cNvPicPr>
          <p:nvPr/>
        </p:nvPicPr>
        <p:blipFill>
          <a:blip r:embed="rId3"/>
          <a:stretch>
            <a:fillRect/>
          </a:stretch>
        </p:blipFill>
        <p:spPr>
          <a:xfrm>
            <a:off x="2240148" y="723114"/>
            <a:ext cx="8957733" cy="6148953"/>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175525"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Tree>
    <p:extLst>
      <p:ext uri="{BB962C8B-B14F-4D97-AF65-F5344CB8AC3E}">
        <p14:creationId xmlns:p14="http://schemas.microsoft.com/office/powerpoint/2010/main" val="224695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2B17A8-E33C-1DEB-61C3-50D9341C2798}"/>
              </a:ext>
            </a:extLst>
          </p:cNvPr>
          <p:cNvPicPr>
            <a:picLocks noChangeAspect="1"/>
          </p:cNvPicPr>
          <p:nvPr/>
        </p:nvPicPr>
        <p:blipFill>
          <a:blip r:embed="rId3"/>
          <a:stretch>
            <a:fillRect/>
          </a:stretch>
        </p:blipFill>
        <p:spPr>
          <a:xfrm>
            <a:off x="759801" y="731466"/>
            <a:ext cx="11268080" cy="5588010"/>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14457" y="723666"/>
            <a:ext cx="2203660"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Tree>
    <p:extLst>
      <p:ext uri="{BB962C8B-B14F-4D97-AF65-F5344CB8AC3E}">
        <p14:creationId xmlns:p14="http://schemas.microsoft.com/office/powerpoint/2010/main" val="1634911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15792-BAD1-FBC6-C7C5-DF503323F1BA}"/>
              </a:ext>
            </a:extLst>
          </p:cNvPr>
          <p:cNvSpPr>
            <a:spLocks noGrp="1"/>
          </p:cNvSpPr>
          <p:nvPr>
            <p:ph idx="1"/>
          </p:nvPr>
        </p:nvSpPr>
        <p:spPr>
          <a:xfrm>
            <a:off x="1141412" y="450165"/>
            <a:ext cx="9905999" cy="5795889"/>
          </a:xfrm>
        </p:spPr>
        <p:txBody>
          <a:bodyPr>
            <a:normAutofit fontScale="85000" lnSpcReduction="10000"/>
          </a:bodyPr>
          <a:lstStyle/>
          <a:p>
            <a:pPr marL="0" marR="0" lvl="0" indent="0" algn="just">
              <a:lnSpc>
                <a:spcPct val="107000"/>
              </a:lnSpc>
              <a:spcBef>
                <a:spcPts val="0"/>
              </a:spcBef>
              <a:spcAft>
                <a:spcPts val="0"/>
              </a:spcAft>
              <a:buNone/>
            </a:pPr>
            <a:r>
              <a:rPr lang="en-US" sz="3300" b="1" dirty="0">
                <a:effectLst/>
                <a:latin typeface="Arial" panose="020B0604020202020204" pitchFamily="34" charset="0"/>
                <a:ea typeface="Calibri" panose="020F0502020204030204" pitchFamily="34" charset="0"/>
                <a:cs typeface="Arial" panose="020B0604020202020204" pitchFamily="34" charset="0"/>
              </a:rPr>
              <a:t>A. GIỚI THIỆU CHUNG:</a:t>
            </a:r>
            <a:endParaRPr lang="vi-VN" sz="33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07000"/>
              </a:lnSpc>
              <a:spcBef>
                <a:spcPts val="0"/>
              </a:spcBef>
              <a:spcAft>
                <a:spcPts val="0"/>
              </a:spcAft>
              <a:buNone/>
            </a:pPr>
            <a:r>
              <a:rPr lang="en-US" b="1">
                <a:effectLst/>
                <a:latin typeface="Arial" panose="020B0604020202020204" pitchFamily="34" charset="0"/>
                <a:ea typeface="Calibri" panose="020F0502020204030204" pitchFamily="34" charset="0"/>
                <a:cs typeface="Arial" panose="020B0604020202020204" pitchFamily="34" charset="0"/>
              </a:rPr>
              <a:t>I. Phần </a:t>
            </a:r>
            <a:r>
              <a:rPr lang="en-US" b="1" dirty="0" err="1">
                <a:effectLst/>
                <a:latin typeface="Arial" panose="020B0604020202020204" pitchFamily="34" charset="0"/>
                <a:ea typeface="Calibri" panose="020F0502020204030204" pitchFamily="34" charset="0"/>
                <a:cs typeface="Arial" panose="020B0604020202020204" pitchFamily="34" charset="0"/>
              </a:rPr>
              <a:t>mềm</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Quản</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lý</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việc</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làm</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gì</a:t>
            </a:r>
            <a:r>
              <a:rPr lang="en-US" b="1" dirty="0">
                <a:effectLst/>
                <a:latin typeface="Arial" panose="020B0604020202020204" pitchFamily="34" charset="0"/>
                <a:ea typeface="Calibri" panose="020F0502020204030204" pitchFamily="34" charset="0"/>
                <a:cs typeface="Arial" panose="020B0604020202020204" pitchFamily="34" charset="0"/>
              </a:rPr>
              <a:t> ?</a:t>
            </a:r>
            <a:endParaRPr lang="vi-VN" dirty="0">
              <a:effectLst/>
              <a:latin typeface="Arial" panose="020B0604020202020204" pitchFamily="34" charset="0"/>
              <a:ea typeface="Calibri" panose="020F0502020204030204" pitchFamily="34" charset="0"/>
              <a:cs typeface="Arial" panose="020B0604020202020204" pitchFamily="34" charset="0"/>
            </a:endParaRPr>
          </a:p>
          <a:p>
            <a:pPr marL="0" marR="0" indent="0" algn="just">
              <a:lnSpc>
                <a:spcPct val="107000"/>
              </a:lnSpc>
              <a:spcBef>
                <a:spcPts val="0"/>
              </a:spcBef>
              <a:spcAft>
                <a:spcPts val="0"/>
              </a:spcAft>
              <a:buNone/>
            </a:pP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Phần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mềm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quản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phần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mềm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quản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cung</a:t>
            </a:r>
            <a:r>
              <a:rPr lang="en-US" sz="2000" dirty="0">
                <a:effectLst/>
                <a:latin typeface="Arial" panose="020B0604020202020204" pitchFamily="34" charset="0"/>
                <a:ea typeface="Calibri" panose="020F0502020204030204" pitchFamily="34" charset="0"/>
                <a:cs typeface="Arial" panose="020B0604020202020204" pitchFamily="34" charset="0"/>
              </a:rPr>
              <a:t> – </a:t>
            </a:r>
            <a:r>
              <a:rPr lang="en-US" sz="2000" dirty="0" err="1">
                <a:effectLst/>
                <a:latin typeface="Arial" panose="020B0604020202020204" pitchFamily="34" charset="0"/>
                <a:ea typeface="Calibri" panose="020F0502020204030204" pitchFamily="34" charset="0"/>
                <a:cs typeface="Arial" panose="020B0604020202020204" pitchFamily="34" charset="0"/>
              </a:rPr>
              <a:t>cầu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lưu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tổng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hợp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thị</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trường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cơ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bản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chính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thực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nghiệp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thực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tế</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trên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bàn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tỉnh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thực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doanh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nghiệp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tổ</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chức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nhân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theo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trình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tạo;nhu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cầu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tuyển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cơ</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sở</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hướng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đạo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tạo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hợp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nguồn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nhân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lực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tỉnh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phương</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07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II. </a:t>
            </a:r>
            <a:r>
              <a:rPr lang="en-US" b="1">
                <a:effectLst/>
                <a:latin typeface="Arial" panose="020B0604020202020204" pitchFamily="34" charset="0"/>
                <a:ea typeface="Calibri" panose="020F0502020204030204" pitchFamily="34" charset="0"/>
                <a:cs typeface="Arial" panose="020B0604020202020204" pitchFamily="34" charset="0"/>
              </a:rPr>
              <a:t>Căn </a:t>
            </a:r>
            <a:r>
              <a:rPr lang="en-US" b="1" dirty="0" err="1">
                <a:effectLst/>
                <a:latin typeface="Arial" panose="020B0604020202020204" pitchFamily="34" charset="0"/>
                <a:ea typeface="Calibri" panose="020F0502020204030204" pitchFamily="34" charset="0"/>
                <a:cs typeface="Arial" panose="020B0604020202020204" pitchFamily="34" charset="0"/>
              </a:rPr>
              <a:t>cứ</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xây</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dựng</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phần</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mềm</a:t>
            </a:r>
            <a:r>
              <a:rPr lang="en-US" b="1" dirty="0">
                <a:effectLst/>
                <a:latin typeface="Arial" panose="020B0604020202020204" pitchFamily="34" charset="0"/>
                <a:ea typeface="Calibri" panose="020F0502020204030204" pitchFamily="34" charset="0"/>
                <a:cs typeface="Arial" panose="020B0604020202020204" pitchFamily="34" charset="0"/>
              </a:rPr>
              <a:t>:</a:t>
            </a:r>
            <a:endParaRPr lang="vi-VN"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000" dirty="0">
                <a:effectLst/>
                <a:latin typeface="Arial" panose="020B0604020202020204" pitchFamily="34" charset="0"/>
                <a:ea typeface="Calibri" panose="020F0502020204030204" pitchFamily="34" charset="0"/>
                <a:cs typeface="Arial" panose="020B0604020202020204" pitchFamily="34" charset="0"/>
              </a:rPr>
              <a:t>Luật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38/2013/QH13 </a:t>
            </a:r>
            <a:r>
              <a:rPr lang="en-US" sz="2000" dirty="0" err="1">
                <a:effectLst/>
                <a:latin typeface="Arial" panose="020B0604020202020204" pitchFamily="34" charset="0"/>
                <a:ea typeface="Calibri" panose="020F0502020204030204" pitchFamily="34" charset="0"/>
                <a:cs typeface="Arial" panose="020B0604020202020204" pitchFamily="34" charset="0"/>
              </a:rPr>
              <a:t>ngày</a:t>
            </a:r>
            <a:r>
              <a:rPr lang="en-US" sz="2000" dirty="0">
                <a:effectLst/>
                <a:latin typeface="Arial" panose="020B0604020202020204" pitchFamily="34" charset="0"/>
                <a:ea typeface="Calibri" panose="020F0502020204030204" pitchFamily="34" charset="0"/>
                <a:cs typeface="Arial" panose="020B0604020202020204" pitchFamily="34" charset="0"/>
              </a:rPr>
              <a:t> 1</a:t>
            </a:r>
            <a:r>
              <a:rPr lang="vi-VN" sz="2000" dirty="0">
                <a:effectLst/>
                <a:latin typeface="Arial" panose="020B0604020202020204" pitchFamily="34" charset="0"/>
                <a:ea typeface="Calibri" panose="020F0502020204030204" pitchFamily="34" charset="0"/>
                <a:cs typeface="Arial" panose="020B0604020202020204" pitchFamily="34" charset="0"/>
              </a:rPr>
              <a:t>6 / 11 / 20</a:t>
            </a:r>
            <a:r>
              <a:rPr lang="en-US" sz="2000" dirty="0">
                <a:effectLst/>
                <a:latin typeface="Arial" panose="020B0604020202020204" pitchFamily="34" charset="0"/>
                <a:ea typeface="Calibri" panose="020F0502020204030204" pitchFamily="34" charset="0"/>
                <a:cs typeface="Arial" panose="020B0604020202020204" pitchFamily="34" charset="0"/>
              </a:rPr>
              <a:t>1</a:t>
            </a:r>
            <a:r>
              <a:rPr lang="vi-VN" sz="2000" dirty="0">
                <a:effectLst/>
                <a:latin typeface="Arial" panose="020B0604020202020204" pitchFamily="34" charset="0"/>
                <a:ea typeface="Calibri" panose="020F0502020204030204" pitchFamily="34" charset="0"/>
                <a:cs typeface="Arial" panose="020B0604020202020204" pitchFamily="34" charset="0"/>
              </a:rPr>
              <a:t>3; </a:t>
            </a:r>
          </a:p>
          <a:p>
            <a:pPr marL="342900" marR="0" lvl="0" indent="-342900" algn="just">
              <a:lnSpc>
                <a:spcPct val="150000"/>
              </a:lnSpc>
              <a:spcBef>
                <a:spcPts val="0"/>
              </a:spcBef>
              <a:spcAft>
                <a:spcPts val="0"/>
              </a:spcAft>
              <a:buFont typeface="Times New Roman" panose="02020603050405020304" pitchFamily="18" charset="0"/>
              <a:buChar char="-"/>
            </a:pPr>
            <a:r>
              <a:rPr lang="vi-VN" sz="2000" dirty="0">
                <a:effectLst/>
                <a:latin typeface="Arial" panose="020B0604020202020204" pitchFamily="34" charset="0"/>
                <a:ea typeface="Calibri" panose="020F0502020204030204" pitchFamily="34" charset="0"/>
                <a:cs typeface="Arial" panose="020B0604020202020204" pitchFamily="34" charset="0"/>
              </a:rPr>
              <a:t>Nghị định số 1</a:t>
            </a:r>
            <a:r>
              <a:rPr lang="en-US" sz="2000" dirty="0">
                <a:effectLst/>
                <a:latin typeface="Arial" panose="020B0604020202020204" pitchFamily="34" charset="0"/>
                <a:ea typeface="Calibri" panose="020F0502020204030204" pitchFamily="34" charset="0"/>
                <a:cs typeface="Arial" panose="020B0604020202020204" pitchFamily="34" charset="0"/>
              </a:rPr>
              <a:t>45</a:t>
            </a:r>
            <a:r>
              <a:rPr lang="vi-VN" sz="2000" dirty="0">
                <a:effectLst/>
                <a:latin typeface="Arial" panose="020B0604020202020204" pitchFamily="34" charset="0"/>
                <a:ea typeface="Calibri" panose="020F0502020204030204" pitchFamily="34" charset="0"/>
                <a:cs typeface="Arial" panose="020B0604020202020204" pitchFamily="34" charset="0"/>
              </a:rPr>
              <a:t>/20</a:t>
            </a:r>
            <a:r>
              <a:rPr lang="en-US" sz="2000" dirty="0">
                <a:effectLst/>
                <a:latin typeface="Arial" panose="020B0604020202020204" pitchFamily="34" charset="0"/>
                <a:ea typeface="Calibri" panose="020F0502020204030204" pitchFamily="34" charset="0"/>
                <a:cs typeface="Arial" panose="020B0604020202020204" pitchFamily="34" charset="0"/>
              </a:rPr>
              <a:t>20</a:t>
            </a:r>
            <a:r>
              <a:rPr lang="vi-VN" sz="2000" dirty="0">
                <a:effectLst/>
                <a:latin typeface="Arial" panose="020B0604020202020204" pitchFamily="34" charset="0"/>
                <a:ea typeface="Calibri" panose="020F0502020204030204" pitchFamily="34" charset="0"/>
                <a:cs typeface="Arial" panose="020B0604020202020204" pitchFamily="34" charset="0"/>
              </a:rPr>
              <a:t>/NĐ-CP ngày 1</a:t>
            </a:r>
            <a:r>
              <a:rPr lang="en-US" sz="2000" dirty="0">
                <a:effectLst/>
                <a:latin typeface="Arial" panose="020B0604020202020204" pitchFamily="34" charset="0"/>
                <a:ea typeface="Calibri" panose="020F0502020204030204" pitchFamily="34" charset="0"/>
                <a:cs typeface="Arial" panose="020B0604020202020204" pitchFamily="34" charset="0"/>
              </a:rPr>
              <a:t>4</a:t>
            </a:r>
            <a:r>
              <a:rPr lang="vi-VN" sz="2000" dirty="0">
                <a:effectLst/>
                <a:latin typeface="Arial" panose="020B0604020202020204" pitchFamily="34" charset="0"/>
                <a:ea typeface="Calibri" panose="020F0502020204030204" pitchFamily="34" charset="0"/>
                <a:cs typeface="Arial" panose="020B0604020202020204" pitchFamily="34" charset="0"/>
              </a:rPr>
              <a:t>/</a:t>
            </a:r>
            <a:r>
              <a:rPr lang="en-US" sz="2000" dirty="0">
                <a:effectLst/>
                <a:latin typeface="Arial" panose="020B0604020202020204" pitchFamily="34" charset="0"/>
                <a:ea typeface="Calibri" panose="020F0502020204030204" pitchFamily="34" charset="0"/>
                <a:cs typeface="Arial" panose="020B0604020202020204" pitchFamily="34" charset="0"/>
              </a:rPr>
              <a:t>12</a:t>
            </a:r>
            <a:r>
              <a:rPr lang="vi-VN" sz="2000" dirty="0">
                <a:effectLst/>
                <a:latin typeface="Arial" panose="020B0604020202020204" pitchFamily="34" charset="0"/>
                <a:ea typeface="Calibri" panose="020F0502020204030204" pitchFamily="34" charset="0"/>
                <a:cs typeface="Arial" panose="020B0604020202020204" pitchFamily="34" charset="0"/>
              </a:rPr>
              <a:t>/20</a:t>
            </a:r>
            <a:r>
              <a:rPr lang="en-US" sz="2000" dirty="0">
                <a:effectLst/>
                <a:latin typeface="Arial" panose="020B0604020202020204" pitchFamily="34" charset="0"/>
                <a:ea typeface="Calibri" panose="020F0502020204030204" pitchFamily="34" charset="0"/>
                <a:cs typeface="Arial" panose="020B0604020202020204" pitchFamily="34" charset="0"/>
              </a:rPr>
              <a:t>20</a:t>
            </a:r>
            <a:r>
              <a:rPr lang="vi-VN" sz="2000" dirty="0">
                <a:effectLst/>
                <a:latin typeface="Arial" panose="020B0604020202020204" pitchFamily="34" charset="0"/>
                <a:ea typeface="Calibri" panose="020F0502020204030204" pitchFamily="34" charset="0"/>
                <a:cs typeface="Arial" panose="020B0604020202020204" pitchFamily="34" charset="0"/>
              </a:rPr>
              <a:t> của Chính phủ quy định chi tiết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hướng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dẫn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hành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điều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của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Luật</a:t>
            </a:r>
            <a:r>
              <a:rPr lang="en-US" sz="2000" dirty="0">
                <a:effectLst/>
                <a:latin typeface="Arial" panose="020B0604020202020204" pitchFamily="34" charset="0"/>
                <a:ea typeface="Calibri" panose="020F0502020204030204" pitchFamily="34" charset="0"/>
                <a:cs typeface="Arial" panose="020B0604020202020204" pitchFamily="34" charset="0"/>
              </a:rPr>
              <a:t> Lao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về</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điều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quan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hệ</a:t>
            </a:r>
            <a:r>
              <a:rPr lang="en-US" sz="2000" dirty="0">
                <a:effectLst/>
                <a:latin typeface="Arial" panose="020B0604020202020204" pitchFamily="34" charset="0"/>
                <a:ea typeface="Calibri" panose="020F0502020204030204" pitchFamily="34" charset="0"/>
                <a:cs typeface="Arial" panose="020B0604020202020204" pitchFamily="34" charset="0"/>
              </a:rPr>
              <a:t> Lao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vi-VN" sz="2000" dirty="0">
                <a:effectLst/>
                <a:latin typeface="Arial" panose="020B0604020202020204" pitchFamily="34" charset="0"/>
                <a:ea typeface="Calibri" panose="020F0502020204030204" pitchFamily="34" charset="0"/>
                <a:cs typeface="Arial" panose="020B0604020202020204" pitchFamily="34" charset="0"/>
              </a:rPr>
              <a:t>Thông tư </a:t>
            </a:r>
            <a:r>
              <a:rPr lang="en-US" sz="2000" dirty="0">
                <a:effectLst/>
                <a:latin typeface="Arial" panose="020B0604020202020204" pitchFamily="34" charset="0"/>
                <a:ea typeface="Calibri" panose="020F0502020204030204" pitchFamily="34" charset="0"/>
                <a:cs typeface="Arial" panose="020B0604020202020204" pitchFamily="34" charset="0"/>
              </a:rPr>
              <a:t>0</a:t>
            </a:r>
            <a:r>
              <a:rPr lang="vi-VN" sz="2000" dirty="0">
                <a:effectLst/>
                <a:latin typeface="Arial" panose="020B0604020202020204" pitchFamily="34" charset="0"/>
                <a:ea typeface="Calibri" panose="020F0502020204030204" pitchFamily="34" charset="0"/>
                <a:cs typeface="Arial" panose="020B0604020202020204" pitchFamily="34" charset="0"/>
              </a:rPr>
              <a:t>1/20</a:t>
            </a:r>
            <a:r>
              <a:rPr lang="en-US" sz="2000" dirty="0">
                <a:effectLst/>
                <a:latin typeface="Arial" panose="020B0604020202020204" pitchFamily="34" charset="0"/>
                <a:ea typeface="Calibri" panose="020F0502020204030204" pitchFamily="34" charset="0"/>
                <a:cs typeface="Arial" panose="020B0604020202020204" pitchFamily="34" charset="0"/>
              </a:rPr>
              <a:t>22</a:t>
            </a:r>
            <a:r>
              <a:rPr lang="vi-VN" sz="2000" dirty="0">
                <a:effectLst/>
                <a:latin typeface="Arial" panose="020B0604020202020204" pitchFamily="34" charset="0"/>
                <a:ea typeface="Calibri" panose="020F0502020204030204" pitchFamily="34" charset="0"/>
                <a:cs typeface="Arial" panose="020B0604020202020204" pitchFamily="34" charset="0"/>
              </a:rPr>
              <a:t>/TT-B</a:t>
            </a:r>
            <a:r>
              <a:rPr lang="en-US" sz="2000" dirty="0">
                <a:effectLst/>
                <a:latin typeface="Arial" panose="020B0604020202020204" pitchFamily="34" charset="0"/>
                <a:ea typeface="Calibri" panose="020F0502020204030204" pitchFamily="34" charset="0"/>
                <a:cs typeface="Arial" panose="020B0604020202020204" pitchFamily="34" charset="0"/>
              </a:rPr>
              <a:t>LĐTBXH </a:t>
            </a:r>
            <a:r>
              <a:rPr lang="en-US" sz="2000" dirty="0" err="1">
                <a:effectLst/>
                <a:latin typeface="Arial" panose="020B0604020202020204" pitchFamily="34" charset="0"/>
                <a:ea typeface="Calibri" panose="020F0502020204030204" pitchFamily="34" charset="0"/>
                <a:cs typeface="Arial" panose="020B0604020202020204" pitchFamily="34" charset="0"/>
              </a:rPr>
              <a:t>ngày</a:t>
            </a:r>
            <a:r>
              <a:rPr lang="en-US" sz="2000" dirty="0">
                <a:effectLst/>
                <a:latin typeface="Arial" panose="020B0604020202020204" pitchFamily="34" charset="0"/>
                <a:ea typeface="Calibri" panose="020F0502020204030204" pitchFamily="34" charset="0"/>
                <a:cs typeface="Arial" panose="020B0604020202020204" pitchFamily="34" charset="0"/>
              </a:rPr>
              <a:t> 25/01/2022 </a:t>
            </a:r>
            <a:r>
              <a:rPr lang="en-US" sz="2000" dirty="0" err="1">
                <a:effectLst/>
                <a:latin typeface="Arial" panose="020B0604020202020204" pitchFamily="34" charset="0"/>
                <a:ea typeface="Calibri" panose="020F0502020204030204" pitchFamily="34" charset="0"/>
                <a:cs typeface="Arial" panose="020B0604020202020204" pitchFamily="34" charset="0"/>
              </a:rPr>
              <a:t>Hướng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dẫn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lưu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trữ,tổng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hợp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thông</a:t>
            </a:r>
            <a:r>
              <a:rPr lang="en-US" sz="2000" dirty="0">
                <a:effectLst/>
                <a:latin typeface="Arial" panose="020B0604020202020204" pitchFamily="34" charset="0"/>
                <a:ea typeface="Calibri" panose="020F0502020204030204" pitchFamily="34" charset="0"/>
                <a:cs typeface="Arial" panose="020B0604020202020204" pitchFamily="34" charset="0"/>
              </a:rPr>
              <a:t> tin </a:t>
            </a:r>
            <a:r>
              <a:rPr lang="en-US" sz="2000" dirty="0" err="1">
                <a:effectLst/>
                <a:latin typeface="Arial" panose="020B0604020202020204" pitchFamily="34" charset="0"/>
                <a:ea typeface="Calibri" panose="020F0502020204030204" pitchFamily="34" charset="0"/>
                <a:cs typeface="Arial" panose="020B0604020202020204" pitchFamily="34" charset="0"/>
              </a:rPr>
              <a:t>thị</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trường</a:t>
            </a:r>
            <a:r>
              <a:rPr lang="en-US" sz="2000" dirty="0">
                <a:effectLst/>
                <a:latin typeface="Arial" panose="020B0604020202020204" pitchFamily="34" charset="0"/>
                <a:ea typeface="Calibri" panose="020F0502020204030204" pitchFamily="34" charset="0"/>
                <a:cs typeface="Arial" panose="020B0604020202020204" pitchFamily="34" charset="0"/>
              </a:rPr>
              <a:t> Lao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a:effectLst/>
                <a:latin typeface="Arial" panose="020B0604020202020204" pitchFamily="34" charset="0"/>
                <a:ea typeface="Calibri" panose="020F0502020204030204" pitchFamily="34" charset="0"/>
                <a:cs typeface="Arial" panose="020B0604020202020204" pitchFamily="34" charset="0"/>
              </a:rPr>
              <a:t>Thông </a:t>
            </a:r>
            <a:r>
              <a:rPr lang="en-US" sz="2000" dirty="0" err="1">
                <a:effectLst/>
                <a:latin typeface="Arial" panose="020B0604020202020204" pitchFamily="34" charset="0"/>
                <a:ea typeface="Calibri" panose="020F0502020204030204" pitchFamily="34" charset="0"/>
                <a:cs typeface="Arial" panose="020B0604020202020204" pitchFamily="34" charset="0"/>
              </a:rPr>
              <a:t>tư</a:t>
            </a:r>
            <a:r>
              <a:rPr lang="en-US" sz="2000" dirty="0">
                <a:effectLst/>
                <a:latin typeface="Arial" panose="020B0604020202020204" pitchFamily="34" charset="0"/>
                <a:ea typeface="Calibri" panose="020F0502020204030204" pitchFamily="34" charset="0"/>
                <a:cs typeface="Arial" panose="020B0604020202020204" pitchFamily="34" charset="0"/>
              </a:rPr>
              <a:t> 11/2022/TT-BLĐTBXH </a:t>
            </a:r>
            <a:r>
              <a:rPr lang="en-US" sz="2000" dirty="0" err="1">
                <a:effectLst/>
                <a:latin typeface="Arial" panose="020B0604020202020204" pitchFamily="34" charset="0"/>
                <a:ea typeface="Calibri" panose="020F0502020204030204" pitchFamily="34" charset="0"/>
                <a:cs typeface="Arial" panose="020B0604020202020204" pitchFamily="34" charset="0"/>
              </a:rPr>
              <a:t>ngày</a:t>
            </a:r>
            <a:r>
              <a:rPr lang="en-US" sz="2000" dirty="0">
                <a:effectLst/>
                <a:latin typeface="Arial" panose="020B0604020202020204" pitchFamily="34" charset="0"/>
                <a:ea typeface="Calibri" panose="020F0502020204030204" pitchFamily="34" charset="0"/>
                <a:cs typeface="Arial" panose="020B0604020202020204" pitchFamily="34" charset="0"/>
              </a:rPr>
              <a:t> 30/06/2022 </a:t>
            </a:r>
            <a:r>
              <a:rPr lang="en-US" sz="2000" dirty="0" err="1">
                <a:effectLst/>
                <a:latin typeface="Arial" panose="020B0604020202020204" pitchFamily="34" charset="0"/>
                <a:ea typeface="Calibri" panose="020F0502020204030204" pitchFamily="34" charset="0"/>
                <a:cs typeface="Arial" panose="020B0604020202020204" pitchFamily="34" charset="0"/>
              </a:rPr>
              <a:t>Hướng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dẫn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nội</a:t>
            </a:r>
            <a:r>
              <a:rPr lang="en-US" sz="2000" dirty="0">
                <a:effectLst/>
                <a:latin typeface="Arial" panose="020B0604020202020204" pitchFamily="34" charset="0"/>
                <a:ea typeface="Calibri" panose="020F0502020204030204" pitchFamily="34" charset="0"/>
                <a:cs typeface="Arial" panose="020B0604020202020204" pitchFamily="34" charset="0"/>
              </a:rPr>
              <a:t> dung </a:t>
            </a:r>
            <a:r>
              <a:rPr lang="en-US" sz="2000" dirty="0" err="1">
                <a:effectLst/>
                <a:latin typeface="Arial" panose="020B0604020202020204" pitchFamily="34" charset="0"/>
                <a:ea typeface="Calibri" panose="020F0502020204030204" pitchFamily="34" charset="0"/>
                <a:cs typeface="Arial" panose="020B0604020202020204" pitchFamily="34" charset="0"/>
              </a:rPr>
              <a:t>thực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hỗ</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bền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thuộc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chương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trình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mục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tiêu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Quốc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giảm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nghèo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bền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vững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giai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đoạn</a:t>
            </a:r>
            <a:r>
              <a:rPr lang="en-US" sz="2000" dirty="0">
                <a:effectLst/>
                <a:latin typeface="Arial" panose="020B0604020202020204" pitchFamily="34" charset="0"/>
                <a:ea typeface="Calibri" panose="020F0502020204030204" pitchFamily="34" charset="0"/>
                <a:cs typeface="Arial" panose="020B0604020202020204" pitchFamily="34" charset="0"/>
              </a:rPr>
              <a:t> 2021 – 2025.</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một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các</a:t>
            </a:r>
            <a:r>
              <a:rPr lang="en-US" sz="2000" dirty="0">
                <a:effectLst/>
                <a:latin typeface="Arial" panose="020B0604020202020204" pitchFamily="34" charset="0"/>
                <a:ea typeface="Calibri" panose="020F0502020204030204" pitchFamily="34" charset="0"/>
                <a:cs typeface="Arial" panose="020B0604020202020204" pitchFamily="34" charset="0"/>
              </a:rPr>
              <a:t> Thông </a:t>
            </a:r>
            <a:r>
              <a:rPr lang="en-US" sz="2000" dirty="0" err="1">
                <a:effectLst/>
                <a:latin typeface="Arial" panose="020B0604020202020204" pitchFamily="34" charset="0"/>
                <a:ea typeface="Calibri" panose="020F0502020204030204" pitchFamily="34" charset="0"/>
                <a:cs typeface="Arial" panose="020B0604020202020204" pitchFamily="34" charset="0"/>
              </a:rPr>
              <a:t>tư</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quyết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định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khác</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231664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0F7113-27AD-3DDF-BCB9-7C93D7777671}"/>
              </a:ext>
            </a:extLst>
          </p:cNvPr>
          <p:cNvPicPr>
            <a:picLocks noChangeAspect="1"/>
          </p:cNvPicPr>
          <p:nvPr/>
        </p:nvPicPr>
        <p:blipFill>
          <a:blip r:embed="rId3"/>
          <a:stretch>
            <a:fillRect/>
          </a:stretch>
        </p:blipFill>
        <p:spPr>
          <a:xfrm>
            <a:off x="1082299" y="695565"/>
            <a:ext cx="10565750" cy="5804863"/>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1012657"/>
            <a:ext cx="2241455"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Tree>
    <p:extLst>
      <p:ext uri="{BB962C8B-B14F-4D97-AF65-F5344CB8AC3E}">
        <p14:creationId xmlns:p14="http://schemas.microsoft.com/office/powerpoint/2010/main" val="571825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0B3BA-3AF5-90A4-52F4-57FC9DC94648}"/>
              </a:ext>
            </a:extLst>
          </p:cNvPr>
          <p:cNvPicPr>
            <a:picLocks noChangeAspect="1"/>
          </p:cNvPicPr>
          <p:nvPr/>
        </p:nvPicPr>
        <p:blipFill>
          <a:blip r:embed="rId3"/>
          <a:stretch>
            <a:fillRect/>
          </a:stretch>
        </p:blipFill>
        <p:spPr>
          <a:xfrm>
            <a:off x="234095" y="1381989"/>
            <a:ext cx="11723809" cy="5304762"/>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1012657"/>
            <a:ext cx="2241455"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2.2 Người tìm việc</a:t>
            </a:r>
          </a:p>
        </p:txBody>
      </p:sp>
      <p:sp>
        <p:nvSpPr>
          <p:cNvPr id="6" name="TextBox 5">
            <a:extLst>
              <a:ext uri="{FF2B5EF4-FFF2-40B4-BE49-F238E27FC236}">
                <a16:creationId xmlns:a16="http://schemas.microsoft.com/office/drawing/2014/main" id="{D9535617-938A-DDCF-8498-3613E1957CDA}"/>
              </a:ext>
            </a:extLst>
          </p:cNvPr>
          <p:cNvSpPr txBox="1"/>
          <p:nvPr/>
        </p:nvSpPr>
        <p:spPr>
          <a:xfrm>
            <a:off x="8897812" y="1028294"/>
            <a:ext cx="2241455"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In phiếu 01a</a:t>
            </a:r>
          </a:p>
        </p:txBody>
      </p:sp>
      <p:pic>
        <p:nvPicPr>
          <p:cNvPr id="9" name="Picture 8">
            <a:extLst>
              <a:ext uri="{FF2B5EF4-FFF2-40B4-BE49-F238E27FC236}">
                <a16:creationId xmlns:a16="http://schemas.microsoft.com/office/drawing/2014/main" id="{CEE8F7E5-22A5-C9CF-B14E-B75CF537A8F7}"/>
              </a:ext>
            </a:extLst>
          </p:cNvPr>
          <p:cNvPicPr>
            <a:picLocks noChangeAspect="1"/>
          </p:cNvPicPr>
          <p:nvPr/>
        </p:nvPicPr>
        <p:blipFill>
          <a:blip r:embed="rId4"/>
          <a:stretch>
            <a:fillRect/>
          </a:stretch>
        </p:blipFill>
        <p:spPr>
          <a:xfrm>
            <a:off x="10291648" y="3429000"/>
            <a:ext cx="1695238" cy="2409524"/>
          </a:xfrm>
          <a:prstGeom prst="rect">
            <a:avLst/>
          </a:prstGeom>
        </p:spPr>
      </p:pic>
    </p:spTree>
    <p:extLst>
      <p:ext uri="{BB962C8B-B14F-4D97-AF65-F5344CB8AC3E}">
        <p14:creationId xmlns:p14="http://schemas.microsoft.com/office/powerpoint/2010/main" val="206964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10EC4F-D031-D718-3160-0579ACF07E41}"/>
              </a:ext>
            </a:extLst>
          </p:cNvPr>
          <p:cNvPicPr>
            <a:picLocks noChangeAspect="1"/>
          </p:cNvPicPr>
          <p:nvPr/>
        </p:nvPicPr>
        <p:blipFill>
          <a:blip r:embed="rId3"/>
          <a:stretch>
            <a:fillRect/>
          </a:stretch>
        </p:blipFill>
        <p:spPr>
          <a:xfrm>
            <a:off x="887281" y="644320"/>
            <a:ext cx="10971786" cy="5875155"/>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179569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2.3 Biến động</a:t>
            </a:r>
          </a:p>
        </p:txBody>
      </p:sp>
    </p:spTree>
    <p:extLst>
      <p:ext uri="{BB962C8B-B14F-4D97-AF65-F5344CB8AC3E}">
        <p14:creationId xmlns:p14="http://schemas.microsoft.com/office/powerpoint/2010/main" val="118415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2958908"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304797" y="2053883"/>
            <a:ext cx="2958908" cy="923330"/>
          </a:xfrm>
          <a:prstGeom prst="rect">
            <a:avLst/>
          </a:prstGeom>
          <a:solidFill>
            <a:schemeClr val="tx2"/>
          </a:solidFill>
        </p:spPr>
        <p:txBody>
          <a:bodyPr wrap="square" rtlCol="0">
            <a:spAutoFit/>
          </a:bodyPr>
          <a:lstStyle/>
          <a:p>
            <a:r>
              <a:rPr lang="en-US" b="1">
                <a:solidFill>
                  <a:schemeClr val="bg1"/>
                </a:solidFill>
                <a:latin typeface="Arial" panose="020B0604020202020204" pitchFamily="34" charset="0"/>
                <a:cs typeface="Arial" panose="020B0604020202020204" pitchFamily="34" charset="0"/>
              </a:rPr>
              <a:t>Quản lý các mẫu báo cáo theo nghị định, thông tư của luật việc làm</a:t>
            </a:r>
          </a:p>
        </p:txBody>
      </p:sp>
      <p:pic>
        <p:nvPicPr>
          <p:cNvPr id="5" name="Picture 4">
            <a:extLst>
              <a:ext uri="{FF2B5EF4-FFF2-40B4-BE49-F238E27FC236}">
                <a16:creationId xmlns:a16="http://schemas.microsoft.com/office/drawing/2014/main" id="{94430452-66E7-4424-0D5C-2D03DEDDAF90}"/>
              </a:ext>
            </a:extLst>
          </p:cNvPr>
          <p:cNvPicPr>
            <a:picLocks noChangeAspect="1"/>
          </p:cNvPicPr>
          <p:nvPr/>
        </p:nvPicPr>
        <p:blipFill>
          <a:blip r:embed="rId3"/>
          <a:stretch>
            <a:fillRect/>
          </a:stretch>
        </p:blipFill>
        <p:spPr>
          <a:xfrm>
            <a:off x="3298873" y="1000429"/>
            <a:ext cx="6219048" cy="2428571"/>
          </a:xfrm>
          <a:prstGeom prst="rect">
            <a:avLst/>
          </a:prstGeom>
        </p:spPr>
      </p:pic>
      <p:pic>
        <p:nvPicPr>
          <p:cNvPr id="10" name="Picture 9">
            <a:extLst>
              <a:ext uri="{FF2B5EF4-FFF2-40B4-BE49-F238E27FC236}">
                <a16:creationId xmlns:a16="http://schemas.microsoft.com/office/drawing/2014/main" id="{1ECA6AAE-66B0-3970-7D38-441E89A2E5BA}"/>
              </a:ext>
            </a:extLst>
          </p:cNvPr>
          <p:cNvPicPr>
            <a:picLocks noChangeAspect="1"/>
          </p:cNvPicPr>
          <p:nvPr/>
        </p:nvPicPr>
        <p:blipFill>
          <a:blip r:embed="rId4"/>
          <a:stretch>
            <a:fillRect/>
          </a:stretch>
        </p:blipFill>
        <p:spPr>
          <a:xfrm>
            <a:off x="3298872" y="3429000"/>
            <a:ext cx="6219047" cy="2676190"/>
          </a:xfrm>
          <a:prstGeom prst="rect">
            <a:avLst/>
          </a:prstGeom>
        </p:spPr>
      </p:pic>
    </p:spTree>
    <p:extLst>
      <p:ext uri="{BB962C8B-B14F-4D97-AF65-F5344CB8AC3E}">
        <p14:creationId xmlns:p14="http://schemas.microsoft.com/office/powerpoint/2010/main" val="109029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B911BD-51CC-DFB1-210F-71BAA7A03E2E}"/>
              </a:ext>
            </a:extLst>
          </p:cNvPr>
          <p:cNvPicPr>
            <a:picLocks noChangeAspect="1"/>
          </p:cNvPicPr>
          <p:nvPr/>
        </p:nvPicPr>
        <p:blipFill>
          <a:blip r:embed="rId3"/>
          <a:stretch>
            <a:fillRect/>
          </a:stretch>
        </p:blipFill>
        <p:spPr>
          <a:xfrm>
            <a:off x="3263705" y="1661659"/>
            <a:ext cx="8591993" cy="3534681"/>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984521"/>
            <a:ext cx="2958908"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304797" y="2053883"/>
            <a:ext cx="2958908" cy="646331"/>
          </a:xfrm>
          <a:prstGeom prst="rect">
            <a:avLst/>
          </a:prstGeom>
          <a:solidFill>
            <a:schemeClr val="tx2"/>
          </a:solidFill>
        </p:spPr>
        <p:txBody>
          <a:bodyPr wrap="square" rtlCol="0">
            <a:spAutoFit/>
          </a:bodyPr>
          <a:lstStyle/>
          <a:p>
            <a:pPr algn="l"/>
            <a:r>
              <a:rPr lang="en-US" b="0" i="0">
                <a:solidFill>
                  <a:srgbClr val="181C32"/>
                </a:solidFill>
                <a:effectLst/>
                <a:latin typeface="Poppins" panose="00000500000000000000" pitchFamily="2" charset="0"/>
              </a:rPr>
              <a:t>Báo cáo thông tin cung lao động - Mẫu 01b (xã)</a:t>
            </a:r>
          </a:p>
        </p:txBody>
      </p:sp>
    </p:spTree>
    <p:extLst>
      <p:ext uri="{BB962C8B-B14F-4D97-AF65-F5344CB8AC3E}">
        <p14:creationId xmlns:p14="http://schemas.microsoft.com/office/powerpoint/2010/main" val="3152128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114067-9856-3BCF-18A8-17C2E5B05097}"/>
              </a:ext>
            </a:extLst>
          </p:cNvPr>
          <p:cNvPicPr>
            <a:picLocks noChangeAspect="1"/>
          </p:cNvPicPr>
          <p:nvPr/>
        </p:nvPicPr>
        <p:blipFill>
          <a:blip r:embed="rId3"/>
          <a:stretch>
            <a:fillRect/>
          </a:stretch>
        </p:blipFill>
        <p:spPr>
          <a:xfrm>
            <a:off x="304797" y="1123776"/>
            <a:ext cx="11728311" cy="5445609"/>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9" name="TextBox 8">
            <a:extLst>
              <a:ext uri="{FF2B5EF4-FFF2-40B4-BE49-F238E27FC236}">
                <a16:creationId xmlns:a16="http://schemas.microsoft.com/office/drawing/2014/main" id="{265B6882-5376-495F-F7CA-99A4B4341510}"/>
              </a:ext>
            </a:extLst>
          </p:cNvPr>
          <p:cNvSpPr txBox="1"/>
          <p:nvPr/>
        </p:nvSpPr>
        <p:spPr>
          <a:xfrm>
            <a:off x="5725550" y="723666"/>
            <a:ext cx="5964702" cy="369332"/>
          </a:xfrm>
          <a:prstGeom prst="rect">
            <a:avLst/>
          </a:prstGeom>
          <a:solidFill>
            <a:schemeClr val="tx2"/>
          </a:solidFill>
        </p:spPr>
        <p:txBody>
          <a:bodyPr wrap="square" rtlCol="0">
            <a:spAutoFit/>
          </a:bodyPr>
          <a:lstStyle/>
          <a:p>
            <a:pPr algn="l"/>
            <a:r>
              <a:rPr lang="en-US" b="0" i="0">
                <a:solidFill>
                  <a:srgbClr val="181C32"/>
                </a:solidFill>
                <a:effectLst/>
                <a:latin typeface="Poppins" panose="00000500000000000000" pitchFamily="2" charset="0"/>
              </a:rPr>
              <a:t>Báo cáo thông tin cung lao động - Mẫu 01b (xã)</a:t>
            </a:r>
          </a:p>
        </p:txBody>
      </p:sp>
    </p:spTree>
    <p:extLst>
      <p:ext uri="{BB962C8B-B14F-4D97-AF65-F5344CB8AC3E}">
        <p14:creationId xmlns:p14="http://schemas.microsoft.com/office/powerpoint/2010/main" val="30840322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774534-6EB7-DB7F-B3AC-0CC06AADFFC1}"/>
              </a:ext>
            </a:extLst>
          </p:cNvPr>
          <p:cNvPicPr>
            <a:picLocks noChangeAspect="1"/>
          </p:cNvPicPr>
          <p:nvPr/>
        </p:nvPicPr>
        <p:blipFill>
          <a:blip r:embed="rId3"/>
          <a:stretch>
            <a:fillRect/>
          </a:stretch>
        </p:blipFill>
        <p:spPr>
          <a:xfrm>
            <a:off x="304797" y="1658281"/>
            <a:ext cx="9886600" cy="4849588"/>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sp>
        <p:nvSpPr>
          <p:cNvPr id="4" name="TextBox 3">
            <a:extLst>
              <a:ext uri="{FF2B5EF4-FFF2-40B4-BE49-F238E27FC236}">
                <a16:creationId xmlns:a16="http://schemas.microsoft.com/office/drawing/2014/main" id="{B6D3FBB5-6B39-475D-80A7-44ABEEF63688}"/>
              </a:ext>
            </a:extLst>
          </p:cNvPr>
          <p:cNvSpPr txBox="1"/>
          <p:nvPr/>
        </p:nvSpPr>
        <p:spPr>
          <a:xfrm>
            <a:off x="304797" y="1288949"/>
            <a:ext cx="4275863" cy="369332"/>
          </a:xfrm>
          <a:prstGeom prst="rect">
            <a:avLst/>
          </a:prstGeom>
          <a:solidFill>
            <a:schemeClr val="tx2">
              <a:lumMod val="20000"/>
              <a:lumOff val="80000"/>
            </a:schemeClr>
          </a:solidFill>
        </p:spPr>
        <p:txBody>
          <a:bodyPr wrap="square" rtlCol="0">
            <a:spAutoFit/>
          </a:bodyPr>
          <a:lstStyle/>
          <a:p>
            <a:pPr algn="l"/>
            <a:r>
              <a:rPr lang="vi-VN" b="0" i="0">
                <a:solidFill>
                  <a:srgbClr val="181C32"/>
                </a:solidFill>
                <a:effectLst/>
                <a:latin typeface="Poppins" panose="00000500000000000000" pitchFamily="2" charset="0"/>
              </a:rPr>
              <a:t>Thông tin thị trường cung lao động</a:t>
            </a:r>
          </a:p>
        </p:txBody>
      </p:sp>
      <p:pic>
        <p:nvPicPr>
          <p:cNvPr id="10" name="Picture 9">
            <a:extLst>
              <a:ext uri="{FF2B5EF4-FFF2-40B4-BE49-F238E27FC236}">
                <a16:creationId xmlns:a16="http://schemas.microsoft.com/office/drawing/2014/main" id="{3D51C6F8-73A2-5668-F2DA-EFFED0450FE2}"/>
              </a:ext>
            </a:extLst>
          </p:cNvPr>
          <p:cNvPicPr>
            <a:picLocks noChangeAspect="1"/>
          </p:cNvPicPr>
          <p:nvPr/>
        </p:nvPicPr>
        <p:blipFill>
          <a:blip r:embed="rId4"/>
          <a:stretch>
            <a:fillRect/>
          </a:stretch>
        </p:blipFill>
        <p:spPr>
          <a:xfrm>
            <a:off x="7107323" y="1288949"/>
            <a:ext cx="4504762" cy="2314286"/>
          </a:xfrm>
          <a:prstGeom prst="rect">
            <a:avLst/>
          </a:prstGeom>
        </p:spPr>
      </p:pic>
    </p:spTree>
    <p:extLst>
      <p:ext uri="{BB962C8B-B14F-4D97-AF65-F5344CB8AC3E}">
        <p14:creationId xmlns:p14="http://schemas.microsoft.com/office/powerpoint/2010/main" val="4172448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pic>
        <p:nvPicPr>
          <p:cNvPr id="5" name="Picture 4">
            <a:extLst>
              <a:ext uri="{FF2B5EF4-FFF2-40B4-BE49-F238E27FC236}">
                <a16:creationId xmlns:a16="http://schemas.microsoft.com/office/drawing/2014/main" id="{C9839FED-1E85-368A-AFA3-4C4C348CB2C6}"/>
              </a:ext>
            </a:extLst>
          </p:cNvPr>
          <p:cNvPicPr>
            <a:picLocks noChangeAspect="1"/>
          </p:cNvPicPr>
          <p:nvPr/>
        </p:nvPicPr>
        <p:blipFill>
          <a:blip r:embed="rId3"/>
          <a:stretch>
            <a:fillRect/>
          </a:stretch>
        </p:blipFill>
        <p:spPr>
          <a:xfrm>
            <a:off x="210286" y="2498431"/>
            <a:ext cx="11771428" cy="4285714"/>
          </a:xfrm>
          <a:prstGeom prst="rect">
            <a:avLst/>
          </a:prstGeom>
        </p:spPr>
      </p:pic>
      <p:pic>
        <p:nvPicPr>
          <p:cNvPr id="6" name="Picture 5">
            <a:extLst>
              <a:ext uri="{FF2B5EF4-FFF2-40B4-BE49-F238E27FC236}">
                <a16:creationId xmlns:a16="http://schemas.microsoft.com/office/drawing/2014/main" id="{85D94056-317A-8523-B645-B5A9D527DB7F}"/>
              </a:ext>
            </a:extLst>
          </p:cNvPr>
          <p:cNvPicPr>
            <a:picLocks noChangeAspect="1"/>
          </p:cNvPicPr>
          <p:nvPr/>
        </p:nvPicPr>
        <p:blipFill>
          <a:blip r:embed="rId4"/>
          <a:stretch>
            <a:fillRect/>
          </a:stretch>
        </p:blipFill>
        <p:spPr>
          <a:xfrm>
            <a:off x="5899049" y="723666"/>
            <a:ext cx="4581382" cy="2787820"/>
          </a:xfrm>
          <a:prstGeom prst="rect">
            <a:avLst/>
          </a:prstGeom>
        </p:spPr>
      </p:pic>
      <p:sp>
        <p:nvSpPr>
          <p:cNvPr id="4" name="TextBox 3">
            <a:extLst>
              <a:ext uri="{FF2B5EF4-FFF2-40B4-BE49-F238E27FC236}">
                <a16:creationId xmlns:a16="http://schemas.microsoft.com/office/drawing/2014/main" id="{7A822602-CAD4-1F55-BAED-B29048CFBE06}"/>
              </a:ext>
            </a:extLst>
          </p:cNvPr>
          <p:cNvSpPr txBox="1"/>
          <p:nvPr/>
        </p:nvSpPr>
        <p:spPr>
          <a:xfrm>
            <a:off x="304797" y="1493108"/>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Mẫu tổng hợp</a:t>
            </a:r>
          </a:p>
        </p:txBody>
      </p:sp>
    </p:spTree>
    <p:extLst>
      <p:ext uri="{BB962C8B-B14F-4D97-AF65-F5344CB8AC3E}">
        <p14:creationId xmlns:p14="http://schemas.microsoft.com/office/powerpoint/2010/main" val="1818006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3729437"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2.4 Tổng hợp – Báo cáo</a:t>
            </a:r>
          </a:p>
        </p:txBody>
      </p:sp>
      <p:pic>
        <p:nvPicPr>
          <p:cNvPr id="7" name="Picture 6">
            <a:extLst>
              <a:ext uri="{FF2B5EF4-FFF2-40B4-BE49-F238E27FC236}">
                <a16:creationId xmlns:a16="http://schemas.microsoft.com/office/drawing/2014/main" id="{3EC3F37E-4113-19CC-2E83-3AA1F768EE72}"/>
              </a:ext>
            </a:extLst>
          </p:cNvPr>
          <p:cNvPicPr>
            <a:picLocks noChangeAspect="1"/>
          </p:cNvPicPr>
          <p:nvPr/>
        </p:nvPicPr>
        <p:blipFill>
          <a:blip r:embed="rId3"/>
          <a:stretch>
            <a:fillRect/>
          </a:stretch>
        </p:blipFill>
        <p:spPr>
          <a:xfrm>
            <a:off x="131298" y="1366496"/>
            <a:ext cx="11961905" cy="4961905"/>
          </a:xfrm>
          <a:prstGeom prst="rect">
            <a:avLst/>
          </a:prstGeom>
        </p:spPr>
      </p:pic>
      <p:sp>
        <p:nvSpPr>
          <p:cNvPr id="4" name="TextBox 3">
            <a:extLst>
              <a:ext uri="{FF2B5EF4-FFF2-40B4-BE49-F238E27FC236}">
                <a16:creationId xmlns:a16="http://schemas.microsoft.com/office/drawing/2014/main" id="{64452989-5C67-F8C3-CD51-24879A89946D}"/>
              </a:ext>
            </a:extLst>
          </p:cNvPr>
          <p:cNvSpPr txBox="1"/>
          <p:nvPr/>
        </p:nvSpPr>
        <p:spPr>
          <a:xfrm>
            <a:off x="4593098" y="723666"/>
            <a:ext cx="5887333"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Danh sách biến động – Mẫu A3</a:t>
            </a:r>
          </a:p>
        </p:txBody>
      </p:sp>
    </p:spTree>
    <p:extLst>
      <p:ext uri="{BB962C8B-B14F-4D97-AF65-F5344CB8AC3E}">
        <p14:creationId xmlns:p14="http://schemas.microsoft.com/office/powerpoint/2010/main" val="64775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3AA37D-290A-68C9-4CF8-8B327F8A4BFD}"/>
              </a:ext>
            </a:extLst>
          </p:cNvPr>
          <p:cNvPicPr>
            <a:picLocks noChangeAspect="1"/>
          </p:cNvPicPr>
          <p:nvPr/>
        </p:nvPicPr>
        <p:blipFill>
          <a:blip r:embed="rId3"/>
          <a:stretch>
            <a:fillRect/>
          </a:stretch>
        </p:blipFill>
        <p:spPr>
          <a:xfrm>
            <a:off x="2447781" y="1020158"/>
            <a:ext cx="9439422" cy="5514286"/>
          </a:xfrm>
          <a:prstGeom prst="rect">
            <a:avLst/>
          </a:prstGeom>
        </p:spPr>
      </p:pic>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1538071"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2.5 Hộp thư</a:t>
            </a:r>
          </a:p>
        </p:txBody>
      </p:sp>
      <p:sp>
        <p:nvSpPr>
          <p:cNvPr id="6" name="TextBox 5">
            <a:extLst>
              <a:ext uri="{FF2B5EF4-FFF2-40B4-BE49-F238E27FC236}">
                <a16:creationId xmlns:a16="http://schemas.microsoft.com/office/drawing/2014/main" id="{50DF5073-D0BF-0A12-D310-5D91B086FFF4}"/>
              </a:ext>
            </a:extLst>
          </p:cNvPr>
          <p:cNvSpPr txBox="1"/>
          <p:nvPr/>
        </p:nvSpPr>
        <p:spPr>
          <a:xfrm>
            <a:off x="304797" y="1493108"/>
            <a:ext cx="2142984" cy="1200329"/>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Là chức năng trao đổi thông tin văn bản giữa đơn vị và cấp quản lý</a:t>
            </a:r>
          </a:p>
        </p:txBody>
      </p:sp>
    </p:spTree>
    <p:extLst>
      <p:ext uri="{BB962C8B-B14F-4D97-AF65-F5344CB8AC3E}">
        <p14:creationId xmlns:p14="http://schemas.microsoft.com/office/powerpoint/2010/main" val="554453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D410C0-FF8A-4DF0-26AA-C587CD5E8626}"/>
              </a:ext>
            </a:extLst>
          </p:cNvPr>
          <p:cNvSpPr>
            <a:spLocks noGrp="1"/>
          </p:cNvSpPr>
          <p:nvPr>
            <p:ph idx="1"/>
          </p:nvPr>
        </p:nvSpPr>
        <p:spPr>
          <a:xfrm>
            <a:off x="1141412" y="562708"/>
            <a:ext cx="9905999" cy="5570806"/>
          </a:xfrm>
        </p:spPr>
        <p:txBody>
          <a:bodyPr>
            <a:normAutofit fontScale="92500" lnSpcReduction="10000"/>
          </a:bodyPr>
          <a:lstStyle/>
          <a:p>
            <a:pPr marL="457200" marR="0" lvl="1" indent="0" algn="just">
              <a:lnSpc>
                <a:spcPct val="150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III.</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Kỹ</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thuật</a:t>
            </a:r>
            <a:r>
              <a:rPr lang="en-US" b="1" dirty="0">
                <a:effectLst/>
                <a:latin typeface="Arial" panose="020B0604020202020204" pitchFamily="34" charset="0"/>
                <a:ea typeface="Calibri" panose="020F0502020204030204" pitchFamily="34" charset="0"/>
                <a:cs typeface="Arial" panose="020B0604020202020204" pitchFamily="34" charset="0"/>
              </a:rPr>
              <a:t>:</a:t>
            </a:r>
            <a:endParaRPr lang="vi-VN"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Phần mềm </a:t>
            </a:r>
            <a:r>
              <a:rPr lang="en-US" sz="2000" dirty="0" err="1">
                <a:effectLst/>
                <a:latin typeface="Arial" panose="020B0604020202020204" pitchFamily="34" charset="0"/>
                <a:ea typeface="Calibri" panose="020F0502020204030204" pitchFamily="34" charset="0"/>
                <a:cs typeface="Arial" panose="020B0604020202020204" pitchFamily="34" charset="0"/>
              </a:rPr>
              <a:t>quản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lý</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việc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làm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lv-LV" sz="2000" dirty="0">
                <a:effectLst/>
                <a:latin typeface="Arial" panose="020B0604020202020204" pitchFamily="34" charset="0"/>
                <a:ea typeface="Calibri" panose="020F0502020204030204" pitchFamily="34" charset="0"/>
                <a:cs typeface="Arial" panose="020B0604020202020204" pitchFamily="34" charset="0"/>
              </a:rPr>
              <a:t>chạy trên môi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trường</a:t>
            </a:r>
            <a:r>
              <a:rPr lang="en-US" sz="2000" dirty="0">
                <a:effectLst/>
                <a:latin typeface="Arial" panose="020B0604020202020204" pitchFamily="34" charset="0"/>
                <a:ea typeface="Calibri" panose="020F0502020204030204" pitchFamily="34" charset="0"/>
                <a:cs typeface="Arial" panose="020B0604020202020204" pitchFamily="34" charset="0"/>
              </a:rPr>
              <a:t> Internet; </a:t>
            </a:r>
            <a:r>
              <a:rPr lang="en-US" sz="2000" dirty="0" err="1">
                <a:effectLst/>
                <a:latin typeface="Arial" panose="020B0604020202020204" pitchFamily="34" charset="0"/>
                <a:ea typeface="Calibri" panose="020F0502020204030204" pitchFamily="34" charset="0"/>
                <a:cs typeface="Arial" panose="020B0604020202020204" pitchFamily="34" charset="0"/>
              </a:rPr>
              <a:t>dễ</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dàng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vận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hành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trên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thiết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bị</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nối</a:t>
            </a:r>
            <a:r>
              <a:rPr lang="en-US" sz="2000" dirty="0">
                <a:effectLst/>
                <a:latin typeface="Arial" panose="020B0604020202020204" pitchFamily="34" charset="0"/>
                <a:ea typeface="Calibri" panose="020F0502020204030204" pitchFamily="34" charset="0"/>
                <a:cs typeface="Arial" panose="020B0604020202020204" pitchFamily="34" charset="0"/>
              </a:rPr>
              <a:t> Internet </a:t>
            </a:r>
            <a:r>
              <a:rPr lang="en-US" sz="2000" dirty="0" err="1">
                <a:effectLst/>
                <a:latin typeface="Arial" panose="020B0604020202020204" pitchFamily="34" charset="0"/>
                <a:ea typeface="Calibri" panose="020F0502020204030204" pitchFamily="34" charset="0"/>
                <a:cs typeface="Arial" panose="020B0604020202020204" pitchFamily="34" charset="0"/>
              </a:rPr>
              <a:t>với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đơn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giản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hiện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đại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dễ</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dụng</a:t>
            </a:r>
            <a:r>
              <a:rPr lang="lv-LV" sz="2000" dirty="0">
                <a:effectLst/>
                <a:latin typeface="Arial" panose="020B0604020202020204" pitchFamily="34" charset="0"/>
                <a:ea typeface="Calibri" panose="020F0502020204030204" pitchFamily="34" charset="0"/>
                <a:cs typeface="Arial" panose="020B0604020202020204" pitchFamily="34" charset="0"/>
              </a:rPr>
              <a:t>. </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Ngôn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ngữ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trình</a:t>
            </a:r>
            <a:r>
              <a:rPr lang="en-US" sz="2000" dirty="0">
                <a:effectLst/>
                <a:latin typeface="Arial" panose="020B0604020202020204" pitchFamily="34" charset="0"/>
                <a:ea typeface="Calibri" panose="020F0502020204030204" pitchFamily="34" charset="0"/>
                <a:cs typeface="Arial" panose="020B0604020202020204" pitchFamily="34" charset="0"/>
              </a:rPr>
              <a:t>: PHP</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Nền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tảng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lập</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trình</a:t>
            </a:r>
            <a:r>
              <a:rPr lang="en-US" sz="2000" dirty="0">
                <a:effectLst/>
                <a:latin typeface="Arial" panose="020B0604020202020204" pitchFamily="34" charset="0"/>
                <a:ea typeface="Calibri" panose="020F0502020204030204" pitchFamily="34" charset="0"/>
                <a:cs typeface="Arial" panose="020B0604020202020204" pitchFamily="34" charset="0"/>
              </a:rPr>
              <a:t>: Frame work Laravel 5.8</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Cơ sở dữ liệu MySQL 5.6 đặt tại máy chủ dữ liệu tập trung;</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Toàn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liệu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hệ</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thống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cài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đặt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chế</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lưu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phục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hồi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khi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lỗi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hệ</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thống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mất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kết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nối</a:t>
            </a:r>
            <a:r>
              <a:rPr lang="en-US" sz="2000" dirty="0">
                <a:effectLst/>
                <a:latin typeface="Arial" panose="020B0604020202020204" pitchFamily="34" charset="0"/>
                <a:ea typeface="Calibri" panose="020F0502020204030204" pitchFamily="34" charset="0"/>
                <a:cs typeface="Arial" panose="020B0604020202020204" pitchFamily="34" charset="0"/>
              </a:rPr>
              <a:t> Internet hay </a:t>
            </a:r>
            <a:r>
              <a:rPr lang="en-US" sz="2000" dirty="0" err="1">
                <a:effectLst/>
                <a:latin typeface="Arial" panose="020B0604020202020204" pitchFamily="34" charset="0"/>
                <a:ea typeface="Calibri" panose="020F0502020204030204" pitchFamily="34" charset="0"/>
                <a:cs typeface="Arial" panose="020B0604020202020204" pitchFamily="34" charset="0"/>
              </a:rPr>
              <a:t>bất</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kỳ</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sự</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cố</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nào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xảy</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ra.</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Dữ</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liệu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luôn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đảm</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bảo</a:t>
            </a:r>
            <a:r>
              <a:rPr lang="en-US" sz="2000" dirty="0">
                <a:effectLst/>
                <a:latin typeface="Arial" panose="020B0604020202020204" pitchFamily="34" charset="0"/>
                <a:ea typeface="Calibri" panose="020F0502020204030204" pitchFamily="34" charset="0"/>
                <a:cs typeface="Arial" panose="020B0604020202020204" pitchFamily="34" charset="0"/>
              </a:rPr>
              <a:t> an </a:t>
            </a:r>
            <a:r>
              <a:rPr lang="en-US" sz="2000" dirty="0" err="1">
                <a:effectLst/>
                <a:latin typeface="Arial" panose="020B0604020202020204" pitchFamily="34" charset="0"/>
                <a:ea typeface="Calibri" panose="020F0502020204030204" pitchFamily="34" charset="0"/>
                <a:cs typeface="Arial" panose="020B0604020202020204" pitchFamily="34" charset="0"/>
              </a:rPr>
              <a:t>toàn</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với</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tiêu</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chí</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cao</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nhất</a:t>
            </a:r>
            <a:r>
              <a:rPr lang="en-US" sz="2000" dirty="0">
                <a:effectLst/>
                <a:latin typeface="Arial" panose="020B0604020202020204" pitchFamily="34" charset="0"/>
                <a:ea typeface="Calibri" panose="020F0502020204030204" pitchFamily="34" charset="0"/>
                <a:cs typeface="Arial" panose="020B0604020202020204" pitchFamily="34" charset="0"/>
              </a:rPr>
              <a:t>.</a:t>
            </a:r>
          </a:p>
          <a:p>
            <a:pPr marL="457200" marR="0" lvl="1" indent="0" algn="just">
              <a:lnSpc>
                <a:spcPct val="150000"/>
              </a:lnSpc>
              <a:spcBef>
                <a:spcPts val="0"/>
              </a:spcBef>
              <a:spcAft>
                <a:spcPts val="0"/>
              </a:spcAft>
              <a:buNone/>
            </a:pPr>
            <a:r>
              <a:rPr lang="en-US" b="1">
                <a:latin typeface="Arial" panose="020B0604020202020204" pitchFamily="34" charset="0"/>
                <a:ea typeface="Calibri" panose="020F0502020204030204" pitchFamily="34" charset="0"/>
                <a:cs typeface="Arial" panose="020B0604020202020204" pitchFamily="34" charset="0"/>
              </a:rPr>
              <a:t>I</a:t>
            </a:r>
            <a:r>
              <a:rPr lang="en-US" b="1" dirty="0">
                <a:latin typeface="Arial" panose="020B0604020202020204" pitchFamily="34" charset="0"/>
                <a:ea typeface="Calibri" panose="020F0502020204030204" pitchFamily="34" charset="0"/>
                <a:cs typeface="Arial" panose="020B0604020202020204" pitchFamily="34" charset="0"/>
              </a:rPr>
              <a:t>V</a:t>
            </a:r>
            <a:r>
              <a:rPr lang="en-US" b="1">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Mục</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tiêu</a:t>
            </a:r>
            <a:r>
              <a:rPr lang="en-US" b="1" dirty="0">
                <a:effectLst/>
                <a:latin typeface="Arial" panose="020B0604020202020204" pitchFamily="34" charset="0"/>
                <a:ea typeface="Calibri" panose="020F0502020204030204" pitchFamily="34" charset="0"/>
                <a:cs typeface="Arial" panose="020B0604020202020204" pitchFamily="34" charset="0"/>
              </a:rPr>
              <a:t>: </a:t>
            </a:r>
            <a:endParaRPr lang="vi-VN"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Thu thập thông tin cơ bản , chính xác về thực trạng lao động, việc làm, thất nghiệp thực tế trên địa bàn tỉnh, làm cơ sở hoạch định chính sách việc làm và phát triển nguồn nhân lực của tỉnh(sau đây gọi tắt là thông tin Cung lao động).</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endParaRPr lang="vi-VN" sz="2000" dirty="0">
              <a:effectLst/>
              <a:latin typeface="Arial" panose="020B060402020202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6252465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CÁC CHỨC NĂNG</a:t>
            </a:r>
          </a:p>
        </p:txBody>
      </p:sp>
      <p:sp>
        <p:nvSpPr>
          <p:cNvPr id="2" name="TextBox 1">
            <a:extLst>
              <a:ext uri="{FF2B5EF4-FFF2-40B4-BE49-F238E27FC236}">
                <a16:creationId xmlns:a16="http://schemas.microsoft.com/office/drawing/2014/main" id="{5A9FE502-489B-B24E-351F-D57AD1B9C9D9}"/>
              </a:ext>
            </a:extLst>
          </p:cNvPr>
          <p:cNvSpPr txBox="1"/>
          <p:nvPr/>
        </p:nvSpPr>
        <p:spPr>
          <a:xfrm>
            <a:off x="304797" y="723666"/>
            <a:ext cx="1538071" cy="369332"/>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2.5 Hộp thư</a:t>
            </a:r>
          </a:p>
        </p:txBody>
      </p:sp>
      <p:sp>
        <p:nvSpPr>
          <p:cNvPr id="6" name="TextBox 5">
            <a:extLst>
              <a:ext uri="{FF2B5EF4-FFF2-40B4-BE49-F238E27FC236}">
                <a16:creationId xmlns:a16="http://schemas.microsoft.com/office/drawing/2014/main" id="{50DF5073-D0BF-0A12-D310-5D91B086FFF4}"/>
              </a:ext>
            </a:extLst>
          </p:cNvPr>
          <p:cNvSpPr txBox="1"/>
          <p:nvPr/>
        </p:nvSpPr>
        <p:spPr>
          <a:xfrm>
            <a:off x="304797" y="1493108"/>
            <a:ext cx="2142984" cy="3970318"/>
          </a:xfrm>
          <a:prstGeom prst="rect">
            <a:avLst/>
          </a:prstGeom>
          <a:solidFill>
            <a:schemeClr val="tx2">
              <a:lumMod val="20000"/>
              <a:lumOff val="80000"/>
            </a:schemeClr>
          </a:solidFill>
        </p:spPr>
        <p:txBody>
          <a:bodyPr wrap="square" rtlCol="0">
            <a:spAutoFit/>
          </a:bodyPr>
          <a:lstStyle/>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Tạo văn bản. Nhập đầy đủ thông tin văn bản như:</a:t>
            </a:r>
          </a:p>
          <a:p>
            <a:endPar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Đối tượng gửi đến</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Tiêu đề</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Nội dung tóm tắt</a:t>
            </a: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File văn bản đính kèm</a:t>
            </a:r>
          </a:p>
          <a:p>
            <a:endPar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Rồi bấm “Đồng ý” để gửi đi</a:t>
            </a:r>
          </a:p>
        </p:txBody>
      </p:sp>
      <p:pic>
        <p:nvPicPr>
          <p:cNvPr id="7" name="Picture 6">
            <a:extLst>
              <a:ext uri="{FF2B5EF4-FFF2-40B4-BE49-F238E27FC236}">
                <a16:creationId xmlns:a16="http://schemas.microsoft.com/office/drawing/2014/main" id="{E600DD13-F641-B66A-A0C1-6EF921B88FF8}"/>
              </a:ext>
            </a:extLst>
          </p:cNvPr>
          <p:cNvPicPr>
            <a:picLocks noChangeAspect="1"/>
          </p:cNvPicPr>
          <p:nvPr/>
        </p:nvPicPr>
        <p:blipFill>
          <a:blip r:embed="rId3"/>
          <a:stretch>
            <a:fillRect/>
          </a:stretch>
        </p:blipFill>
        <p:spPr>
          <a:xfrm>
            <a:off x="5572917" y="723666"/>
            <a:ext cx="6314286" cy="2704762"/>
          </a:xfrm>
          <a:prstGeom prst="rect">
            <a:avLst/>
          </a:prstGeom>
        </p:spPr>
      </p:pic>
      <p:pic>
        <p:nvPicPr>
          <p:cNvPr id="9" name="Picture 8">
            <a:extLst>
              <a:ext uri="{FF2B5EF4-FFF2-40B4-BE49-F238E27FC236}">
                <a16:creationId xmlns:a16="http://schemas.microsoft.com/office/drawing/2014/main" id="{F54C2436-7781-0665-7EA0-91AE194B7587}"/>
              </a:ext>
            </a:extLst>
          </p:cNvPr>
          <p:cNvPicPr>
            <a:picLocks noChangeAspect="1"/>
          </p:cNvPicPr>
          <p:nvPr/>
        </p:nvPicPr>
        <p:blipFill>
          <a:blip r:embed="rId4"/>
          <a:stretch>
            <a:fillRect/>
          </a:stretch>
        </p:blipFill>
        <p:spPr>
          <a:xfrm>
            <a:off x="2447781" y="1493108"/>
            <a:ext cx="6742857" cy="5266667"/>
          </a:xfrm>
          <a:prstGeom prst="rect">
            <a:avLst/>
          </a:prstGeom>
        </p:spPr>
      </p:pic>
    </p:spTree>
    <p:extLst>
      <p:ext uri="{BB962C8B-B14F-4D97-AF65-F5344CB8AC3E}">
        <p14:creationId xmlns:p14="http://schemas.microsoft.com/office/powerpoint/2010/main" val="3602810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31298" y="323556"/>
            <a:ext cx="6832210" cy="400110"/>
          </a:xfrm>
          <a:prstGeom prst="rect">
            <a:avLst/>
          </a:prstGeom>
          <a:solidFill>
            <a:schemeClr val="accent4">
              <a:lumMod val="40000"/>
              <a:lumOff val="60000"/>
            </a:schemeClr>
          </a:solid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III: THỰC HÀNH VÀ GIẢI ĐÁP THẮC MẮC</a:t>
            </a:r>
          </a:p>
        </p:txBody>
      </p:sp>
      <p:sp>
        <p:nvSpPr>
          <p:cNvPr id="4" name="TextBox 3">
            <a:extLst>
              <a:ext uri="{FF2B5EF4-FFF2-40B4-BE49-F238E27FC236}">
                <a16:creationId xmlns:a16="http://schemas.microsoft.com/office/drawing/2014/main" id="{54E7FB49-B05C-0479-7D9A-BB570910D4E3}"/>
              </a:ext>
            </a:extLst>
          </p:cNvPr>
          <p:cNvSpPr txBox="1"/>
          <p:nvPr/>
        </p:nvSpPr>
        <p:spPr>
          <a:xfrm>
            <a:off x="131298" y="1024596"/>
            <a:ext cx="6832210"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LIÊN HỆ HỖ TRỢ</a:t>
            </a:r>
          </a:p>
        </p:txBody>
      </p:sp>
      <p:sp>
        <p:nvSpPr>
          <p:cNvPr id="5" name="TextBox 4">
            <a:extLst>
              <a:ext uri="{FF2B5EF4-FFF2-40B4-BE49-F238E27FC236}">
                <a16:creationId xmlns:a16="http://schemas.microsoft.com/office/drawing/2014/main" id="{87F9C7F8-208D-4463-6098-828499BC98AA}"/>
              </a:ext>
            </a:extLst>
          </p:cNvPr>
          <p:cNvSpPr txBox="1"/>
          <p:nvPr/>
        </p:nvSpPr>
        <p:spPr>
          <a:xfrm>
            <a:off x="267287" y="1725636"/>
            <a:ext cx="4701242" cy="959943"/>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Người dùng bấm chuột vào biểu tượng Hỗ trợ (hình điện thoại) ở góc trên bên phải</a:t>
            </a:r>
          </a:p>
        </p:txBody>
      </p:sp>
      <p:pic>
        <p:nvPicPr>
          <p:cNvPr id="10" name="Picture 9" descr="Graphical user interface, application">
            <a:extLst>
              <a:ext uri="{FF2B5EF4-FFF2-40B4-BE49-F238E27FC236}">
                <a16:creationId xmlns:a16="http://schemas.microsoft.com/office/drawing/2014/main" id="{91272794-13B5-3032-CEDE-EC78BCE41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371" y="2822111"/>
            <a:ext cx="5838825" cy="2085975"/>
          </a:xfrm>
          <a:prstGeom prst="rect">
            <a:avLst/>
          </a:prstGeom>
        </p:spPr>
      </p:pic>
    </p:spTree>
    <p:extLst>
      <p:ext uri="{BB962C8B-B14F-4D97-AF65-F5344CB8AC3E}">
        <p14:creationId xmlns:p14="http://schemas.microsoft.com/office/powerpoint/2010/main" val="791856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E7FB49-B05C-0479-7D9A-BB570910D4E3}"/>
              </a:ext>
            </a:extLst>
          </p:cNvPr>
          <p:cNvSpPr txBox="1"/>
          <p:nvPr/>
        </p:nvSpPr>
        <p:spPr>
          <a:xfrm>
            <a:off x="159433" y="236806"/>
            <a:ext cx="6832210"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LIÊN HỆ HỖ TRỢ</a:t>
            </a:r>
          </a:p>
        </p:txBody>
      </p:sp>
      <p:pic>
        <p:nvPicPr>
          <p:cNvPr id="6" name="Picture 5">
            <a:extLst>
              <a:ext uri="{FF2B5EF4-FFF2-40B4-BE49-F238E27FC236}">
                <a16:creationId xmlns:a16="http://schemas.microsoft.com/office/drawing/2014/main" id="{6046EEAC-E40E-B867-8AA7-55853AD8FF1D}"/>
              </a:ext>
            </a:extLst>
          </p:cNvPr>
          <p:cNvPicPr>
            <a:picLocks noChangeAspect="1"/>
          </p:cNvPicPr>
          <p:nvPr/>
        </p:nvPicPr>
        <p:blipFill>
          <a:blip r:embed="rId3"/>
          <a:stretch>
            <a:fillRect/>
          </a:stretch>
        </p:blipFill>
        <p:spPr>
          <a:xfrm>
            <a:off x="2419642" y="754527"/>
            <a:ext cx="9224343" cy="5866667"/>
          </a:xfrm>
          <a:prstGeom prst="rect">
            <a:avLst/>
          </a:prstGeom>
        </p:spPr>
      </p:pic>
      <p:sp>
        <p:nvSpPr>
          <p:cNvPr id="5" name="TextBox 4">
            <a:extLst>
              <a:ext uri="{FF2B5EF4-FFF2-40B4-BE49-F238E27FC236}">
                <a16:creationId xmlns:a16="http://schemas.microsoft.com/office/drawing/2014/main" id="{87F9C7F8-208D-4463-6098-828499BC98AA}"/>
              </a:ext>
            </a:extLst>
          </p:cNvPr>
          <p:cNvSpPr txBox="1"/>
          <p:nvPr/>
        </p:nvSpPr>
        <p:spPr>
          <a:xfrm>
            <a:off x="295423" y="755502"/>
            <a:ext cx="2124219" cy="1256306"/>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Màn hình thông tin liên hệ khi cần hỗ trợ xuất hiện</a:t>
            </a:r>
          </a:p>
        </p:txBody>
      </p:sp>
    </p:spTree>
    <p:extLst>
      <p:ext uri="{BB962C8B-B14F-4D97-AF65-F5344CB8AC3E}">
        <p14:creationId xmlns:p14="http://schemas.microsoft.com/office/powerpoint/2010/main" val="1161781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E1D697-E810-BD9D-0FAC-225CBEF89185}"/>
              </a:ext>
            </a:extLst>
          </p:cNvPr>
          <p:cNvSpPr/>
          <p:nvPr/>
        </p:nvSpPr>
        <p:spPr>
          <a:xfrm>
            <a:off x="1152948" y="2235815"/>
            <a:ext cx="9886104" cy="2646878"/>
          </a:xfrm>
          <a:prstGeom prst="rect">
            <a:avLst/>
          </a:prstGeom>
          <a:noFill/>
        </p:spPr>
        <p:txBody>
          <a:bodyPr wrap="none" lIns="91440" tIns="45720" rIns="91440" bIns="45720">
            <a:spAutoFit/>
          </a:bodyPr>
          <a:lstStyle/>
          <a:p>
            <a:pPr algn="ctr"/>
            <a:r>
              <a:rPr lang="en-US" sz="16600" b="1">
                <a:ln w="22225">
                  <a:solidFill>
                    <a:schemeClr val="accent2"/>
                  </a:solidFill>
                  <a:prstDash val="solid"/>
                </a:ln>
                <a:solidFill>
                  <a:schemeClr val="accent2">
                    <a:lumMod val="40000"/>
                    <a:lumOff val="60000"/>
                  </a:schemeClr>
                </a:solidFill>
                <a:effectLst>
                  <a:reflection blurRad="6350" stA="55000" endA="50" endPos="85000" dir="5400000" sy="-100000" algn="bl" rotWithShape="0"/>
                </a:effectLst>
              </a:rPr>
              <a:t>Thanksyou</a:t>
            </a:r>
          </a:p>
        </p:txBody>
      </p:sp>
    </p:spTree>
    <p:extLst>
      <p:ext uri="{BB962C8B-B14F-4D97-AF65-F5344CB8AC3E}">
        <p14:creationId xmlns:p14="http://schemas.microsoft.com/office/powerpoint/2010/main" val="43185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ABAA7-6A0C-266E-5794-E192CFA66405}"/>
              </a:ext>
            </a:extLst>
          </p:cNvPr>
          <p:cNvSpPr>
            <a:spLocks noGrp="1"/>
          </p:cNvSpPr>
          <p:nvPr>
            <p:ph idx="1"/>
          </p:nvPr>
        </p:nvSpPr>
        <p:spPr>
          <a:xfrm>
            <a:off x="1141412" y="534572"/>
            <a:ext cx="9905999" cy="5809957"/>
          </a:xfrm>
        </p:spPr>
        <p:txBody>
          <a:bodyPr/>
          <a:lstStyle/>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Thu thập thông tin về thực trạng về lao động của các doanh nghiệp, tổ chức, cá nhân có sử dụng lao động theo nghề và trình độ đào tạo; nhu cầu tuyển dụng lao động, làm cơ sở định hướng đào tạo và bố trí nguồn nhân lực của tỉnh và các địa phương(sau đây gọi tắt là thông tin Cầu lao động).</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Xây dựng cơ sở dữ liệu Cung – Cầu lao động phục vụ công tác hoạch định chính sách, xây dựng kế hoạch phát triển kinh tế - xã hội của địa phương.</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457200" marR="0" lvl="1" indent="0" algn="just">
              <a:lnSpc>
                <a:spcPct val="150000"/>
              </a:lnSpc>
              <a:spcBef>
                <a:spcPts val="0"/>
              </a:spcBef>
              <a:spcAft>
                <a:spcPts val="0"/>
              </a:spcAft>
              <a:buNone/>
            </a:pPr>
            <a:r>
              <a:rPr lang="en-US" b="1" dirty="0">
                <a:latin typeface="Arial" panose="020B0604020202020204" pitchFamily="34" charset="0"/>
                <a:ea typeface="Calibri" panose="020F0502020204030204" pitchFamily="34" charset="0"/>
                <a:cs typeface="Arial" panose="020B0604020202020204" pitchFamily="34" charset="0"/>
              </a:rPr>
              <a:t>V</a:t>
            </a:r>
            <a:r>
              <a:rPr lang="en-US" b="1">
                <a:effectLst/>
                <a:latin typeface="Arial" panose="020B0604020202020204" pitchFamily="34" charset="0"/>
                <a:ea typeface="Calibri" panose="020F0502020204030204" pitchFamily="34" charset="0"/>
                <a:cs typeface="Arial" panose="020B0604020202020204" pitchFamily="34" charset="0"/>
              </a:rPr>
              <a:t>. </a:t>
            </a:r>
            <a:r>
              <a:rPr lang="lv-LV" b="1" dirty="0">
                <a:effectLst/>
                <a:latin typeface="Arial" panose="020B0604020202020204" pitchFamily="34" charset="0"/>
                <a:ea typeface="Calibri" panose="020F0502020204030204" pitchFamily="34" charset="0"/>
                <a:cs typeface="Arial" panose="020B0604020202020204" pitchFamily="34" charset="0"/>
              </a:rPr>
              <a:t>Phạm vị triển khai:</a:t>
            </a:r>
            <a:endParaRPr lang="vi-VN"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UBND các xã, phường, thị trấn</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Các phòng Lao động Thương binh và Xã hội.</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lv-LV" sz="2000" dirty="0">
                <a:effectLst/>
                <a:latin typeface="Arial" panose="020B0604020202020204" pitchFamily="34" charset="0"/>
                <a:ea typeface="Calibri" panose="020F0502020204030204" pitchFamily="34" charset="0"/>
                <a:cs typeface="Arial" panose="020B0604020202020204" pitchFamily="34" charset="0"/>
              </a:rPr>
              <a:t>Các Doanh nghiệp trên địa bàn tỉnh</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2000" dirty="0" err="1">
                <a:effectLst/>
                <a:latin typeface="Arial" panose="020B0604020202020204" pitchFamily="34" charset="0"/>
                <a:ea typeface="Calibri" panose="020F0502020204030204" pitchFamily="34" charset="0"/>
                <a:cs typeface="Arial" panose="020B0604020202020204" pitchFamily="34" charset="0"/>
              </a:rPr>
              <a:t>Sở</a:t>
            </a:r>
            <a:r>
              <a:rPr lang="en-US" sz="2000" dirty="0">
                <a:effectLst/>
                <a:latin typeface="Arial" panose="020B0604020202020204" pitchFamily="34" charset="0"/>
                <a:ea typeface="Calibri" panose="020F0502020204030204" pitchFamily="34" charset="0"/>
                <a:cs typeface="Arial" panose="020B0604020202020204" pitchFamily="34" charset="0"/>
              </a:rPr>
              <a:t> Lao </a:t>
            </a:r>
            <a:r>
              <a:rPr lang="en-US" sz="2000" dirty="0" err="1">
                <a:effectLst/>
                <a:latin typeface="Arial" panose="020B0604020202020204" pitchFamily="34" charset="0"/>
                <a:ea typeface="Calibri" panose="020F0502020204030204" pitchFamily="34" charset="0"/>
                <a:cs typeface="Arial" panose="020B0604020202020204" pitchFamily="34" charset="0"/>
              </a:rPr>
              <a:t>động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Thương</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binh</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và</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Xã</a:t>
            </a:r>
            <a:r>
              <a:rPr lang="en-US" sz="2000" dirty="0">
                <a:effectLst/>
                <a:latin typeface="Arial" panose="020B0604020202020204" pitchFamily="34" charset="0"/>
                <a:ea typeface="Calibri" panose="020F0502020204030204" pitchFamily="34" charset="0"/>
                <a:cs typeface="Arial" panose="020B0604020202020204" pitchFamily="34" charset="0"/>
              </a:rPr>
              <a:t> </a:t>
            </a:r>
            <a:r>
              <a:rPr lang="en-US" sz="2000" dirty="0" err="1">
                <a:effectLst/>
                <a:latin typeface="Arial" panose="020B0604020202020204" pitchFamily="34" charset="0"/>
                <a:ea typeface="Calibri" panose="020F0502020204030204" pitchFamily="34" charset="0"/>
                <a:cs typeface="Arial" panose="020B0604020202020204" pitchFamily="34" charset="0"/>
              </a:rPr>
              <a:t>hội</a:t>
            </a:r>
            <a:r>
              <a:rPr lang="en-US" sz="2000" dirty="0">
                <a:effectLst/>
                <a:latin typeface="Arial" panose="020B0604020202020204" pitchFamily="34" charset="0"/>
                <a:ea typeface="Calibri" panose="020F0502020204030204" pitchFamily="34" charset="0"/>
                <a:cs typeface="Arial" panose="020B0604020202020204" pitchFamily="34" charset="0"/>
              </a:rPr>
              <a:t>.</a:t>
            </a:r>
            <a:endParaRPr lang="vi-VN" sz="2000" dirty="0">
              <a:effectLst/>
              <a:latin typeface="Arial" panose="020B0604020202020204" pitchFamily="34" charset="0"/>
              <a:ea typeface="Calibri" panose="020F0502020204030204" pitchFamily="34" charset="0"/>
              <a:cs typeface="Arial" panose="020B0604020202020204" pitchFamily="34" charset="0"/>
            </a:endParaRPr>
          </a:p>
          <a:p>
            <a:endParaRPr lang="vi-VN" dirty="0"/>
          </a:p>
        </p:txBody>
      </p:sp>
    </p:spTree>
    <p:extLst>
      <p:ext uri="{BB962C8B-B14F-4D97-AF65-F5344CB8AC3E}">
        <p14:creationId xmlns:p14="http://schemas.microsoft.com/office/powerpoint/2010/main" val="1895255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559169" y="1744395"/>
            <a:ext cx="4686886" cy="584775"/>
          </a:xfrm>
          <a:prstGeom prst="rect">
            <a:avLst/>
          </a:prstGeom>
          <a:solidFill>
            <a:schemeClr val="accent1">
              <a:lumMod val="20000"/>
              <a:lumOff val="80000"/>
            </a:schemeClr>
          </a:solidFill>
        </p:spPr>
        <p:txBody>
          <a:bodyPr wrap="square" rtlCol="0">
            <a:spAutoFit/>
          </a:bodyPr>
          <a:lstStyle/>
          <a:p>
            <a:pPr algn="ctr"/>
            <a:r>
              <a:rPr lang="en-US" sz="3200" b="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B. NỘI DUNG CHÍNH</a:t>
            </a:r>
          </a:p>
        </p:txBody>
      </p:sp>
      <p:sp>
        <p:nvSpPr>
          <p:cNvPr id="4" name="TextBox 3">
            <a:extLst>
              <a:ext uri="{FF2B5EF4-FFF2-40B4-BE49-F238E27FC236}">
                <a16:creationId xmlns:a16="http://schemas.microsoft.com/office/drawing/2014/main" id="{0A8EB1A6-2D2C-8C8F-BF23-B0785C51E04F}"/>
              </a:ext>
            </a:extLst>
          </p:cNvPr>
          <p:cNvSpPr txBox="1"/>
          <p:nvPr/>
        </p:nvSpPr>
        <p:spPr>
          <a:xfrm>
            <a:off x="1716258" y="2621484"/>
            <a:ext cx="8131126" cy="2677656"/>
          </a:xfrm>
          <a:prstGeom prst="rect">
            <a:avLst/>
          </a:prstGeom>
          <a:noFill/>
          <a:ln>
            <a:solidFill>
              <a:schemeClr val="accent1">
                <a:lumMod val="20000"/>
                <a:lumOff val="80000"/>
              </a:schemeClr>
            </a:solidFill>
          </a:ln>
        </p:spPr>
        <p:txBody>
          <a:bodyPr wrap="square" rtlCol="0">
            <a:spAutoFit/>
          </a:bodyPr>
          <a:lstStyle/>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 HƯỚNG DẪN SỬ DỤNG CÁC CHỨC NĂNG</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III: THỰC HÀNH VÀ GIẢI ĐÁP THẮC MẮC</a:t>
            </a:r>
          </a:p>
          <a:p>
            <a:endPar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a:p>
            <a:r>
              <a:rPr lang="en-US" sz="24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IV: THÔNG TIN HỖ TRỢ</a:t>
            </a:r>
          </a:p>
        </p:txBody>
      </p:sp>
    </p:spTree>
    <p:extLst>
      <p:ext uri="{BB962C8B-B14F-4D97-AF65-F5344CB8AC3E}">
        <p14:creationId xmlns:p14="http://schemas.microsoft.com/office/powerpoint/2010/main" val="2129128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E47EB-D200-04EE-1325-E27E87F86E87}"/>
              </a:ext>
            </a:extLst>
          </p:cNvPr>
          <p:cNvSpPr txBox="1"/>
          <p:nvPr/>
        </p:nvSpPr>
        <p:spPr>
          <a:xfrm>
            <a:off x="1749083" y="703386"/>
            <a:ext cx="8693834" cy="584775"/>
          </a:xfrm>
          <a:prstGeom prst="rect">
            <a:avLst/>
          </a:prstGeom>
          <a:noFill/>
        </p:spPr>
        <p:txBody>
          <a:bodyPr wrap="square" rtlCol="0">
            <a:spAutoFit/>
          </a:bodyPr>
          <a:lstStyle/>
          <a:p>
            <a:r>
              <a:rPr lang="en-US" sz="32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4" name="TextBox 3">
            <a:extLst>
              <a:ext uri="{FF2B5EF4-FFF2-40B4-BE49-F238E27FC236}">
                <a16:creationId xmlns:a16="http://schemas.microsoft.com/office/drawing/2014/main" id="{0A8EB1A6-2D2C-8C8F-BF23-B0785C51E04F}"/>
              </a:ext>
            </a:extLst>
          </p:cNvPr>
          <p:cNvSpPr txBox="1"/>
          <p:nvPr/>
        </p:nvSpPr>
        <p:spPr>
          <a:xfrm>
            <a:off x="2644726" y="2255723"/>
            <a:ext cx="6161649" cy="2308324"/>
          </a:xfrm>
          <a:prstGeom prst="rect">
            <a:avLst/>
          </a:prstGeom>
          <a:noFill/>
        </p:spPr>
        <p:txBody>
          <a:bodyPr wrap="square" rtlCol="0">
            <a:spAutoFit/>
          </a:bodyPr>
          <a:lstStyle/>
          <a:p>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Bước1: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cập</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4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mềm (Mở trình duyệt chrome, firefor, coccoc…)</a:t>
            </a:r>
            <a:endPar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2: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Đăng</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nhập</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tài</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khoản</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đơn</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vị</a:t>
            </a:r>
            <a:endPar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endPar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a:p>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3: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Đổi</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mật</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khẩu</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đăng</a:t>
            </a:r>
            <a:r>
              <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1" dirty="0"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xuất</a:t>
            </a:r>
            <a:endParaRPr lang="en-US" sz="2400" b="1" dirty="0">
              <a:solidFill>
                <a:schemeClr val="bg2">
                  <a:lumMod val="50000"/>
                </a:schemeClr>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8055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7D37F9-F7BA-D061-972F-55AEEFB0F39D}"/>
              </a:ext>
            </a:extLst>
          </p:cNvPr>
          <p:cNvPicPr>
            <a:picLocks noChangeAspect="1"/>
          </p:cNvPicPr>
          <p:nvPr/>
        </p:nvPicPr>
        <p:blipFill>
          <a:blip r:embed="rId3"/>
          <a:stretch>
            <a:fillRect/>
          </a:stretch>
        </p:blipFill>
        <p:spPr>
          <a:xfrm>
            <a:off x="3886983" y="534572"/>
            <a:ext cx="8173718" cy="6150224"/>
          </a:xfrm>
          <a:prstGeom prst="rect">
            <a:avLst/>
          </a:prstGeom>
        </p:spPr>
      </p:pic>
      <p:sp>
        <p:nvSpPr>
          <p:cNvPr id="4" name="TextBox 3">
            <a:extLst>
              <a:ext uri="{FF2B5EF4-FFF2-40B4-BE49-F238E27FC236}">
                <a16:creationId xmlns:a16="http://schemas.microsoft.com/office/drawing/2014/main" id="{0A8EB1A6-2D2C-8C8F-BF23-B0785C51E04F}"/>
              </a:ext>
            </a:extLst>
          </p:cNvPr>
          <p:cNvSpPr txBox="1"/>
          <p:nvPr/>
        </p:nvSpPr>
        <p:spPr>
          <a:xfrm>
            <a:off x="243843" y="850810"/>
            <a:ext cx="5355102" cy="677108"/>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1: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cập</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000" b="1" err="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mềm qua website: </a:t>
            </a:r>
            <a:r>
              <a:rPr lang="en-US" sz="1800" b="1" i="1" u="sng">
                <a:solidFill>
                  <a:srgbClr val="C00000"/>
                </a:solidFill>
                <a:effectLst/>
                <a:latin typeface="Arial" panose="020B0604020202020204" pitchFamily="34" charset="0"/>
                <a:ea typeface="Calibri" panose="020F0502020204030204" pitchFamily="34" charset="0"/>
                <a:cs typeface="Arial" panose="020B0604020202020204" pitchFamily="34" charset="0"/>
              </a:rPr>
              <a:t>https://khaibao.vieclamquangbinh.gov.vn/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sp>
        <p:nvSpPr>
          <p:cNvPr id="6" name="TextBox 5">
            <a:extLst>
              <a:ext uri="{FF2B5EF4-FFF2-40B4-BE49-F238E27FC236}">
                <a16:creationId xmlns:a16="http://schemas.microsoft.com/office/drawing/2014/main" id="{D28160F3-0EDB-66DC-C357-2F612A2082EB}"/>
              </a:ext>
            </a:extLst>
          </p:cNvPr>
          <p:cNvSpPr txBox="1"/>
          <p:nvPr/>
        </p:nvSpPr>
        <p:spPr>
          <a:xfrm>
            <a:off x="295422" y="2602523"/>
            <a:ext cx="3591561" cy="2862322"/>
          </a:xfrm>
          <a:prstGeom prst="rect">
            <a:avLst/>
          </a:prstGeom>
          <a:solidFill>
            <a:schemeClr val="tx1"/>
          </a:solidFill>
        </p:spPr>
        <p:txBody>
          <a:bodyPr wrap="square" rtlCol="0">
            <a:spAutoFit/>
          </a:bodyPr>
          <a:lstStyle/>
          <a:p>
            <a:r>
              <a:rPr lang="en-US" sz="2000" b="1" dirty="0" err="1">
                <a:solidFill>
                  <a:schemeClr val="bg1"/>
                </a:solidFill>
                <a:latin typeface="Arial" panose="020B0604020202020204" pitchFamily="34" charset="0"/>
                <a:cs typeface="Arial" panose="020B0604020202020204" pitchFamily="34" charset="0"/>
              </a:rPr>
              <a:t>Điền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đầy</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đủ</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thông</a:t>
            </a:r>
            <a:r>
              <a:rPr lang="en-US" sz="2000" b="1" dirty="0">
                <a:solidFill>
                  <a:schemeClr val="bg1"/>
                </a:solidFill>
                <a:latin typeface="Arial" panose="020B0604020202020204" pitchFamily="34" charset="0"/>
                <a:cs typeface="Arial" panose="020B0604020202020204" pitchFamily="34" charset="0"/>
              </a:rPr>
              <a:t> tin:</a:t>
            </a:r>
          </a:p>
          <a:p>
            <a:r>
              <a:rPr lang="en-US" sz="2000" b="1" dirty="0" err="1">
                <a:solidFill>
                  <a:schemeClr val="bg1"/>
                </a:solidFill>
                <a:latin typeface="Arial" panose="020B0604020202020204" pitchFamily="34" charset="0"/>
                <a:cs typeface="Arial" panose="020B0604020202020204" pitchFamily="34" charset="0"/>
              </a:rPr>
              <a:t>Tên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tài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khoản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truy</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cập</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và</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mật</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khẩu</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vào</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khung</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màu</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đỏ</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rồi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bấm</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Đăng</a:t>
            </a:r>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nhập</a:t>
            </a:r>
            <a:r>
              <a:rPr lang="en-US" sz="2000" b="1" dirty="0">
                <a:solidFill>
                  <a:schemeClr val="bg1"/>
                </a:solidFill>
                <a:latin typeface="Arial" panose="020B0604020202020204" pitchFamily="34" charset="0"/>
                <a:cs typeface="Arial" panose="020B0604020202020204" pitchFamily="34" charset="0"/>
              </a:rPr>
              <a:t>”</a:t>
            </a:r>
          </a:p>
          <a:p>
            <a:endParaRPr lang="en-US" sz="2000" b="1" dirty="0">
              <a:solidFill>
                <a:schemeClr val="bg1"/>
              </a:solidFill>
              <a:latin typeface="Arial" panose="020B0604020202020204" pitchFamily="34" charset="0"/>
              <a:cs typeface="Arial" panose="020B0604020202020204" pitchFamily="34" charset="0"/>
            </a:endParaRPr>
          </a:p>
          <a:p>
            <a:r>
              <a:rPr lang="en-US" sz="2000" b="1" dirty="0" err="1">
                <a:solidFill>
                  <a:schemeClr val="bg1"/>
                </a:solidFill>
                <a:latin typeface="Arial" panose="020B0604020202020204" pitchFamily="34" charset="0"/>
                <a:cs typeface="Arial" panose="020B0604020202020204" pitchFamily="34" charset="0"/>
              </a:rPr>
              <a:t>Có</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thể</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xem</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tìm</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lại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tên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tài</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khoản</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truy</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cập</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bằng</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cách</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bấm</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vào</a:t>
            </a:r>
            <a:r>
              <a:rPr lang="en-US" sz="2000" b="1" dirty="0">
                <a:solidFill>
                  <a:schemeClr val="bg1"/>
                </a:solidFill>
                <a:latin typeface="Arial" panose="020B0604020202020204" pitchFamily="34" charset="0"/>
                <a:cs typeface="Arial" panose="020B0604020202020204" pitchFamily="34" charset="0"/>
              </a:rPr>
              <a:t> </a:t>
            </a:r>
            <a:r>
              <a:rPr lang="en-US" sz="2000" b="1" dirty="0" err="1">
                <a:solidFill>
                  <a:schemeClr val="bg1"/>
                </a:solidFill>
                <a:latin typeface="Arial" panose="020B0604020202020204" pitchFamily="34" charset="0"/>
                <a:cs typeface="Arial" panose="020B0604020202020204" pitchFamily="34" charset="0"/>
              </a:rPr>
              <a:t>nút</a:t>
            </a:r>
            <a:r>
              <a:rPr lang="en-US" sz="2000" b="1" dirty="0">
                <a:solidFill>
                  <a:schemeClr val="bg1"/>
                </a:solidFill>
                <a:latin typeface="Arial" panose="020B0604020202020204" pitchFamily="34" charset="0"/>
                <a:cs typeface="Arial" panose="020B0604020202020204" pitchFamily="34" charset="0"/>
              </a:rPr>
              <a:t> “</a:t>
            </a:r>
            <a:r>
              <a:rPr lang="en-US" sz="2000" b="1" dirty="0">
                <a:solidFill>
                  <a:srgbClr val="0070C0"/>
                </a:solidFill>
                <a:latin typeface="Arial" panose="020B0604020202020204" pitchFamily="34" charset="0"/>
                <a:cs typeface="Arial" panose="020B0604020202020204" pitchFamily="34" charset="0"/>
              </a:rPr>
              <a:t>Danh </a:t>
            </a:r>
            <a:r>
              <a:rPr lang="en-US" sz="2000" b="1" dirty="0" err="1">
                <a:solidFill>
                  <a:srgbClr val="0070C0"/>
                </a:solidFill>
                <a:latin typeface="Arial" panose="020B0604020202020204" pitchFamily="34" charset="0"/>
                <a:cs typeface="Arial" panose="020B0604020202020204" pitchFamily="34" charset="0"/>
              </a:rPr>
              <a:t>sách</a:t>
            </a:r>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tài</a:t>
            </a:r>
            <a:r>
              <a:rPr lang="en-US" sz="2000" b="1" dirty="0">
                <a:solidFill>
                  <a:srgbClr val="0070C0"/>
                </a:solidFill>
                <a:latin typeface="Arial" panose="020B0604020202020204" pitchFamily="34" charset="0"/>
                <a:cs typeface="Arial" panose="020B0604020202020204" pitchFamily="34" charset="0"/>
              </a:rPr>
              <a:t> </a:t>
            </a:r>
            <a:r>
              <a:rPr lang="en-US" sz="2000" b="1" dirty="0" err="1">
                <a:solidFill>
                  <a:srgbClr val="0070C0"/>
                </a:solidFill>
                <a:latin typeface="Arial" panose="020B0604020202020204" pitchFamily="34" charset="0"/>
                <a:cs typeface="Arial" panose="020B0604020202020204" pitchFamily="34" charset="0"/>
              </a:rPr>
              <a:t>khoản</a:t>
            </a:r>
            <a:r>
              <a:rPr lang="en-US" sz="2000" b="1" dirty="0">
                <a:solidFill>
                  <a:schemeClr val="bg1"/>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300114" y="2161502"/>
            <a:ext cx="3877991" cy="400110"/>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spTree>
    <p:extLst>
      <p:ext uri="{BB962C8B-B14F-4D97-AF65-F5344CB8AC3E}">
        <p14:creationId xmlns:p14="http://schemas.microsoft.com/office/powerpoint/2010/main" val="1771809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4427028" y="947176"/>
            <a:ext cx="7235089" cy="707886"/>
          </a:xfrm>
          <a:prstGeom prst="rect">
            <a:avLst/>
          </a:prstGeom>
          <a:solidFill>
            <a:schemeClr val="tx1"/>
          </a:solidFill>
        </p:spPr>
        <p:txBody>
          <a:bodyPr wrap="square" rtlCol="0">
            <a:spAutoFit/>
          </a:bodyPr>
          <a:lstStyle/>
          <a:p>
            <a:r>
              <a:rPr lang="en-US" sz="2000">
                <a:solidFill>
                  <a:schemeClr val="bg1"/>
                </a:solidFill>
                <a:latin typeface="Arial" panose="020B0604020202020204" pitchFamily="34" charset="0"/>
                <a:cs typeface="Arial" panose="020B0604020202020204" pitchFamily="34" charset="0"/>
              </a:rPr>
              <a:t>Sử dụng chức năng lọc địa bàn, khu vực và tìm kiếm tài khoản rồi bấm nút “Đăng nhập”</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89254"/>
            <a:ext cx="3812344" cy="707886"/>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p>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 Danh sách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05AE95FF-B651-F54A-934C-55E89B9CC3EC}"/>
              </a:ext>
            </a:extLst>
          </p:cNvPr>
          <p:cNvPicPr>
            <a:picLocks noChangeAspect="1"/>
          </p:cNvPicPr>
          <p:nvPr/>
        </p:nvPicPr>
        <p:blipFill>
          <a:blip r:embed="rId3"/>
          <a:stretch>
            <a:fillRect/>
          </a:stretch>
        </p:blipFill>
        <p:spPr>
          <a:xfrm>
            <a:off x="1474943" y="1655062"/>
            <a:ext cx="10717057" cy="4561766"/>
          </a:xfrm>
          <a:prstGeom prst="rect">
            <a:avLst/>
          </a:prstGeom>
        </p:spPr>
      </p:pic>
    </p:spTree>
    <p:extLst>
      <p:ext uri="{BB962C8B-B14F-4D97-AF65-F5344CB8AC3E}">
        <p14:creationId xmlns:p14="http://schemas.microsoft.com/office/powerpoint/2010/main" val="3419332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28160F3-0EDB-66DC-C357-2F612A2082EB}"/>
              </a:ext>
            </a:extLst>
          </p:cNvPr>
          <p:cNvSpPr txBox="1"/>
          <p:nvPr/>
        </p:nvSpPr>
        <p:spPr>
          <a:xfrm>
            <a:off x="295422" y="1744394"/>
            <a:ext cx="3877991" cy="3923575"/>
          </a:xfrm>
          <a:prstGeom prst="rect">
            <a:avLst/>
          </a:prstGeom>
          <a:solidFill>
            <a:schemeClr val="tx1"/>
          </a:solidFill>
        </p:spPr>
        <p:txBody>
          <a:bodyPr wrap="square" rtlCol="0">
            <a:spAutoFit/>
          </a:bodyPr>
          <a:lstStyle/>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Giao diện chính phần mềm sau khi đăng nhập hiện ra gồm các menu chức năng:</a:t>
            </a:r>
          </a:p>
          <a:p>
            <a:pPr marL="279400" marR="0">
              <a:lnSpc>
                <a:spcPct val="107000"/>
              </a:lnSpc>
              <a:spcBef>
                <a:spcPts val="0"/>
              </a:spcBef>
              <a:spcAft>
                <a:spcPts val="0"/>
              </a:spcAft>
            </a:pPr>
            <a:endParaRPr lang="en-US" b="1" i="1">
              <a:solidFill>
                <a:schemeClr val="bg1"/>
              </a:solidFill>
              <a:latin typeface="Arial" panose="020B0604020202020204" pitchFamily="34" charset="0"/>
              <a:ea typeface="Calibri" panose="020F0502020204030204" pitchFamily="34" charset="0"/>
              <a:cs typeface="Arial" panose="020B0604020202020204" pitchFamily="34" charset="0"/>
            </a:endParaRP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Tạo kỳ điều tra mới</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Người tìm việc</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Biến động</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Tổng hợp – Báo cáo</a:t>
            </a:r>
          </a:p>
          <a:p>
            <a:pPr marL="622300" marR="0" indent="-342900">
              <a:lnSpc>
                <a:spcPct val="107000"/>
              </a:lnSpc>
              <a:spcBef>
                <a:spcPts val="0"/>
              </a:spcBef>
              <a:spcAft>
                <a:spcPts val="0"/>
              </a:spcAft>
              <a:buFont typeface="+mj-lt"/>
              <a:buAutoNum type="arabicPeriod"/>
            </a:pPr>
            <a:r>
              <a:rPr lang="en-US" sz="1800" b="1" i="1">
                <a:solidFill>
                  <a:schemeClr val="bg1"/>
                </a:solidFill>
                <a:effectLst/>
                <a:latin typeface="Arial" panose="020B0604020202020204" pitchFamily="34" charset="0"/>
                <a:ea typeface="Calibri" panose="020F0502020204030204" pitchFamily="34" charset="0"/>
                <a:cs typeface="Arial" panose="020B0604020202020204" pitchFamily="34" charset="0"/>
              </a:rPr>
              <a:t>Hộp thư</a:t>
            </a:r>
          </a:p>
          <a:p>
            <a:pPr marL="279400" marR="0">
              <a:lnSpc>
                <a:spcPct val="107000"/>
              </a:lnSpc>
              <a:spcBef>
                <a:spcPts val="0"/>
              </a:spcBef>
              <a:spcAft>
                <a:spcPts val="0"/>
              </a:spcAft>
            </a:pPr>
            <a:endPar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79400" marR="0">
              <a:lnSpc>
                <a:spcPct val="107000"/>
              </a:lnSpc>
              <a:spcBef>
                <a:spcPts val="0"/>
              </a:spcBef>
              <a:spcAft>
                <a:spcPts val="0"/>
              </a:spcAft>
            </a:pPr>
            <a:r>
              <a:rPr lang="en-US" sz="1800" b="1">
                <a:solidFill>
                  <a:schemeClr val="bg1"/>
                </a:solidFill>
                <a:effectLst/>
                <a:latin typeface="Arial" panose="020B0604020202020204" pitchFamily="34" charset="0"/>
                <a:ea typeface="Calibri" panose="020F0502020204030204" pitchFamily="34" charset="0"/>
                <a:cs typeface="Arial" panose="020B0604020202020204" pitchFamily="34" charset="0"/>
              </a:rPr>
              <a:t>Cùng với các số liệu tóm tắt của các kỳ điều tra theo từng năm</a:t>
            </a:r>
          </a:p>
        </p:txBody>
      </p:sp>
      <p:sp>
        <p:nvSpPr>
          <p:cNvPr id="3" name="TextBox 2">
            <a:extLst>
              <a:ext uri="{FF2B5EF4-FFF2-40B4-BE49-F238E27FC236}">
                <a16:creationId xmlns:a16="http://schemas.microsoft.com/office/drawing/2014/main" id="{849E47EB-D200-04EE-1325-E27E87F86E87}"/>
              </a:ext>
            </a:extLst>
          </p:cNvPr>
          <p:cNvSpPr txBox="1"/>
          <p:nvPr/>
        </p:nvSpPr>
        <p:spPr>
          <a:xfrm>
            <a:off x="131298" y="323556"/>
            <a:ext cx="5594252" cy="400110"/>
          </a:xfrm>
          <a:prstGeom prst="rect">
            <a:avLst/>
          </a:prstGeom>
          <a:noFill/>
        </p:spPr>
        <p:txBody>
          <a:bodyPr wrap="square" rtlCol="0">
            <a:spAutoFit/>
          </a:bodyPr>
          <a:lstStyle/>
          <a:p>
            <a:r>
              <a:rPr lang="en-US" sz="2000" b="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PHẦN I: CÁC THAO TÁC VỚI TÀI KHOẢN</a:t>
            </a:r>
          </a:p>
        </p:txBody>
      </p:sp>
      <p:sp>
        <p:nvSpPr>
          <p:cNvPr id="9" name="TextBox 8">
            <a:extLst>
              <a:ext uri="{FF2B5EF4-FFF2-40B4-BE49-F238E27FC236}">
                <a16:creationId xmlns:a16="http://schemas.microsoft.com/office/drawing/2014/main" id="{F5234C7E-C889-3B19-9B74-02FB8C00126A}"/>
              </a:ext>
            </a:extLst>
          </p:cNvPr>
          <p:cNvSpPr txBox="1"/>
          <p:nvPr/>
        </p:nvSpPr>
        <p:spPr>
          <a:xfrm>
            <a:off x="295422" y="734627"/>
            <a:ext cx="3877991" cy="400110"/>
          </a:xfrm>
          <a:prstGeom prst="rect">
            <a:avLst/>
          </a:prstGeom>
          <a:solidFill>
            <a:schemeClr val="tx2">
              <a:lumMod val="20000"/>
              <a:lumOff val="80000"/>
            </a:schemeClr>
          </a:solidFill>
        </p:spPr>
        <p:txBody>
          <a:bodyPr wrap="square" rtlCol="0">
            <a:spAutoFit/>
          </a:bodyPr>
          <a:lstStyle/>
          <a:p>
            <a:r>
              <a:rPr lang="en-US" sz="2000" b="1">
                <a:solidFill>
                  <a:schemeClr val="bg2">
                    <a:lumMod val="50000"/>
                  </a:schemeClr>
                </a:solidFill>
                <a:latin typeface="Arial" panose="020B0604020202020204" pitchFamily="34" charset="0"/>
                <a:ea typeface="Tahoma" panose="020B0604030504040204" pitchFamily="34" charset="0"/>
                <a:cs typeface="Arial" panose="020B0604020202020204" pitchFamily="34" charset="0"/>
              </a:rPr>
              <a:t>Bước 2: Đăng nhập tài khoản</a:t>
            </a:r>
            <a:endParaRPr lang="en-US" sz="2000" b="1">
              <a:solidFill>
                <a:srgbClr val="C00000"/>
              </a:solidFill>
              <a:latin typeface="Arial" panose="020B0604020202020204" pitchFamily="34" charset="0"/>
              <a:ea typeface="Tahoma" panose="020B0604030504040204" pitchFamily="34" charset="0"/>
              <a:cs typeface="Arial" panose="020B0604020202020204" pitchFamily="34" charset="0"/>
            </a:endParaRPr>
          </a:p>
        </p:txBody>
      </p:sp>
      <p:pic>
        <p:nvPicPr>
          <p:cNvPr id="2" name="Picture 1" descr="Graphical user interface, application, website&#10;&#10;Description automatically generated">
            <a:extLst>
              <a:ext uri="{FF2B5EF4-FFF2-40B4-BE49-F238E27FC236}">
                <a16:creationId xmlns:a16="http://schemas.microsoft.com/office/drawing/2014/main" id="{E003BE0D-A494-F305-4E39-0DB0A2FBEF65}"/>
              </a:ext>
            </a:extLst>
          </p:cNvPr>
          <p:cNvPicPr>
            <a:picLocks noChangeAspect="1"/>
          </p:cNvPicPr>
          <p:nvPr/>
        </p:nvPicPr>
        <p:blipFill>
          <a:blip r:embed="rId3"/>
          <a:stretch>
            <a:fillRect/>
          </a:stretch>
        </p:blipFill>
        <p:spPr>
          <a:xfrm>
            <a:off x="4173413" y="734627"/>
            <a:ext cx="7410915" cy="5767126"/>
          </a:xfrm>
          <a:prstGeom prst="rect">
            <a:avLst/>
          </a:prstGeom>
        </p:spPr>
      </p:pic>
    </p:spTree>
    <p:extLst>
      <p:ext uri="{BB962C8B-B14F-4D97-AF65-F5344CB8AC3E}">
        <p14:creationId xmlns:p14="http://schemas.microsoft.com/office/powerpoint/2010/main" val="3716821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603</TotalTime>
  <Words>1473</Words>
  <Application>Microsoft Office PowerPoint</Application>
  <PresentationFormat>Widescreen</PresentationFormat>
  <Paragraphs>158</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Poppins</vt:lpstr>
      <vt:lpstr>Tahoma</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PHẦN II: HƯỚNG DẪN CÁC CHỨC NĂNG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Đẹp Zai</dc:creator>
  <cp:lastModifiedBy>Windows 10</cp:lastModifiedBy>
  <cp:revision>38</cp:revision>
  <dcterms:created xsi:type="dcterms:W3CDTF">2023-03-31T06:58:46Z</dcterms:created>
  <dcterms:modified xsi:type="dcterms:W3CDTF">2023-07-24T07:09:10Z</dcterms:modified>
</cp:coreProperties>
</file>