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9" r:id="rId2"/>
  </p:sldMasterIdLst>
  <p:notesMasterIdLst>
    <p:notesMasterId r:id="rId38"/>
  </p:notesMasterIdLst>
  <p:sldIdLst>
    <p:sldId id="290" r:id="rId3"/>
    <p:sldId id="298" r:id="rId4"/>
    <p:sldId id="293" r:id="rId5"/>
    <p:sldId id="292" r:id="rId6"/>
    <p:sldId id="294" r:id="rId7"/>
    <p:sldId id="256" r:id="rId8"/>
    <p:sldId id="257" r:id="rId9"/>
    <p:sldId id="258" r:id="rId10"/>
    <p:sldId id="295" r:id="rId11"/>
    <p:sldId id="296" r:id="rId12"/>
    <p:sldId id="260" r:id="rId13"/>
    <p:sldId id="297" r:id="rId14"/>
    <p:sldId id="299" r:id="rId15"/>
    <p:sldId id="261" r:id="rId16"/>
    <p:sldId id="300" r:id="rId17"/>
    <p:sldId id="301" r:id="rId18"/>
    <p:sldId id="302" r:id="rId19"/>
    <p:sldId id="303" r:id="rId20"/>
    <p:sldId id="308" r:id="rId21"/>
    <p:sldId id="309" r:id="rId22"/>
    <p:sldId id="310" r:id="rId23"/>
    <p:sldId id="311" r:id="rId24"/>
    <p:sldId id="304" r:id="rId25"/>
    <p:sldId id="307" r:id="rId26"/>
    <p:sldId id="318" r:id="rId27"/>
    <p:sldId id="315" r:id="rId28"/>
    <p:sldId id="316" r:id="rId29"/>
    <p:sldId id="312" r:id="rId30"/>
    <p:sldId id="313" r:id="rId31"/>
    <p:sldId id="317" r:id="rId32"/>
    <p:sldId id="319" r:id="rId33"/>
    <p:sldId id="320" r:id="rId34"/>
    <p:sldId id="314" r:id="rId35"/>
    <p:sldId id="322" r:id="rId36"/>
    <p:sldId id="321" r:id="rId37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747775"/>
          </p15:clr>
        </p15:guide>
        <p15:guide id="3" orient="horz" pos="1620">
          <p15:clr>
            <a:srgbClr val="A4A3A4"/>
          </p15:clr>
        </p15:guide>
        <p15:guide id="4" pos="132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9492"/>
    <a:srgbClr val="E59E5E"/>
    <a:srgbClr val="6E6E6E"/>
    <a:srgbClr val="F8F8F8"/>
    <a:srgbClr val="E5842B"/>
    <a:srgbClr val="FFFFFF"/>
    <a:srgbClr val="585858"/>
    <a:srgbClr val="BABABA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4" autoAdjust="0"/>
  </p:normalViewPr>
  <p:slideViewPr>
    <p:cSldViewPr snapToGrid="0">
      <p:cViewPr varScale="1">
        <p:scale>
          <a:sx n="105" d="100"/>
          <a:sy n="105" d="100"/>
        </p:scale>
        <p:origin x="108" y="750"/>
      </p:cViewPr>
      <p:guideLst>
        <p:guide pos="2160"/>
        <p:guide orient="horz" pos="1620"/>
        <p:guide pos="1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0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3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19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6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59cdd0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59cdd0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Git</a:t>
            </a:r>
            <a:r>
              <a:rPr lang="ko-KR" altLang="en-US"/>
              <a:t>이 </a:t>
            </a:r>
            <a:r>
              <a:rPr lang="ko-KR" altLang="en-US" b="1"/>
              <a:t>복잡하거나 엉망인 코드 변경 사항도 잘 처리</a:t>
            </a:r>
            <a:r>
              <a:rPr lang="ko-KR" altLang="en-US"/>
              <a:t>할 수 있다는 점을 강조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460c524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460c524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460c5249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460c5249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460c5249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460c5249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60c5249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60c5249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/>
              <a:t>버전 번호의 의미</a:t>
            </a:r>
            <a:r>
              <a:rPr lang="en-US" altLang="ko-KR" b="1"/>
              <a:t>:</a:t>
            </a:r>
          </a:p>
          <a:p>
            <a:r>
              <a:rPr lang="ko-KR" altLang="en-US"/>
              <a:t>소프트웨어에서 자주 사용되는 버전 번호는 보통 다음과 같이 구성됩니다</a:t>
            </a:r>
            <a:r>
              <a:rPr lang="en-US" altLang="ko-KR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주 버전</a:t>
            </a:r>
            <a:r>
              <a:rPr lang="en-US" altLang="ko-KR" b="1"/>
              <a:t>(major)</a:t>
            </a:r>
            <a:r>
              <a:rPr lang="en-US" altLang="ko-KR"/>
              <a:t>: </a:t>
            </a:r>
            <a:r>
              <a:rPr lang="ko-KR" altLang="en-US"/>
              <a:t>큰 변경 사항이나 새로운 기능이 추가된 경우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1.0 → 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부 버전</a:t>
            </a:r>
            <a:r>
              <a:rPr lang="en-US" altLang="ko-KR" b="1"/>
              <a:t>(minor)</a:t>
            </a:r>
            <a:r>
              <a:rPr lang="en-US" altLang="ko-KR"/>
              <a:t>: </a:t>
            </a:r>
            <a:r>
              <a:rPr lang="ko-KR" altLang="en-US"/>
              <a:t>작은 기능 추가나 수정된 경우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1.1 → 1.2)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패치 버전</a:t>
            </a:r>
            <a:r>
              <a:rPr lang="en-US" altLang="ko-KR" b="1"/>
              <a:t>(patch)</a:t>
            </a:r>
            <a:r>
              <a:rPr lang="en-US" altLang="ko-KR"/>
              <a:t>: </a:t>
            </a:r>
            <a:r>
              <a:rPr lang="ko-KR" altLang="en-US"/>
              <a:t>버그 수정이나 사소한 변경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1.1.1 → 1.1.2)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6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4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C1594D-64A9-4A49-07E3-63899288D0AE}"/>
              </a:ext>
            </a:extLst>
          </p:cNvPr>
          <p:cNvSpPr/>
          <p:nvPr userDrawn="1"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49C5799-6C23-72B8-A2B2-13DDA80D8B31}"/>
              </a:ext>
            </a:extLst>
          </p:cNvPr>
          <p:cNvSpPr/>
          <p:nvPr userDrawn="1"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39FB4-AAF3-6691-25B4-2C9DFBC6433D}"/>
              </a:ext>
            </a:extLst>
          </p:cNvPr>
          <p:cNvSpPr txBox="1"/>
          <p:nvPr userDrawn="1"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5" name="그룹 1005">
            <a:extLst>
              <a:ext uri="{FF2B5EF4-FFF2-40B4-BE49-F238E27FC236}">
                <a16:creationId xmlns:a16="http://schemas.microsoft.com/office/drawing/2014/main" id="{C168CF1C-DFF5-374D-8623-15C8E71CCF3B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26" name="그룹 1006">
              <a:extLst>
                <a:ext uri="{FF2B5EF4-FFF2-40B4-BE49-F238E27FC236}">
                  <a16:creationId xmlns:a16="http://schemas.microsoft.com/office/drawing/2014/main" id="{8D735120-80F2-13B5-B602-75BD48208DF0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28" name="Object 16">
                <a:extLst>
                  <a:ext uri="{FF2B5EF4-FFF2-40B4-BE49-F238E27FC236}">
                    <a16:creationId xmlns:a16="http://schemas.microsoft.com/office/drawing/2014/main" id="{EB3ADAF0-72AC-5183-6A1D-EB9516566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27" name="Object 18">
              <a:extLst>
                <a:ext uri="{FF2B5EF4-FFF2-40B4-BE49-F238E27FC236}">
                  <a16:creationId xmlns:a16="http://schemas.microsoft.com/office/drawing/2014/main" id="{DDE82D25-D928-9186-533A-F3387923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7124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00E-B5C6-45EB-AADA-D4C32C4D0CFA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596922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61CE-C618-4E47-A8B2-9F59655DAE87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914594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42-B30D-4719-B2CE-5BE4A25A6C60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420795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F12E-67DB-4689-99D9-8F3A04B36856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975949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51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590364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2253238"/>
            <a:ext cx="3429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2726815"/>
            <a:ext cx="3429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29559C-9497-ED36-269C-9C7B908E1820}"/>
              </a:ext>
            </a:extLst>
          </p:cNvPr>
          <p:cNvSpPr/>
          <p:nvPr/>
        </p:nvSpPr>
        <p:spPr>
          <a:xfrm>
            <a:off x="0" y="1059582"/>
            <a:ext cx="6858000" cy="295232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40DC0-A188-B500-0E6A-DD6521AB8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1348"/>
            <a:ext cx="3704365" cy="2838778"/>
          </a:xfrm>
          <a:prstGeom prst="rect">
            <a:avLst/>
          </a:prstGeom>
        </p:spPr>
      </p:pic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2016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8430"/>
            <a:ext cx="6858000" cy="494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pPr lvl="0"/>
            <a:r>
              <a:rPr lang="en-US" altLang="ko-KR" dirty="0"/>
              <a:t>	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23" y="692820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7806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Oval 1"/>
          <p:cNvSpPr/>
          <p:nvPr/>
        </p:nvSpPr>
        <p:spPr>
          <a:xfrm>
            <a:off x="2024844" y="699543"/>
            <a:ext cx="2808312" cy="3744416"/>
          </a:xfrm>
          <a:prstGeom prst="ellipse">
            <a:avLst/>
          </a:prstGeom>
          <a:solidFill>
            <a:srgbClr val="85D8DE">
              <a:alpha val="77000"/>
            </a:srgb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24844" y="2181236"/>
            <a:ext cx="2808312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24733" y="2757295"/>
            <a:ext cx="2808312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436836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894D34-4FF2-20EF-2898-27911D0DD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099239" y="1051317"/>
            <a:ext cx="5168044" cy="3024337"/>
          </a:xfrm>
          <a:prstGeom prst="rect">
            <a:avLst/>
          </a:prstGeom>
          <a:effectLst>
            <a:softEdge rad="368300"/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E4B-F5D6-577A-0A30-04E4AE1D00C8}"/>
              </a:ext>
            </a:extLst>
          </p:cNvPr>
          <p:cNvGrpSpPr/>
          <p:nvPr userDrawn="1"/>
        </p:nvGrpSpPr>
        <p:grpSpPr>
          <a:xfrm>
            <a:off x="0" y="4855480"/>
            <a:ext cx="6859306" cy="306230"/>
            <a:chOff x="0" y="4855484"/>
            <a:chExt cx="6859306" cy="3062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59C7073-3B5E-4FA1-BF23-AA3333B25102}"/>
                </a:ext>
              </a:extLst>
            </p:cNvPr>
            <p:cNvSpPr/>
            <p:nvPr userDrawn="1"/>
          </p:nvSpPr>
          <p:spPr>
            <a:xfrm>
              <a:off x="45930" y="4855484"/>
              <a:ext cx="6813376" cy="30006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5000">
                  <a:schemeClr val="bg1"/>
                </a:gs>
                <a:gs pos="86885">
                  <a:srgbClr val="D7D7D7"/>
                </a:gs>
                <a:gs pos="69000">
                  <a:srgbClr val="F2F2F2"/>
                </a:gs>
                <a:gs pos="100000">
                  <a:srgbClr val="F2F2F2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42000" sy="42000" algn="c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EA05588-7F32-E3FF-8D71-D37239EBF6A2}"/>
                </a:ext>
              </a:extLst>
            </p:cNvPr>
            <p:cNvSpPr/>
            <p:nvPr userDrawn="1"/>
          </p:nvSpPr>
          <p:spPr>
            <a:xfrm>
              <a:off x="0" y="4861648"/>
              <a:ext cx="3221704" cy="300066"/>
            </a:xfrm>
            <a:prstGeom prst="roundRect">
              <a:avLst>
                <a:gd name="adj" fmla="val 0"/>
              </a:avLst>
            </a:prstGeom>
            <a:gradFill>
              <a:gsLst>
                <a:gs pos="66000">
                  <a:srgbClr val="F2F2F2"/>
                </a:gs>
                <a:gs pos="17000">
                  <a:srgbClr val="D7D7D7"/>
                </a:gs>
                <a:gs pos="7000">
                  <a:srgbClr val="D7D7D7"/>
                </a:gs>
                <a:gs pos="87000">
                  <a:schemeClr val="bg1"/>
                </a:gs>
                <a:gs pos="0">
                  <a:srgbClr val="D7D7D7"/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409699-3750-184A-8DD3-4D2111F33D65}"/>
                </a:ext>
              </a:extLst>
            </p:cNvPr>
            <p:cNvSpPr txBox="1"/>
            <p:nvPr userDrawn="1"/>
          </p:nvSpPr>
          <p:spPr>
            <a:xfrm>
              <a:off x="4365104" y="4886090"/>
              <a:ext cx="2448272" cy="230832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Copyright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glow rad="101600">
                      <a:prstClr val="white">
                        <a:lumMod val="65000"/>
                        <a:alpha val="60000"/>
                      </a:prstClr>
                    </a:glow>
                  </a:effectLst>
                  <a:uLnTx/>
                  <a:uFillTx/>
                  <a:latin typeface="Times New Roman" panose="02020603050405020304" pitchFamily="18" charset="0"/>
                  <a:ea typeface="SB 어그로 Light" panose="02020603020101020101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2022. Lim </a:t>
              </a:r>
              <a:r>
                <a:rPr kumimoji="0" lang="en-US" altLang="ko-KR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Seong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Min 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all rights reserved. 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B545C5-3C5F-E547-A2E0-3ED63B8F60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duotone>
                <a:prstClr val="black"/>
                <a:srgbClr val="FCFCFC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2" t="33201" r="19338" b="36000"/>
            <a:stretch/>
          </p:blipFill>
          <p:spPr>
            <a:xfrm>
              <a:off x="376657" y="4890718"/>
              <a:ext cx="388047" cy="197920"/>
            </a:xfrm>
            <a:prstGeom prst="rect">
              <a:avLst/>
            </a:prstGeom>
            <a:effectLst/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B7964E3-9ECC-FA99-F2F5-6ED2BDCD72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841" y="4906557"/>
              <a:ext cx="187529" cy="197920"/>
            </a:xfrm>
            <a:prstGeom prst="roundRect">
              <a:avLst>
                <a:gd name="adj" fmla="val 13578"/>
              </a:avLst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8597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41E351-599B-DB47-36FE-D7974C54A5AF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0FAFC-0509-E55E-39E0-573CB0E09DE9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16FE9-CD5A-D9F6-8C90-BC1CD3B68E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6" name="30 CuadroTexto">
            <a:extLst>
              <a:ext uri="{FF2B5EF4-FFF2-40B4-BE49-F238E27FC236}">
                <a16:creationId xmlns:a16="http://schemas.microsoft.com/office/drawing/2014/main" id="{FAAF2C2B-CE99-386F-BB35-9082535B7A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31 CuadroTexto">
            <a:extLst>
              <a:ext uri="{FF2B5EF4-FFF2-40B4-BE49-F238E27FC236}">
                <a16:creationId xmlns:a16="http://schemas.microsoft.com/office/drawing/2014/main" id="{E5F70CF0-D577-F2B2-445B-80ABF081BD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8" name="29 CuadroTexto">
            <a:extLst>
              <a:ext uri="{FF2B5EF4-FFF2-40B4-BE49-F238E27FC236}">
                <a16:creationId xmlns:a16="http://schemas.microsoft.com/office/drawing/2014/main" id="{EF88A4A0-39F9-5B69-FA87-481F41D7DF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B970-16D4-486A-BBBA-288CA14AAC11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48698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652" y="195486"/>
            <a:ext cx="631870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6652" y="771550"/>
            <a:ext cx="631870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15429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339503"/>
            <a:ext cx="3429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1067966"/>
            <a:ext cx="3429000" cy="3625954"/>
          </a:xfrm>
          <a:prstGeom prst="rect">
            <a:avLst/>
          </a:prstGeom>
        </p:spPr>
        <p:txBody>
          <a:bodyPr anchor="ctr"/>
          <a:lstStyle>
            <a:lvl1pPr marL="171450" indent="-171450" algn="l">
              <a:lnSpc>
                <a:spcPct val="200000"/>
              </a:lnSpc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895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6936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0594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94252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47910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60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10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29000" y="0"/>
            <a:ext cx="307834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7"/>
            <a:ext cx="6858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5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0898" y="131536"/>
            <a:ext cx="4347102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1798321"/>
            <a:ext cx="378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18000" y="3465106"/>
            <a:ext cx="32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53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53063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476531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6716" y="230919"/>
            <a:ext cx="247058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209875" y="3399271"/>
            <a:ext cx="247045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846716" y="1815096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216130" y="1814524"/>
            <a:ext cx="1101171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384189" y="230920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31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780" y="1313866"/>
            <a:ext cx="4828637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6425" y="1731280"/>
            <a:ext cx="2314198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09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5"/>
            <a:ext cx="6858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19" y="1079007"/>
            <a:ext cx="2529996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74749" y="1217153"/>
            <a:ext cx="1459099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6858000" cy="52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367"/>
            <a:ext cx="6858000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5285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 dirty="0">
                <a:solidFill>
                  <a:srgbClr val="85D8DE"/>
                </a:solidFill>
                <a:latin typeface="맑은 고딕" pitchFamily="50" charset="-127"/>
              </a:rPr>
              <a:t>58</a:t>
            </a:r>
          </a:p>
        </p:txBody>
      </p:sp>
      <p:sp>
        <p:nvSpPr>
          <p:cNvPr id="28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756" y="487103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34DC9476-D853-03D8-9F76-9A6A311C32C5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6" name="그룹 1006">
              <a:extLst>
                <a:ext uri="{FF2B5EF4-FFF2-40B4-BE49-F238E27FC236}">
                  <a16:creationId xmlns:a16="http://schemas.microsoft.com/office/drawing/2014/main" id="{5F6ECB48-E4BC-DB79-FF53-68C9010B094D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8" name="Object 16">
                <a:extLst>
                  <a:ext uri="{FF2B5EF4-FFF2-40B4-BE49-F238E27FC236}">
                    <a16:creationId xmlns:a16="http://schemas.microsoft.com/office/drawing/2014/main" id="{FA6842A2-AF6D-4BE8-6AB6-2454CFF67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CDF6FD57-F222-AE05-5D06-ADB4C33E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92F75B-C717-9638-B15F-E662C335E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7404"/>
            <a:ext cx="6858000" cy="405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A3844-1A76-7B4C-654C-1A6150F1E0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990" y="970133"/>
            <a:ext cx="6730009" cy="1601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ts val="2500"/>
              </a:lnSpc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4696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208CCE5-660A-A3AE-EB7B-54616D9BFCC9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696F1-03F3-D074-5863-3CDDE91C7620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4F913-5A69-D9E7-8A38-8C0C9D21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7" name="30 CuadroTexto">
            <a:extLst>
              <a:ext uri="{FF2B5EF4-FFF2-40B4-BE49-F238E27FC236}">
                <a16:creationId xmlns:a16="http://schemas.microsoft.com/office/drawing/2014/main" id="{7CBD8894-69D4-168D-D586-BC59902C3F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31 CuadroTexto">
            <a:extLst>
              <a:ext uri="{FF2B5EF4-FFF2-40B4-BE49-F238E27FC236}">
                <a16:creationId xmlns:a16="http://schemas.microsoft.com/office/drawing/2014/main" id="{8CB9D7D1-3929-9C40-85B2-47C05E2E4A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11" name="29 CuadroTexto">
            <a:extLst>
              <a:ext uri="{FF2B5EF4-FFF2-40B4-BE49-F238E27FC236}">
                <a16:creationId xmlns:a16="http://schemas.microsoft.com/office/drawing/2014/main" id="{4AFE31D5-79F7-8B76-739F-18DD688B6C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4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DD64-460F-4F5E-B579-472BE89A84D7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97863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416C-6DCA-43D4-94E8-785D447FEB0C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4976115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21B-D0DE-4E82-9FF8-217D7C26E223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836068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437-6288-465A-BF83-448E5048E4A4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527739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650-C020-46E5-8A09-A257560BD193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052770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7E5D44-5567-8406-DC9E-A917D9827EE2}"/>
              </a:ext>
            </a:extLst>
          </p:cNvPr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39482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0524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51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10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61" y="488206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04596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6A6-161C-4331-A0C2-E3A36B1D35C6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304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8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defTabSz="685766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akaoi.ai/kakao_work/release_not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ha1-online.com/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github/gitignore/tree/mai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www.toptal.com/developers/gitignor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0002B3-F742-1DC9-A862-07C926B18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</a:t>
            </a:r>
            <a:r>
              <a:rPr lang="ko-KR" altLang="en-US"/>
              <a:t>로 시작하는 오픈 소스 기초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15B79-43D6-21C8-4546-9B654697A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일차</a:t>
            </a:r>
            <a:r>
              <a:rPr lang="en-US" altLang="ko-KR"/>
              <a:t>: Git</a:t>
            </a:r>
            <a:r>
              <a:rPr lang="ko-KR" altLang="en-US"/>
              <a:t>의 기본 개념 및 로컬 저장소 사용 방법</a:t>
            </a:r>
          </a:p>
        </p:txBody>
      </p:sp>
    </p:spTree>
    <p:extLst>
      <p:ext uri="{BB962C8B-B14F-4D97-AF65-F5344CB8AC3E}">
        <p14:creationId xmlns:p14="http://schemas.microsoft.com/office/powerpoint/2010/main" val="16509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7FD58B-2976-3634-88DC-6E2B6C95F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 설치 및 환경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46407-6C56-CE3F-8F07-DD21244638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※ </a:t>
            </a:r>
            <a:r>
              <a:rPr lang="ko-KR" altLang="en-US"/>
              <a:t>설치 순서 및 유의 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B4B88-0456-1D19-CCCD-41B89FD6E5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909173"/>
            <a:ext cx="6858000" cy="1601618"/>
          </a:xfrm>
        </p:spPr>
        <p:txBody>
          <a:bodyPr>
            <a:normAutofit/>
          </a:bodyPr>
          <a:lstStyle/>
          <a:p>
            <a:r>
              <a:rPr lang="en-US" altLang="ko-KR" sz="1400"/>
              <a:t>1.</a:t>
            </a:r>
            <a:r>
              <a:rPr lang="ko-KR" altLang="en-US" sz="1400"/>
              <a:t> </a:t>
            </a:r>
            <a:r>
              <a:rPr lang="en-US" altLang="ko-KR" sz="1400"/>
              <a:t>VS</a:t>
            </a:r>
            <a:r>
              <a:rPr lang="ko-KR" altLang="en-US" sz="1400"/>
              <a:t> </a:t>
            </a:r>
            <a:r>
              <a:rPr lang="en-US" altLang="ko-KR" sz="1400"/>
              <a:t>Code</a:t>
            </a:r>
            <a:r>
              <a:rPr lang="ko-KR" altLang="en-US" sz="1400"/>
              <a:t> 설치 여부 확인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2. </a:t>
            </a:r>
            <a:r>
              <a:rPr lang="en-US" altLang="ko-KR" sz="1400">
                <a:hlinkClick r:id="rId2"/>
              </a:rPr>
              <a:t>http://git-scm.com</a:t>
            </a:r>
            <a:r>
              <a:rPr lang="ko-KR" altLang="en-US" sz="1400"/>
              <a:t>에 접속해 설치 파일 다운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3. </a:t>
            </a:r>
            <a:r>
              <a:rPr lang="ko-KR" altLang="en-US" sz="1400"/>
              <a:t>아래와 같은 설치 탭에서 옵션 변경</a:t>
            </a:r>
            <a:endParaRPr lang="en-US" altLang="ko-KR" sz="14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BA367E7-3F0C-5CDF-2BF6-E9CB7AB4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2556"/>
            <a:ext cx="3429000" cy="285722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5B7D9DB-1681-C9D2-3337-9C531351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22937"/>
            <a:ext cx="3429000" cy="285722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75D257-AD34-7871-29CF-8063607D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91" y="660027"/>
            <a:ext cx="2486929" cy="130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7428F-1509-2B28-2E14-FDE231F5B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 여부 확인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DA53C-BEFF-667B-2C14-FB05CF981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버전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9E480-DE83-8514-EEDF-A7CA856FB3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Git Bash </a:t>
            </a:r>
            <a:r>
              <a:rPr lang="ko-KR" altLang="en-US"/>
              <a:t>앱 실행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2. git version </a:t>
            </a:r>
            <a:r>
              <a:rPr lang="ko-KR" altLang="en-US"/>
              <a:t>확인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3. git </a:t>
            </a:r>
            <a:r>
              <a:rPr lang="ko-KR" altLang="en-US"/>
              <a:t>명령어 동작 확인</a:t>
            </a:r>
            <a:r>
              <a:rPr lang="en-US" altLang="ko-KR"/>
              <a:t> </a:t>
            </a: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63" y="2802704"/>
            <a:ext cx="5394638" cy="179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6E2DCC-3204-EE1C-BC78-FD2C1B7BD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40" y="961169"/>
            <a:ext cx="2459284" cy="1628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884619-D3B6-AC24-AD5E-2F1C25F35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환경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4C87E-92CB-F55F-3EE2-6F2108C9F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사용자 정보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7FD94-AD83-F424-7435-4FC1F86A4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/>
              <a:t>git config --global user.name “</a:t>
            </a:r>
            <a:r>
              <a:rPr lang="ko-KR" altLang="en-US"/>
              <a:t>이름</a:t>
            </a:r>
            <a:r>
              <a:rPr lang="en-US" altLang="ko-KR"/>
              <a:t>”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/>
              <a:t>git config --global user.email “</a:t>
            </a:r>
            <a:r>
              <a:rPr lang="ko-KR" altLang="en-US"/>
              <a:t>메일 주소</a:t>
            </a:r>
            <a:r>
              <a:rPr lang="en-US" altLang="ko-KR"/>
              <a:t>”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* --global :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현재 컴퓨터에 있는 모든 저장소에서 같은 사용자 정보 사용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oogle Shape;108;p19">
            <a:extLst>
              <a:ext uri="{FF2B5EF4-FFF2-40B4-BE49-F238E27FC236}">
                <a16:creationId xmlns:a16="http://schemas.microsoft.com/office/drawing/2014/main" id="{A06E7BC9-92C5-4618-E9E0-77BF420D41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" y="2571750"/>
            <a:ext cx="5151120" cy="11601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61083-F68A-ABFC-FFB6-22744AC49B02}"/>
              </a:ext>
            </a:extLst>
          </p:cNvPr>
          <p:cNvSpPr txBox="1"/>
          <p:nvPr/>
        </p:nvSpPr>
        <p:spPr>
          <a:xfrm>
            <a:off x="148590" y="3731909"/>
            <a:ext cx="3874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altLang="ko-KR" sz="1400" b="0" i="0" u="none" strike="noStrike">
                <a:solidFill>
                  <a:srgbClr val="FF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* </a:t>
            </a:r>
            <a:r>
              <a:rPr lang="ko-KR" altLang="en-US" sz="1400" b="0" i="0" u="none" strike="noStrike">
                <a:solidFill>
                  <a:srgbClr val="FF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어떤 사용자가 </a:t>
            </a:r>
            <a:r>
              <a:rPr lang="en-US" altLang="ko-KR" sz="1400" b="0" i="0" u="none" strike="noStrike">
                <a:solidFill>
                  <a:srgbClr val="FF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Commit</a:t>
            </a:r>
            <a:r>
              <a:rPr lang="ko-KR" altLang="en-US" sz="1400" b="0" i="0" u="none" strike="noStrike">
                <a:solidFill>
                  <a:srgbClr val="FF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한지 추적하기 위해서</a:t>
            </a:r>
          </a:p>
        </p:txBody>
      </p:sp>
    </p:spTree>
    <p:extLst>
      <p:ext uri="{BB962C8B-B14F-4D97-AF65-F5344CB8AC3E}">
        <p14:creationId xmlns:p14="http://schemas.microsoft.com/office/powerpoint/2010/main" val="34722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BD7E36-1C5B-3813-B1AA-2D0367ACA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2. Git</a:t>
            </a:r>
            <a:r>
              <a:rPr lang="ko-KR" altLang="en-US"/>
              <a:t>으로 버전 관리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9CCD80C-EBC8-1227-633D-3495BBB58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  <a:endParaRPr lang="en-US" altLang="ko-KR" dirty="0"/>
          </a:p>
          <a:p>
            <a:r>
              <a:rPr lang="ko-KR" altLang="en-US" dirty="0"/>
              <a:t>버전 만들기</a:t>
            </a: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내용 확인하기</a:t>
            </a:r>
            <a:endParaRPr lang="en-US" altLang="ko-KR" dirty="0"/>
          </a:p>
          <a:p>
            <a:r>
              <a:rPr lang="ko-KR" altLang="en-US" dirty="0" smtClean="0"/>
              <a:t>버전 단계 </a:t>
            </a:r>
            <a:r>
              <a:rPr lang="ko-KR" altLang="en-US" dirty="0"/>
              <a:t>별 파일 상태 확인</a:t>
            </a: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되돌리기</a:t>
            </a:r>
          </a:p>
        </p:txBody>
      </p:sp>
    </p:spTree>
    <p:extLst>
      <p:ext uri="{BB962C8B-B14F-4D97-AF65-F5344CB8AC3E}">
        <p14:creationId xmlns:p14="http://schemas.microsoft.com/office/powerpoint/2010/main" val="13111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"/>
              <a:t>Git</a:t>
            </a:r>
            <a:r>
              <a:rPr lang="ko" altLang="ko-KR"/>
              <a:t> 저장소 만들기</a:t>
            </a:r>
            <a:endParaRPr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482770-6698-30FC-D308-48021B14D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저장소 생성 절차</a:t>
            </a: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1" y="3317301"/>
            <a:ext cx="3736180" cy="9194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0" name="Google Shape;100;p18"/>
          <p:cNvSpPr txBox="1"/>
          <p:nvPr/>
        </p:nvSpPr>
        <p:spPr>
          <a:xfrm>
            <a:off x="167600" y="3213171"/>
            <a:ext cx="2819441" cy="106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ko" sz="1200" b="1" dirty="0">
                <a:solidFill>
                  <a:srgbClr val="1880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Mono"/>
                <a:sym typeface="Roboto Mono"/>
              </a:rPr>
              <a:t>.</a:t>
            </a:r>
            <a:r>
              <a:rPr lang="en-US" altLang="ko" sz="1200" b="1" dirty="0" err="1">
                <a:solidFill>
                  <a:srgbClr val="1880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Mono"/>
                <a:sym typeface="Roboto Mono"/>
              </a:rPr>
              <a:t>git</a:t>
            </a:r>
            <a:r>
              <a:rPr lang="ko" altLang="en-US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</a:t>
            </a:r>
            <a:r>
              <a:rPr lang="en-US" altLang="ko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" sz="1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관리하는 모든 파일과 메타데이터가 저장되는 곳입니다</a:t>
            </a: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명령을 통해 해당 디렉토리가 </a:t>
            </a:r>
            <a:r>
              <a:rPr lang="en-US" altLang="ko" sz="1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버전 관리를 할 수 있는 저장소로 변환</a:t>
            </a:r>
            <a:endParaRPr sz="2400" dirty="0">
              <a:solidFill>
                <a:schemeClr val="dk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F3EA55-0683-123E-DF8B-7B5EDF8BB0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00" y="868522"/>
            <a:ext cx="6690400" cy="2306455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드라이브 선정 </a:t>
            </a:r>
            <a:r>
              <a:rPr lang="en-US" altLang="ko-KR" sz="1400" dirty="0"/>
              <a:t>→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ko-KR" altLang="en-US" sz="1400" dirty="0"/>
              <a:t>저장소로 사용할 폴더 생성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/>
              <a:t>폴더 열기 → </a:t>
            </a:r>
            <a:r>
              <a:rPr lang="ko-KR" altLang="en-US" sz="1400" dirty="0" smtClean="0"/>
              <a:t>파일 </a:t>
            </a:r>
            <a:r>
              <a:rPr lang="ko-KR" altLang="en-US" sz="1400" dirty="0"/>
              <a:t>→ </a:t>
            </a:r>
            <a:r>
              <a:rPr lang="en-US" altLang="ko-KR" sz="1400" dirty="0" smtClean="0"/>
              <a:t>PowerShell </a:t>
            </a:r>
            <a:r>
              <a:rPr lang="ko-KR" altLang="en-US" sz="1400" dirty="0" smtClean="0"/>
              <a:t>열기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3. </a:t>
            </a:r>
            <a:r>
              <a:rPr lang="ko-KR" altLang="en-US" sz="1400" dirty="0"/>
              <a:t>명령어 입력 </a:t>
            </a:r>
            <a:r>
              <a:rPr lang="en-US" altLang="ko-KR" sz="1400" dirty="0"/>
              <a:t>( code . ) </a:t>
            </a:r>
            <a:r>
              <a:rPr lang="ko-KR" altLang="en-US" sz="1400" dirty="0"/>
              <a:t>→ </a:t>
            </a:r>
            <a:r>
              <a:rPr lang="en-US" altLang="ko-KR" sz="1400" dirty="0"/>
              <a:t>VS Code </a:t>
            </a:r>
            <a:r>
              <a:rPr lang="ko-KR" altLang="en-US" sz="1400" dirty="0"/>
              <a:t>실행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4. VS Code </a:t>
            </a:r>
            <a:r>
              <a:rPr lang="ko-KR" altLang="en-US" sz="1400" dirty="0"/>
              <a:t>터미널 실행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Ctrl+Shift</a:t>
            </a:r>
            <a:r>
              <a:rPr lang="en-US" altLang="ko-KR" sz="1400" dirty="0"/>
              <a:t>+`) </a:t>
            </a:r>
            <a:r>
              <a:rPr lang="ko-KR" altLang="en-US" sz="1400" dirty="0"/>
              <a:t>→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Bash </a:t>
            </a:r>
            <a:r>
              <a:rPr lang="ko-KR" altLang="en-US" sz="1400" dirty="0"/>
              <a:t>열기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5. </a:t>
            </a:r>
            <a:r>
              <a:rPr lang="ko-KR" altLang="en-US" sz="1400" dirty="0"/>
              <a:t>명령어 입력 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) </a:t>
            </a:r>
            <a:br>
              <a:rPr lang="en-US" altLang="ko-KR" sz="1400" dirty="0"/>
            </a:br>
            <a:r>
              <a:rPr lang="en-US" altLang="ko-KR" sz="1400" dirty="0"/>
              <a:t>6. </a:t>
            </a:r>
            <a:r>
              <a:rPr lang="ko-KR" altLang="en-US" sz="1400" dirty="0"/>
              <a:t>폴더 보기 → 숨긴 항목 표시 </a:t>
            </a:r>
            <a:r>
              <a:rPr lang="en-US" altLang="ko-KR" sz="1400" dirty="0"/>
              <a:t>ON</a:t>
            </a:r>
            <a:br>
              <a:rPr lang="en-US" altLang="ko-KR" sz="1400" dirty="0"/>
            </a:br>
            <a:r>
              <a:rPr lang="en-US" altLang="ko-KR" sz="1400" dirty="0"/>
              <a:t>7. .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ko-KR" altLang="en-US" sz="1400" dirty="0"/>
              <a:t>폴더 생성 확인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CC6BB-9E17-BE40-75CE-6260346A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1" y="4300794"/>
            <a:ext cx="3736180" cy="365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92D893-6D55-EDB4-FC7D-84B8B0B1F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버전</a:t>
            </a:r>
            <a:r>
              <a:rPr lang="en-US" altLang="ko-KR"/>
              <a:t>(Version)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9BB14-A3C9-9CA7-0EBF-BC454695F2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버전 의미와 표기법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4BF65-AD2B-4B16-B76A-57578A5B9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en-US" altLang="ko-KR" dirty="0"/>
              <a:t>: </a:t>
            </a:r>
            <a:r>
              <a:rPr lang="ko-KR" altLang="en-US" dirty="0"/>
              <a:t>소프트웨어 개발에서 </a:t>
            </a:r>
            <a:r>
              <a:rPr lang="ko-KR" altLang="en-US" b="1" dirty="0">
                <a:solidFill>
                  <a:srgbClr val="FF0000"/>
                </a:solidFill>
              </a:rPr>
              <a:t>특정 시점의 상태</a:t>
            </a:r>
            <a:r>
              <a:rPr lang="ko-KR" altLang="en-US" dirty="0"/>
              <a:t>나 </a:t>
            </a:r>
            <a:r>
              <a:rPr lang="ko-KR" altLang="en-US" b="1" dirty="0">
                <a:solidFill>
                  <a:srgbClr val="FF0000"/>
                </a:solidFill>
              </a:rPr>
              <a:t>변경된 내용</a:t>
            </a:r>
            <a:r>
              <a:rPr lang="en-US" altLang="ko-KR" dirty="0">
                <a:hlinkClick r:id="rId3"/>
              </a:rPr>
              <a:t/>
            </a:r>
            <a:br>
              <a:rPr lang="en-US" altLang="ko-KR" dirty="0">
                <a:hlinkClick r:id="rId3"/>
              </a:rPr>
            </a:br>
            <a:r>
              <a:rPr lang="ko-KR" altLang="en-US" dirty="0">
                <a:hlinkClick r:id="rId3"/>
              </a:rPr>
              <a:t>예시</a:t>
            </a:r>
            <a:r>
              <a:rPr lang="en-US" altLang="ko-KR" dirty="0">
                <a:hlinkClick r:id="rId3"/>
              </a:rPr>
              <a:t>) </a:t>
            </a:r>
            <a:r>
              <a:rPr lang="en-US" altLang="ko-KR" dirty="0" err="1">
                <a:hlinkClick r:id="rId3"/>
              </a:rPr>
              <a:t>kakao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 err="1">
                <a:hlinkClick r:id="rId3"/>
              </a:rPr>
              <a:t>i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기술 문서 </a:t>
            </a:r>
            <a:r>
              <a:rPr lang="en-US" altLang="ko-KR" dirty="0">
                <a:hlinkClick r:id="rId3"/>
              </a:rPr>
              <a:t>– Release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Note</a:t>
            </a:r>
            <a:endParaRPr lang="ko-KR" altLang="en-US" dirty="0"/>
          </a:p>
        </p:txBody>
      </p:sp>
      <p:pic>
        <p:nvPicPr>
          <p:cNvPr id="10242" name="Picture 2" descr="Version Control Best Practices for Efficient Software Development">
            <a:extLst>
              <a:ext uri="{FF2B5EF4-FFF2-40B4-BE49-F238E27FC236}">
                <a16:creationId xmlns:a16="http://schemas.microsoft.com/office/drawing/2014/main" id="{939D392A-FB91-409A-39F5-C55DEE30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70942"/>
            <a:ext cx="4953000" cy="2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" altLang="ko-KR" dirty="0"/>
              <a:t>버전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 err="1"/>
              <a:t>스테이징과</a:t>
            </a:r>
            <a:r>
              <a:rPr lang="ko-KR" altLang="en-US" b="0" dirty="0"/>
              <a:t> </a:t>
            </a:r>
            <a:r>
              <a:rPr lang="ko-KR" altLang="en-US" b="0" dirty="0" err="1"/>
              <a:t>커밋</a:t>
            </a:r>
            <a:r>
              <a:rPr lang="ko-KR" altLang="en-US" b="0" dirty="0"/>
              <a:t> </a:t>
            </a:r>
            <a:r>
              <a:rPr lang="ko-KR" altLang="en-US" b="0" dirty="0" smtClean="0"/>
              <a:t>이해하기</a:t>
            </a:r>
            <a:endParaRPr lang="ko-KR" altLang="en-US" b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 err="1" smtClean="0">
                <a:solidFill>
                  <a:srgbClr val="585858"/>
                </a:solidFill>
              </a:rPr>
              <a:t>작업트리</a:t>
            </a:r>
            <a:r>
              <a:rPr lang="en-US" altLang="ko-KR" sz="1400" dirty="0" smtClean="0">
                <a:solidFill>
                  <a:srgbClr val="585858"/>
                </a:solidFill>
              </a:rPr>
              <a:t>(Working Tree)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사용자가 </a:t>
            </a:r>
            <a:r>
              <a:rPr lang="ko-KR" altLang="en-US" sz="1400" u="sng" dirty="0"/>
              <a:t>작업하고 있는 파일들이 위치</a:t>
            </a:r>
            <a:r>
              <a:rPr lang="ko-KR" altLang="en-US" sz="1400" dirty="0"/>
              <a:t>하는 영역</a:t>
            </a:r>
            <a:endParaRPr lang="en-US" altLang="ko-KR" sz="1400" dirty="0" smtClean="0"/>
          </a:p>
          <a:p>
            <a:pPr>
              <a:lnSpc>
                <a:spcPct val="100000"/>
              </a:lnSpc>
            </a:pPr>
            <a:r>
              <a:rPr lang="ko-KR" altLang="en-US" sz="1400" dirty="0" err="1" smtClean="0">
                <a:solidFill>
                  <a:srgbClr val="E5842B"/>
                </a:solidFill>
              </a:rPr>
              <a:t>스테이징</a:t>
            </a:r>
            <a:r>
              <a:rPr lang="en-US" altLang="ko-KR" sz="1400" dirty="0" smtClean="0">
                <a:solidFill>
                  <a:srgbClr val="E5842B"/>
                </a:solidFill>
              </a:rPr>
              <a:t>(Staging Area)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작업 </a:t>
            </a:r>
            <a:r>
              <a:rPr lang="ko-KR" altLang="en-US" sz="1400" dirty="0"/>
              <a:t>트리에서 수정된 파일 중에서 다음 </a:t>
            </a:r>
            <a:r>
              <a:rPr lang="ko-KR" altLang="en-US" sz="1400" dirty="0" err="1"/>
              <a:t>커밋에</a:t>
            </a:r>
            <a:r>
              <a:rPr lang="ko-KR" altLang="en-US" sz="1400" dirty="0"/>
              <a:t> 포함시킬 파일들을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u="sng" dirty="0" smtClean="0"/>
              <a:t>임시로 </a:t>
            </a:r>
            <a:r>
              <a:rPr lang="ko-KR" altLang="en-US" sz="1400" u="sng" dirty="0"/>
              <a:t>저장하는 영역</a:t>
            </a:r>
            <a:endParaRPr lang="en-US" altLang="ko-KR" sz="1400" u="sng" dirty="0" smtClean="0"/>
          </a:p>
          <a:p>
            <a:pPr>
              <a:lnSpc>
                <a:spcPct val="100000"/>
              </a:lnSpc>
            </a:pPr>
            <a:r>
              <a:rPr lang="ko-KR" altLang="en-US" sz="1400" dirty="0" smtClean="0">
                <a:solidFill>
                  <a:srgbClr val="E95A56"/>
                </a:solidFill>
              </a:rPr>
              <a:t>저장소</a:t>
            </a:r>
            <a:r>
              <a:rPr lang="en-US" altLang="ko-KR" sz="1400" dirty="0" smtClean="0">
                <a:solidFill>
                  <a:srgbClr val="E95A56"/>
                </a:solidFill>
              </a:rPr>
              <a:t>(Repository)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u="sng" dirty="0" smtClean="0"/>
              <a:t>실제로 </a:t>
            </a:r>
            <a:r>
              <a:rPr lang="ko-KR" altLang="en-US" sz="1400" u="sng" dirty="0" err="1"/>
              <a:t>커밋된</a:t>
            </a:r>
            <a:r>
              <a:rPr lang="ko-KR" altLang="en-US" sz="1400" u="sng" dirty="0"/>
              <a:t> 내용</a:t>
            </a:r>
            <a:r>
              <a:rPr lang="ko-KR" altLang="en-US" sz="1400" dirty="0"/>
              <a:t>이 저장되는 </a:t>
            </a:r>
            <a:r>
              <a:rPr lang="ko-KR" altLang="en-US" sz="1400" dirty="0" smtClean="0"/>
              <a:t>장소</a:t>
            </a:r>
            <a:endParaRPr lang="ko-KR" altLang="en-US" sz="1400" dirty="0"/>
          </a:p>
        </p:txBody>
      </p:sp>
      <p:pic>
        <p:nvPicPr>
          <p:cNvPr id="1034" name="Picture 10" descr="https://lh7-rt.googleusercontent.com/slidesz/AGV_vUdQ5-83MVZxev8X5izWqgNC9NlogucjzTgTkflAWgCogMk-oeXh-bt8Ij4kmqLpLj0T321SBPsT5fzDdFIS6_eYCBHRZ_2S9FX0z_5tUbpfQO0Loo5OEixodaXLOKoDNnylf3RvLmnCkj0cgnNLb6DLgKjEwjlv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19" y="2505456"/>
            <a:ext cx="2949180" cy="23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1144794" y="3137750"/>
            <a:ext cx="1751246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2895" y="2966936"/>
            <a:ext cx="3721865" cy="1534486"/>
            <a:chOff x="127990" y="3355434"/>
            <a:chExt cx="3429000" cy="141374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24884" y="3606643"/>
              <a:ext cx="749811" cy="1162532"/>
            </a:xfrm>
            <a:prstGeom prst="roundRect">
              <a:avLst>
                <a:gd name="adj" fmla="val 5097"/>
              </a:avLst>
            </a:prstGeom>
            <a:noFill/>
            <a:ln w="19050">
              <a:solidFill>
                <a:srgbClr val="F494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467586" y="3606643"/>
              <a:ext cx="905256" cy="1162532"/>
            </a:xfrm>
            <a:prstGeom prst="roundRect">
              <a:avLst>
                <a:gd name="adj" fmla="val 5097"/>
              </a:avLst>
            </a:prstGeom>
            <a:noFill/>
            <a:ln w="19050">
              <a:solidFill>
                <a:srgbClr val="E59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10287" y="3606643"/>
              <a:ext cx="905256" cy="1162532"/>
            </a:xfrm>
            <a:prstGeom prst="roundRect">
              <a:avLst>
                <a:gd name="adj" fmla="val 5097"/>
              </a:avLst>
            </a:prstGeom>
            <a:noFill/>
            <a:ln w="19050">
              <a:solidFill>
                <a:srgbClr val="6E6E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90" y="3355434"/>
              <a:ext cx="3429000" cy="502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34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 확인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status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/>
              <a:t>VS Code</a:t>
            </a:r>
            <a:r>
              <a:rPr lang="ko-KR" altLang="en-US" dirty="0" smtClean="0"/>
              <a:t>로 프로젝트 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터미널 실행 →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로 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r>
              <a:rPr lang="ko-KR" altLang="en-US" dirty="0" smtClean="0"/>
              <a:t> 입력</a:t>
            </a:r>
            <a:endParaRPr lang="en-US" altLang="ko-KR" dirty="0" smtClean="0"/>
          </a:p>
        </p:txBody>
      </p:sp>
      <p:pic>
        <p:nvPicPr>
          <p:cNvPr id="2056" name="Picture 8" descr="https://lh7-rt.googleusercontent.com/slidesz/AGV_vUf_8NLs5zv5gcLD1_nvtOtp3RQLj4-RhEZiNspab4q2rAF7j_ux9b4JRZr44kBXNYr1Vc7R3aOEjBFqFxlx-TaaZRVNkV-W4CjocnGCMs0uRo8-BkyvHqpPGfJok7tAfPoqTvXbP2VEm1I3sPe0llhpOkIq2Jc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0" y="2589384"/>
            <a:ext cx="4864634" cy="18487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44155" y="3440591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"main"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44155" y="3762821"/>
            <a:ext cx="2624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이 저장소에 아무런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없다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3146" y="4231985"/>
            <a:ext cx="17602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추적할 파일이 없다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66344" y="3504599"/>
            <a:ext cx="72237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849624" y="3145536"/>
            <a:ext cx="448056" cy="228600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lh7-rt.googleusercontent.com/slidesz/AGV_vUcAmQ9qmRP_lczCTqAevTfxh8nuKdQOH6SfjIwUET0_m7Bm-_33x59qcwiDOhwCF_SjSZge1TQdUVi4nMqgVFgm60JgaqaUSSzsheE5d43D4WSpu8tnNDmxEf7X97ELg2QlTA53QhgULKD9dtvLBvEEtZNCdO4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5" y="2571750"/>
            <a:ext cx="5162513" cy="21556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상태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생성 후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hello.txt </a:t>
            </a:r>
            <a:r>
              <a:rPr lang="ko-KR" altLang="en-US" sz="1400" dirty="0" smtClean="0"/>
              <a:t>파일 생성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2. hello.txt </a:t>
            </a:r>
            <a:r>
              <a:rPr lang="ko-KR" altLang="en-US" sz="1400" dirty="0" smtClean="0"/>
              <a:t>파일에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[</a:t>
            </a:r>
            <a:r>
              <a:rPr lang="ko-KR" altLang="en-US" sz="1400" dirty="0" smtClean="0"/>
              <a:t>자기소개</a:t>
            </a:r>
            <a:r>
              <a:rPr lang="en-US" altLang="ko-KR" sz="1400" dirty="0" smtClean="0"/>
              <a:t>], [</a:t>
            </a:r>
            <a:r>
              <a:rPr lang="ko-KR" altLang="en-US" sz="1400" dirty="0" smtClean="0"/>
              <a:t>각오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작성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후 저장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75" y="1558309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34535" y="1950416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25283" y="3303431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"main"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25283" y="3587555"/>
            <a:ext cx="25258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이 저장소에 아무런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없다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07579" y="3849165"/>
            <a:ext cx="2496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버전을 아직 한 번도 관리하지 않은 파일</a:t>
            </a:r>
          </a:p>
        </p:txBody>
      </p:sp>
    </p:spTree>
    <p:extLst>
      <p:ext uri="{BB962C8B-B14F-4D97-AF65-F5344CB8AC3E}">
        <p14:creationId xmlns:p14="http://schemas.microsoft.com/office/powerpoint/2010/main" val="15839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7-rt.googleusercontent.com/slidesz/AGV_vUf6sQcPiP-euTydxvJ9OilkgdKsQ2aqMpd16ULCELq4kfrzfVwqmHMFWNP2_5KxJSQIXxZ0oSqpA6yQoO8ChkwAyFgukvPrKZyaqhEf4cZ0RRzAUCw_SYtQiPmMCyElaZldCzo12LLOVERxAqFpo3HxBburDZCw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6" y="2571750"/>
            <a:ext cx="5203319" cy="19500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스테이징에</a:t>
            </a:r>
            <a:r>
              <a:rPr lang="ko-KR" altLang="en-US" dirty="0" smtClean="0"/>
              <a:t> 변경 사항 업로드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hello.txt </a:t>
            </a:r>
            <a:r>
              <a:rPr lang="ko-KR" altLang="en-US" sz="1400" dirty="0" smtClean="0"/>
              <a:t>입력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536178" y="2990890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"main"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6178" y="3399678"/>
            <a:ext cx="2580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이 저장소에 아무런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없다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58940" y="3790178"/>
            <a:ext cx="2496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b="1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커밋될</a:t>
            </a: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예정인 변경 사항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35567" y="4145474"/>
            <a:ext cx="2560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 파일 </a:t>
            </a:r>
            <a:r>
              <a:rPr lang="en-US" altLang="ko-KR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100" b="1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스테이징</a:t>
            </a: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영역에 있고 </a:t>
            </a: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준비 완료</a:t>
            </a: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4434840" y="1117078"/>
            <a:ext cx="333754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70416" y="838401"/>
            <a:ext cx="4389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878119" y="1558309"/>
            <a:ext cx="726961" cy="638328"/>
            <a:chOff x="3634535" y="1558309"/>
            <a:chExt cx="726961" cy="638328"/>
          </a:xfrm>
        </p:grpSpPr>
        <p:pic>
          <p:nvPicPr>
            <p:cNvPr id="24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6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485272-5765-CE99-639E-6FC5023ED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 Git </a:t>
            </a:r>
            <a:r>
              <a:rPr lang="ko-KR" altLang="en-US"/>
              <a:t>시작하기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6F8E705-F461-19AA-5307-7443736AD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형상관리 개념 및 도구 별 특징 비교</a:t>
            </a:r>
            <a:endParaRPr lang="en-US" altLang="ko-KR"/>
          </a:p>
          <a:p>
            <a:r>
              <a:rPr lang="en-US" altLang="ko-KR"/>
              <a:t>Git </a:t>
            </a:r>
            <a:r>
              <a:rPr lang="ko-KR" altLang="en-US"/>
              <a:t>설치 및 환경 설정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저장소에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자료 이동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–m “first commit” </a:t>
            </a:r>
            <a:r>
              <a:rPr lang="ko-KR" altLang="en-US" sz="1400" dirty="0" smtClean="0"/>
              <a:t>입력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commit :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확정하다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기록하다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-m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옵션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커밋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메시지 작성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commit –m “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커밋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메시지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536178" y="2990890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"main" </a:t>
            </a:r>
            <a:r>
              <a:rPr lang="ko-KR" altLang="en-US" sz="1100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브랜치에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6178" y="3399678"/>
            <a:ext cx="23408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이 저장소에 아무런 </a:t>
            </a:r>
            <a:r>
              <a:rPr lang="ko-KR" altLang="en-US" sz="1100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커밋이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없다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5687611" y="1117078"/>
            <a:ext cx="333754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19965" y="821695"/>
            <a:ext cx="7277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endParaRPr lang="ko-KR" altLang="en-US" sz="11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89890" y="1558309"/>
            <a:ext cx="726961" cy="638328"/>
            <a:chOff x="3634535" y="1558309"/>
            <a:chExt cx="726961" cy="638328"/>
          </a:xfrm>
        </p:grpSpPr>
        <p:pic>
          <p:nvPicPr>
            <p:cNvPr id="24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5122" name="Picture 2" descr="https://lh7-rt.googleusercontent.com/slidesz/AGV_vUeJJJ-kYjbNH8p7PgN-ng3Szr9-3dDb88_vOUWBxTBCC3A7hIWO-c97f5vJF1UsnDTlD94cl68iA9jJu0S1UAp8EF4SVgU0apn7BnlznNYYjU-9_ZYyvWD2CGlCUYKKKxpzk1OpPPSfhV7E22RSp8grwQO5Vlg=s2048?key=ZXB6VDYJTX0lIjAc5tbd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" y="2585955"/>
            <a:ext cx="4991100" cy="10382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999576" y="3213572"/>
            <a:ext cx="2496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파일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삽입</a:t>
            </a:r>
            <a:endParaRPr lang="ko-KR" altLang="en-US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8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7-rt.googleusercontent.com/slidesz/AGV_vUeMF1P1tftdKE5UE2tvR4d4_PuPoxVDINu4LH62RtNn0vV7ou9HoVfoo-MiwI-gRaGTB-76pjSYT77KWezDcp6oSJy9eIbiF40Y_9kWeRgZDDPDkkdcc-l8x1BeTLAcHN1LE7kdKgbqHxePEvo5x_pqmbcsfXw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8" y="2588744"/>
            <a:ext cx="4675633" cy="21825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상태 및 로그 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 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 </a:t>
            </a:r>
            <a:r>
              <a:rPr lang="ko-KR" altLang="en-US" sz="1400" dirty="0" smtClean="0"/>
              <a:t>입력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log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/COMMIT_EDITMSG </a:t>
            </a:r>
            <a:r>
              <a:rPr lang="ko-KR" altLang="en-US" sz="1400" dirty="0" smtClean="0"/>
              <a:t>파일 확인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558309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089935" y="1950416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44155" y="2957345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main“ branch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26651" y="3118305"/>
            <a:ext cx="23408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할 파일 없음</a:t>
            </a: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트리 수정사항 없이 깨끗</a:t>
            </a:r>
            <a:endParaRPr lang="ko-KR" altLang="en-US" sz="1100" b="1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01690" y="4443525"/>
            <a:ext cx="2496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ko-KR" altLang="en-US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46952" y="3965644"/>
            <a:ext cx="19659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Hash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commit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2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4" name="Google Shape;100;p18"/>
          <p:cNvSpPr txBox="1"/>
          <p:nvPr/>
        </p:nvSpPr>
        <p:spPr>
          <a:xfrm>
            <a:off x="4989499" y="3601722"/>
            <a:ext cx="1868501" cy="116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ko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Mono"/>
                <a:sym typeface="Roboto Mono"/>
                <a:hlinkClick r:id="rId6"/>
              </a:rPr>
              <a:t>Hash</a:t>
            </a:r>
            <a:r>
              <a:rPr lang="en-US" altLang="ko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" sz="11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데이터를 고정된 길이로 변환하는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단방향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" sz="11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커밋은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해시 값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SHA-1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고유하게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식별</a:t>
            </a:r>
            <a:r>
              <a:rPr lang="en-US" sz="1100" dirty="0" smtClean="0">
                <a:solidFill>
                  <a:schemeClr val="dk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sz="2000" dirty="0">
              <a:solidFill>
                <a:schemeClr val="dk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4434839" y="1125912"/>
            <a:ext cx="1581913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lh7-rt.googleusercontent.com/slidesz/AGV_vUeUJKZLOHpmxdPd4aNpqP4dDJcO1TyB2EbvmQAm9yuxrDC5OfoWv7TJl_m-TheahzvKDBSBEV2ZS97pBYIFzopHN9fILA3RX4NDGz3ESmKPCD5E8IfkTHRV6C9tyvAVSeKbngoBbSKiv3TSbV9upJoJbo8pPGx7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80767"/>
            <a:ext cx="5038725" cy="8763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스테이징과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한번에 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-am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hello.txt </a:t>
            </a:r>
            <a:r>
              <a:rPr lang="ko-KR" altLang="en-US" sz="1400" dirty="0" smtClean="0"/>
              <a:t>파일 내용 수정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–am “second commit”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이 방법은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회라도 커밋한 적이 있는 파일만 가능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8967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558309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089935" y="1950416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894" y="3457067"/>
            <a:ext cx="28180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파일 수정</a:t>
            </a: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라인 추가</a:t>
            </a: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라인 제거</a:t>
            </a:r>
            <a:endParaRPr lang="ko-KR" altLang="en-US" sz="1100" b="1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2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416552" y="756279"/>
            <a:ext cx="1609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-am</a:t>
            </a:r>
            <a:endParaRPr lang="ko-KR" altLang="en-US" sz="11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4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변경 사항 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diff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hello.txt </a:t>
            </a:r>
            <a:r>
              <a:rPr lang="ko-KR" altLang="en-US" dirty="0" smtClean="0"/>
              <a:t>파일 내용 변경 후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diff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빨간색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(-):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삭제된 내용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초록색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(+):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추가된 내용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2050" name="Picture 2" descr="https://lh7-rt.googleusercontent.com/slidesz/AGV_vUcB_gIhWtSymeo7soP-4vPwqk2TMfFfOCeHN5aSS3je6xtue3SSTSJPWYZmFLC8C3jpmLC-ylQqLYIUNVBJIyawB0Q15VOKq_MRoxPrbdE3DTdu1Z6E1C3EBIChMMTsQQv9AJb9M-TJD3ccQpo1wtSYPO9F6c9Y=s2048?key=ZXB6VDYJTX0lIjAc5tbd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2"/>
          <a:stretch/>
        </p:blipFill>
        <p:spPr bwMode="auto">
          <a:xfrm>
            <a:off x="209550" y="2578608"/>
            <a:ext cx="3755846" cy="22029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7-rt.googleusercontent.com/slidesz/AGV_vUcB_gIhWtSymeo7soP-4vPwqk2TMfFfOCeHN5aSS3je6xtue3SSTSJPWYZmFLC8C3jpmLC-ylQqLYIUNVBJIyawB0Q15VOKq_MRoxPrbdE3DTdu1Z6E1C3EBIChMMTsQQv9AJb9M-TJD3ccQpo1wtSYPO9F6c9Y=s2048?key=ZXB6VDYJTX0lIjAc5tbd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38"/>
          <a:stretch/>
        </p:blipFill>
        <p:spPr bwMode="auto">
          <a:xfrm>
            <a:off x="3538728" y="3021184"/>
            <a:ext cx="3282695" cy="10230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572478" y="4225163"/>
            <a:ext cx="28180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삭제된 내용</a:t>
            </a:r>
            <a:endParaRPr lang="ko-KR" altLang="en-US" sz="11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8302" y="4456410"/>
            <a:ext cx="28180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 smtClean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추가된 내용</a:t>
            </a:r>
            <a:endParaRPr lang="ko-KR" altLang="en-US" sz="11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558309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089935" y="1950416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1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lh7-rt.googleusercontent.com/slidesz/AGV_vUefZnOxQxMEcgxH6doIt4cd2KcI7_LJjoyGBPKPC0X6TY7C3CVmhwlCAytVkL2tgkd15CUazivt2hK6ILEaaBACBeiQNKbzW-jUWI2BOk3r21zF6NP_aG1NwZv_SH9llY3gUvalmAOvGud1jh8xwXy4L9OasI0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78" y="2915385"/>
            <a:ext cx="4846322" cy="18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버전 단계 별 파일 상태 확인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Tracked vs Untracked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3076" name="Picture 4" descr="https://lh7-rt.googleusercontent.com/slidesz/AGV_vUdX0QjBYTyQh6otRQyqJrNjbmlAEKGdJ-oX8o7Ns1TEXBo0FlabFM8QmCXA6mPW9EYGqvndzYTpo_e6z56ACmnrJ5J5tJQfUGEh_Tf9dnh8RhMVbJDoGV-B4D5ULyHzdvI4d9ztklLIHxG6iqfOk8OXko5qIazH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" y="952500"/>
            <a:ext cx="3730780" cy="19601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721608" y="4652999"/>
            <a:ext cx="2567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:https://heina-fantasy.tistory.com/256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35123" y="1358436"/>
            <a:ext cx="64972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35550" y="1358436"/>
            <a:ext cx="781050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38609" y="1358436"/>
            <a:ext cx="788839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52" y="1107227"/>
            <a:ext cx="2989646" cy="43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044338" y="1513440"/>
            <a:ext cx="577379" cy="525515"/>
            <a:chOff x="3592575" y="1558309"/>
            <a:chExt cx="726961" cy="661662"/>
          </a:xfrm>
        </p:grpSpPr>
        <p:pic>
          <p:nvPicPr>
            <p:cNvPr id="28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592575" y="1948711"/>
              <a:ext cx="726961" cy="271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044338" y="1982856"/>
            <a:ext cx="672689" cy="525515"/>
            <a:chOff x="3592575" y="1558309"/>
            <a:chExt cx="846963" cy="661662"/>
          </a:xfrm>
        </p:grpSpPr>
        <p:pic>
          <p:nvPicPr>
            <p:cNvPr id="31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592575" y="1948711"/>
              <a:ext cx="846963" cy="271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463624" y="2153384"/>
            <a:ext cx="596951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 파일 수정</a:t>
            </a:r>
            <a:endParaRPr lang="en-US" altLang="ko-KR" sz="5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3852" y="1892761"/>
            <a:ext cx="596951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500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en-US" altLang="ko-KR" sz="5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add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381199" y="2362177"/>
            <a:ext cx="596951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파일 </a:t>
            </a:r>
            <a:r>
              <a:rPr lang="en-US" altLang="ko-KR" sz="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en-US" altLang="ko-KR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add</a:t>
            </a:r>
            <a:endParaRPr lang="en-US" altLang="ko-KR" sz="5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42538" y="2692405"/>
            <a:ext cx="381687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en-US" altLang="ko-KR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commit</a:t>
            </a:r>
            <a:endParaRPr lang="en-US" altLang="ko-KR" sz="5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33488" y="2451787"/>
            <a:ext cx="280988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en-US" altLang="ko-KR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rm</a:t>
            </a:r>
            <a:endParaRPr lang="en-US" altLang="ko-KR" sz="5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버전 단계 별 파일 상태 확인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Tracked vs Untracked </a:t>
            </a:r>
            <a:r>
              <a:rPr lang="ko-KR" altLang="en-US" dirty="0"/>
              <a:t>파일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hello.txt </a:t>
            </a:r>
            <a:r>
              <a:rPr lang="ko-KR" altLang="en-US" dirty="0" smtClean="0"/>
              <a:t>파일 내용 변경 후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hello2.txt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hello2.txt </a:t>
            </a:r>
            <a:r>
              <a:rPr lang="ko-KR" altLang="en-US" dirty="0" smtClean="0"/>
              <a:t>파일 내용 변경 후 저장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25893" y="790993"/>
            <a:ext cx="749811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8595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11296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39784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127960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89935" y="1520067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34535" y="1127960"/>
            <a:ext cx="726961" cy="638328"/>
            <a:chOff x="3634535" y="1558309"/>
            <a:chExt cx="726961" cy="638328"/>
          </a:xfrm>
        </p:grpSpPr>
        <p:pic>
          <p:nvPicPr>
            <p:cNvPr id="1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57016" y="1791636"/>
            <a:ext cx="850199" cy="638328"/>
            <a:chOff x="3557017" y="1558309"/>
            <a:chExt cx="850199" cy="638328"/>
          </a:xfrm>
        </p:grpSpPr>
        <p:pic>
          <p:nvPicPr>
            <p:cNvPr id="15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074" name="Picture 2" descr="https://lh7-rt.googleusercontent.com/slidesz/AGV_vUcUvFB-M12kJd-Jmo_1ecPS6nKqcCWwDE4oR6zUtxyD6iDECK1EBPeHAWU7g0XIR0v97-WjZoFxNxy3iCQ0PWnsUGrcEgKlkqMOlvTK8C1eKVNYq1pVDY8SL9BG8l-RINWifCl3vb7obMwfVDkT9y9zQBz6E5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" y="2779311"/>
            <a:ext cx="6564582" cy="16055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버전 단계 별 파일 상태 확인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Tracked vs Untracked </a:t>
            </a:r>
            <a:r>
              <a:rPr lang="ko-KR" altLang="en-US" dirty="0"/>
              <a:t>파일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25893" y="790993"/>
            <a:ext cx="749811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8595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11296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39784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127960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89935" y="1520067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34535" y="1127960"/>
            <a:ext cx="726961" cy="638328"/>
            <a:chOff x="3634535" y="1558309"/>
            <a:chExt cx="726961" cy="638328"/>
          </a:xfrm>
        </p:grpSpPr>
        <p:pic>
          <p:nvPicPr>
            <p:cNvPr id="1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57016" y="1791636"/>
            <a:ext cx="850199" cy="638328"/>
            <a:chOff x="3557017" y="1558309"/>
            <a:chExt cx="850199" cy="638328"/>
          </a:xfrm>
        </p:grpSpPr>
        <p:pic>
          <p:nvPicPr>
            <p:cNvPr id="15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4098" name="Picture 2" descr="https://lh7-rt.googleusercontent.com/slidesz/AGV_vUdUL8WrK5m-qvTg_U494aYDSMzB9UX95APXHi3eXJFil1yeHQLnqehXrK9p2uisnv9B-G5bNjA0I5b2ntQdwvDk-JnG4x9LegraAU9kv1JID8Fxpaib0MGfQVSQElcdtk5ott-1GlwGBzEPmweurMWKT1DHAdvP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2571749"/>
            <a:ext cx="5103114" cy="21243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79722" y="3034225"/>
            <a:ext cx="22105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tracked(1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이상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18660" y="3813080"/>
            <a:ext cx="2787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Untracked(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회도 안된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21" name="Picture 2" descr="https://lh7-rt.googleusercontent.com/slidesz/AGV_vUcUvFB-M12kJd-Jmo_1ecPS6nKqcCWwDE4oR6zUtxyD6iDECK1EBPeHAWU7g0XIR0v97-WjZoFxNxy3iCQ0PWnsUGrcEgKlkqMOlvTK8C1eKVNYq1pVDY8SL9BG8l-RINWifCl3vb7obMwfVDkT9y9zQBz6E5g=s2048?key=ZXB6VDYJTX0lIjAc5tbdN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97"/>
          <a:stretch/>
        </p:blipFill>
        <p:spPr bwMode="auto">
          <a:xfrm>
            <a:off x="5361429" y="3034225"/>
            <a:ext cx="1399978" cy="16618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379722" y="3514105"/>
            <a:ext cx="22105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tracked-modified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파일</a:t>
            </a:r>
            <a:endParaRPr lang="en-US" altLang="ko-KR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3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7-rt.googleusercontent.com/slidesz/AGV_vUdGRwgqmzIIirY63P5IK5IyA8L60qe3sRb9A7eOe3OD-f31KSlt6smqboh73y8Z8QX8sqWYlzblkt47jt49vXxLyjebCcE9NabhRy_XHJV2CJcuF3b8ajyEMYlY09es6PFmugG-CuyCjFlZ171Py_tt25Dkb5TP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3" y="2667297"/>
            <a:ext cx="5105400" cy="20288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작업트리</a:t>
            </a:r>
            <a:r>
              <a:rPr lang="ko-KR" altLang="en-US" dirty="0" smtClean="0"/>
              <a:t> 수정 파일 한 번에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업로드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( . 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은 현재 폴더 내의 수정된 파일 전부 업로드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025893" y="790993"/>
            <a:ext cx="749811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8595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11296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39784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127960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89935" y="1520067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34535" y="1127960"/>
            <a:ext cx="726961" cy="638328"/>
            <a:chOff x="3634535" y="1558309"/>
            <a:chExt cx="726961" cy="638328"/>
          </a:xfrm>
        </p:grpSpPr>
        <p:pic>
          <p:nvPicPr>
            <p:cNvPr id="1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57016" y="1791636"/>
            <a:ext cx="850199" cy="638328"/>
            <a:chOff x="3557017" y="1558309"/>
            <a:chExt cx="850199" cy="638328"/>
          </a:xfrm>
        </p:grpSpPr>
        <p:pic>
          <p:nvPicPr>
            <p:cNvPr id="15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357384" y="3837742"/>
            <a:ext cx="2787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될 변경 사항</a:t>
            </a:r>
            <a:endParaRPr lang="en-US" altLang="ko-KR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Picture 2" descr="https://lh7-rt.googleusercontent.com/slidesz/AGV_vUcUvFB-M12kJd-Jmo_1ecPS6nKqcCWwDE4oR6zUtxyD6iDECK1EBPeHAWU7g0XIR0v97-WjZoFxNxy3iCQ0PWnsUGrcEgKlkqMOlvTK8C1eKVNYq1pVDY8SL9BG8l-RINWifCl3vb7obMwfVDkT9y9zQBz6E5g=s2048?key=ZXB6VDYJTX0lIjAc5tbdN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97"/>
          <a:stretch/>
        </p:blipFill>
        <p:spPr bwMode="auto">
          <a:xfrm>
            <a:off x="5361429" y="3034225"/>
            <a:ext cx="1399978" cy="16618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468112" y="3493008"/>
            <a:ext cx="1225296" cy="47553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endCxn id="25" idx="2"/>
          </p:cNvCxnSpPr>
          <p:nvPr/>
        </p:nvCxnSpPr>
        <p:spPr>
          <a:xfrm flipV="1">
            <a:off x="2971800" y="3968547"/>
            <a:ext cx="3108960" cy="49372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905822" y="1127960"/>
            <a:ext cx="726961" cy="638328"/>
            <a:chOff x="3634535" y="1558309"/>
            <a:chExt cx="726961" cy="638328"/>
          </a:xfrm>
        </p:grpSpPr>
        <p:pic>
          <p:nvPicPr>
            <p:cNvPr id="31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28303" y="1791636"/>
            <a:ext cx="850199" cy="638328"/>
            <a:chOff x="3557017" y="1558309"/>
            <a:chExt cx="850199" cy="638328"/>
          </a:xfrm>
        </p:grpSpPr>
        <p:pic>
          <p:nvPicPr>
            <p:cNvPr id="34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6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4434840" y="678281"/>
            <a:ext cx="333754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70416" y="838401"/>
            <a:ext cx="4389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7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세 번째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“third commit”</a:t>
            </a:r>
            <a:endParaRPr lang="ko-KR" altLang="en-US" dirty="0"/>
          </a:p>
        </p:txBody>
      </p:sp>
      <p:pic>
        <p:nvPicPr>
          <p:cNvPr id="6146" name="Picture 2" descr="https://lh7-rt.googleusercontent.com/slidesz/AGV_vUegrm6UPX1o15rDly2F8-bAxjo6v6TuYT-gs--gjWVHItCv6UR4Ur_6RGNn7CP3fbkPahIsC480Pr1eeglzMXEck2c4yMJaUaUpDIECKJCI33BJLfeVz6TN5OeQJfIP-5rvpar9iyLE-_peRz21IZ3jF7nyMag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69965"/>
            <a:ext cx="4953000" cy="10858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6025893" y="790993"/>
            <a:ext cx="749811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68595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11296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39784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127960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089935" y="1520067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634535" y="1127960"/>
            <a:ext cx="726961" cy="638328"/>
            <a:chOff x="3634535" y="1558309"/>
            <a:chExt cx="726961" cy="638328"/>
          </a:xfrm>
        </p:grpSpPr>
        <p:pic>
          <p:nvPicPr>
            <p:cNvPr id="30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557016" y="1791636"/>
            <a:ext cx="850199" cy="638328"/>
            <a:chOff x="3557017" y="1558309"/>
            <a:chExt cx="850199" cy="638328"/>
          </a:xfrm>
        </p:grpSpPr>
        <p:pic>
          <p:nvPicPr>
            <p:cNvPr id="33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48947" y="1791636"/>
            <a:ext cx="850199" cy="638328"/>
            <a:chOff x="3557017" y="1558309"/>
            <a:chExt cx="850199" cy="638328"/>
          </a:xfrm>
        </p:grpSpPr>
        <p:pic>
          <p:nvPicPr>
            <p:cNvPr id="4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4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5687611" y="655618"/>
            <a:ext cx="333754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565684" y="501057"/>
            <a:ext cx="7277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endParaRPr lang="ko-KR" altLang="en-US" sz="8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2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 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7170" name="Picture 2" descr="https://lh7-rt.googleusercontent.com/slidesz/AGV_vUeAgCHJiHugofv1ZTsR8q_QJfRIGkH4zxPK4iAdC4v5K0l4WIwKJfeObBM_C57TYuzLGGiA8kBM3yQW4ROnHpFDQbYjtq4o2DWYH3NhIdioQtOWhOC4dd8_LtNB7j1cHvSfwSDrZdC4Lzf-1c931ZEY-kh704Y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74833"/>
            <a:ext cx="4627626" cy="31739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CC3F18-0C17-C88B-D442-15F5AF6AE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형상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99B98-6E8C-949D-1E18-1F39376CBB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형상 관리</a:t>
            </a:r>
            <a:r>
              <a:rPr lang="en-US" altLang="ko-KR"/>
              <a:t>(SCM, Software Configuration Management)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C80C7E-2E9B-21EB-A7D0-D74A1CB1B8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970133"/>
            <a:ext cx="6484620" cy="1601618"/>
          </a:xfrm>
        </p:spPr>
        <p:txBody>
          <a:bodyPr>
            <a:norm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개발 프로세스 각 단계에서 소프트웨어의 변경 점을 체계적으로 </a:t>
            </a:r>
            <a:r>
              <a:rPr lang="ko-KR" altLang="en-US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추적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</a:t>
            </a:r>
            <a:r>
              <a:rPr lang="ko-KR" altLang="en-US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일련의 활동</a:t>
            </a:r>
          </a:p>
          <a:p>
            <a:endParaRPr lang="ko-KR" altLang="en-US"/>
          </a:p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4DB28B-9BCD-6158-0371-C15293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870817"/>
            <a:ext cx="5577840" cy="262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 상세 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log --stat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 --stat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stat: statistics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약어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 descr="https://lh7-rt.googleusercontent.com/slidesz/AGV_vUep33udYCJsPJIiB7-WKjMPyRAP7q1yyUYjuY7nJ_UdNU1gvC8MmZTEw3FHv8UjGe9oYLfLnS5RhzyPyGxZpS-IXtuzOQIqvRBzHJbX2R5NFGTW3tQnIEmLMdpwAnzDYtpn3_QMmfC84YYkGjg0CuAUd9zbrmR4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07" y="970133"/>
            <a:ext cx="3697213" cy="3813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40464" y="1981510"/>
            <a:ext cx="2787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추가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삭제</a:t>
            </a:r>
            <a:endParaRPr lang="en-US" altLang="ko-KR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0464" y="2129948"/>
            <a:ext cx="2787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추가</a:t>
            </a:r>
            <a:endParaRPr lang="en-US" altLang="ko-KR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6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버전 관리 제외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1. .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버전 관리하지 않을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24524"/>
          <a:stretch/>
        </p:blipFill>
        <p:spPr>
          <a:xfrm>
            <a:off x="3877042" y="897711"/>
            <a:ext cx="2755205" cy="3694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2589384"/>
            <a:ext cx="3219436" cy="200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434846" y="4564311"/>
            <a:ext cx="21861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gitignore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작성해주는 사이트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4567" y="4553056"/>
            <a:ext cx="22768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gitignore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Java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일부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최신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메시지 수정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--amend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--amend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* amend: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수정하다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보완하다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고치다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/>
              <a:t>2. .</a:t>
            </a:r>
            <a:r>
              <a:rPr lang="en-US" altLang="ko-KR" dirty="0" err="1"/>
              <a:t>git</a:t>
            </a:r>
            <a:r>
              <a:rPr lang="en-US" altLang="ko-KR" dirty="0"/>
              <a:t>/COMMIT_EDITMSG </a:t>
            </a:r>
            <a:r>
              <a:rPr lang="ko-KR" altLang="en-US" dirty="0"/>
              <a:t>파일 확인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 descr="https://lh7-rt.googleusercontent.com/slidesz/AGV_vUegLIi5hV_M2UjenrBZOf1CNe2EjHohs2drLl4wHPIwfTd-njfyHEczDPiOs7fZtNBl3TmHjMzgY6q8qvE89Wanz8XEYgwJG7ZkIM3lZaidkMjkkQ-yxSP6aaEnTfP8JbJekTzYCYNJxCNMkQNbnJR68elTGL7B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2020824"/>
            <a:ext cx="4374606" cy="28146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7-rt.googleusercontent.com/slidesz/AGV_vUfF20g4IpoFaT01qBRziAZ-D1pfvvIgjOYMTUkSj-Mq0NZDqKi5u1VGmAhv_LeWiRAs4fPu0P9E3J6y7ohAX3Bjpn9rSFSqzOLF9c5UdpPlrQjKo8lf_mo2b5rp4A8PmZ-uwUe6HueFxtHxmnJogRp1UeoHF2M0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20" y="3880624"/>
            <a:ext cx="3819271" cy="9548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68240" y="2440945"/>
            <a:ext cx="2787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third commit → third commit!! (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3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2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5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D0BE-6868-5737-2986-EC24456E9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형상 관리 도구의 종류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864DD6-522D-713D-6CE9-BCE8738621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버전 관리 시스템 비교</a:t>
            </a:r>
            <a:r>
              <a:rPr lang="en-US" altLang="ko-KR"/>
              <a:t>: CVS, SVN, Git</a:t>
            </a:r>
            <a:r>
              <a:rPr lang="ko-KR" altLang="en-US"/>
              <a:t>의 차이점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186AB25-2D73-FF16-A606-6B72782D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1" y="952500"/>
            <a:ext cx="4450080" cy="38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31191D-67DF-B9FD-04B6-D15C5B4C7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SVN vs Git: </a:t>
            </a:r>
            <a:r>
              <a:rPr lang="ko-KR" altLang="en-US"/>
              <a:t>버전 관리 시스템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883C6-8F1E-BF0B-F348-A436D844EC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중앙 집중형과 분산형 버전 관리 시스템의 차이점</a:t>
            </a:r>
          </a:p>
        </p:txBody>
      </p:sp>
      <p:pic>
        <p:nvPicPr>
          <p:cNvPr id="4098" name="Picture 2" descr="git_vs_svn_2">
            <a:extLst>
              <a:ext uri="{FF2B5EF4-FFF2-40B4-BE49-F238E27FC236}">
                <a16:creationId xmlns:a16="http://schemas.microsoft.com/office/drawing/2014/main" id="{F1CC4E72-FD04-C3DD-25EC-E73536BE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952500"/>
            <a:ext cx="4251960" cy="3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FD34BA-E946-4C16-FBB2-39224B9951B0}"/>
              </a:ext>
            </a:extLst>
          </p:cNvPr>
          <p:cNvSpPr txBox="1"/>
          <p:nvPr/>
        </p:nvSpPr>
        <p:spPr>
          <a:xfrm>
            <a:off x="3148552" y="4662324"/>
            <a:ext cx="2406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https://elky84.github.io/2020/07/19/git_vs_svn/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6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" altLang="ko-KR"/>
              <a:t>깃(Git)이란 무엇인가?</a:t>
            </a:r>
            <a:endParaRPr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2CA60-B25F-07B1-374D-9DE1D4601A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‘</a:t>
            </a:r>
            <a:r>
              <a:rPr lang="ko-KR" altLang="en-US"/>
              <a:t>지옥</a:t>
            </a:r>
            <a:r>
              <a:rPr lang="en-US" altLang="ko-KR"/>
              <a:t>’</a:t>
            </a:r>
            <a:r>
              <a:rPr lang="ko-KR" altLang="en-US"/>
              <a:t>에서 온 문서 관리자</a:t>
            </a:r>
            <a:r>
              <a:rPr lang="en-US" altLang="ko-KR"/>
              <a:t>??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2E9F6E0-94A1-784B-3B95-4FE68C2690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1549681"/>
            <a:ext cx="3429000" cy="102207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Global Information Tracker</a:t>
            </a:r>
          </a:p>
          <a:p>
            <a:pPr marL="342900" indent="-342900">
              <a:buAutoNum type="arabicPeriod"/>
            </a:pPr>
            <a:r>
              <a:rPr lang="en-US" altLang="ko-KR"/>
              <a:t>It</a:t>
            </a:r>
            <a:r>
              <a:rPr lang="ko-KR" altLang="en-US"/>
              <a:t> </a:t>
            </a:r>
            <a:r>
              <a:rPr lang="en-US" altLang="ko-KR"/>
              <a:t>handles stupid content well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E4AA20-556A-300B-7418-35F0F673246E}"/>
              </a:ext>
            </a:extLst>
          </p:cNvPr>
          <p:cNvGrpSpPr/>
          <p:nvPr/>
        </p:nvGrpSpPr>
        <p:grpSpPr>
          <a:xfrm>
            <a:off x="2186230" y="2744252"/>
            <a:ext cx="4106409" cy="1260250"/>
            <a:chOff x="2136761" y="3299460"/>
            <a:chExt cx="3308987" cy="1015523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6E40D4F-DB65-38E9-9F7E-980F479D4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761" y="3299460"/>
              <a:ext cx="678186" cy="678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텍스트 개체 틀 3">
              <a:extLst>
                <a:ext uri="{FF2B5EF4-FFF2-40B4-BE49-F238E27FC236}">
                  <a16:creationId xmlns:a16="http://schemas.microsoft.com/office/drawing/2014/main" id="{88DFB813-6481-7611-CCFF-3A934D6568FD}"/>
                </a:ext>
              </a:extLst>
            </p:cNvPr>
            <p:cNvSpPr txBox="1">
              <a:spLocks/>
            </p:cNvSpPr>
            <p:nvPr/>
          </p:nvSpPr>
          <p:spPr>
            <a:xfrm>
              <a:off x="2159130" y="3909887"/>
              <a:ext cx="2329928" cy="405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Arial" pitchFamily="34" charset="0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/>
                <a:t>Linux</a:t>
              </a:r>
              <a:endParaRPr lang="ko-KR" altLang="en-US" sz="1600"/>
            </a:p>
          </p:txBody>
        </p:sp>
        <p:sp>
          <p:nvSpPr>
            <p:cNvPr id="9" name="텍스트 개체 틀 3">
              <a:extLst>
                <a:ext uri="{FF2B5EF4-FFF2-40B4-BE49-F238E27FC236}">
                  <a16:creationId xmlns:a16="http://schemas.microsoft.com/office/drawing/2014/main" id="{6FA69FF1-59D8-27CB-46C9-9F7237E05ACA}"/>
                </a:ext>
              </a:extLst>
            </p:cNvPr>
            <p:cNvSpPr txBox="1">
              <a:spLocks/>
            </p:cNvSpPr>
            <p:nvPr/>
          </p:nvSpPr>
          <p:spPr>
            <a:xfrm>
              <a:off x="3115820" y="3593715"/>
              <a:ext cx="2329928" cy="405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Arial" pitchFamily="34" charset="0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= Linus + Unix</a:t>
              </a:r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D61490-FAFD-3FA8-2802-865ED1AB21DC}"/>
              </a:ext>
            </a:extLst>
          </p:cNvPr>
          <p:cNvSpPr txBox="1"/>
          <p:nvPr/>
        </p:nvSpPr>
        <p:spPr>
          <a:xfrm>
            <a:off x="390139" y="3920413"/>
            <a:ext cx="3451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Linus Torvalds</a:t>
            </a:r>
            <a:endParaRPr lang="ko-KR" altLang="en-US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Picture 4" descr="인텔 저격한 리누스 토발즈 &quot;인텔, 아무것도 고치지 않으려 해&quot; - 아시아경제">
            <a:extLst>
              <a:ext uri="{FF2B5EF4-FFF2-40B4-BE49-F238E27FC236}">
                <a16:creationId xmlns:a16="http://schemas.microsoft.com/office/drawing/2014/main" id="{75A6465A-68A7-930F-068F-348B0628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9" y="1313415"/>
            <a:ext cx="1735330" cy="266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윈도우 Git 설치 - git | UsingU">
            <a:extLst>
              <a:ext uri="{FF2B5EF4-FFF2-40B4-BE49-F238E27FC236}">
                <a16:creationId xmlns:a16="http://schemas.microsoft.com/office/drawing/2014/main" id="{8D1D0828-D84C-A0AE-D6E5-F76025BE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75" y="1528463"/>
            <a:ext cx="1686400" cy="94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1813560" y="1310640"/>
            <a:ext cx="3223260" cy="259080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Git</a:t>
            </a:r>
            <a:r>
              <a:rPr lang="ko-KR" altLang="en-US"/>
              <a:t>의 주요 기능과 이점</a:t>
            </a:r>
            <a:endParaRPr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79288E5-32A3-FF3B-47E3-4C7F08F39D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Git: </a:t>
            </a:r>
            <a:r>
              <a:rPr lang="ko-KR" altLang="en-US"/>
              <a:t>버전 관리</a:t>
            </a:r>
            <a:r>
              <a:rPr lang="en-US" altLang="ko-KR"/>
              <a:t>, </a:t>
            </a:r>
            <a:r>
              <a:rPr lang="ko-KR" altLang="en-US"/>
              <a:t>백업</a:t>
            </a:r>
            <a:r>
              <a:rPr lang="en-US" altLang="ko-KR"/>
              <a:t>, </a:t>
            </a:r>
            <a:r>
              <a:rPr lang="ko-KR" altLang="en-US"/>
              <a:t>협업을 위한 필수 도구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5E45E8E3-2225-9C7C-9F1E-3C0E9CA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3"/>
            <a:ext cx="6858000" cy="26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05701FC9-591C-0097-7F03-8F81DBC0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952500"/>
            <a:ext cx="5364480" cy="13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B484A-D250-D464-C522-F7CF84715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대표적인 </a:t>
            </a:r>
            <a:r>
              <a:rPr lang="en-US" altLang="ko-KR"/>
              <a:t>Git </a:t>
            </a:r>
            <a:r>
              <a:rPr lang="ko-KR" altLang="en-US"/>
              <a:t>클라이언트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52FDE-2D92-2175-DF0E-27BDD4A577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GitHub Desktop, TortoiseGit, SourceTree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FACBF3-8AA5-F17C-B202-003D340D99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3" y="2144917"/>
            <a:ext cx="3367425" cy="146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3B575A7-0A80-4778-794D-5BBD2066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52500"/>
            <a:ext cx="3344107" cy="377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1563EE-2CD2-101D-BD82-CE69199CB1CE}"/>
              </a:ext>
            </a:extLst>
          </p:cNvPr>
          <p:cNvSpPr/>
          <p:nvPr/>
        </p:nvSpPr>
        <p:spPr>
          <a:xfrm>
            <a:off x="3452317" y="1321570"/>
            <a:ext cx="3192323" cy="3407474"/>
          </a:xfrm>
          <a:prstGeom prst="roundRect">
            <a:avLst>
              <a:gd name="adj" fmla="val 2834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CFF5D4-9ECF-31D6-3733-F8973D4BD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 시 환경 설정 필수 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1D3AC-71AC-966B-D340-08D684795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사용을 위한 주요 설정과 옵션들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0483C-5D59-649F-439F-BCADA3F54D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5EFA35F-D591-674D-C67B-E8B64143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7263"/>
            <a:ext cx="6065520" cy="319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2_정보처리기사-데이터베이스-인생교수</Template>
  <TotalTime>1717</TotalTime>
  <Words>877</Words>
  <Application>Microsoft Office PowerPoint</Application>
  <PresentationFormat>사용자 지정</PresentationFormat>
  <Paragraphs>182</Paragraphs>
  <Slides>35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54" baseType="lpstr">
      <vt:lpstr>(한)카네이션D</vt:lpstr>
      <vt:lpstr>Arial Unicode MS</vt:lpstr>
      <vt:lpstr>Roboto Mono</vt:lpstr>
      <vt:lpstr>SB 어그로 Light</vt:lpstr>
      <vt:lpstr>굴림</vt:lpstr>
      <vt:lpstr>나눔스퀘어</vt:lpstr>
      <vt:lpstr>나눔스퀘어 Bold</vt:lpstr>
      <vt:lpstr>나눔스퀘어 네오 Bold</vt:lpstr>
      <vt:lpstr>나눔스퀘어 네오 ExtraBold</vt:lpstr>
      <vt:lpstr>나눔스퀘어 네오 Heavy</vt:lpstr>
      <vt:lpstr>나눔스퀘어 네오 OTF Heavy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인생교수컴공박사</cp:lastModifiedBy>
  <cp:revision>106</cp:revision>
  <dcterms:modified xsi:type="dcterms:W3CDTF">2024-10-06T10:28:41Z</dcterms:modified>
</cp:coreProperties>
</file>