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8" r:id="rId4"/>
    <p:sldId id="273" r:id="rId5"/>
    <p:sldId id="274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5" r:id="rId21"/>
    <p:sldId id="276" r:id="rId22"/>
    <p:sldId id="277" r:id="rId23"/>
    <p:sldId id="278" r:id="rId24"/>
    <p:sldId id="282" r:id="rId25"/>
    <p:sldId id="279" r:id="rId26"/>
    <p:sldId id="280" r:id="rId27"/>
    <p:sldId id="281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FB359-B0C7-4C2A-B5E6-DC0AAC7DC740}" type="datetimeFigureOut">
              <a:rPr lang="en-IN" smtClean="0"/>
              <a:t>07-02-2017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0C607-5E87-486F-838C-39442E9EF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630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0C607-5E87-486F-838C-39442E9EFF1A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995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/css_colors.as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/css_pseudo_elements.asp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ref/sel_after.asp" TargetMode="External"/><Relationship Id="rId7" Type="http://schemas.openxmlformats.org/officeDocument/2006/relationships/hyperlink" Target="http://www.w3schools.com/cssref/sel_selection.asp" TargetMode="External"/><Relationship Id="rId2" Type="http://schemas.openxmlformats.org/officeDocument/2006/relationships/hyperlink" Target="http://www.w3schools.com/css/css_pseudo_elements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cssref/sel_firstline.asp" TargetMode="External"/><Relationship Id="rId5" Type="http://schemas.openxmlformats.org/officeDocument/2006/relationships/hyperlink" Target="http://www.w3schools.com/cssref/sel_firstletter.asp" TargetMode="External"/><Relationship Id="rId4" Type="http://schemas.openxmlformats.org/officeDocument/2006/relationships/hyperlink" Target="http://www.w3schools.com/cssref/sel_before.asp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cssref/sel_invalid.asp" TargetMode="External"/><Relationship Id="rId3" Type="http://schemas.openxmlformats.org/officeDocument/2006/relationships/hyperlink" Target="http://www.w3schools.com/cssref/sel_active.asp" TargetMode="External"/><Relationship Id="rId7" Type="http://schemas.openxmlformats.org/officeDocument/2006/relationships/hyperlink" Target="http://www.w3schools.com/cssref/sel_focus.asp" TargetMode="External"/><Relationship Id="rId2" Type="http://schemas.openxmlformats.org/officeDocument/2006/relationships/hyperlink" Target="http://www.w3schools.com/css/css_pseudo_elements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cssref/sel_enabled.asp" TargetMode="External"/><Relationship Id="rId11" Type="http://schemas.openxmlformats.org/officeDocument/2006/relationships/hyperlink" Target="http://www.w3schools.com/cssref/sel_visited.asp" TargetMode="External"/><Relationship Id="rId5" Type="http://schemas.openxmlformats.org/officeDocument/2006/relationships/hyperlink" Target="http://www.w3schools.com/cssref/sel_disabled.asp" TargetMode="External"/><Relationship Id="rId10" Type="http://schemas.openxmlformats.org/officeDocument/2006/relationships/hyperlink" Target="http://www.w3schools.com/cssref/sel_valid.asp" TargetMode="External"/><Relationship Id="rId4" Type="http://schemas.openxmlformats.org/officeDocument/2006/relationships/hyperlink" Target="http://www.w3schools.com/cssref/sel_checked.asp" TargetMode="External"/><Relationship Id="rId9" Type="http://schemas.openxmlformats.org/officeDocument/2006/relationships/hyperlink" Target="http://www.w3schools.com/cssref/sel_required.asp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Cascading Style Sheet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194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Colors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err="1" smtClean="0">
                <a:hlinkClick r:id="rId2"/>
              </a:rPr>
              <a:t>colors</a:t>
            </a:r>
            <a:r>
              <a:rPr lang="en-IN" dirty="0"/>
              <a:t> in CSS are most often specified by:</a:t>
            </a:r>
          </a:p>
          <a:p>
            <a:pPr lvl="1"/>
            <a:r>
              <a:rPr lang="en-IN" dirty="0"/>
              <a:t>a valid </a:t>
            </a:r>
            <a:r>
              <a:rPr lang="en-IN" dirty="0" err="1"/>
              <a:t>color</a:t>
            </a:r>
            <a:r>
              <a:rPr lang="en-IN" dirty="0"/>
              <a:t> name - like "red"</a:t>
            </a:r>
          </a:p>
          <a:p>
            <a:pPr lvl="1"/>
            <a:r>
              <a:rPr lang="en-IN" dirty="0"/>
              <a:t>an RGB value - like "</a:t>
            </a:r>
            <a:r>
              <a:rPr lang="en-IN" dirty="0" err="1"/>
              <a:t>rgb</a:t>
            </a:r>
            <a:r>
              <a:rPr lang="en-IN" dirty="0"/>
              <a:t>(255, 0, 0)"</a:t>
            </a:r>
          </a:p>
          <a:p>
            <a:pPr lvl="1"/>
            <a:r>
              <a:rPr lang="en-IN" dirty="0"/>
              <a:t>a HEX value - like "#ff0000"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256170"/>
              </p:ext>
            </p:extLst>
          </p:nvPr>
        </p:nvGraphicFramePr>
        <p:xfrm>
          <a:off x="533400" y="3429000"/>
          <a:ext cx="7772399" cy="3208336"/>
        </p:xfrm>
        <a:graphic>
          <a:graphicData uri="http://schemas.openxmlformats.org/drawingml/2006/table">
            <a:tbl>
              <a:tblPr/>
              <a:tblGrid>
                <a:gridCol w="3877327"/>
                <a:gridCol w="3895072"/>
              </a:tblGrid>
              <a:tr h="397493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Color</a:t>
                      </a:r>
                    </a:p>
                  </a:txBody>
                  <a:tcPr marL="141962" marR="70981" marT="70981" marB="709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Name</a:t>
                      </a:r>
                    </a:p>
                  </a:txBody>
                  <a:tcPr marL="70981" marR="70981" marT="70981" marB="709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7493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 </a:t>
                      </a:r>
                    </a:p>
                  </a:txBody>
                  <a:tcPr marL="141962" marR="70981" marT="70981" marB="709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Red</a:t>
                      </a:r>
                    </a:p>
                  </a:txBody>
                  <a:tcPr marL="70981" marR="70981" marT="70981" marB="709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97493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 </a:t>
                      </a:r>
                    </a:p>
                  </a:txBody>
                  <a:tcPr marL="141962" marR="70981" marT="70981" marB="709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Green</a:t>
                      </a:r>
                    </a:p>
                  </a:txBody>
                  <a:tcPr marL="70981" marR="70981" marT="70981" marB="709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7493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 </a:t>
                      </a:r>
                    </a:p>
                  </a:txBody>
                  <a:tcPr marL="141962" marR="70981" marT="70981" marB="709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Blue</a:t>
                      </a:r>
                    </a:p>
                  </a:txBody>
                  <a:tcPr marL="70981" marR="70981" marT="70981" marB="709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97493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 </a:t>
                      </a:r>
                    </a:p>
                  </a:txBody>
                  <a:tcPr marL="141962" marR="70981" marT="70981" marB="709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Orange</a:t>
                      </a:r>
                    </a:p>
                  </a:txBody>
                  <a:tcPr marL="70981" marR="70981" marT="70981" marB="709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7493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 </a:t>
                      </a:r>
                    </a:p>
                  </a:txBody>
                  <a:tcPr marL="141962" marR="70981" marT="70981" marB="709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Yellow</a:t>
                      </a:r>
                    </a:p>
                  </a:txBody>
                  <a:tcPr marL="70981" marR="70981" marT="70981" marB="709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97493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 </a:t>
                      </a:r>
                    </a:p>
                  </a:txBody>
                  <a:tcPr marL="141962" marR="70981" marT="70981" marB="709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Cyan</a:t>
                      </a:r>
                    </a:p>
                  </a:txBody>
                  <a:tcPr marL="70981" marR="70981" marT="70981" marB="709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7493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 </a:t>
                      </a:r>
                    </a:p>
                  </a:txBody>
                  <a:tcPr marL="141962" marR="70981" marT="70981" marB="709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dirty="0">
                          <a:effectLst/>
                        </a:rPr>
                        <a:t>Black</a:t>
                      </a:r>
                    </a:p>
                  </a:txBody>
                  <a:tcPr marL="70981" marR="70981" marT="70981" marB="709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677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Colors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883543548"/>
              </p:ext>
            </p:extLst>
          </p:nvPr>
        </p:nvGraphicFramePr>
        <p:xfrm>
          <a:off x="914400" y="1600200"/>
          <a:ext cx="7772400" cy="2807294"/>
        </p:xfrm>
        <a:graphic>
          <a:graphicData uri="http://schemas.openxmlformats.org/drawingml/2006/table">
            <a:tbl>
              <a:tblPr/>
              <a:tblGrid>
                <a:gridCol w="3877327"/>
                <a:gridCol w="3895073"/>
              </a:tblGrid>
              <a:tr h="397493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Color</a:t>
                      </a:r>
                    </a:p>
                  </a:txBody>
                  <a:tcPr marL="141962" marR="70981" marT="70981" marB="709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RGB</a:t>
                      </a:r>
                    </a:p>
                  </a:txBody>
                  <a:tcPr marL="70981" marR="70981" marT="70981" marB="709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7493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 </a:t>
                      </a:r>
                    </a:p>
                  </a:txBody>
                  <a:tcPr marL="141962" marR="70981" marT="70981" marB="709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rgb(255,0,0)</a:t>
                      </a:r>
                    </a:p>
                  </a:txBody>
                  <a:tcPr marL="70981" marR="70981" marT="70981" marB="709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97493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 </a:t>
                      </a:r>
                    </a:p>
                  </a:txBody>
                  <a:tcPr marL="141962" marR="70981" marT="70981" marB="709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rgb(0,255,0)</a:t>
                      </a:r>
                    </a:p>
                  </a:txBody>
                  <a:tcPr marL="70981" marR="70981" marT="70981" marB="709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7493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 </a:t>
                      </a:r>
                    </a:p>
                  </a:txBody>
                  <a:tcPr marL="141962" marR="70981" marT="70981" marB="709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rgb(0,0,255)</a:t>
                      </a:r>
                    </a:p>
                  </a:txBody>
                  <a:tcPr marL="70981" marR="70981" marT="70981" marB="709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97493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 </a:t>
                      </a:r>
                    </a:p>
                  </a:txBody>
                  <a:tcPr marL="141962" marR="70981" marT="70981" marB="709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rgb(255,165,0)</a:t>
                      </a:r>
                    </a:p>
                  </a:txBody>
                  <a:tcPr marL="70981" marR="70981" marT="70981" marB="709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7493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 </a:t>
                      </a:r>
                    </a:p>
                  </a:txBody>
                  <a:tcPr marL="141962" marR="70981" marT="70981" marB="709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rgb(255,255,0)</a:t>
                      </a:r>
                    </a:p>
                  </a:txBody>
                  <a:tcPr marL="70981" marR="70981" marT="70981" marB="709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97493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 </a:t>
                      </a:r>
                    </a:p>
                  </a:txBody>
                  <a:tcPr marL="141962" marR="70981" marT="70981" marB="709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dirty="0" err="1">
                          <a:effectLst/>
                        </a:rPr>
                        <a:t>rgb</a:t>
                      </a:r>
                      <a:r>
                        <a:rPr lang="en-IN" sz="1700" dirty="0">
                          <a:effectLst/>
                        </a:rPr>
                        <a:t>(0,255,255)</a:t>
                      </a:r>
                    </a:p>
                  </a:txBody>
                  <a:tcPr marL="70981" marR="70981" marT="70981" marB="709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324270"/>
              </p:ext>
            </p:extLst>
          </p:nvPr>
        </p:nvGraphicFramePr>
        <p:xfrm>
          <a:off x="990600" y="4800600"/>
          <a:ext cx="7772400" cy="1604168"/>
        </p:xfrm>
        <a:graphic>
          <a:graphicData uri="http://schemas.openxmlformats.org/drawingml/2006/table">
            <a:tbl>
              <a:tblPr/>
              <a:tblGrid>
                <a:gridCol w="3877327"/>
                <a:gridCol w="3895073"/>
              </a:tblGrid>
              <a:tr h="397493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Color</a:t>
                      </a:r>
                    </a:p>
                  </a:txBody>
                  <a:tcPr marL="141962" marR="70981" marT="70981" marB="709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RGB</a:t>
                      </a:r>
                    </a:p>
                  </a:txBody>
                  <a:tcPr marL="70981" marR="70981" marT="70981" marB="709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7493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 </a:t>
                      </a:r>
                    </a:p>
                  </a:txBody>
                  <a:tcPr marL="141962" marR="70981" marT="70981" marB="709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rgb(0,0,0)</a:t>
                      </a:r>
                    </a:p>
                  </a:txBody>
                  <a:tcPr marL="70981" marR="70981" marT="70981" marB="709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97493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 </a:t>
                      </a:r>
                    </a:p>
                  </a:txBody>
                  <a:tcPr marL="141962" marR="70981" marT="70981" marB="709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rgb(128,128,128)</a:t>
                      </a:r>
                    </a:p>
                  </a:txBody>
                  <a:tcPr marL="70981" marR="70981" marT="70981" marB="709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7493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 </a:t>
                      </a:r>
                    </a:p>
                  </a:txBody>
                  <a:tcPr marL="141962" marR="70981" marT="70981" marB="709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dirty="0" err="1">
                          <a:effectLst/>
                        </a:rPr>
                        <a:t>rgb</a:t>
                      </a:r>
                      <a:r>
                        <a:rPr lang="en-IN" sz="1700" dirty="0">
                          <a:effectLst/>
                        </a:rPr>
                        <a:t>(255,255,255)</a:t>
                      </a:r>
                    </a:p>
                  </a:txBody>
                  <a:tcPr marL="70981" marR="70981" marT="70981" marB="709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471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Colors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665582942"/>
              </p:ext>
            </p:extLst>
          </p:nvPr>
        </p:nvGraphicFramePr>
        <p:xfrm>
          <a:off x="838200" y="1676400"/>
          <a:ext cx="7772400" cy="2807294"/>
        </p:xfrm>
        <a:graphic>
          <a:graphicData uri="http://schemas.openxmlformats.org/drawingml/2006/table">
            <a:tbl>
              <a:tblPr/>
              <a:tblGrid>
                <a:gridCol w="3877327"/>
                <a:gridCol w="3895073"/>
              </a:tblGrid>
              <a:tr h="397493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Color</a:t>
                      </a:r>
                    </a:p>
                  </a:txBody>
                  <a:tcPr marL="141962" marR="70981" marT="70981" marB="709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HEX</a:t>
                      </a:r>
                    </a:p>
                  </a:txBody>
                  <a:tcPr marL="70981" marR="70981" marT="70981" marB="709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7493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 </a:t>
                      </a:r>
                    </a:p>
                  </a:txBody>
                  <a:tcPr marL="141962" marR="70981" marT="70981" marB="709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#FF0000</a:t>
                      </a:r>
                    </a:p>
                  </a:txBody>
                  <a:tcPr marL="70981" marR="70981" marT="70981" marB="709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97493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 </a:t>
                      </a:r>
                    </a:p>
                  </a:txBody>
                  <a:tcPr marL="141962" marR="70981" marT="70981" marB="709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#00FF00</a:t>
                      </a:r>
                    </a:p>
                  </a:txBody>
                  <a:tcPr marL="70981" marR="70981" marT="70981" marB="709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7493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 </a:t>
                      </a:r>
                    </a:p>
                  </a:txBody>
                  <a:tcPr marL="141962" marR="70981" marT="70981" marB="709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#0000FF</a:t>
                      </a:r>
                    </a:p>
                  </a:txBody>
                  <a:tcPr marL="70981" marR="70981" marT="70981" marB="709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97493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 </a:t>
                      </a:r>
                    </a:p>
                  </a:txBody>
                  <a:tcPr marL="141962" marR="70981" marT="70981" marB="709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#FFA500</a:t>
                      </a:r>
                    </a:p>
                  </a:txBody>
                  <a:tcPr marL="70981" marR="70981" marT="70981" marB="709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7493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 </a:t>
                      </a:r>
                    </a:p>
                  </a:txBody>
                  <a:tcPr marL="141962" marR="70981" marT="70981" marB="709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#FFFF00</a:t>
                      </a:r>
                    </a:p>
                  </a:txBody>
                  <a:tcPr marL="70981" marR="70981" marT="70981" marB="709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97493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 </a:t>
                      </a:r>
                    </a:p>
                  </a:txBody>
                  <a:tcPr marL="141962" marR="70981" marT="70981" marB="709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dirty="0">
                          <a:effectLst/>
                        </a:rPr>
                        <a:t>#00FFFF</a:t>
                      </a:r>
                    </a:p>
                  </a:txBody>
                  <a:tcPr marL="70981" marR="70981" marT="70981" marB="709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251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Colors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8458200" cy="4572000"/>
          </a:xfrm>
        </p:spPr>
        <p:txBody>
          <a:bodyPr/>
          <a:lstStyle/>
          <a:p>
            <a:pPr marL="0" indent="0">
              <a:buNone/>
            </a:pPr>
            <a:r>
              <a:rPr lang="en-IN" i="1" dirty="0"/>
              <a:t>&lt;h2 style="</a:t>
            </a:r>
            <a:r>
              <a:rPr lang="en-IN" i="1" dirty="0" err="1"/>
              <a:t>background-color:red</a:t>
            </a:r>
            <a:r>
              <a:rPr lang="en-IN" i="1" dirty="0" smtClean="0"/>
              <a:t>"&gt; Red background-</a:t>
            </a:r>
            <a:r>
              <a:rPr lang="en-IN" i="1" dirty="0" err="1" smtClean="0"/>
              <a:t>color</a:t>
            </a:r>
            <a:r>
              <a:rPr lang="en-IN" i="1" dirty="0" smtClean="0"/>
              <a:t> &lt;/</a:t>
            </a:r>
            <a:r>
              <a:rPr lang="en-IN" i="1" dirty="0"/>
              <a:t>h2</a:t>
            </a:r>
            <a:r>
              <a:rPr lang="en-IN" i="1" dirty="0" smtClean="0"/>
              <a:t>&gt;</a:t>
            </a:r>
          </a:p>
          <a:p>
            <a:pPr marL="0" indent="0">
              <a:buNone/>
            </a:pPr>
            <a:r>
              <a:rPr lang="en-IN" i="1" dirty="0"/>
              <a:t>&lt;h2 style="</a:t>
            </a:r>
            <a:r>
              <a:rPr lang="en-IN" i="1" dirty="0" err="1"/>
              <a:t>background-color:rgb</a:t>
            </a:r>
            <a:r>
              <a:rPr lang="en-IN" i="1" dirty="0"/>
              <a:t>(255, 0, 0</a:t>
            </a:r>
            <a:r>
              <a:rPr lang="en-IN" i="1" dirty="0" smtClean="0"/>
              <a:t>)"&gt;</a:t>
            </a:r>
            <a:r>
              <a:rPr lang="en-IN" i="1" dirty="0" err="1" smtClean="0"/>
              <a:t>rgb</a:t>
            </a:r>
            <a:r>
              <a:rPr lang="en-IN" i="1" dirty="0" smtClean="0"/>
              <a:t>(255</a:t>
            </a:r>
            <a:r>
              <a:rPr lang="en-IN" i="1" dirty="0"/>
              <a:t>, 0, 0</a:t>
            </a:r>
            <a:r>
              <a:rPr lang="en-IN" i="1" dirty="0" smtClean="0"/>
              <a:t>) &lt;/</a:t>
            </a:r>
            <a:r>
              <a:rPr lang="en-IN" i="1" dirty="0"/>
              <a:t>h2</a:t>
            </a:r>
            <a:r>
              <a:rPr lang="en-IN" i="1" dirty="0" smtClean="0"/>
              <a:t>&gt;</a:t>
            </a:r>
          </a:p>
          <a:p>
            <a:pPr marL="0" indent="0">
              <a:buNone/>
            </a:pPr>
            <a:r>
              <a:rPr lang="en-IN" i="1" dirty="0" smtClean="0"/>
              <a:t>&lt;h2 </a:t>
            </a:r>
            <a:r>
              <a:rPr lang="en-IN" i="1" dirty="0"/>
              <a:t>style="background-</a:t>
            </a:r>
            <a:r>
              <a:rPr lang="en-IN" i="1" dirty="0" err="1"/>
              <a:t>color</a:t>
            </a:r>
            <a:r>
              <a:rPr lang="en-IN" i="1" dirty="0"/>
              <a:t>:#FF0000</a:t>
            </a:r>
            <a:r>
              <a:rPr lang="en-IN" i="1" dirty="0" smtClean="0"/>
              <a:t>"&gt; #FF0000 &lt;/</a:t>
            </a:r>
            <a:r>
              <a:rPr lang="en-IN" i="1" dirty="0"/>
              <a:t>h2&gt;</a:t>
            </a:r>
            <a:endParaRPr lang="en-IN" i="1" dirty="0" smtClean="0"/>
          </a:p>
          <a:p>
            <a:pPr marL="0" indent="0">
              <a:buNone/>
            </a:pPr>
            <a:r>
              <a:rPr lang="en-IN" b="1" dirty="0" smtClean="0"/>
              <a:t>Output: </a:t>
            </a:r>
            <a:endParaRPr lang="en-IN" b="1" dirty="0"/>
          </a:p>
          <a:p>
            <a:pPr marL="0" indent="0">
              <a:buNone/>
            </a:pPr>
            <a:endParaRPr lang="en-IN" i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3271838"/>
            <a:ext cx="55245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618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6356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CSS Box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819198"/>
            <a:ext cx="8379725" cy="5810202"/>
          </a:xfrm>
        </p:spPr>
        <p:txBody>
          <a:bodyPr>
            <a:noAutofit/>
          </a:bodyPr>
          <a:lstStyle/>
          <a:p>
            <a:r>
              <a:rPr lang="en-IN" sz="2000" dirty="0"/>
              <a:t>The </a:t>
            </a:r>
            <a:r>
              <a:rPr lang="en-IN" sz="2000" b="1" dirty="0"/>
              <a:t>CSS border </a:t>
            </a:r>
            <a:r>
              <a:rPr lang="en-IN" sz="2000" dirty="0"/>
              <a:t>properties allow you to specify the style, width, and </a:t>
            </a:r>
            <a:r>
              <a:rPr lang="en-IN" sz="2000" dirty="0" smtClean="0"/>
              <a:t>colour </a:t>
            </a:r>
            <a:r>
              <a:rPr lang="en-IN" sz="2000" dirty="0"/>
              <a:t>of an element's border</a:t>
            </a:r>
            <a:r>
              <a:rPr lang="en-IN" sz="2000" dirty="0" smtClean="0"/>
              <a:t>.</a:t>
            </a:r>
          </a:p>
          <a:p>
            <a:endParaRPr lang="en-IN" sz="2000" dirty="0" smtClean="0"/>
          </a:p>
          <a:p>
            <a:endParaRPr lang="en-IN" sz="2000" dirty="0"/>
          </a:p>
          <a:p>
            <a:r>
              <a:rPr lang="en-IN" sz="2000" dirty="0" smtClean="0"/>
              <a:t>The </a:t>
            </a:r>
            <a:r>
              <a:rPr lang="en-IN" sz="2000" b="1" dirty="0"/>
              <a:t>CSS margin </a:t>
            </a:r>
            <a:r>
              <a:rPr lang="en-IN" sz="2000" dirty="0"/>
              <a:t>properties are used to generate space around elements. The margin properties set the size of the white space outside the </a:t>
            </a:r>
            <a:r>
              <a:rPr lang="en-IN" sz="2000" dirty="0" smtClean="0"/>
              <a:t>border. CSS </a:t>
            </a:r>
            <a:r>
              <a:rPr lang="en-IN" sz="2000" dirty="0"/>
              <a:t>has properties for specifying the margin for each side of an element</a:t>
            </a:r>
            <a:r>
              <a:rPr lang="en-IN" sz="2000" dirty="0" smtClean="0"/>
              <a:t>:  margin-top,  margin-right, margin-bottom, margin-left</a:t>
            </a:r>
            <a:endParaRPr lang="en-IN" sz="2000" dirty="0"/>
          </a:p>
          <a:p>
            <a:r>
              <a:rPr lang="en-IN" sz="2000" dirty="0"/>
              <a:t>All the margin properties can have the following values:</a:t>
            </a:r>
          </a:p>
          <a:p>
            <a:r>
              <a:rPr lang="en-IN" sz="2000" dirty="0" smtClean="0"/>
              <a:t>auto </a:t>
            </a:r>
            <a:r>
              <a:rPr lang="en-IN" sz="2000" dirty="0"/>
              <a:t>- the browser calculates the margin</a:t>
            </a:r>
          </a:p>
          <a:p>
            <a:r>
              <a:rPr lang="en-IN" sz="2000" dirty="0"/>
              <a:t>length - specifies a margin in </a:t>
            </a:r>
            <a:r>
              <a:rPr lang="en-IN" sz="2000" dirty="0" err="1"/>
              <a:t>px</a:t>
            </a:r>
            <a:r>
              <a:rPr lang="en-IN" sz="2000" dirty="0"/>
              <a:t>, </a:t>
            </a:r>
            <a:r>
              <a:rPr lang="en-IN" sz="2000" dirty="0" err="1"/>
              <a:t>pt</a:t>
            </a:r>
            <a:r>
              <a:rPr lang="en-IN" sz="2000" dirty="0"/>
              <a:t>, cm, etc.</a:t>
            </a:r>
          </a:p>
          <a:p>
            <a:r>
              <a:rPr lang="en-IN" sz="2000" dirty="0"/>
              <a:t>% - specifies a margin in % of the width of the containing element</a:t>
            </a:r>
          </a:p>
          <a:p>
            <a:r>
              <a:rPr lang="en-IN" sz="2000" dirty="0"/>
              <a:t>inherit - specifies that the margin should be inherited from the parent element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62" y="1474836"/>
            <a:ext cx="86868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06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CSS Box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i="1" dirty="0"/>
              <a:t>div {</a:t>
            </a:r>
          </a:p>
          <a:p>
            <a:pPr marL="0" indent="0">
              <a:buNone/>
            </a:pPr>
            <a:r>
              <a:rPr lang="en-IN" sz="1800" i="1" dirty="0"/>
              <a:t>    border: 1px solid black;</a:t>
            </a:r>
          </a:p>
          <a:p>
            <a:pPr marL="0" indent="0">
              <a:buNone/>
            </a:pPr>
            <a:r>
              <a:rPr lang="en-IN" sz="1800" i="1" dirty="0"/>
              <a:t>    margin-top: 100px;</a:t>
            </a:r>
          </a:p>
          <a:p>
            <a:pPr marL="0" indent="0">
              <a:buNone/>
            </a:pPr>
            <a:r>
              <a:rPr lang="en-IN" sz="1800" i="1" dirty="0"/>
              <a:t>    margin-bottom: 100px;</a:t>
            </a:r>
          </a:p>
          <a:p>
            <a:pPr marL="0" indent="0">
              <a:buNone/>
            </a:pPr>
            <a:r>
              <a:rPr lang="en-IN" sz="1800" i="1" dirty="0"/>
              <a:t>    margin-right: 150px;</a:t>
            </a:r>
          </a:p>
          <a:p>
            <a:pPr marL="0" indent="0">
              <a:buNone/>
            </a:pPr>
            <a:r>
              <a:rPr lang="en-IN" sz="1800" i="1" dirty="0"/>
              <a:t>    margin-left: 80px;</a:t>
            </a:r>
          </a:p>
          <a:p>
            <a:pPr marL="0" indent="0">
              <a:buNone/>
            </a:pPr>
            <a:r>
              <a:rPr lang="en-IN" sz="1800" i="1" dirty="0"/>
              <a:t>    background-</a:t>
            </a:r>
            <a:r>
              <a:rPr lang="en-IN" sz="1800" i="1" dirty="0" err="1"/>
              <a:t>color</a:t>
            </a:r>
            <a:r>
              <a:rPr lang="en-IN" sz="1800" i="1" dirty="0"/>
              <a:t>: </a:t>
            </a:r>
            <a:r>
              <a:rPr lang="en-IN" sz="1800" i="1" dirty="0" err="1"/>
              <a:t>lightblue</a:t>
            </a:r>
            <a:r>
              <a:rPr lang="en-IN" sz="1800" i="1" dirty="0"/>
              <a:t>;</a:t>
            </a:r>
          </a:p>
          <a:p>
            <a:pPr marL="0" indent="0">
              <a:buNone/>
            </a:pPr>
            <a:r>
              <a:rPr lang="en-IN" sz="1800" i="1" dirty="0"/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3962400"/>
            <a:ext cx="567690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13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CSS Box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CSS padding properties are used to generate space around content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sz="2000" i="1" dirty="0"/>
              <a:t>div {</a:t>
            </a:r>
          </a:p>
          <a:p>
            <a:pPr marL="0" indent="0">
              <a:buNone/>
            </a:pPr>
            <a:r>
              <a:rPr lang="en-IN" sz="2000" i="1" dirty="0"/>
              <a:t>    border: 1px solid black;</a:t>
            </a:r>
          </a:p>
          <a:p>
            <a:pPr marL="0" indent="0">
              <a:buNone/>
            </a:pPr>
            <a:r>
              <a:rPr lang="en-IN" sz="2000" i="1" dirty="0"/>
              <a:t>    background-</a:t>
            </a:r>
            <a:r>
              <a:rPr lang="en-IN" sz="2000" i="1" dirty="0" err="1"/>
              <a:t>color</a:t>
            </a:r>
            <a:r>
              <a:rPr lang="en-IN" sz="2000" i="1" dirty="0"/>
              <a:t>: </a:t>
            </a:r>
            <a:r>
              <a:rPr lang="en-IN" sz="2000" i="1" dirty="0" err="1"/>
              <a:t>lightblue</a:t>
            </a:r>
            <a:r>
              <a:rPr lang="en-IN" sz="2000" i="1" dirty="0"/>
              <a:t>;</a:t>
            </a:r>
          </a:p>
          <a:p>
            <a:pPr marL="0" indent="0">
              <a:buNone/>
            </a:pPr>
            <a:r>
              <a:rPr lang="en-IN" sz="2000" i="1" dirty="0"/>
              <a:t>    padding-top: 50px;</a:t>
            </a:r>
          </a:p>
          <a:p>
            <a:pPr marL="0" indent="0">
              <a:buNone/>
            </a:pPr>
            <a:r>
              <a:rPr lang="en-IN" sz="2000" i="1" dirty="0"/>
              <a:t>    padding-right: 30px;</a:t>
            </a:r>
          </a:p>
          <a:p>
            <a:pPr marL="0" indent="0">
              <a:buNone/>
            </a:pPr>
            <a:r>
              <a:rPr lang="en-IN" sz="2000" i="1" dirty="0"/>
              <a:t>    padding-bottom: 50px;</a:t>
            </a:r>
          </a:p>
          <a:p>
            <a:pPr marL="0" indent="0">
              <a:buNone/>
            </a:pPr>
            <a:r>
              <a:rPr lang="en-IN" sz="2000" i="1" dirty="0"/>
              <a:t>    padding-left: 80px;</a:t>
            </a:r>
          </a:p>
          <a:p>
            <a:pPr marL="0" indent="0">
              <a:buNone/>
            </a:pPr>
            <a:r>
              <a:rPr lang="en-IN" sz="2000" i="1" dirty="0"/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1" y="4572000"/>
            <a:ext cx="563880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91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CSS Box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The height and width properties are used to set the height and width of an element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 Max-Height and Max-width properties override the height and width properties</a:t>
            </a:r>
            <a:r>
              <a:rPr lang="en-IN" smtClean="0"/>
              <a:t>. 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01134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CSS Box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The CSS box model is essentially a box that wraps around every HTML element. It consists of: margins, borders, padding, and the actual content. The image below illustrates the box model: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3048001"/>
            <a:ext cx="84867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91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CSS Box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i="1" dirty="0"/>
              <a:t>div {</a:t>
            </a:r>
          </a:p>
          <a:p>
            <a:pPr marL="0" indent="0">
              <a:buNone/>
            </a:pPr>
            <a:r>
              <a:rPr lang="en-IN" sz="1800" i="1" dirty="0"/>
              <a:t>    background-</a:t>
            </a:r>
            <a:r>
              <a:rPr lang="en-IN" sz="1800" i="1" dirty="0" err="1"/>
              <a:t>color</a:t>
            </a:r>
            <a:r>
              <a:rPr lang="en-IN" sz="1800" i="1" dirty="0"/>
              <a:t>: </a:t>
            </a:r>
            <a:r>
              <a:rPr lang="en-IN" sz="1800" i="1" dirty="0" err="1"/>
              <a:t>lightgrey</a:t>
            </a:r>
            <a:r>
              <a:rPr lang="en-IN" sz="1800" i="1" dirty="0"/>
              <a:t>;</a:t>
            </a:r>
          </a:p>
          <a:p>
            <a:pPr marL="0" indent="0">
              <a:buNone/>
            </a:pPr>
            <a:r>
              <a:rPr lang="en-IN" sz="1800" i="1" dirty="0"/>
              <a:t>    width: 300px;</a:t>
            </a:r>
          </a:p>
          <a:p>
            <a:pPr marL="0" indent="0">
              <a:buNone/>
            </a:pPr>
            <a:r>
              <a:rPr lang="en-IN" sz="1800" i="1" dirty="0"/>
              <a:t>    border: 25px solid green;</a:t>
            </a:r>
          </a:p>
          <a:p>
            <a:pPr marL="0" indent="0">
              <a:buNone/>
            </a:pPr>
            <a:r>
              <a:rPr lang="en-IN" sz="1800" i="1" dirty="0"/>
              <a:t>    padding: 25px;</a:t>
            </a:r>
          </a:p>
          <a:p>
            <a:pPr marL="0" indent="0">
              <a:buNone/>
            </a:pPr>
            <a:r>
              <a:rPr lang="en-IN" sz="1800" i="1" dirty="0"/>
              <a:t>    margin: 25px;</a:t>
            </a:r>
          </a:p>
          <a:p>
            <a:pPr marL="0" indent="0">
              <a:buNone/>
            </a:pPr>
            <a:r>
              <a:rPr lang="en-IN" sz="1800" i="1" dirty="0"/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362200"/>
            <a:ext cx="57150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35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Cascading Style Sheet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CSS describes </a:t>
            </a:r>
            <a:r>
              <a:rPr lang="en-IN" b="1" dirty="0"/>
              <a:t>how HTML elements are to be displayed on screen, paper, or in other media</a:t>
            </a:r>
            <a:endParaRPr lang="en-IN" dirty="0"/>
          </a:p>
          <a:p>
            <a:r>
              <a:rPr lang="en-IN" dirty="0"/>
              <a:t>CSS </a:t>
            </a:r>
            <a:r>
              <a:rPr lang="en-IN" b="1" dirty="0"/>
              <a:t>saves a lot of work</a:t>
            </a:r>
            <a:r>
              <a:rPr lang="en-IN" dirty="0"/>
              <a:t>. It can control the layout of multiple web pages all at once</a:t>
            </a:r>
          </a:p>
          <a:p>
            <a:r>
              <a:rPr lang="en-IN" dirty="0" smtClean="0"/>
              <a:t>HTML </a:t>
            </a:r>
            <a:r>
              <a:rPr lang="en-IN" dirty="0"/>
              <a:t>was created to </a:t>
            </a:r>
            <a:r>
              <a:rPr lang="en-IN" b="1" dirty="0"/>
              <a:t>describe the content</a:t>
            </a:r>
            <a:r>
              <a:rPr lang="en-IN" dirty="0"/>
              <a:t> of a web page, like</a:t>
            </a:r>
            <a:r>
              <a:rPr lang="en-IN" dirty="0" smtClean="0"/>
              <a:t>: &lt;</a:t>
            </a:r>
            <a:r>
              <a:rPr lang="en-IN" dirty="0"/>
              <a:t>h1&gt;This is a heading&lt;/h1</a:t>
            </a:r>
            <a:r>
              <a:rPr lang="en-IN" dirty="0" smtClean="0"/>
              <a:t>&gt;, &lt;</a:t>
            </a:r>
            <a:r>
              <a:rPr lang="en-IN" dirty="0"/>
              <a:t>p&gt;This is a paragraph.&lt;/p&gt;</a:t>
            </a:r>
          </a:p>
          <a:p>
            <a:r>
              <a:rPr lang="en-IN" dirty="0"/>
              <a:t>When tags like &lt;font&gt;, and </a:t>
            </a:r>
            <a:r>
              <a:rPr lang="en-IN" dirty="0" err="1"/>
              <a:t>color</a:t>
            </a:r>
            <a:r>
              <a:rPr lang="en-IN" dirty="0"/>
              <a:t> attributes were added to the HTML 3.2 specification, it started a nightmare for web developers. </a:t>
            </a:r>
            <a:endParaRPr lang="en-IN" dirty="0" smtClean="0"/>
          </a:p>
          <a:p>
            <a:r>
              <a:rPr lang="en-IN" dirty="0" smtClean="0"/>
              <a:t>To </a:t>
            </a:r>
            <a:r>
              <a:rPr lang="en-IN" dirty="0"/>
              <a:t>solve this problem, the World Wide Web Consortium (W3C) created CSS.</a:t>
            </a:r>
          </a:p>
          <a:p>
            <a:r>
              <a:rPr lang="en-IN" dirty="0"/>
              <a:t>CSS removed the style formatting from the HTML page!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300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CSS Custom font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@font-face is a </a:t>
            </a:r>
            <a:r>
              <a:rPr lang="en-IN" dirty="0" err="1"/>
              <a:t>css</a:t>
            </a:r>
            <a:r>
              <a:rPr lang="en-IN" dirty="0"/>
              <a:t> rule which allows you to download </a:t>
            </a:r>
            <a:r>
              <a:rPr lang="en-IN" dirty="0" smtClean="0"/>
              <a:t>a particular </a:t>
            </a:r>
            <a:r>
              <a:rPr lang="en-IN" dirty="0"/>
              <a:t>font from your server to render a webpage if the user hasn't got that font installed. </a:t>
            </a: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means that </a:t>
            </a:r>
            <a:r>
              <a:rPr lang="en-IN" dirty="0" smtClean="0"/>
              <a:t>web designers </a:t>
            </a:r>
            <a:r>
              <a:rPr lang="en-IN" dirty="0"/>
              <a:t>will no longer have to adhere to a particular set of "web safe" fonts that the user has pre-installed on </a:t>
            </a:r>
            <a:r>
              <a:rPr lang="en-IN" dirty="0" smtClean="0"/>
              <a:t>their computer.</a:t>
            </a:r>
          </a:p>
          <a:p>
            <a:r>
              <a:rPr lang="en-IN" dirty="0" smtClean="0"/>
              <a:t>Syntax</a:t>
            </a:r>
          </a:p>
          <a:p>
            <a:pPr marL="274320" lvl="1" indent="0">
              <a:buNone/>
            </a:pPr>
            <a:r>
              <a:rPr lang="en-IN" i="1" dirty="0" smtClean="0"/>
              <a:t>@</a:t>
            </a:r>
            <a:r>
              <a:rPr lang="en-IN" i="1" dirty="0"/>
              <a:t>font-face {</a:t>
            </a:r>
            <a:br>
              <a:rPr lang="en-IN" i="1" dirty="0"/>
            </a:br>
            <a:r>
              <a:rPr lang="en-IN" i="1" dirty="0"/>
              <a:t>    font-properties</a:t>
            </a:r>
            <a:br>
              <a:rPr lang="en-IN" i="1" dirty="0"/>
            </a:br>
            <a:r>
              <a:rPr lang="en-IN" i="1" dirty="0"/>
              <a:t>}</a:t>
            </a:r>
            <a:endParaRPr lang="en-IN" i="1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912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Font Properties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8727166"/>
              </p:ext>
            </p:extLst>
          </p:nvPr>
        </p:nvGraphicFramePr>
        <p:xfrm>
          <a:off x="304800" y="1600200"/>
          <a:ext cx="8610600" cy="4929730"/>
        </p:xfrm>
        <a:graphic>
          <a:graphicData uri="http://schemas.openxmlformats.org/drawingml/2006/table">
            <a:tbl>
              <a:tblPr/>
              <a:tblGrid>
                <a:gridCol w="1727817"/>
                <a:gridCol w="1718323"/>
                <a:gridCol w="5164460"/>
              </a:tblGrid>
              <a:tr h="237867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Font descriptor</a:t>
                      </a:r>
                    </a:p>
                  </a:txBody>
                  <a:tcPr marL="77230" marR="38615" marT="38615" marB="386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Values</a:t>
                      </a:r>
                    </a:p>
                  </a:txBody>
                  <a:tcPr marL="38615" marR="38615" marT="38615" marB="386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Description</a:t>
                      </a:r>
                    </a:p>
                  </a:txBody>
                  <a:tcPr marL="38615" marR="38615" marT="38615" marB="386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7867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font-family</a:t>
                      </a:r>
                    </a:p>
                  </a:txBody>
                  <a:tcPr marL="77230" marR="38615" marT="38615" marB="386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i="1">
                          <a:effectLst/>
                        </a:rPr>
                        <a:t>name</a:t>
                      </a:r>
                      <a:endParaRPr lang="en-IN" sz="1800">
                        <a:effectLst/>
                      </a:endParaRPr>
                    </a:p>
                  </a:txBody>
                  <a:tcPr marL="38615" marR="38615" marT="38615" marB="386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Required. Defines the name of the font.</a:t>
                      </a:r>
                    </a:p>
                  </a:txBody>
                  <a:tcPr marL="38615" marR="38615" marT="38615" marB="386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90783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src</a:t>
                      </a:r>
                    </a:p>
                  </a:txBody>
                  <a:tcPr marL="77230" marR="38615" marT="38615" marB="386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i="1">
                          <a:effectLst/>
                        </a:rPr>
                        <a:t>URL</a:t>
                      </a:r>
                      <a:endParaRPr lang="en-IN" sz="1800">
                        <a:effectLst/>
                      </a:endParaRPr>
                    </a:p>
                  </a:txBody>
                  <a:tcPr marL="38615" marR="38615" marT="38615" marB="386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Required. Defines the URL(s) where the font should be downloaded from</a:t>
                      </a:r>
                    </a:p>
                  </a:txBody>
                  <a:tcPr marL="38615" marR="38615" marT="38615" marB="386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8083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font-stretch</a:t>
                      </a:r>
                    </a:p>
                  </a:txBody>
                  <a:tcPr marL="77230" marR="38615" marT="38615" marB="386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normal</a:t>
                      </a:r>
                      <a:br>
                        <a:rPr lang="en-IN" sz="1800" dirty="0">
                          <a:effectLst/>
                        </a:rPr>
                      </a:br>
                      <a:r>
                        <a:rPr lang="en-IN" sz="1800" dirty="0">
                          <a:effectLst/>
                        </a:rPr>
                        <a:t>condensed</a:t>
                      </a:r>
                      <a:br>
                        <a:rPr lang="en-IN" sz="1800" dirty="0">
                          <a:effectLst/>
                        </a:rPr>
                      </a:br>
                      <a:r>
                        <a:rPr lang="en-IN" sz="1800" dirty="0" smtClean="0">
                          <a:effectLst/>
                        </a:rPr>
                        <a:t>expanded</a:t>
                      </a:r>
                      <a:endParaRPr lang="en-IN" sz="1800" dirty="0">
                        <a:effectLst/>
                      </a:endParaRPr>
                    </a:p>
                  </a:txBody>
                  <a:tcPr marL="38615" marR="38615" marT="38615" marB="386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Optional. Defines how the font should be stretched. Default value is "normal"</a:t>
                      </a:r>
                    </a:p>
                  </a:txBody>
                  <a:tcPr marL="38615" marR="38615" marT="38615" marB="386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43697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font-style</a:t>
                      </a:r>
                    </a:p>
                  </a:txBody>
                  <a:tcPr marL="77230" marR="38615" marT="38615" marB="386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normal</a:t>
                      </a:r>
                      <a:br>
                        <a:rPr lang="en-IN" sz="1800" dirty="0">
                          <a:effectLst/>
                        </a:rPr>
                      </a:br>
                      <a:r>
                        <a:rPr lang="en-IN" sz="1800" dirty="0">
                          <a:effectLst/>
                        </a:rPr>
                        <a:t>italic</a:t>
                      </a:r>
                      <a:br>
                        <a:rPr lang="en-IN" sz="1800" dirty="0">
                          <a:effectLst/>
                        </a:rPr>
                      </a:br>
                      <a:r>
                        <a:rPr lang="en-IN" sz="1800" dirty="0">
                          <a:effectLst/>
                        </a:rPr>
                        <a:t>oblique</a:t>
                      </a:r>
                    </a:p>
                  </a:txBody>
                  <a:tcPr marL="38615" marR="38615" marT="38615" marB="386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Optional. Defines how the font should be styled. Default value is "normal"</a:t>
                      </a:r>
                    </a:p>
                  </a:txBody>
                  <a:tcPr marL="38615" marR="38615" marT="38615" marB="386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6165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font-weight</a:t>
                      </a:r>
                    </a:p>
                  </a:txBody>
                  <a:tcPr marL="77230" marR="38615" marT="38615" marB="386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normal</a:t>
                      </a:r>
                      <a:br>
                        <a:rPr lang="en-IN" sz="1800" dirty="0">
                          <a:effectLst/>
                        </a:rPr>
                      </a:br>
                      <a:r>
                        <a:rPr lang="en-IN" sz="1800" dirty="0">
                          <a:effectLst/>
                        </a:rPr>
                        <a:t>bold</a:t>
                      </a:r>
                      <a:br>
                        <a:rPr lang="en-IN" sz="1800" dirty="0">
                          <a:effectLst/>
                        </a:rPr>
                      </a:br>
                      <a:r>
                        <a:rPr lang="en-IN" sz="1800" dirty="0">
                          <a:effectLst/>
                        </a:rPr>
                        <a:t>100</a:t>
                      </a:r>
                      <a:br>
                        <a:rPr lang="en-IN" sz="1800" dirty="0">
                          <a:effectLst/>
                        </a:rPr>
                      </a:br>
                      <a:r>
                        <a:rPr lang="en-IN" sz="1800" dirty="0" smtClean="0">
                          <a:effectLst/>
                        </a:rPr>
                        <a:t>200</a:t>
                      </a:r>
                      <a:endParaRPr lang="en-IN" sz="1800" dirty="0">
                        <a:effectLst/>
                      </a:endParaRPr>
                    </a:p>
                  </a:txBody>
                  <a:tcPr marL="38615" marR="38615" marT="38615" marB="386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Optional. Defines the boldness of the font. Default value is "normal"</a:t>
                      </a:r>
                    </a:p>
                  </a:txBody>
                  <a:tcPr marL="38615" marR="38615" marT="38615" marB="386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90783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unicode-range</a:t>
                      </a:r>
                    </a:p>
                  </a:txBody>
                  <a:tcPr marL="77230" marR="38615" marT="38615" marB="386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i="1">
                          <a:effectLst/>
                        </a:rPr>
                        <a:t>unicode-range</a:t>
                      </a:r>
                      <a:endParaRPr lang="en-IN" sz="1800">
                        <a:effectLst/>
                      </a:endParaRPr>
                    </a:p>
                  </a:txBody>
                  <a:tcPr marL="38615" marR="38615" marT="38615" marB="386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Optional. Defines the range of </a:t>
                      </a:r>
                      <a:r>
                        <a:rPr lang="en-IN" sz="1800" dirty="0" err="1">
                          <a:effectLst/>
                        </a:rPr>
                        <a:t>unicode</a:t>
                      </a:r>
                      <a:r>
                        <a:rPr lang="en-IN" sz="1800" dirty="0">
                          <a:effectLst/>
                        </a:rPr>
                        <a:t> characters the font supports. Default value is "U+0-10FFFF"</a:t>
                      </a:r>
                    </a:p>
                  </a:txBody>
                  <a:tcPr marL="38615" marR="38615" marT="38615" marB="386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432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i="1" dirty="0"/>
              <a:t>@font-face {</a:t>
            </a:r>
          </a:p>
          <a:p>
            <a:pPr marL="0" indent="0">
              <a:buNone/>
            </a:pPr>
            <a:r>
              <a:rPr lang="en-IN" i="1" dirty="0"/>
              <a:t>    font-family: </a:t>
            </a:r>
            <a:r>
              <a:rPr lang="en-IN" i="1" dirty="0" err="1"/>
              <a:t>DeliciousRoman</a:t>
            </a:r>
            <a:r>
              <a:rPr lang="en-IN" i="1" dirty="0"/>
              <a:t>;</a:t>
            </a:r>
          </a:p>
          <a:p>
            <a:pPr marL="0" indent="0">
              <a:buNone/>
            </a:pPr>
            <a:r>
              <a:rPr lang="en-IN" i="1" dirty="0"/>
              <a:t>    </a:t>
            </a:r>
            <a:r>
              <a:rPr lang="en-IN" i="1" dirty="0" err="1"/>
              <a:t>src</a:t>
            </a:r>
            <a:r>
              <a:rPr lang="en-IN" i="1" dirty="0"/>
              <a:t>: </a:t>
            </a:r>
            <a:r>
              <a:rPr lang="en-IN" i="1" dirty="0" err="1"/>
              <a:t>url</a:t>
            </a:r>
            <a:r>
              <a:rPr lang="en-IN" i="1" dirty="0"/>
              <a:t>('Delicious-Bold.otf');</a:t>
            </a:r>
          </a:p>
          <a:p>
            <a:pPr marL="0" indent="0">
              <a:buNone/>
            </a:pPr>
            <a:r>
              <a:rPr lang="en-IN" i="1" dirty="0"/>
              <a:t>    font-weight:400;</a:t>
            </a:r>
          </a:p>
          <a:p>
            <a:pPr marL="0" indent="0">
              <a:buNone/>
            </a:pPr>
            <a:r>
              <a:rPr lang="en-IN" i="1" dirty="0" smtClean="0"/>
              <a:t>}</a:t>
            </a:r>
          </a:p>
          <a:p>
            <a:pPr marL="0" indent="0">
              <a:buNone/>
            </a:pPr>
            <a:endParaRPr lang="en-IN" i="1" dirty="0"/>
          </a:p>
          <a:p>
            <a:pPr marL="0" indent="0">
              <a:buNone/>
            </a:pPr>
            <a:r>
              <a:rPr lang="en-IN" i="1" dirty="0"/>
              <a:t>div {</a:t>
            </a:r>
          </a:p>
          <a:p>
            <a:pPr marL="0" indent="0">
              <a:buNone/>
            </a:pPr>
            <a:r>
              <a:rPr lang="en-IN" i="1" dirty="0"/>
              <a:t>    font-family: </a:t>
            </a:r>
            <a:r>
              <a:rPr lang="en-IN" i="1" dirty="0" err="1"/>
              <a:t>DeliciousRoman</a:t>
            </a:r>
            <a:r>
              <a:rPr lang="en-IN" i="1" dirty="0"/>
              <a:t>;</a:t>
            </a:r>
          </a:p>
          <a:p>
            <a:pPr marL="0" indent="0">
              <a:buNone/>
            </a:pPr>
            <a:r>
              <a:rPr lang="en-IN" i="1" dirty="0"/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1981200"/>
            <a:ext cx="4419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02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CSS </a:t>
            </a:r>
            <a:r>
              <a:rPr lang="en-IN" dirty="0" smtClean="0"/>
              <a:t>Pseudo-</a:t>
            </a:r>
            <a:r>
              <a:rPr lang="en-IN" dirty="0" smtClean="0">
                <a:hlinkClick r:id="rId2"/>
              </a:rPr>
              <a:t>elements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A </a:t>
            </a:r>
            <a:r>
              <a:rPr lang="en-IN" dirty="0">
                <a:hlinkClick r:id="rId2"/>
              </a:rPr>
              <a:t>CSS pseudo</a:t>
            </a:r>
            <a:r>
              <a:rPr lang="en-IN" dirty="0"/>
              <a:t>-element is used to style specified parts of an element.</a:t>
            </a:r>
          </a:p>
          <a:p>
            <a:pPr lvl="1"/>
            <a:r>
              <a:rPr lang="en-IN" dirty="0"/>
              <a:t>For example, it can be used to:</a:t>
            </a:r>
          </a:p>
          <a:p>
            <a:pPr lvl="1"/>
            <a:r>
              <a:rPr lang="en-IN" dirty="0"/>
              <a:t>Style the first letter, or line, of an element</a:t>
            </a:r>
          </a:p>
          <a:p>
            <a:pPr lvl="1"/>
            <a:r>
              <a:rPr lang="en-IN" dirty="0"/>
              <a:t>Insert content before, or after, the content of an element</a:t>
            </a:r>
          </a:p>
          <a:p>
            <a:r>
              <a:rPr lang="en-IN" dirty="0"/>
              <a:t>Syntax</a:t>
            </a:r>
          </a:p>
          <a:p>
            <a:pPr marL="0" indent="0">
              <a:buNone/>
            </a:pPr>
            <a:r>
              <a:rPr lang="en-IN" i="1" dirty="0"/>
              <a:t>selector::pseudo-element {</a:t>
            </a:r>
            <a:br>
              <a:rPr lang="en-IN" i="1" dirty="0"/>
            </a:br>
            <a:r>
              <a:rPr lang="en-IN" i="1" dirty="0"/>
              <a:t>    </a:t>
            </a:r>
            <a:r>
              <a:rPr lang="en-IN" i="1" dirty="0" err="1"/>
              <a:t>property:value</a:t>
            </a:r>
            <a:r>
              <a:rPr lang="en-IN" i="1" dirty="0"/>
              <a:t>;</a:t>
            </a:r>
            <a:br>
              <a:rPr lang="en-IN" i="1" dirty="0"/>
            </a:br>
            <a:r>
              <a:rPr lang="en-IN" i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6235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hlinkClick r:id="rId2"/>
              </a:rPr>
              <a:t>CSS Pseudo</a:t>
            </a:r>
            <a:r>
              <a:rPr lang="en-IN" dirty="0"/>
              <a:t> </a:t>
            </a:r>
            <a:r>
              <a:rPr lang="en-IN" dirty="0" smtClean="0">
                <a:hlinkClick r:id="rId2"/>
              </a:rPr>
              <a:t>Elements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59231388"/>
              </p:ext>
            </p:extLst>
          </p:nvPr>
        </p:nvGraphicFramePr>
        <p:xfrm>
          <a:off x="228600" y="1600200"/>
          <a:ext cx="8458200" cy="5081934"/>
        </p:xfrm>
        <a:graphic>
          <a:graphicData uri="http://schemas.openxmlformats.org/drawingml/2006/table">
            <a:tbl>
              <a:tblPr/>
              <a:tblGrid>
                <a:gridCol w="1686051"/>
                <a:gridCol w="1686051"/>
                <a:gridCol w="5086098"/>
              </a:tblGrid>
              <a:tr h="825500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effectLst/>
                        </a:rPr>
                        <a:t>Selector</a:t>
                      </a:r>
                    </a:p>
                  </a:txBody>
                  <a:tcPr marL="13695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</a:rPr>
                        <a:t>Example</a:t>
                      </a:r>
                    </a:p>
                  </a:txBody>
                  <a:tcPr marL="6847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</a:rPr>
                        <a:t>Example description</a:t>
                      </a:r>
                    </a:p>
                  </a:txBody>
                  <a:tcPr marL="6847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  <a:hlinkClick r:id="rId3"/>
                        </a:rPr>
                        <a:t>::after</a:t>
                      </a:r>
                      <a:endParaRPr lang="en-IN" sz="2400">
                        <a:effectLst/>
                      </a:endParaRPr>
                    </a:p>
                  </a:txBody>
                  <a:tcPr marL="13695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</a:rPr>
                        <a:t>p::after</a:t>
                      </a:r>
                    </a:p>
                  </a:txBody>
                  <a:tcPr marL="6847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</a:rPr>
                        <a:t>Insert something after the content of each &lt;p&gt; element</a:t>
                      </a:r>
                    </a:p>
                  </a:txBody>
                  <a:tcPr marL="6847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  <a:hlinkClick r:id="rId4"/>
                        </a:rPr>
                        <a:t>::before</a:t>
                      </a:r>
                      <a:endParaRPr lang="en-IN" sz="2400">
                        <a:effectLst/>
                      </a:endParaRPr>
                    </a:p>
                  </a:txBody>
                  <a:tcPr marL="13695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</a:rPr>
                        <a:t>p::before</a:t>
                      </a:r>
                    </a:p>
                  </a:txBody>
                  <a:tcPr marL="6847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</a:rPr>
                        <a:t>Insert something before the content of each &lt;p&gt; element</a:t>
                      </a:r>
                    </a:p>
                  </a:txBody>
                  <a:tcPr marL="6847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  <a:hlinkClick r:id="rId5"/>
                        </a:rPr>
                        <a:t>::first-letter</a:t>
                      </a:r>
                      <a:endParaRPr lang="en-IN" sz="2400">
                        <a:effectLst/>
                      </a:endParaRPr>
                    </a:p>
                  </a:txBody>
                  <a:tcPr marL="13695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</a:rPr>
                        <a:t>p::first-letter</a:t>
                      </a:r>
                    </a:p>
                  </a:txBody>
                  <a:tcPr marL="6847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</a:rPr>
                        <a:t>Selects the first letter of each &lt;p&gt; element</a:t>
                      </a:r>
                    </a:p>
                  </a:txBody>
                  <a:tcPr marL="6847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  <a:hlinkClick r:id="rId6"/>
                        </a:rPr>
                        <a:t>::first-line</a:t>
                      </a:r>
                      <a:endParaRPr lang="en-IN" sz="2400">
                        <a:effectLst/>
                      </a:endParaRPr>
                    </a:p>
                  </a:txBody>
                  <a:tcPr marL="13695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</a:rPr>
                        <a:t>p::first-line</a:t>
                      </a:r>
                    </a:p>
                  </a:txBody>
                  <a:tcPr marL="6847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</a:rPr>
                        <a:t>Selects the first line of each &lt;p&gt; element</a:t>
                      </a:r>
                    </a:p>
                  </a:txBody>
                  <a:tcPr marL="6847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  <a:hlinkClick r:id="rId7"/>
                        </a:rPr>
                        <a:t>::selection</a:t>
                      </a:r>
                      <a:endParaRPr lang="en-IN" sz="2400">
                        <a:effectLst/>
                      </a:endParaRPr>
                    </a:p>
                  </a:txBody>
                  <a:tcPr marL="13695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</a:rPr>
                        <a:t>p::selection</a:t>
                      </a:r>
                    </a:p>
                  </a:txBody>
                  <a:tcPr marL="6847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effectLst/>
                        </a:rPr>
                        <a:t>Selects the portion of an element that is selected by a user</a:t>
                      </a:r>
                    </a:p>
                  </a:txBody>
                  <a:tcPr marL="6847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9397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Example 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95400"/>
            <a:ext cx="42672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i="1" dirty="0" smtClean="0"/>
              <a:t>&lt;</a:t>
            </a:r>
            <a:r>
              <a:rPr lang="en-IN" sz="2000" i="1" dirty="0"/>
              <a:t>style&gt;</a:t>
            </a:r>
          </a:p>
          <a:p>
            <a:pPr marL="0" indent="0">
              <a:buNone/>
            </a:pPr>
            <a:r>
              <a:rPr lang="en-IN" sz="2000" i="1" dirty="0" smtClean="0"/>
              <a:t>p</a:t>
            </a:r>
            <a:r>
              <a:rPr lang="en-IN" sz="2000" i="1" dirty="0"/>
              <a:t>::first-line {</a:t>
            </a:r>
          </a:p>
          <a:p>
            <a:pPr marL="0" indent="0">
              <a:buNone/>
            </a:pPr>
            <a:r>
              <a:rPr lang="en-IN" sz="2000" i="1" dirty="0"/>
              <a:t>    </a:t>
            </a:r>
            <a:r>
              <a:rPr lang="en-IN" sz="2000" i="1" dirty="0" err="1"/>
              <a:t>color</a:t>
            </a:r>
            <a:r>
              <a:rPr lang="en-IN" sz="2000" i="1" dirty="0"/>
              <a:t>: Green;</a:t>
            </a:r>
          </a:p>
          <a:p>
            <a:pPr marL="0" indent="0">
              <a:buNone/>
            </a:pPr>
            <a:r>
              <a:rPr lang="en-IN" sz="2000" i="1" dirty="0"/>
              <a:t>    font-variant: small-caps ;</a:t>
            </a:r>
          </a:p>
          <a:p>
            <a:pPr marL="0" indent="0">
              <a:buNone/>
            </a:pPr>
            <a:r>
              <a:rPr lang="en-IN" sz="2000" i="1" dirty="0"/>
              <a:t>}</a:t>
            </a:r>
          </a:p>
          <a:p>
            <a:pPr marL="0" indent="0">
              <a:buNone/>
            </a:pPr>
            <a:r>
              <a:rPr lang="en-IN" sz="2000" i="1" dirty="0"/>
              <a:t>p::first-letter {</a:t>
            </a:r>
          </a:p>
          <a:p>
            <a:pPr marL="0" indent="0">
              <a:buNone/>
            </a:pPr>
            <a:r>
              <a:rPr lang="en-IN" sz="2000" i="1" dirty="0"/>
              <a:t>    </a:t>
            </a:r>
            <a:r>
              <a:rPr lang="en-IN" sz="2000" i="1" dirty="0" err="1"/>
              <a:t>color</a:t>
            </a:r>
            <a:r>
              <a:rPr lang="en-IN" sz="2000" i="1" dirty="0"/>
              <a:t>: Red;</a:t>
            </a:r>
          </a:p>
          <a:p>
            <a:pPr marL="0" indent="0">
              <a:buNone/>
            </a:pPr>
            <a:r>
              <a:rPr lang="en-IN" sz="2000" i="1" dirty="0"/>
              <a:t>    font-size: 150%;</a:t>
            </a:r>
          </a:p>
          <a:p>
            <a:pPr marL="0" indent="0">
              <a:buNone/>
            </a:pPr>
            <a:r>
              <a:rPr lang="en-IN" sz="2000" i="1" dirty="0"/>
              <a:t>}</a:t>
            </a:r>
          </a:p>
          <a:p>
            <a:pPr marL="0" indent="0">
              <a:buNone/>
            </a:pPr>
            <a:r>
              <a:rPr lang="en-IN" sz="2000" i="1" dirty="0"/>
              <a:t>::selection {</a:t>
            </a:r>
          </a:p>
          <a:p>
            <a:pPr marL="0" indent="0">
              <a:buNone/>
            </a:pPr>
            <a:r>
              <a:rPr lang="en-IN" sz="2000" i="1" dirty="0"/>
              <a:t>    </a:t>
            </a:r>
            <a:r>
              <a:rPr lang="en-IN" sz="2000" i="1" dirty="0" err="1"/>
              <a:t>color</a:t>
            </a:r>
            <a:r>
              <a:rPr lang="en-IN" sz="2000" i="1" dirty="0"/>
              <a:t>: blue;</a:t>
            </a:r>
          </a:p>
          <a:p>
            <a:pPr marL="0" indent="0">
              <a:buNone/>
            </a:pPr>
            <a:r>
              <a:rPr lang="en-IN" sz="2000" i="1" dirty="0"/>
              <a:t>    background: yellow;</a:t>
            </a:r>
          </a:p>
          <a:p>
            <a:pPr marL="0" indent="0">
              <a:buNone/>
            </a:pPr>
            <a:r>
              <a:rPr lang="en-IN" sz="2000" i="1" dirty="0"/>
              <a:t>}</a:t>
            </a:r>
          </a:p>
          <a:p>
            <a:pPr marL="0" indent="0">
              <a:buNone/>
            </a:pPr>
            <a:endParaRPr lang="en-IN" sz="1800" i="1" dirty="0"/>
          </a:p>
          <a:p>
            <a:pPr marL="0" indent="0">
              <a:buNone/>
            </a:pPr>
            <a:endParaRPr lang="en-IN" sz="1800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228600"/>
            <a:ext cx="4267200" cy="4572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IN" sz="2000" i="1" dirty="0" smtClean="0"/>
              <a:t>p::before {</a:t>
            </a:r>
          </a:p>
          <a:p>
            <a:pPr marL="0" indent="0">
              <a:buFont typeface="Wingdings 2"/>
              <a:buNone/>
            </a:pPr>
            <a:r>
              <a:rPr lang="en-IN" sz="2000" i="1" dirty="0" smtClean="0"/>
              <a:t>	content: " Before Para..! ";</a:t>
            </a:r>
          </a:p>
          <a:p>
            <a:pPr marL="0" indent="0">
              <a:buFont typeface="Wingdings 2"/>
              <a:buNone/>
            </a:pPr>
            <a:r>
              <a:rPr lang="en-IN" sz="2000" i="1" dirty="0" smtClean="0"/>
              <a:t>}</a:t>
            </a:r>
          </a:p>
          <a:p>
            <a:pPr marL="0" indent="0">
              <a:buFont typeface="Wingdings 2"/>
              <a:buNone/>
            </a:pPr>
            <a:r>
              <a:rPr lang="en-IN" sz="2000" i="1" dirty="0" smtClean="0"/>
              <a:t>#id1::after {</a:t>
            </a:r>
          </a:p>
          <a:p>
            <a:pPr marL="0" indent="0">
              <a:buFont typeface="Wingdings 2"/>
              <a:buNone/>
            </a:pPr>
            <a:r>
              <a:rPr lang="en-IN" sz="2000" i="1" dirty="0" smtClean="0"/>
              <a:t>    content: " After Para ..! ";</a:t>
            </a:r>
          </a:p>
          <a:p>
            <a:pPr marL="0" indent="0">
              <a:buFont typeface="Wingdings 2"/>
              <a:buNone/>
            </a:pPr>
            <a:r>
              <a:rPr lang="en-IN" sz="2000" i="1" dirty="0" smtClean="0"/>
              <a:t>    </a:t>
            </a:r>
            <a:r>
              <a:rPr lang="en-IN" sz="2000" i="1" dirty="0" err="1" smtClean="0"/>
              <a:t>color:red</a:t>
            </a:r>
            <a:r>
              <a:rPr lang="en-IN" sz="2000" i="1" dirty="0" smtClean="0"/>
              <a:t>;</a:t>
            </a:r>
          </a:p>
          <a:p>
            <a:pPr marL="0" indent="0">
              <a:buFont typeface="Wingdings 2"/>
              <a:buNone/>
            </a:pPr>
            <a:r>
              <a:rPr lang="en-IN" sz="2000" i="1" dirty="0" smtClean="0"/>
              <a:t>    /*background-</a:t>
            </a:r>
            <a:r>
              <a:rPr lang="en-IN" sz="2000" i="1" dirty="0" err="1" smtClean="0"/>
              <a:t>color</a:t>
            </a:r>
            <a:r>
              <a:rPr lang="en-IN" sz="2000" i="1" dirty="0" smtClean="0"/>
              <a:t>,  border-</a:t>
            </a:r>
            <a:r>
              <a:rPr lang="en-IN" sz="2000" i="1" dirty="0" err="1" smtClean="0"/>
              <a:t>color</a:t>
            </a:r>
            <a:r>
              <a:rPr lang="en-IN" sz="2000" i="1" dirty="0" smtClean="0"/>
              <a:t>,  border-style*/</a:t>
            </a:r>
          </a:p>
          <a:p>
            <a:pPr marL="0" indent="0">
              <a:buFont typeface="Wingdings 2"/>
              <a:buNone/>
            </a:pPr>
            <a:r>
              <a:rPr lang="en-IN" sz="2000" i="1" dirty="0" smtClean="0"/>
              <a:t>}</a:t>
            </a:r>
          </a:p>
          <a:p>
            <a:pPr marL="0" indent="0">
              <a:buFont typeface="Wingdings 2"/>
              <a:buNone/>
            </a:pPr>
            <a:r>
              <a:rPr lang="en-IN" sz="2000" i="1" dirty="0" smtClean="0"/>
              <a:t>&lt;/style&gt;</a:t>
            </a:r>
          </a:p>
          <a:p>
            <a:pPr marL="0" indent="0">
              <a:buFont typeface="Wingdings 2"/>
              <a:buNone/>
            </a:pPr>
            <a:r>
              <a:rPr lang="en-IN" sz="2000" i="1" dirty="0" smtClean="0"/>
              <a:t>&lt;/head&gt;</a:t>
            </a:r>
          </a:p>
          <a:p>
            <a:pPr marL="0" indent="0">
              <a:buFont typeface="Wingdings 2"/>
              <a:buNone/>
            </a:pPr>
            <a:r>
              <a:rPr lang="en-IN" sz="2000" i="1" dirty="0" smtClean="0"/>
              <a:t>&lt;body&gt;</a:t>
            </a:r>
          </a:p>
          <a:p>
            <a:pPr marL="0" indent="0">
              <a:buFont typeface="Wingdings 2"/>
              <a:buNone/>
            </a:pPr>
            <a:r>
              <a:rPr lang="en-IN" sz="2000" i="1" dirty="0" smtClean="0"/>
              <a:t>  &lt;p id="id1"&gt;First line of the paragraph &lt;</a:t>
            </a:r>
            <a:r>
              <a:rPr lang="en-IN" sz="2000" i="1" dirty="0" err="1" smtClean="0"/>
              <a:t>br</a:t>
            </a:r>
            <a:r>
              <a:rPr lang="en-IN" sz="2000" i="1" dirty="0" smtClean="0"/>
              <a:t>&gt;Second line ... &lt;</a:t>
            </a:r>
            <a:r>
              <a:rPr lang="en-IN" sz="2000" i="1" dirty="0" err="1" smtClean="0"/>
              <a:t>br</a:t>
            </a:r>
            <a:r>
              <a:rPr lang="en-IN" sz="2000" i="1" dirty="0" smtClean="0"/>
              <a:t>&gt; Third line...!&lt;/p&gt;</a:t>
            </a:r>
          </a:p>
          <a:p>
            <a:pPr marL="0" indent="0">
              <a:buFont typeface="Wingdings 2"/>
              <a:buNone/>
            </a:pPr>
            <a:r>
              <a:rPr lang="en-IN" sz="2000" i="1" dirty="0" smtClean="0"/>
              <a:t>  &lt;p &gt;First line of the paragraph &lt;</a:t>
            </a:r>
            <a:r>
              <a:rPr lang="en-IN" sz="2000" i="1" dirty="0" err="1" smtClean="0"/>
              <a:t>br</a:t>
            </a:r>
            <a:r>
              <a:rPr lang="en-IN" sz="2000" i="1" dirty="0" smtClean="0"/>
              <a:t>&gt;Second line ... &lt;</a:t>
            </a:r>
            <a:r>
              <a:rPr lang="en-IN" sz="2000" i="1" dirty="0" err="1" smtClean="0"/>
              <a:t>br</a:t>
            </a:r>
            <a:r>
              <a:rPr lang="en-IN" sz="2000" i="1" dirty="0" smtClean="0"/>
              <a:t>&gt; Third line...!&lt;/p&gt;</a:t>
            </a:r>
          </a:p>
          <a:p>
            <a:pPr marL="0" indent="0">
              <a:buFont typeface="Wingdings 2"/>
              <a:buNone/>
            </a:pPr>
            <a:r>
              <a:rPr lang="en-IN" sz="2000" i="1" dirty="0" smtClean="0"/>
              <a:t>&lt;/body&gt;</a:t>
            </a:r>
          </a:p>
          <a:p>
            <a:pPr marL="0" indent="0">
              <a:buFont typeface="Wingdings 2"/>
              <a:buNone/>
            </a:pPr>
            <a:r>
              <a:rPr lang="en-IN" sz="2000" i="1" dirty="0" smtClean="0"/>
              <a:t>&lt;/html&gt;</a:t>
            </a:r>
          </a:p>
          <a:p>
            <a:pPr marL="0" indent="0">
              <a:buFont typeface="Wingdings 2"/>
              <a:buNone/>
            </a:pPr>
            <a:endParaRPr lang="en-IN" sz="1800" i="1" dirty="0" smtClean="0"/>
          </a:p>
          <a:p>
            <a:pPr marL="0" indent="0">
              <a:buFont typeface="Wingdings 2"/>
              <a:buNone/>
            </a:pPr>
            <a:endParaRPr lang="en-IN" sz="1800" i="1" dirty="0"/>
          </a:p>
        </p:txBody>
      </p:sp>
    </p:spTree>
    <p:extLst>
      <p:ext uri="{BB962C8B-B14F-4D97-AF65-F5344CB8AC3E}">
        <p14:creationId xmlns:p14="http://schemas.microsoft.com/office/powerpoint/2010/main" val="3302067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8" y="1828800"/>
            <a:ext cx="8734425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6534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 With selection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1414463"/>
            <a:ext cx="8448675" cy="536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74361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87362"/>
          </a:xfrm>
        </p:spPr>
        <p:txBody>
          <a:bodyPr>
            <a:normAutofit fontScale="90000"/>
          </a:bodyPr>
          <a:lstStyle/>
          <a:p>
            <a:r>
              <a:rPr lang="en-IN" dirty="0">
                <a:hlinkClick r:id="rId2"/>
              </a:rPr>
              <a:t>CSS Pseudo</a:t>
            </a:r>
            <a:r>
              <a:rPr lang="en-IN" dirty="0"/>
              <a:t> </a:t>
            </a:r>
            <a:r>
              <a:rPr lang="en-IN" dirty="0" smtClean="0"/>
              <a:t>Classes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06928655"/>
              </p:ext>
            </p:extLst>
          </p:nvPr>
        </p:nvGraphicFramePr>
        <p:xfrm>
          <a:off x="457200" y="762000"/>
          <a:ext cx="8305801" cy="5178655"/>
        </p:xfrm>
        <a:graphic>
          <a:graphicData uri="http://schemas.openxmlformats.org/drawingml/2006/table">
            <a:tbl>
              <a:tblPr/>
              <a:tblGrid>
                <a:gridCol w="1655672"/>
                <a:gridCol w="1655672"/>
                <a:gridCol w="4994457"/>
              </a:tblGrid>
              <a:tr h="452061">
                <a:tc>
                  <a:txBody>
                    <a:bodyPr/>
                    <a:lstStyle/>
                    <a:p>
                      <a:pPr algn="l" fontAlgn="t"/>
                      <a:r>
                        <a:rPr lang="en-IN" sz="2200" dirty="0">
                          <a:effectLst/>
                        </a:rPr>
                        <a:t>Selector</a:t>
                      </a:r>
                    </a:p>
                  </a:txBody>
                  <a:tcPr marL="40460" marR="20230" marT="20230" marB="2023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200">
                          <a:effectLst/>
                        </a:rPr>
                        <a:t>Example</a:t>
                      </a:r>
                    </a:p>
                  </a:txBody>
                  <a:tcPr marL="20230" marR="20230" marT="20230" marB="2023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200" dirty="0">
                          <a:effectLst/>
                        </a:rPr>
                        <a:t>Example description</a:t>
                      </a:r>
                    </a:p>
                  </a:txBody>
                  <a:tcPr marL="20230" marR="20230" marT="20230" marB="2023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2061">
                <a:tc>
                  <a:txBody>
                    <a:bodyPr/>
                    <a:lstStyle/>
                    <a:p>
                      <a:pPr algn="l" fontAlgn="t"/>
                      <a:r>
                        <a:rPr lang="en-IN" sz="2200" dirty="0">
                          <a:effectLst/>
                          <a:hlinkClick r:id="rId3"/>
                        </a:rPr>
                        <a:t>:active</a:t>
                      </a:r>
                      <a:endParaRPr lang="en-IN" sz="2200" dirty="0">
                        <a:effectLst/>
                      </a:endParaRPr>
                    </a:p>
                  </a:txBody>
                  <a:tcPr marL="40460" marR="20230" marT="20230" marB="2023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200">
                          <a:effectLst/>
                        </a:rPr>
                        <a:t>a:active</a:t>
                      </a:r>
                    </a:p>
                  </a:txBody>
                  <a:tcPr marL="20230" marR="20230" marT="20230" marB="2023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200" dirty="0">
                          <a:effectLst/>
                        </a:rPr>
                        <a:t>Selects the active link</a:t>
                      </a:r>
                    </a:p>
                  </a:txBody>
                  <a:tcPr marL="20230" marR="20230" marT="20230" marB="2023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52061">
                <a:tc>
                  <a:txBody>
                    <a:bodyPr/>
                    <a:lstStyle/>
                    <a:p>
                      <a:pPr algn="l" fontAlgn="t"/>
                      <a:r>
                        <a:rPr lang="en-IN" sz="2200">
                          <a:effectLst/>
                          <a:hlinkClick r:id="rId4"/>
                        </a:rPr>
                        <a:t>:checked</a:t>
                      </a:r>
                      <a:endParaRPr lang="en-IN" sz="2200">
                        <a:effectLst/>
                      </a:endParaRPr>
                    </a:p>
                  </a:txBody>
                  <a:tcPr marL="40460" marR="20230" marT="20230" marB="2023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200">
                          <a:effectLst/>
                        </a:rPr>
                        <a:t>input:checked</a:t>
                      </a:r>
                    </a:p>
                  </a:txBody>
                  <a:tcPr marL="20230" marR="20230" marT="20230" marB="2023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200">
                          <a:effectLst/>
                        </a:rPr>
                        <a:t>Selects every checked &lt;input&gt; element</a:t>
                      </a:r>
                    </a:p>
                  </a:txBody>
                  <a:tcPr marL="20230" marR="20230" marT="20230" marB="2023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2061">
                <a:tc>
                  <a:txBody>
                    <a:bodyPr/>
                    <a:lstStyle/>
                    <a:p>
                      <a:pPr algn="l" fontAlgn="t"/>
                      <a:r>
                        <a:rPr lang="en-IN" sz="2200">
                          <a:effectLst/>
                          <a:hlinkClick r:id="rId5"/>
                        </a:rPr>
                        <a:t>:disabled</a:t>
                      </a:r>
                      <a:endParaRPr lang="en-IN" sz="2200">
                        <a:effectLst/>
                      </a:endParaRPr>
                    </a:p>
                  </a:txBody>
                  <a:tcPr marL="40460" marR="20230" marT="20230" marB="2023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200">
                          <a:effectLst/>
                        </a:rPr>
                        <a:t>input:disabled</a:t>
                      </a:r>
                    </a:p>
                  </a:txBody>
                  <a:tcPr marL="20230" marR="20230" marT="20230" marB="2023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200">
                          <a:effectLst/>
                        </a:rPr>
                        <a:t>Selects every disabled &lt;input&gt; element</a:t>
                      </a:r>
                    </a:p>
                  </a:txBody>
                  <a:tcPr marL="20230" marR="20230" marT="20230" marB="2023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52061">
                <a:tc>
                  <a:txBody>
                    <a:bodyPr/>
                    <a:lstStyle/>
                    <a:p>
                      <a:pPr algn="l" fontAlgn="t"/>
                      <a:r>
                        <a:rPr lang="en-IN" sz="2200" dirty="0">
                          <a:effectLst/>
                          <a:hlinkClick r:id="rId6"/>
                        </a:rPr>
                        <a:t>:enabled</a:t>
                      </a:r>
                      <a:endParaRPr lang="en-IN" sz="2200" dirty="0">
                        <a:effectLst/>
                      </a:endParaRPr>
                    </a:p>
                  </a:txBody>
                  <a:tcPr marL="40460" marR="20230" marT="20230" marB="2023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200">
                          <a:effectLst/>
                        </a:rPr>
                        <a:t>input:enabled</a:t>
                      </a:r>
                    </a:p>
                  </a:txBody>
                  <a:tcPr marL="20230" marR="20230" marT="20230" marB="2023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200" dirty="0">
                          <a:effectLst/>
                        </a:rPr>
                        <a:t>Selects every enabled &lt;input&gt; element</a:t>
                      </a:r>
                    </a:p>
                  </a:txBody>
                  <a:tcPr marL="20230" marR="20230" marT="20230" marB="2023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52061">
                <a:tc>
                  <a:txBody>
                    <a:bodyPr/>
                    <a:lstStyle/>
                    <a:p>
                      <a:pPr algn="l" fontAlgn="t"/>
                      <a:r>
                        <a:rPr lang="en-IN" sz="2200" dirty="0">
                          <a:effectLst/>
                          <a:hlinkClick r:id="rId7"/>
                        </a:rPr>
                        <a:t>:focus</a:t>
                      </a:r>
                      <a:endParaRPr lang="en-IN" sz="2200" dirty="0">
                        <a:effectLst/>
                      </a:endParaRPr>
                    </a:p>
                  </a:txBody>
                  <a:tcPr marL="40460" marR="20230" marT="20230" marB="2023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200">
                          <a:effectLst/>
                        </a:rPr>
                        <a:t>input:focus</a:t>
                      </a:r>
                    </a:p>
                  </a:txBody>
                  <a:tcPr marL="20230" marR="20230" marT="20230" marB="2023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200">
                          <a:effectLst/>
                        </a:rPr>
                        <a:t>Selects the &lt;input&gt; element that has focus</a:t>
                      </a:r>
                    </a:p>
                  </a:txBody>
                  <a:tcPr marL="20230" marR="20230" marT="20230" marB="2023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2061">
                <a:tc>
                  <a:txBody>
                    <a:bodyPr/>
                    <a:lstStyle/>
                    <a:p>
                      <a:pPr algn="l" fontAlgn="t"/>
                      <a:r>
                        <a:rPr lang="en-IN" sz="2200" dirty="0">
                          <a:effectLst/>
                          <a:hlinkClick r:id="rId8"/>
                        </a:rPr>
                        <a:t>:invalid</a:t>
                      </a:r>
                      <a:endParaRPr lang="en-IN" sz="2200" dirty="0">
                        <a:effectLst/>
                      </a:endParaRPr>
                    </a:p>
                  </a:txBody>
                  <a:tcPr marL="40460" marR="20230" marT="20230" marB="2023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200">
                          <a:effectLst/>
                        </a:rPr>
                        <a:t>input:invalid</a:t>
                      </a:r>
                    </a:p>
                  </a:txBody>
                  <a:tcPr marL="20230" marR="20230" marT="20230" marB="2023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200">
                          <a:effectLst/>
                        </a:rPr>
                        <a:t>Selects all &lt;input&gt; </a:t>
                      </a:r>
                      <a:r>
                        <a:rPr lang="en-IN" sz="2200">
                          <a:effectLst/>
                          <a:hlinkClick r:id="rId2"/>
                        </a:rPr>
                        <a:t>elements</a:t>
                      </a:r>
                      <a:r>
                        <a:rPr lang="en-IN" sz="2200">
                          <a:effectLst/>
                        </a:rPr>
                        <a:t> with an invalid value</a:t>
                      </a:r>
                    </a:p>
                  </a:txBody>
                  <a:tcPr marL="20230" marR="20230" marT="20230" marB="2023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851147">
                <a:tc>
                  <a:txBody>
                    <a:bodyPr/>
                    <a:lstStyle/>
                    <a:p>
                      <a:pPr algn="l" fontAlgn="t"/>
                      <a:r>
                        <a:rPr lang="en-IN" sz="2200" dirty="0">
                          <a:effectLst/>
                          <a:hlinkClick r:id="rId9"/>
                        </a:rPr>
                        <a:t>:required</a:t>
                      </a:r>
                      <a:endParaRPr lang="en-IN" sz="2200" dirty="0">
                        <a:effectLst/>
                      </a:endParaRPr>
                    </a:p>
                  </a:txBody>
                  <a:tcPr marL="40460" marR="20230" marT="20230" marB="2023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200" dirty="0" err="1">
                          <a:effectLst/>
                        </a:rPr>
                        <a:t>input:required</a:t>
                      </a:r>
                      <a:endParaRPr lang="en-IN" sz="2200" dirty="0">
                        <a:effectLst/>
                      </a:endParaRPr>
                    </a:p>
                  </a:txBody>
                  <a:tcPr marL="20230" marR="20230" marT="20230" marB="2023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200">
                          <a:effectLst/>
                        </a:rPr>
                        <a:t>Selects &lt;input&gt; </a:t>
                      </a:r>
                      <a:r>
                        <a:rPr lang="en-IN" sz="2200">
                          <a:effectLst/>
                          <a:hlinkClick r:id="rId2"/>
                        </a:rPr>
                        <a:t>elements</a:t>
                      </a:r>
                      <a:r>
                        <a:rPr lang="en-IN" sz="2200">
                          <a:effectLst/>
                        </a:rPr>
                        <a:t> with a "required" attribute specified</a:t>
                      </a:r>
                    </a:p>
                  </a:txBody>
                  <a:tcPr marL="20230" marR="20230" marT="20230" marB="2023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52061">
                <a:tc>
                  <a:txBody>
                    <a:bodyPr/>
                    <a:lstStyle/>
                    <a:p>
                      <a:pPr algn="l" fontAlgn="t"/>
                      <a:r>
                        <a:rPr lang="en-IN" sz="2200" dirty="0">
                          <a:effectLst/>
                          <a:hlinkClick r:id="rId10"/>
                        </a:rPr>
                        <a:t>:valid</a:t>
                      </a:r>
                      <a:endParaRPr lang="en-IN" sz="2200" dirty="0">
                        <a:effectLst/>
                      </a:endParaRPr>
                    </a:p>
                  </a:txBody>
                  <a:tcPr marL="40460" marR="20230" marT="20230" marB="2023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200" dirty="0" err="1">
                          <a:effectLst/>
                        </a:rPr>
                        <a:t>input:valid</a:t>
                      </a:r>
                      <a:endParaRPr lang="en-IN" sz="2200" dirty="0">
                        <a:effectLst/>
                      </a:endParaRPr>
                    </a:p>
                  </a:txBody>
                  <a:tcPr marL="20230" marR="20230" marT="20230" marB="2023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200">
                          <a:effectLst/>
                        </a:rPr>
                        <a:t>Selects all &lt;input&gt; </a:t>
                      </a:r>
                      <a:r>
                        <a:rPr lang="en-IN" sz="2200">
                          <a:effectLst/>
                          <a:hlinkClick r:id="rId2"/>
                        </a:rPr>
                        <a:t>elements</a:t>
                      </a:r>
                      <a:r>
                        <a:rPr lang="en-IN" sz="2200">
                          <a:effectLst/>
                        </a:rPr>
                        <a:t> with a valid value</a:t>
                      </a:r>
                    </a:p>
                  </a:txBody>
                  <a:tcPr marL="20230" marR="20230" marT="20230" marB="2023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2061">
                <a:tc>
                  <a:txBody>
                    <a:bodyPr/>
                    <a:lstStyle/>
                    <a:p>
                      <a:pPr algn="l" fontAlgn="t"/>
                      <a:r>
                        <a:rPr lang="en-IN" sz="2200" dirty="0">
                          <a:effectLst/>
                          <a:hlinkClick r:id="rId11"/>
                        </a:rPr>
                        <a:t>:visited</a:t>
                      </a:r>
                      <a:endParaRPr lang="en-IN" sz="2200" dirty="0">
                        <a:effectLst/>
                      </a:endParaRPr>
                    </a:p>
                  </a:txBody>
                  <a:tcPr marL="40460" marR="20230" marT="20230" marB="2023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200" dirty="0">
                          <a:effectLst/>
                        </a:rPr>
                        <a:t>a:visited</a:t>
                      </a:r>
                    </a:p>
                  </a:txBody>
                  <a:tcPr marL="20230" marR="20230" marT="20230" marB="2023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200" dirty="0">
                          <a:effectLst/>
                        </a:rPr>
                        <a:t>Selects all visited links</a:t>
                      </a:r>
                    </a:p>
                  </a:txBody>
                  <a:tcPr marL="20230" marR="20230" marT="20230" marB="2023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652838" y="1257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5293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52400"/>
            <a:ext cx="4876800" cy="45720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2000" i="1" dirty="0" smtClean="0"/>
              <a:t>&lt;</a:t>
            </a:r>
            <a:r>
              <a:rPr lang="en-IN" sz="2000" i="1" dirty="0"/>
              <a:t>style&gt;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i="1" dirty="0"/>
              <a:t>/*</a:t>
            </a:r>
            <a:r>
              <a:rPr lang="en-IN" sz="2000" i="1" dirty="0" err="1"/>
              <a:t>a:active</a:t>
            </a:r>
            <a:r>
              <a:rPr lang="en-IN" sz="2000" i="1" dirty="0"/>
              <a:t>, a:hover, a:visited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i="1" dirty="0"/>
              <a:t>a:link </a:t>
            </a:r>
            <a:r>
              <a:rPr lang="en-IN" sz="2000" i="1" dirty="0" smtClean="0"/>
              <a:t>{    </a:t>
            </a:r>
            <a:r>
              <a:rPr lang="en-IN" sz="2000" i="1" dirty="0" err="1"/>
              <a:t>color</a:t>
            </a:r>
            <a:r>
              <a:rPr lang="en-IN" sz="2000" i="1" dirty="0"/>
              <a:t>: blue</a:t>
            </a:r>
            <a:r>
              <a:rPr lang="en-IN" sz="2000" i="1" dirty="0" smtClean="0"/>
              <a:t>; }</a:t>
            </a:r>
            <a:endParaRPr lang="en-IN" sz="2000" i="1" dirty="0"/>
          </a:p>
          <a:p>
            <a:pPr marL="0" indent="0">
              <a:spcBef>
                <a:spcPts val="0"/>
              </a:spcBef>
              <a:buNone/>
            </a:pPr>
            <a:r>
              <a:rPr lang="en-IN" sz="2000" i="1" dirty="0"/>
              <a:t>#id1:active </a:t>
            </a:r>
            <a:r>
              <a:rPr lang="en-IN" sz="2000" i="1" dirty="0" smtClean="0"/>
              <a:t>{    </a:t>
            </a:r>
            <a:r>
              <a:rPr lang="en-IN" sz="2000" i="1" dirty="0" err="1"/>
              <a:t>color</a:t>
            </a:r>
            <a:r>
              <a:rPr lang="en-IN" sz="2000" i="1" dirty="0"/>
              <a:t>: purple</a:t>
            </a:r>
            <a:r>
              <a:rPr lang="en-IN" sz="2000" i="1" dirty="0" smtClean="0"/>
              <a:t>; }</a:t>
            </a:r>
            <a:endParaRPr lang="en-IN" sz="2000" i="1" dirty="0"/>
          </a:p>
          <a:p>
            <a:pPr marL="0" indent="0">
              <a:spcBef>
                <a:spcPts val="0"/>
              </a:spcBef>
              <a:buNone/>
            </a:pPr>
            <a:r>
              <a:rPr lang="en-IN" sz="2000" i="1" dirty="0" err="1"/>
              <a:t>input:focus</a:t>
            </a:r>
            <a:r>
              <a:rPr lang="en-IN" sz="2000" i="1" dirty="0"/>
              <a:t> </a:t>
            </a:r>
            <a:r>
              <a:rPr lang="en-IN" sz="2000" i="1" dirty="0" smtClean="0"/>
              <a:t>{     </a:t>
            </a:r>
            <a:r>
              <a:rPr lang="en-IN" sz="2000" i="1" dirty="0"/>
              <a:t>background-</a:t>
            </a:r>
            <a:r>
              <a:rPr lang="en-IN" sz="2000" i="1" dirty="0" err="1"/>
              <a:t>color</a:t>
            </a:r>
            <a:r>
              <a:rPr lang="en-IN" sz="2000" i="1" dirty="0"/>
              <a:t>: green</a:t>
            </a:r>
            <a:r>
              <a:rPr lang="en-IN" sz="2000" i="1" dirty="0" smtClean="0"/>
              <a:t>; }</a:t>
            </a:r>
            <a:endParaRPr lang="en-IN" sz="2000" i="1" dirty="0"/>
          </a:p>
          <a:p>
            <a:pPr marL="0" indent="0">
              <a:spcBef>
                <a:spcPts val="0"/>
              </a:spcBef>
              <a:buNone/>
            </a:pPr>
            <a:r>
              <a:rPr lang="en-IN" sz="2000" i="1" dirty="0"/>
              <a:t>#</a:t>
            </a:r>
            <a:r>
              <a:rPr lang="en-IN" sz="2000" i="1" dirty="0" err="1"/>
              <a:t>subid</a:t>
            </a:r>
            <a:endParaRPr lang="en-IN" sz="2000" i="1" dirty="0"/>
          </a:p>
          <a:p>
            <a:pPr marL="0" indent="0">
              <a:spcBef>
                <a:spcPts val="0"/>
              </a:spcBef>
              <a:buNone/>
            </a:pPr>
            <a:r>
              <a:rPr lang="en-IN" sz="2000" i="1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i="1" dirty="0"/>
              <a:t>	</a:t>
            </a:r>
            <a:r>
              <a:rPr lang="en-IN" sz="2000" i="1" dirty="0" err="1"/>
              <a:t>color:red</a:t>
            </a:r>
            <a:r>
              <a:rPr lang="en-IN" sz="2000" i="1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i="1" dirty="0"/>
              <a:t>	font-size:60%;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i="1" dirty="0"/>
              <a:t>	</a:t>
            </a:r>
            <a:r>
              <a:rPr lang="en-IN" sz="2000" i="1" dirty="0" err="1"/>
              <a:t>background-color:pink</a:t>
            </a:r>
            <a:r>
              <a:rPr lang="en-IN" sz="2000" i="1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i="1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i="1" dirty="0"/>
              <a:t>&lt;/style&gt;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i="1" dirty="0"/>
              <a:t>&lt;/head&gt;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i="1" dirty="0"/>
              <a:t>&lt;body</a:t>
            </a:r>
            <a:r>
              <a:rPr lang="en-IN" sz="2000" i="1" dirty="0" smtClean="0"/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IN" sz="2000" i="1" dirty="0"/>
          </a:p>
          <a:p>
            <a:pPr marL="0" indent="0">
              <a:spcBef>
                <a:spcPts val="0"/>
              </a:spcBef>
              <a:buNone/>
            </a:pPr>
            <a:r>
              <a:rPr lang="en-IN" sz="2000" i="1" dirty="0"/>
              <a:t>  &lt;p id="id1"&gt;First line of the paragraph &lt;</a:t>
            </a:r>
            <a:r>
              <a:rPr lang="en-IN" sz="2000" i="1" dirty="0" err="1"/>
              <a:t>br</a:t>
            </a:r>
            <a:r>
              <a:rPr lang="en-IN" sz="2000" i="1" dirty="0"/>
              <a:t>&gt;Second line ... &lt;</a:t>
            </a:r>
            <a:r>
              <a:rPr lang="en-IN" sz="2000" i="1" dirty="0" err="1"/>
              <a:t>br</a:t>
            </a:r>
            <a:r>
              <a:rPr lang="en-IN" sz="2000" i="1" dirty="0"/>
              <a:t>&gt; Third line with a link &lt;</a:t>
            </a:r>
            <a:r>
              <a:rPr lang="en-IN" sz="2000" i="1" dirty="0" smtClean="0"/>
              <a:t>a </a:t>
            </a:r>
            <a:r>
              <a:rPr lang="en-IN" sz="2000" i="1" dirty="0" err="1" smtClean="0"/>
              <a:t>href</a:t>
            </a:r>
            <a:r>
              <a:rPr lang="en-IN" sz="2000" i="1" dirty="0"/>
              <a:t>="https:/google.co.in"&gt;Google&lt;/a&gt;...!&lt;/p&gt;</a:t>
            </a:r>
          </a:p>
          <a:p>
            <a:pPr marL="0" indent="0">
              <a:spcBef>
                <a:spcPts val="0"/>
              </a:spcBef>
              <a:buNone/>
            </a:pPr>
            <a:endParaRPr lang="en-IN" sz="2000" i="1" dirty="0"/>
          </a:p>
          <a:p>
            <a:pPr marL="0" indent="0">
              <a:spcBef>
                <a:spcPts val="0"/>
              </a:spcBef>
              <a:buNone/>
            </a:pPr>
            <a:endParaRPr lang="en-IN" sz="2000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86200" y="152400"/>
            <a:ext cx="5029200" cy="4572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IN" sz="2000" i="1" dirty="0"/>
              <a:t> &lt;p&gt;First line of the paragraph &lt;</a:t>
            </a:r>
            <a:r>
              <a:rPr lang="en-IN" sz="2000" i="1" dirty="0" err="1"/>
              <a:t>br</a:t>
            </a:r>
            <a:r>
              <a:rPr lang="en-IN" sz="2000" i="1" dirty="0"/>
              <a:t>&gt;Second line ... &lt;</a:t>
            </a:r>
            <a:r>
              <a:rPr lang="en-IN" sz="2000" i="1" dirty="0" err="1"/>
              <a:t>br</a:t>
            </a:r>
            <a:r>
              <a:rPr lang="en-IN" sz="2000" i="1" dirty="0"/>
              <a:t>&gt; Third line...!&lt;/p&gt;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i="1" dirty="0"/>
              <a:t>&lt;form&gt;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i="1" dirty="0"/>
              <a:t>  </a:t>
            </a:r>
            <a:r>
              <a:rPr lang="en-IN" sz="2000" i="1" dirty="0" err="1"/>
              <a:t>Reg</a:t>
            </a:r>
            <a:r>
              <a:rPr lang="en-IN" sz="2000" i="1" dirty="0"/>
              <a:t> no:&lt;</a:t>
            </a:r>
            <a:r>
              <a:rPr lang="en-IN" sz="2000" i="1" dirty="0" err="1"/>
              <a:t>br</a:t>
            </a:r>
            <a:r>
              <a:rPr lang="en-IN" sz="2000" i="1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i="1" dirty="0"/>
              <a:t>  &lt;input type="text" name="</a:t>
            </a:r>
            <a:r>
              <a:rPr lang="en-IN" sz="2000" i="1" dirty="0" err="1"/>
              <a:t>regno</a:t>
            </a:r>
            <a:r>
              <a:rPr lang="en-IN" sz="2000" i="1" dirty="0"/>
              <a:t>"&gt;&lt;</a:t>
            </a:r>
            <a:r>
              <a:rPr lang="en-IN" sz="2000" i="1" dirty="0" err="1"/>
              <a:t>br</a:t>
            </a:r>
            <a:r>
              <a:rPr lang="en-IN" sz="2000" i="1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i="1" dirty="0"/>
              <a:t>  School:&lt;</a:t>
            </a:r>
            <a:r>
              <a:rPr lang="en-IN" sz="2000" i="1" dirty="0" err="1"/>
              <a:t>br</a:t>
            </a:r>
            <a:r>
              <a:rPr lang="en-IN" sz="2000" i="1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i="1" dirty="0"/>
              <a:t>  &lt;input type="text" name="school"&gt;&lt;</a:t>
            </a:r>
            <a:r>
              <a:rPr lang="en-IN" sz="2000" i="1" dirty="0" err="1"/>
              <a:t>br</a:t>
            </a:r>
            <a:r>
              <a:rPr lang="en-IN" sz="2000" i="1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i="1" dirty="0"/>
              <a:t>  &lt;input id="</a:t>
            </a:r>
            <a:r>
              <a:rPr lang="en-IN" sz="2000" i="1" dirty="0" err="1"/>
              <a:t>subid</a:t>
            </a:r>
            <a:r>
              <a:rPr lang="en-IN" sz="2000" i="1" dirty="0"/>
              <a:t>" type="submit" value="Submit"&gt;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i="1" dirty="0"/>
              <a:t>&lt;/form&gt;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i="1" dirty="0"/>
              <a:t>&lt;/body&gt;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i="1" dirty="0"/>
              <a:t>&lt;/html&gt;</a:t>
            </a:r>
            <a:endParaRPr lang="en-IN" sz="2000" i="1" dirty="0" smtClean="0"/>
          </a:p>
          <a:p>
            <a:pPr marL="0" indent="0">
              <a:buFont typeface="Wingdings 2"/>
              <a:buNone/>
            </a:pPr>
            <a:endParaRPr lang="en-IN" sz="2000" i="1" dirty="0"/>
          </a:p>
        </p:txBody>
      </p:sp>
    </p:spTree>
    <p:extLst>
      <p:ext uri="{BB962C8B-B14F-4D97-AF65-F5344CB8AC3E}">
        <p14:creationId xmlns:p14="http://schemas.microsoft.com/office/powerpoint/2010/main" val="104337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CSS </a:t>
            </a:r>
            <a:r>
              <a:rPr lang="en-IN" dirty="0" smtClean="0"/>
              <a:t>Syntax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57800"/>
          </a:xfrm>
        </p:spPr>
        <p:txBody>
          <a:bodyPr>
            <a:normAutofit/>
          </a:bodyPr>
          <a:lstStyle/>
          <a:p>
            <a:r>
              <a:rPr lang="en-IN" dirty="0"/>
              <a:t>A CSS rule-set consists of a selector and a declaration block: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selector points to the HTML element you want to style.</a:t>
            </a:r>
          </a:p>
          <a:p>
            <a:r>
              <a:rPr lang="en-IN" dirty="0"/>
              <a:t>The declaration block contains one or more declarations separated by semicolons.</a:t>
            </a:r>
          </a:p>
          <a:p>
            <a:r>
              <a:rPr lang="en-IN" dirty="0"/>
              <a:t>Each declaration includes a CSS property name and a value, separated by a colon.</a:t>
            </a:r>
          </a:p>
          <a:p>
            <a:r>
              <a:rPr lang="en-IN" dirty="0"/>
              <a:t>A CSS declaration always ends with a semicolon, and declaration blocks are surrounded by curly braces.</a:t>
            </a:r>
          </a:p>
          <a:p>
            <a:endParaRPr lang="en-IN" dirty="0"/>
          </a:p>
        </p:txBody>
      </p:sp>
      <p:pic>
        <p:nvPicPr>
          <p:cNvPr id="1026" name="Picture 2" descr="CSS selec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990724"/>
            <a:ext cx="5419725" cy="113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84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IN" dirty="0" err="1" smtClean="0"/>
              <a:t>CSS:Valid</a:t>
            </a:r>
            <a:r>
              <a:rPr lang="en-IN" dirty="0" smtClean="0"/>
              <a:t> Invalid Selector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685800"/>
            <a:ext cx="7772400" cy="45720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2400" dirty="0" smtClean="0"/>
              <a:t>&lt;</a:t>
            </a:r>
            <a:r>
              <a:rPr lang="en-IN" sz="2400" dirty="0"/>
              <a:t>style&gt;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400" dirty="0" err="1"/>
              <a:t>input:valid</a:t>
            </a:r>
            <a:r>
              <a:rPr lang="en-IN" sz="2400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400" dirty="0"/>
              <a:t>    background-</a:t>
            </a:r>
            <a:r>
              <a:rPr lang="en-IN" sz="2400" dirty="0" err="1"/>
              <a:t>color</a:t>
            </a:r>
            <a:r>
              <a:rPr lang="en-IN" sz="2400" dirty="0"/>
              <a:t>: yellow;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400" dirty="0" err="1"/>
              <a:t>input:invalid</a:t>
            </a:r>
            <a:r>
              <a:rPr lang="en-IN" sz="2400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400" dirty="0"/>
              <a:t>    border: 2px solid red;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400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400" dirty="0" smtClean="0"/>
              <a:t>input </a:t>
            </a:r>
            <a:r>
              <a:rPr lang="en-IN" sz="24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400" dirty="0"/>
              <a:t>  width: 100px</a:t>
            </a:r>
            <a:r>
              <a:rPr lang="en-IN" sz="2400" dirty="0" smtClean="0"/>
              <a:t>;  </a:t>
            </a:r>
            <a:endParaRPr lang="en-IN" sz="2400" dirty="0"/>
          </a:p>
          <a:p>
            <a:pPr marL="0" indent="0">
              <a:spcBef>
                <a:spcPts val="0"/>
              </a:spcBef>
              <a:buNone/>
            </a:pPr>
            <a:r>
              <a:rPr lang="en-IN" sz="2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400" dirty="0" err="1" smtClean="0"/>
              <a:t>input:focus</a:t>
            </a:r>
            <a:r>
              <a:rPr lang="en-IN" sz="2400" dirty="0" smtClean="0"/>
              <a:t> </a:t>
            </a:r>
            <a:r>
              <a:rPr lang="en-IN" sz="24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400" dirty="0"/>
              <a:t>  width: 250px;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400" dirty="0" smtClean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581400" y="838200"/>
            <a:ext cx="5105400" cy="51816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2"/>
              <a:buNone/>
            </a:pPr>
            <a:r>
              <a:rPr lang="en-IN" sz="2400" dirty="0" smtClean="0"/>
              <a:t>&lt;/style&gt;</a:t>
            </a:r>
          </a:p>
          <a:p>
            <a:pPr marL="0" indent="0">
              <a:spcBef>
                <a:spcPts val="0"/>
              </a:spcBef>
              <a:buFont typeface="Wingdings 2"/>
              <a:buNone/>
            </a:pPr>
            <a:r>
              <a:rPr lang="en-IN" sz="2400" dirty="0" smtClean="0"/>
              <a:t>&lt;/head&gt;</a:t>
            </a:r>
          </a:p>
          <a:p>
            <a:pPr marL="0" indent="0">
              <a:spcBef>
                <a:spcPts val="0"/>
              </a:spcBef>
              <a:buFont typeface="Wingdings 2"/>
              <a:buNone/>
            </a:pPr>
            <a:r>
              <a:rPr lang="en-IN" sz="2400" dirty="0" smtClean="0"/>
              <a:t>&lt;body&gt;</a:t>
            </a:r>
          </a:p>
          <a:p>
            <a:pPr marL="0" indent="0">
              <a:spcBef>
                <a:spcPts val="0"/>
              </a:spcBef>
              <a:buFont typeface="Wingdings 2"/>
              <a:buNone/>
            </a:pPr>
            <a:r>
              <a:rPr lang="en-IN" sz="2400" dirty="0" smtClean="0"/>
              <a:t>&lt;h3&gt;A demonstration of the :valid selector.&lt;/h3&gt;</a:t>
            </a:r>
          </a:p>
          <a:p>
            <a:pPr marL="0" indent="0">
              <a:spcBef>
                <a:spcPts val="0"/>
              </a:spcBef>
              <a:buFont typeface="Wingdings 2"/>
              <a:buNone/>
            </a:pPr>
            <a:r>
              <a:rPr lang="en-IN" sz="2400" dirty="0" smtClean="0"/>
              <a:t>&lt;input type="email" value="support@exampel.com"&gt;</a:t>
            </a:r>
          </a:p>
          <a:p>
            <a:pPr marL="0" indent="0">
              <a:spcBef>
                <a:spcPts val="0"/>
              </a:spcBef>
              <a:buFont typeface="Wingdings 2"/>
              <a:buNone/>
            </a:pPr>
            <a:r>
              <a:rPr lang="en-IN" sz="2400" dirty="0" smtClean="0"/>
              <a:t>&lt;p&gt;Try typing an illegal e-mail address, to see the styling disappear.&lt;/p&gt;</a:t>
            </a:r>
          </a:p>
          <a:p>
            <a:pPr marL="0" indent="0">
              <a:spcBef>
                <a:spcPts val="0"/>
              </a:spcBef>
              <a:buFont typeface="Wingdings 2"/>
              <a:buNone/>
            </a:pPr>
            <a:r>
              <a:rPr lang="en-IN" sz="2400" dirty="0" smtClean="0"/>
              <a:t>&lt;/body&gt;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068107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87630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6268"/>
            <a:ext cx="861060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9473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CSS </a:t>
            </a:r>
            <a:r>
              <a:rPr lang="en-IN" dirty="0" smtClean="0"/>
              <a:t>Selectors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CSS selectors are used to "find" (or select) </a:t>
            </a:r>
            <a:r>
              <a:rPr lang="en-IN" b="1" dirty="0"/>
              <a:t>HTML elements based on </a:t>
            </a:r>
            <a:r>
              <a:rPr lang="en-IN" b="1" dirty="0" smtClean="0"/>
              <a:t>their </a:t>
            </a:r>
            <a:r>
              <a:rPr lang="en-IN" b="1" dirty="0"/>
              <a:t>element name</a:t>
            </a:r>
            <a:r>
              <a:rPr lang="en-IN" dirty="0"/>
              <a:t>, id, class, attribute, and more</a:t>
            </a:r>
            <a:r>
              <a:rPr lang="en-IN" dirty="0" smtClean="0"/>
              <a:t>.</a:t>
            </a:r>
          </a:p>
          <a:p>
            <a:r>
              <a:rPr lang="en-IN" dirty="0"/>
              <a:t>You can select all &lt;p&gt; elements on a page like </a:t>
            </a:r>
            <a:r>
              <a:rPr lang="en-IN" dirty="0" smtClean="0"/>
              <a:t>this</a:t>
            </a:r>
          </a:p>
          <a:p>
            <a:pPr lvl="1"/>
            <a:r>
              <a:rPr lang="en-IN" i="1" dirty="0"/>
              <a:t>p {</a:t>
            </a:r>
            <a:br>
              <a:rPr lang="en-IN" i="1" dirty="0"/>
            </a:br>
            <a:r>
              <a:rPr lang="en-IN" i="1" dirty="0"/>
              <a:t>    text-align: </a:t>
            </a:r>
            <a:r>
              <a:rPr lang="en-IN" i="1" dirty="0" err="1"/>
              <a:t>center</a:t>
            </a:r>
            <a:r>
              <a:rPr lang="en-IN" i="1" dirty="0"/>
              <a:t>;</a:t>
            </a:r>
            <a:br>
              <a:rPr lang="en-IN" i="1" dirty="0"/>
            </a:br>
            <a:r>
              <a:rPr lang="en-IN" i="1" dirty="0"/>
              <a:t>    </a:t>
            </a:r>
            <a:r>
              <a:rPr lang="en-IN" i="1" dirty="0" err="1"/>
              <a:t>color</a:t>
            </a:r>
            <a:r>
              <a:rPr lang="en-IN" i="1" dirty="0"/>
              <a:t>: red;</a:t>
            </a:r>
            <a:br>
              <a:rPr lang="en-IN" i="1" dirty="0"/>
            </a:br>
            <a:r>
              <a:rPr lang="en-IN" i="1" dirty="0"/>
              <a:t>}</a:t>
            </a:r>
            <a:endParaRPr lang="en-IN" i="1" dirty="0" smtClean="0"/>
          </a:p>
          <a:p>
            <a:r>
              <a:rPr lang="en-IN" dirty="0"/>
              <a:t>The </a:t>
            </a:r>
            <a:r>
              <a:rPr lang="en-IN" b="1" dirty="0"/>
              <a:t>id selector </a:t>
            </a:r>
            <a:r>
              <a:rPr lang="en-IN" dirty="0"/>
              <a:t>uses the id attribute of an HTML element to select a specific element</a:t>
            </a:r>
            <a:r>
              <a:rPr lang="en-IN" dirty="0" smtClean="0"/>
              <a:t>.</a:t>
            </a:r>
            <a:r>
              <a:rPr lang="en-IN" dirty="0"/>
              <a:t> To select an element with a specific id, write a hash (#) character, followed by the id of the element.</a:t>
            </a:r>
            <a:endParaRPr lang="en-IN" dirty="0" smtClean="0"/>
          </a:p>
          <a:p>
            <a:pPr lvl="1"/>
            <a:r>
              <a:rPr lang="es-ES" i="1" dirty="0"/>
              <a:t>#para1 {</a:t>
            </a:r>
            <a:br>
              <a:rPr lang="es-ES" i="1" dirty="0"/>
            </a:br>
            <a:r>
              <a:rPr lang="es-ES" i="1" dirty="0"/>
              <a:t>    </a:t>
            </a:r>
            <a:r>
              <a:rPr lang="es-ES" i="1" dirty="0" err="1"/>
              <a:t>text-align</a:t>
            </a:r>
            <a:r>
              <a:rPr lang="es-ES" i="1" dirty="0"/>
              <a:t>: center;</a:t>
            </a:r>
            <a:br>
              <a:rPr lang="es-ES" i="1" dirty="0"/>
            </a:br>
            <a:r>
              <a:rPr lang="es-ES" i="1" dirty="0"/>
              <a:t>    color: red;</a:t>
            </a:r>
            <a:br>
              <a:rPr lang="es-ES" i="1" dirty="0"/>
            </a:br>
            <a:r>
              <a:rPr lang="es-ES" i="1" dirty="0"/>
              <a:t>}</a:t>
            </a:r>
            <a:endParaRPr lang="en-IN" i="1" dirty="0" smtClean="0"/>
          </a:p>
          <a:p>
            <a:pPr lvl="1"/>
            <a:r>
              <a:rPr lang="en-IN" dirty="0"/>
              <a:t>Implemented as </a:t>
            </a:r>
            <a:r>
              <a:rPr lang="en-IN" i="1" dirty="0"/>
              <a:t>&lt;p id="para1"&gt;Hello World!&lt;/p</a:t>
            </a:r>
            <a:r>
              <a:rPr lang="en-IN" i="1" dirty="0" smtClean="0"/>
              <a:t>&gt;</a:t>
            </a:r>
          </a:p>
          <a:p>
            <a:endParaRPr lang="en-IN" dirty="0" smtClean="0"/>
          </a:p>
          <a:p>
            <a:endParaRPr lang="en-IN" dirty="0" smtClean="0"/>
          </a:p>
          <a:p>
            <a:pPr lvl="1"/>
            <a:endParaRPr lang="en-IN" sz="2000" i="1" dirty="0"/>
          </a:p>
        </p:txBody>
      </p:sp>
    </p:spTree>
    <p:extLst>
      <p:ext uri="{BB962C8B-B14F-4D97-AF65-F5344CB8AC3E}">
        <p14:creationId xmlns:p14="http://schemas.microsoft.com/office/powerpoint/2010/main" val="45010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CSS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class selector selects elements with a specific class attribute</a:t>
            </a:r>
            <a:r>
              <a:rPr lang="en-IN" dirty="0" smtClean="0"/>
              <a:t>.</a:t>
            </a:r>
            <a:r>
              <a:rPr lang="en-IN" dirty="0"/>
              <a:t> To select elements with a specific class, write a period (.) character, followed by the name of the class</a:t>
            </a:r>
          </a:p>
          <a:p>
            <a:pPr lvl="1"/>
            <a:r>
              <a:rPr lang="en-IN" i="1" dirty="0"/>
              <a:t>.</a:t>
            </a:r>
            <a:r>
              <a:rPr lang="en-IN" i="1" dirty="0" err="1"/>
              <a:t>center</a:t>
            </a:r>
            <a:r>
              <a:rPr lang="en-IN" i="1" dirty="0"/>
              <a:t> {</a:t>
            </a:r>
            <a:br>
              <a:rPr lang="en-IN" i="1" dirty="0"/>
            </a:br>
            <a:r>
              <a:rPr lang="en-IN" i="1" dirty="0"/>
              <a:t>    text-align: </a:t>
            </a:r>
            <a:r>
              <a:rPr lang="en-IN" i="1" dirty="0" err="1"/>
              <a:t>center</a:t>
            </a:r>
            <a:r>
              <a:rPr lang="en-IN" i="1" dirty="0"/>
              <a:t>;</a:t>
            </a:r>
            <a:br>
              <a:rPr lang="en-IN" i="1" dirty="0"/>
            </a:br>
            <a:r>
              <a:rPr lang="en-IN" i="1" dirty="0"/>
              <a:t>    </a:t>
            </a:r>
            <a:r>
              <a:rPr lang="en-IN" i="1" dirty="0" err="1"/>
              <a:t>color</a:t>
            </a:r>
            <a:r>
              <a:rPr lang="en-IN" i="1" dirty="0"/>
              <a:t>: red;</a:t>
            </a:r>
            <a:br>
              <a:rPr lang="en-IN" i="1" dirty="0"/>
            </a:br>
            <a:r>
              <a:rPr lang="en-IN" i="1" dirty="0"/>
              <a:t>}</a:t>
            </a:r>
            <a:endParaRPr lang="en-IN" i="1" dirty="0" smtClean="0"/>
          </a:p>
          <a:p>
            <a:pPr lvl="1"/>
            <a:r>
              <a:rPr lang="en-IN" dirty="0"/>
              <a:t>Implemented as </a:t>
            </a:r>
            <a:r>
              <a:rPr lang="en-IN" i="1" dirty="0"/>
              <a:t>&lt;h1 class="</a:t>
            </a:r>
            <a:r>
              <a:rPr lang="en-IN" i="1" dirty="0" err="1"/>
              <a:t>center</a:t>
            </a:r>
            <a:r>
              <a:rPr lang="en-IN" i="1" dirty="0"/>
              <a:t>"&gt;Red and </a:t>
            </a:r>
            <a:r>
              <a:rPr lang="en-IN" i="1" dirty="0" err="1"/>
              <a:t>center</a:t>
            </a:r>
            <a:r>
              <a:rPr lang="en-IN" i="1" dirty="0"/>
              <a:t>-aligned heading&lt;/h1</a:t>
            </a:r>
            <a:r>
              <a:rPr lang="en-IN" i="1" dirty="0" smtClean="0"/>
              <a:t>&gt;</a:t>
            </a:r>
            <a:r>
              <a:rPr lang="en-IN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8154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CSS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7772400" cy="45720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&lt;!DOCTYPE 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&lt;html&gt;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&lt;head&gt;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&lt;style&gt;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h1, h2, p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    text-align: </a:t>
            </a:r>
            <a:r>
              <a:rPr lang="en-IN" sz="2000" dirty="0" err="1"/>
              <a:t>center</a:t>
            </a:r>
            <a:r>
              <a:rPr lang="en-IN" sz="20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    </a:t>
            </a:r>
            <a:r>
              <a:rPr lang="en-IN" sz="2000" dirty="0" err="1"/>
              <a:t>color</a:t>
            </a:r>
            <a:r>
              <a:rPr lang="en-IN" sz="2000" dirty="0"/>
              <a:t>: red;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&lt;/style&gt;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&lt;/head&gt;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&lt;body</a:t>
            </a:r>
            <a:r>
              <a:rPr lang="en-IN" sz="2000" dirty="0" smtClean="0"/>
              <a:t>&gt;</a:t>
            </a:r>
            <a:endParaRPr lang="en-IN" sz="2000" dirty="0"/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&lt;h1&gt;Hello World!&lt;/h1&gt;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&lt;h2&gt;Smaller heading!&lt;/h2&gt;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&lt;p&gt;This is a paragraph.&lt;/p</a:t>
            </a:r>
            <a:r>
              <a:rPr lang="en-IN" sz="2000" dirty="0" smtClean="0"/>
              <a:t>&gt;</a:t>
            </a:r>
            <a:endParaRPr lang="en-IN" sz="2000" dirty="0"/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&lt;/body&gt;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&lt;/html&gt;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807" y="2209800"/>
            <a:ext cx="268605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338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Three Ways to Insert </a:t>
            </a:r>
            <a:r>
              <a:rPr lang="en-IN" dirty="0" smtClean="0"/>
              <a:t>CSS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57800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There are three ways of inserting a style sheet:</a:t>
            </a:r>
          </a:p>
          <a:p>
            <a:pPr lvl="1"/>
            <a:r>
              <a:rPr lang="en-IN" dirty="0"/>
              <a:t>External style sheet</a:t>
            </a:r>
          </a:p>
          <a:p>
            <a:pPr lvl="1"/>
            <a:r>
              <a:rPr lang="en-IN" dirty="0"/>
              <a:t>Internal style sheet</a:t>
            </a:r>
          </a:p>
          <a:p>
            <a:pPr lvl="1"/>
            <a:r>
              <a:rPr lang="en-IN" dirty="0"/>
              <a:t>Inline style</a:t>
            </a:r>
          </a:p>
          <a:p>
            <a:r>
              <a:rPr lang="en-IN" b="1" dirty="0"/>
              <a:t>External Style Sheet</a:t>
            </a:r>
          </a:p>
          <a:p>
            <a:pPr lvl="1"/>
            <a:r>
              <a:rPr lang="en-IN" i="1" dirty="0"/>
              <a:t>&lt;head&gt;</a:t>
            </a:r>
            <a:br>
              <a:rPr lang="en-IN" i="1" dirty="0"/>
            </a:br>
            <a:r>
              <a:rPr lang="en-IN" i="1" dirty="0"/>
              <a:t>&lt;link </a:t>
            </a:r>
            <a:r>
              <a:rPr lang="en-IN" i="1" dirty="0" err="1"/>
              <a:t>rel</a:t>
            </a:r>
            <a:r>
              <a:rPr lang="en-IN" i="1" dirty="0"/>
              <a:t>="stylesheet" type="text/</a:t>
            </a:r>
            <a:r>
              <a:rPr lang="en-IN" i="1" dirty="0" err="1"/>
              <a:t>css</a:t>
            </a:r>
            <a:r>
              <a:rPr lang="en-IN" i="1" dirty="0"/>
              <a:t>" </a:t>
            </a:r>
            <a:r>
              <a:rPr lang="en-IN" i="1" dirty="0" err="1"/>
              <a:t>href</a:t>
            </a:r>
            <a:r>
              <a:rPr lang="en-IN" i="1" dirty="0"/>
              <a:t>="mystyle.css"&gt;</a:t>
            </a:r>
            <a:br>
              <a:rPr lang="en-IN" i="1" dirty="0"/>
            </a:br>
            <a:r>
              <a:rPr lang="en-IN" i="1" dirty="0"/>
              <a:t>&lt;/head</a:t>
            </a:r>
            <a:r>
              <a:rPr lang="en-IN" i="1" dirty="0" smtClean="0"/>
              <a:t>&gt;</a:t>
            </a:r>
          </a:p>
          <a:p>
            <a:pPr lvl="1"/>
            <a:r>
              <a:rPr lang="en-IN" dirty="0"/>
              <a:t>"myStyle.css" looks</a:t>
            </a:r>
            <a:r>
              <a:rPr lang="en-IN" dirty="0" smtClean="0"/>
              <a:t>:</a:t>
            </a:r>
          </a:p>
          <a:p>
            <a:pPr lvl="2"/>
            <a:r>
              <a:rPr lang="en-IN" i="1" dirty="0"/>
              <a:t>body {</a:t>
            </a:r>
            <a:br>
              <a:rPr lang="en-IN" i="1" dirty="0"/>
            </a:br>
            <a:r>
              <a:rPr lang="en-IN" i="1" dirty="0"/>
              <a:t>    background-</a:t>
            </a:r>
            <a:r>
              <a:rPr lang="en-IN" i="1" dirty="0" err="1"/>
              <a:t>color</a:t>
            </a:r>
            <a:r>
              <a:rPr lang="en-IN" i="1" dirty="0"/>
              <a:t>: </a:t>
            </a:r>
            <a:r>
              <a:rPr lang="en-IN" i="1" dirty="0" err="1"/>
              <a:t>lightblue</a:t>
            </a:r>
            <a:r>
              <a:rPr lang="en-IN" i="1" dirty="0"/>
              <a:t>;</a:t>
            </a:r>
            <a:br>
              <a:rPr lang="en-IN" i="1" dirty="0"/>
            </a:br>
            <a:r>
              <a:rPr lang="en-IN" i="1" dirty="0"/>
              <a:t>}</a:t>
            </a:r>
            <a:br>
              <a:rPr lang="en-IN" i="1" dirty="0"/>
            </a:br>
            <a:r>
              <a:rPr lang="en-IN" i="1" dirty="0"/>
              <a:t/>
            </a:r>
            <a:br>
              <a:rPr lang="en-IN" i="1" dirty="0"/>
            </a:br>
            <a:r>
              <a:rPr lang="en-IN" i="1" dirty="0"/>
              <a:t>h1 {</a:t>
            </a:r>
            <a:br>
              <a:rPr lang="en-IN" i="1" dirty="0"/>
            </a:br>
            <a:r>
              <a:rPr lang="en-IN" i="1" dirty="0"/>
              <a:t>    </a:t>
            </a:r>
            <a:r>
              <a:rPr lang="en-IN" i="1" dirty="0" err="1"/>
              <a:t>color</a:t>
            </a:r>
            <a:r>
              <a:rPr lang="en-IN" i="1" dirty="0"/>
              <a:t>: navy;</a:t>
            </a:r>
            <a:br>
              <a:rPr lang="en-IN" i="1" dirty="0"/>
            </a:br>
            <a:r>
              <a:rPr lang="en-IN" i="1" dirty="0"/>
              <a:t>    margin-left: 20px;</a:t>
            </a:r>
            <a:br>
              <a:rPr lang="en-IN" i="1" dirty="0"/>
            </a:br>
            <a:r>
              <a:rPr lang="en-IN" i="1" dirty="0"/>
              <a:t>}</a:t>
            </a:r>
            <a:endParaRPr lang="en-IN" i="1" dirty="0" smtClean="0"/>
          </a:p>
          <a:p>
            <a:pPr marL="320040" lvl="1" indent="0">
              <a:buNone/>
            </a:pPr>
            <a:endParaRPr lang="en-IN" i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648200"/>
            <a:ext cx="36861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619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Insert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Internal Style </a:t>
            </a:r>
            <a:r>
              <a:rPr lang="en-IN" b="1" dirty="0" smtClean="0"/>
              <a:t>Sheet</a:t>
            </a:r>
          </a:p>
          <a:p>
            <a:pPr lvl="1"/>
            <a:r>
              <a:rPr lang="en-IN" i="1" dirty="0"/>
              <a:t>&lt;head&gt;</a:t>
            </a:r>
            <a:br>
              <a:rPr lang="en-IN" i="1" dirty="0"/>
            </a:br>
            <a:r>
              <a:rPr lang="en-IN" i="1" dirty="0"/>
              <a:t>&lt;style&gt;</a:t>
            </a:r>
            <a:br>
              <a:rPr lang="en-IN" i="1" dirty="0"/>
            </a:br>
            <a:r>
              <a:rPr lang="en-IN" i="1" dirty="0"/>
              <a:t>body {</a:t>
            </a:r>
            <a:br>
              <a:rPr lang="en-IN" i="1" dirty="0"/>
            </a:br>
            <a:r>
              <a:rPr lang="en-IN" i="1" dirty="0"/>
              <a:t>    background-</a:t>
            </a:r>
            <a:r>
              <a:rPr lang="en-IN" i="1" dirty="0" err="1"/>
              <a:t>color</a:t>
            </a:r>
            <a:r>
              <a:rPr lang="en-IN" i="1" dirty="0"/>
              <a:t>: linen;</a:t>
            </a:r>
            <a:br>
              <a:rPr lang="en-IN" i="1" dirty="0"/>
            </a:br>
            <a:r>
              <a:rPr lang="en-IN" i="1" dirty="0"/>
              <a:t>}</a:t>
            </a:r>
            <a:br>
              <a:rPr lang="en-IN" i="1" dirty="0"/>
            </a:br>
            <a:r>
              <a:rPr lang="en-IN" i="1" dirty="0"/>
              <a:t/>
            </a:r>
            <a:br>
              <a:rPr lang="en-IN" i="1" dirty="0"/>
            </a:br>
            <a:r>
              <a:rPr lang="en-IN" i="1" dirty="0"/>
              <a:t>h1 {</a:t>
            </a:r>
            <a:br>
              <a:rPr lang="en-IN" i="1" dirty="0"/>
            </a:br>
            <a:r>
              <a:rPr lang="en-IN" i="1" dirty="0"/>
              <a:t>    </a:t>
            </a:r>
            <a:r>
              <a:rPr lang="en-IN" i="1" dirty="0" err="1"/>
              <a:t>color</a:t>
            </a:r>
            <a:r>
              <a:rPr lang="en-IN" i="1" dirty="0"/>
              <a:t>: maroon;</a:t>
            </a:r>
            <a:br>
              <a:rPr lang="en-IN" i="1" dirty="0"/>
            </a:br>
            <a:r>
              <a:rPr lang="en-IN" i="1" dirty="0"/>
              <a:t>    margin-left: 40px;</a:t>
            </a:r>
            <a:br>
              <a:rPr lang="en-IN" i="1" dirty="0"/>
            </a:br>
            <a:r>
              <a:rPr lang="en-IN" i="1" dirty="0"/>
              <a:t>} </a:t>
            </a:r>
            <a:br>
              <a:rPr lang="en-IN" i="1" dirty="0"/>
            </a:br>
            <a:r>
              <a:rPr lang="en-IN" i="1" dirty="0"/>
              <a:t>&lt;/style&gt;</a:t>
            </a:r>
            <a:br>
              <a:rPr lang="en-IN" i="1" dirty="0"/>
            </a:br>
            <a:r>
              <a:rPr lang="en-IN" i="1" dirty="0"/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28393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Insert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b="1" dirty="0"/>
              <a:t>Inline Styles</a:t>
            </a:r>
          </a:p>
          <a:p>
            <a:pPr lvl="1"/>
            <a:r>
              <a:rPr lang="en-IN" i="1" dirty="0"/>
              <a:t>&lt;h1 style="color:blue;margin-left:30px;"&gt;This is a heading.&lt;/h1&gt;</a:t>
            </a:r>
          </a:p>
        </p:txBody>
      </p:sp>
    </p:spTree>
    <p:extLst>
      <p:ext uri="{BB962C8B-B14F-4D97-AF65-F5344CB8AC3E}">
        <p14:creationId xmlns:p14="http://schemas.microsoft.com/office/powerpoint/2010/main" val="207303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604</TotalTime>
  <Words>1325</Words>
  <Application>Microsoft Office PowerPoint</Application>
  <PresentationFormat>On-screen Show (4:3)</PresentationFormat>
  <Paragraphs>341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Equity</vt:lpstr>
      <vt:lpstr>Cascading Style Sheet</vt:lpstr>
      <vt:lpstr>Cascading Style Sheet</vt:lpstr>
      <vt:lpstr>CSS Syntax</vt:lpstr>
      <vt:lpstr>CSS Selectors</vt:lpstr>
      <vt:lpstr>CSS Selectors</vt:lpstr>
      <vt:lpstr>Example CSS</vt:lpstr>
      <vt:lpstr>Three Ways to Insert CSS</vt:lpstr>
      <vt:lpstr>Insert CSS</vt:lpstr>
      <vt:lpstr>Insert CSS</vt:lpstr>
      <vt:lpstr>Colors</vt:lpstr>
      <vt:lpstr>Colors</vt:lpstr>
      <vt:lpstr>Colors</vt:lpstr>
      <vt:lpstr>Colors</vt:lpstr>
      <vt:lpstr>CSS Box model</vt:lpstr>
      <vt:lpstr>CSS Box model</vt:lpstr>
      <vt:lpstr>CSS Box model</vt:lpstr>
      <vt:lpstr>CSS Box model</vt:lpstr>
      <vt:lpstr>CSS Box model</vt:lpstr>
      <vt:lpstr>CSS Box model</vt:lpstr>
      <vt:lpstr>CSS Custom font</vt:lpstr>
      <vt:lpstr>Font Properties</vt:lpstr>
      <vt:lpstr>Example</vt:lpstr>
      <vt:lpstr>CSS Pseudo-elements</vt:lpstr>
      <vt:lpstr>CSS Pseudo Elements</vt:lpstr>
      <vt:lpstr>Example program</vt:lpstr>
      <vt:lpstr>Output</vt:lpstr>
      <vt:lpstr>Output With selection</vt:lpstr>
      <vt:lpstr>CSS Pseudo Classes</vt:lpstr>
      <vt:lpstr>PowerPoint Presentation</vt:lpstr>
      <vt:lpstr>CSS:Valid Invalid Selector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</dc:title>
  <dc:creator>admin</dc:creator>
  <cp:lastModifiedBy>HP</cp:lastModifiedBy>
  <cp:revision>62</cp:revision>
  <dcterms:created xsi:type="dcterms:W3CDTF">2006-08-16T00:00:00Z</dcterms:created>
  <dcterms:modified xsi:type="dcterms:W3CDTF">2017-02-07T03:22:43Z</dcterms:modified>
</cp:coreProperties>
</file>