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7" r:id="rId21"/>
    <p:sldId id="278" r:id="rId22"/>
    <p:sldId id="276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AFD84A-5455-4DEB-AA0E-75BBE4439E30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BE1969-0673-40AA-8ED1-B424CB9B75F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select.asp" TargetMode="External"/><Relationship Id="rId13" Type="http://schemas.openxmlformats.org/officeDocument/2006/relationships/hyperlink" Target="http://www.w3schools.com/tags/tag_output.asp" TargetMode="External"/><Relationship Id="rId3" Type="http://schemas.openxmlformats.org/officeDocument/2006/relationships/hyperlink" Target="http://www.w3schools.com/tags/tag_input.asp" TargetMode="External"/><Relationship Id="rId7" Type="http://schemas.openxmlformats.org/officeDocument/2006/relationships/hyperlink" Target="http://www.w3schools.com/tags/tag_legend.asp" TargetMode="External"/><Relationship Id="rId12" Type="http://schemas.openxmlformats.org/officeDocument/2006/relationships/hyperlink" Target="http://www.w3schools.com/tags/tag_datalist.asp" TargetMode="External"/><Relationship Id="rId2" Type="http://schemas.openxmlformats.org/officeDocument/2006/relationships/hyperlink" Target="http://www.w3schools.com/tags/tag_form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fieldset.asp" TargetMode="External"/><Relationship Id="rId11" Type="http://schemas.openxmlformats.org/officeDocument/2006/relationships/hyperlink" Target="http://www.w3schools.com/tags/tag_button.asp" TargetMode="External"/><Relationship Id="rId5" Type="http://schemas.openxmlformats.org/officeDocument/2006/relationships/hyperlink" Target="http://www.w3schools.com/tags/tag_label.asp" TargetMode="External"/><Relationship Id="rId10" Type="http://schemas.openxmlformats.org/officeDocument/2006/relationships/hyperlink" Target="http://www.w3schools.com/tags/tag_option.asp" TargetMode="External"/><Relationship Id="rId4" Type="http://schemas.openxmlformats.org/officeDocument/2006/relationships/hyperlink" Target="http://www.w3schools.com/tags/tag_textarea.asp" TargetMode="External"/><Relationship Id="rId9" Type="http://schemas.openxmlformats.org/officeDocument/2006/relationships/hyperlink" Target="http://www.w3schools.com/tags/tag_optgroup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sup.asp" TargetMode="External"/><Relationship Id="rId3" Type="http://schemas.openxmlformats.org/officeDocument/2006/relationships/hyperlink" Target="http://www.w3schools.com/tags/tag_em.asp" TargetMode="External"/><Relationship Id="rId7" Type="http://schemas.openxmlformats.org/officeDocument/2006/relationships/hyperlink" Target="http://www.w3schools.com/tags/tag_sub.asp" TargetMode="External"/><Relationship Id="rId2" Type="http://schemas.openxmlformats.org/officeDocument/2006/relationships/hyperlink" Target="http://www.w3schools.com/tags/tag_b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strong.asp" TargetMode="External"/><Relationship Id="rId11" Type="http://schemas.openxmlformats.org/officeDocument/2006/relationships/hyperlink" Target="http://www.w3schools.com/tags/tag_mark.asp" TargetMode="External"/><Relationship Id="rId5" Type="http://schemas.openxmlformats.org/officeDocument/2006/relationships/hyperlink" Target="http://www.w3schools.com/tags/tag_small.asp" TargetMode="External"/><Relationship Id="rId10" Type="http://schemas.openxmlformats.org/officeDocument/2006/relationships/hyperlink" Target="http://www.w3schools.com/tags/tag_del.asp" TargetMode="External"/><Relationship Id="rId4" Type="http://schemas.openxmlformats.org/officeDocument/2006/relationships/hyperlink" Target="http://www.w3schools.com/tags/tag_i.asp" TargetMode="External"/><Relationship Id="rId9" Type="http://schemas.openxmlformats.org/officeDocument/2006/relationships/hyperlink" Target="http://www.w3schools.com/tags/tag_ins.as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40896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&lt;table border="1" </a:t>
            </a:r>
            <a:r>
              <a:rPr lang="en-IN" sz="2000" dirty="0" smtClean="0"/>
              <a:t>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 &lt;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    &lt;td&gt;Jill&lt;/td&gt;</a:t>
            </a:r>
            <a:br>
              <a:rPr lang="en-IN" sz="2000" dirty="0"/>
            </a:br>
            <a:r>
              <a:rPr lang="en-IN" sz="2000" dirty="0"/>
              <a:t>    &lt;td&gt;Smith&lt;/td&gt; </a:t>
            </a:r>
            <a:br>
              <a:rPr lang="en-IN" sz="2000" dirty="0"/>
            </a:br>
            <a:r>
              <a:rPr lang="en-IN" sz="2000" dirty="0"/>
              <a:t>    &lt;td&gt;50&lt;/td&gt;</a:t>
            </a:r>
            <a:br>
              <a:rPr lang="en-IN" sz="2000" dirty="0"/>
            </a:br>
            <a:r>
              <a:rPr lang="en-IN" sz="2000" dirty="0"/>
              <a:t>  &lt;/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  &lt;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    &lt;td&gt;Eve&lt;/td&gt;</a:t>
            </a:r>
            <a:br>
              <a:rPr lang="en-IN" sz="2000" dirty="0"/>
            </a:br>
            <a:r>
              <a:rPr lang="en-IN" sz="2000" dirty="0"/>
              <a:t>    &lt;td&gt;Jackson&lt;/td&gt; </a:t>
            </a:r>
            <a:br>
              <a:rPr lang="en-IN" sz="2000" dirty="0"/>
            </a:br>
            <a:r>
              <a:rPr lang="en-IN" sz="2000" dirty="0"/>
              <a:t>    &lt;td&gt;94&lt;/td&gt;</a:t>
            </a:r>
            <a:br>
              <a:rPr lang="en-IN" sz="2000" dirty="0"/>
            </a:br>
            <a:r>
              <a:rPr lang="en-IN" sz="2000" dirty="0"/>
              <a:t>  &lt;/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&lt;/table&gt;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92896"/>
            <a:ext cx="640871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8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40896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&lt;table border="1" </a:t>
            </a:r>
            <a:r>
              <a:rPr lang="en-IN" sz="2000" dirty="0" smtClean="0"/>
              <a:t>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 &lt;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    &lt;td&gt;Jill&lt;/td&gt;</a:t>
            </a:r>
            <a:br>
              <a:rPr lang="en-IN" sz="2000" dirty="0"/>
            </a:br>
            <a:r>
              <a:rPr lang="en-IN" sz="2000" dirty="0"/>
              <a:t>    &lt;td&gt;Smith&lt;/td&gt; </a:t>
            </a:r>
            <a:br>
              <a:rPr lang="en-IN" sz="2000" dirty="0"/>
            </a:br>
            <a:r>
              <a:rPr lang="en-IN" sz="2000" dirty="0"/>
              <a:t>    &lt;td&gt;50&lt;/td&gt;</a:t>
            </a:r>
            <a:br>
              <a:rPr lang="en-IN" sz="2000" dirty="0"/>
            </a:br>
            <a:r>
              <a:rPr lang="en-IN" sz="2000" dirty="0"/>
              <a:t>  &lt;/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  &lt;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    &lt;td&gt;Eve&lt;/td&gt;</a:t>
            </a:r>
            <a:br>
              <a:rPr lang="en-IN" sz="2000" dirty="0"/>
            </a:br>
            <a:r>
              <a:rPr lang="en-IN" sz="2000" dirty="0"/>
              <a:t>    &lt;td&gt;Jackson&lt;/td&gt; </a:t>
            </a:r>
            <a:br>
              <a:rPr lang="en-IN" sz="2000" dirty="0"/>
            </a:br>
            <a:r>
              <a:rPr lang="en-IN" sz="2000" dirty="0"/>
              <a:t>    &lt;td&gt;94&lt;/td&gt;</a:t>
            </a:r>
            <a:br>
              <a:rPr lang="en-IN" sz="2000" dirty="0"/>
            </a:br>
            <a:r>
              <a:rPr lang="en-IN" sz="2000" dirty="0"/>
              <a:t>  &lt;/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&lt;/table&gt;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92896"/>
            <a:ext cx="640871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9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With Heading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3168352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table </a:t>
            </a:r>
            <a:r>
              <a:rPr lang="en-IN" sz="2000" dirty="0" smtClean="0"/>
              <a:t>&gt;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&lt;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  &lt;</a:t>
            </a:r>
            <a:r>
              <a:rPr lang="en-IN" sz="2000" dirty="0" err="1"/>
              <a:t>th</a:t>
            </a:r>
            <a:r>
              <a:rPr lang="en-IN" sz="2000" dirty="0"/>
              <a:t>&gt;</a:t>
            </a:r>
            <a:r>
              <a:rPr lang="en-IN" sz="2000" dirty="0" err="1"/>
              <a:t>Firstname</a:t>
            </a:r>
            <a:r>
              <a:rPr lang="en-IN" sz="2000" dirty="0"/>
              <a:t>&lt;/</a:t>
            </a:r>
            <a:r>
              <a:rPr lang="en-IN" sz="2000" dirty="0" err="1"/>
              <a:t>th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  &lt;</a:t>
            </a:r>
            <a:r>
              <a:rPr lang="en-IN" sz="2000" dirty="0" err="1"/>
              <a:t>th</a:t>
            </a:r>
            <a:r>
              <a:rPr lang="en-IN" sz="2000" dirty="0"/>
              <a:t>&gt;</a:t>
            </a:r>
            <a:r>
              <a:rPr lang="en-IN" sz="2000" dirty="0" err="1"/>
              <a:t>Lastname</a:t>
            </a:r>
            <a:r>
              <a:rPr lang="en-IN" sz="2000" dirty="0"/>
              <a:t>&lt;/</a:t>
            </a:r>
            <a:r>
              <a:rPr lang="en-IN" sz="2000" dirty="0" err="1"/>
              <a:t>th</a:t>
            </a:r>
            <a:r>
              <a:rPr lang="en-IN" sz="2000" dirty="0"/>
              <a:t>&gt;	</a:t>
            </a:r>
          </a:p>
          <a:p>
            <a:pPr marL="0" indent="0">
              <a:buNone/>
            </a:pPr>
            <a:r>
              <a:rPr lang="en-IN" sz="2000" dirty="0"/>
              <a:t>    &lt;</a:t>
            </a:r>
            <a:r>
              <a:rPr lang="en-IN" sz="2000" dirty="0" err="1"/>
              <a:t>th</a:t>
            </a:r>
            <a:r>
              <a:rPr lang="en-IN" sz="2000" dirty="0"/>
              <a:t>&gt;Points&lt;/</a:t>
            </a:r>
            <a:r>
              <a:rPr lang="en-IN" sz="2000" dirty="0" err="1"/>
              <a:t>th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&lt;/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&lt;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  &lt;td&gt;Jill&lt;/td&gt;</a:t>
            </a:r>
          </a:p>
          <a:p>
            <a:pPr marL="0" indent="0">
              <a:buNone/>
            </a:pPr>
            <a:r>
              <a:rPr lang="en-IN" sz="2000" dirty="0"/>
              <a:t>    &lt;td&gt;Smith&lt;/td&gt;		</a:t>
            </a:r>
          </a:p>
          <a:p>
            <a:pPr marL="0" indent="0">
              <a:buNone/>
            </a:pPr>
            <a:r>
              <a:rPr lang="en-IN" sz="2000" dirty="0"/>
              <a:t>    &lt;td&gt;50&lt;/td&gt;</a:t>
            </a:r>
          </a:p>
          <a:p>
            <a:pPr marL="0" indent="0">
              <a:buNone/>
            </a:pPr>
            <a:r>
              <a:rPr lang="en-IN" sz="2000" dirty="0"/>
              <a:t>  &lt;/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&lt;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2272" y="1493168"/>
            <a:ext cx="3168352" cy="53285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2000" dirty="0" smtClean="0"/>
              <a:t>&lt;td&gt;Eve&lt;/td&gt;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    &lt;td&gt;Jackson&lt;/td&gt;		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    &lt;td&gt;94&lt;/td&gt;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  &lt;/</a:t>
            </a:r>
            <a:r>
              <a:rPr lang="en-IN" sz="2000" dirty="0" err="1" smtClean="0"/>
              <a:t>tr</a:t>
            </a:r>
            <a:r>
              <a:rPr lang="en-IN" sz="2000" dirty="0" smtClean="0"/>
              <a:t>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  &lt;</a:t>
            </a:r>
            <a:r>
              <a:rPr lang="en-IN" sz="2000" dirty="0" err="1" smtClean="0"/>
              <a:t>tr</a:t>
            </a:r>
            <a:r>
              <a:rPr lang="en-IN" sz="2000" dirty="0" smtClean="0"/>
              <a:t>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    &lt;td&gt;John&lt;/td&gt;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    &lt;td&gt;Doe&lt;/td&gt;		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    &lt;td&gt;80&lt;/td&gt;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  &lt;/</a:t>
            </a:r>
            <a:r>
              <a:rPr lang="en-IN" sz="2000" dirty="0" err="1" smtClean="0"/>
              <a:t>tr</a:t>
            </a:r>
            <a:r>
              <a:rPr lang="en-IN" sz="2000" dirty="0" smtClean="0"/>
              <a:t>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&lt;/table&gt;</a:t>
            </a:r>
          </a:p>
          <a:p>
            <a:pPr marL="0" indent="0">
              <a:buFont typeface="Wingdings 2"/>
              <a:buNone/>
            </a:pPr>
            <a:endParaRPr lang="en-IN" sz="2000" dirty="0" smtClean="0"/>
          </a:p>
          <a:p>
            <a:pPr marL="0" indent="0">
              <a:buFont typeface="Wingdings 2"/>
              <a:buNone/>
            </a:pPr>
            <a:r>
              <a:rPr lang="en-IN" sz="2000" dirty="0" smtClean="0"/>
              <a:t>&lt;/body&gt;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&lt;/html&gt;</a:t>
            </a:r>
          </a:p>
          <a:p>
            <a:pPr marL="0" indent="0">
              <a:buFont typeface="Wingdings 2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88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&lt;form&gt; Element</a:t>
            </a:r>
          </a:p>
          <a:p>
            <a:pPr lvl="1"/>
            <a:r>
              <a:rPr lang="en-IN" dirty="0"/>
              <a:t>HTML forms are used to collect user input.</a:t>
            </a:r>
          </a:p>
          <a:p>
            <a:pPr lvl="1"/>
            <a:r>
              <a:rPr lang="en-IN" dirty="0"/>
              <a:t>The </a:t>
            </a:r>
            <a:r>
              <a:rPr lang="en-IN" b="1" dirty="0"/>
              <a:t>&lt;form&gt;</a:t>
            </a:r>
            <a:r>
              <a:rPr lang="en-IN" dirty="0"/>
              <a:t> element defines an HTML form:</a:t>
            </a:r>
          </a:p>
          <a:p>
            <a:r>
              <a:rPr lang="en-IN" dirty="0"/>
              <a:t>HTML forms contain </a:t>
            </a:r>
            <a:r>
              <a:rPr lang="en-IN" b="1" dirty="0"/>
              <a:t>form elements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Form elements are different types of input elements, checkboxes, radio buttons, submit buttons,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7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HTML Form </a:t>
            </a:r>
            <a:r>
              <a:rPr lang="en-IN" dirty="0" smtClean="0"/>
              <a:t>Elements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0804938"/>
              </p:ext>
            </p:extLst>
          </p:nvPr>
        </p:nvGraphicFramePr>
        <p:xfrm>
          <a:off x="323528" y="908720"/>
          <a:ext cx="8496944" cy="5175328"/>
        </p:xfrm>
        <a:graphic>
          <a:graphicData uri="http://schemas.openxmlformats.org/drawingml/2006/table">
            <a:tbl>
              <a:tblPr/>
              <a:tblGrid>
                <a:gridCol w="1512168"/>
                <a:gridCol w="6984776"/>
              </a:tblGrid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Tag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2"/>
                        </a:rPr>
                        <a:t>&lt;form&gt;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Defines an HTML form for user input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3"/>
                        </a:rPr>
                        <a:t>&lt;input&gt;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Defines an input control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4"/>
                        </a:rPr>
                        <a:t>&lt;</a:t>
                      </a:r>
                      <a:r>
                        <a:rPr lang="en-IN" sz="1800" dirty="0" err="1">
                          <a:effectLst/>
                          <a:hlinkClick r:id="rId4"/>
                        </a:rPr>
                        <a:t>textarea</a:t>
                      </a:r>
                      <a:r>
                        <a:rPr lang="en-IN" sz="1800" dirty="0">
                          <a:effectLst/>
                          <a:hlinkClick r:id="rId4"/>
                        </a:rPr>
                        <a:t>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Defines a multiline input control (text area)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5"/>
                        </a:rPr>
                        <a:t>&lt;label&gt;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Defines a label for an &lt;input&gt; element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6"/>
                        </a:rPr>
                        <a:t>&lt;</a:t>
                      </a:r>
                      <a:r>
                        <a:rPr lang="en-IN" sz="1800" dirty="0" err="1">
                          <a:effectLst/>
                          <a:hlinkClick r:id="rId6"/>
                        </a:rPr>
                        <a:t>fieldset</a:t>
                      </a:r>
                      <a:r>
                        <a:rPr lang="en-IN" sz="1800" dirty="0">
                          <a:effectLst/>
                          <a:hlinkClick r:id="rId6"/>
                        </a:rPr>
                        <a:t>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Groups related elements in a form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7"/>
                        </a:rPr>
                        <a:t>&lt;legend&gt;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Defines a caption for a &lt;</a:t>
                      </a:r>
                      <a:r>
                        <a:rPr lang="en-IN" sz="1800" dirty="0" err="1">
                          <a:effectLst/>
                        </a:rPr>
                        <a:t>fieldset</a:t>
                      </a:r>
                      <a:r>
                        <a:rPr lang="en-IN" sz="1800" dirty="0">
                          <a:effectLst/>
                        </a:rPr>
                        <a:t>&gt; element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8"/>
                        </a:rPr>
                        <a:t>&lt;select&gt;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Defines a drop-down list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91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9"/>
                        </a:rPr>
                        <a:t>&lt;</a:t>
                      </a:r>
                      <a:r>
                        <a:rPr lang="en-IN" sz="1800" dirty="0" err="1">
                          <a:effectLst/>
                          <a:hlinkClick r:id="rId9"/>
                        </a:rPr>
                        <a:t>optgroup</a:t>
                      </a:r>
                      <a:r>
                        <a:rPr lang="en-IN" sz="1800" dirty="0">
                          <a:effectLst/>
                          <a:hlinkClick r:id="rId9"/>
                        </a:rPr>
                        <a:t>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Defines a group of related options in a drop-down list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10"/>
                        </a:rPr>
                        <a:t>&lt;option&gt;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Defines an option in a drop-down list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11"/>
                        </a:rPr>
                        <a:t>&lt;button&gt;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Defines a clickable button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1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12"/>
                        </a:rPr>
                        <a:t>&lt;</a:t>
                      </a:r>
                      <a:r>
                        <a:rPr lang="en-IN" sz="1800" dirty="0" err="1">
                          <a:effectLst/>
                          <a:hlinkClick r:id="rId12"/>
                        </a:rPr>
                        <a:t>datalist</a:t>
                      </a:r>
                      <a:r>
                        <a:rPr lang="en-IN" sz="1800" dirty="0">
                          <a:effectLst/>
                          <a:hlinkClick r:id="rId12"/>
                        </a:rPr>
                        <a:t>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Specifies a list of pre-defined options for input controls</a:t>
                      </a: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991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hlinkClick r:id="rId13"/>
                        </a:rPr>
                        <a:t>&lt;output&gt;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smtClean="0">
                          <a:effectLst/>
                        </a:rPr>
                        <a:t>Defines the result of a calculation</a:t>
                      </a:r>
                      <a:endParaRPr lang="en-IN" sz="1800" dirty="0">
                        <a:effectLst/>
                      </a:endParaRPr>
                    </a:p>
                  </a:txBody>
                  <a:tcPr marL="53411" marR="53411" marT="53411" marB="534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2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6336704" cy="5256584"/>
          </a:xfrm>
        </p:spPr>
        <p:txBody>
          <a:bodyPr>
            <a:normAutofit/>
          </a:bodyPr>
          <a:lstStyle/>
          <a:p>
            <a:r>
              <a:rPr lang="en-IN" dirty="0"/>
              <a:t>Text </a:t>
            </a:r>
            <a:r>
              <a:rPr lang="en-IN" dirty="0" smtClean="0"/>
              <a:t>Input</a:t>
            </a:r>
          </a:p>
          <a:p>
            <a:pPr marL="0" indent="0">
              <a:buNone/>
            </a:pPr>
            <a:r>
              <a:rPr lang="en-IN" sz="1800" dirty="0" smtClean="0"/>
              <a:t>&lt;form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 First name:&lt;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type="text" name="</a:t>
            </a:r>
            <a:r>
              <a:rPr lang="en-IN" sz="1800" dirty="0" err="1"/>
              <a:t>firstname</a:t>
            </a:r>
            <a:r>
              <a:rPr lang="en-IN" sz="1800" dirty="0"/>
              <a:t>"&gt;&lt;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 Last name:&lt;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type="text" name="</a:t>
            </a:r>
            <a:r>
              <a:rPr lang="en-IN" sz="1800" dirty="0" err="1"/>
              <a:t>lastname</a:t>
            </a:r>
            <a:r>
              <a:rPr lang="en-IN" sz="1800" dirty="0"/>
              <a:t>"&gt;</a:t>
            </a:r>
            <a:br>
              <a:rPr lang="en-IN" sz="1800" dirty="0"/>
            </a:br>
            <a:r>
              <a:rPr lang="en-IN" sz="1800" dirty="0"/>
              <a:t>&lt;/form</a:t>
            </a:r>
            <a:r>
              <a:rPr lang="en-IN" sz="1800" dirty="0" smtClean="0"/>
              <a:t>&gt;</a:t>
            </a:r>
          </a:p>
          <a:p>
            <a:r>
              <a:rPr lang="en-IN" sz="2400" dirty="0"/>
              <a:t>Radio Button </a:t>
            </a:r>
            <a:r>
              <a:rPr lang="en-IN" sz="2400" dirty="0" smtClean="0"/>
              <a:t>Input</a:t>
            </a:r>
          </a:p>
          <a:p>
            <a:pPr marL="0" indent="0">
              <a:buNone/>
            </a:pPr>
            <a:r>
              <a:rPr lang="en-IN" sz="1800" dirty="0"/>
              <a:t>&lt;form&gt;</a:t>
            </a:r>
            <a:br>
              <a:rPr lang="en-IN" sz="1800" dirty="0"/>
            </a:br>
            <a:r>
              <a:rPr lang="en-IN" sz="1800" dirty="0"/>
              <a:t>  &lt;input type="radio" name="gender" value="male" checked&gt; Male&lt;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type="radio" name="gender" value="female"&gt; Female&lt;</a:t>
            </a:r>
            <a:r>
              <a:rPr lang="en-IN" sz="1800" dirty="0" err="1"/>
              <a:t>br</a:t>
            </a:r>
            <a:r>
              <a:rPr lang="en-IN" sz="1800" dirty="0"/>
              <a:t>&gt;</a:t>
            </a:r>
            <a:br>
              <a:rPr lang="en-IN" sz="1800" dirty="0"/>
            </a:br>
            <a:r>
              <a:rPr lang="en-IN" sz="1800" dirty="0"/>
              <a:t>  &lt;input type="radio" name="gender" value="other"&gt; Other</a:t>
            </a:r>
            <a:br>
              <a:rPr lang="en-IN" sz="1800" dirty="0"/>
            </a:br>
            <a:r>
              <a:rPr lang="en-IN" sz="1800" dirty="0"/>
              <a:t>&lt;/form&gt;</a:t>
            </a:r>
          </a:p>
          <a:p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72816"/>
            <a:ext cx="20882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31" y="3933056"/>
            <a:ext cx="167162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3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712968" cy="525658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Submit Button</a:t>
            </a:r>
          </a:p>
          <a:p>
            <a:pPr marL="0" indent="0">
              <a:buNone/>
            </a:pPr>
            <a:r>
              <a:rPr lang="en-IN" sz="1800" i="1" dirty="0"/>
              <a:t>&lt;form action="</a:t>
            </a:r>
            <a:r>
              <a:rPr lang="en-IN" sz="1800" i="1" dirty="0" err="1"/>
              <a:t>action_page.php</a:t>
            </a:r>
            <a:r>
              <a:rPr lang="en-IN" sz="1800" i="1" dirty="0"/>
              <a:t>"&gt;</a:t>
            </a:r>
            <a:br>
              <a:rPr lang="en-IN" sz="1800" i="1" dirty="0"/>
            </a:br>
            <a:r>
              <a:rPr lang="en-IN" sz="1800" i="1" dirty="0"/>
              <a:t>  First name:&lt;</a:t>
            </a:r>
            <a:r>
              <a:rPr lang="en-IN" sz="1800" i="1" dirty="0" err="1"/>
              <a:t>br</a:t>
            </a:r>
            <a:r>
              <a:rPr lang="en-IN" sz="1800" i="1" dirty="0"/>
              <a:t>&gt;</a:t>
            </a:r>
            <a:br>
              <a:rPr lang="en-IN" sz="1800" i="1" dirty="0"/>
            </a:br>
            <a:r>
              <a:rPr lang="en-IN" sz="1800" i="1" dirty="0"/>
              <a:t>  &lt;input type="text" name="</a:t>
            </a:r>
            <a:r>
              <a:rPr lang="en-IN" sz="1800" i="1" dirty="0" err="1"/>
              <a:t>firstname</a:t>
            </a:r>
            <a:r>
              <a:rPr lang="en-IN" sz="1800" i="1" dirty="0"/>
              <a:t>" value="Mickey"&gt;&lt;</a:t>
            </a:r>
            <a:r>
              <a:rPr lang="en-IN" sz="1800" i="1" dirty="0" err="1"/>
              <a:t>br</a:t>
            </a:r>
            <a:r>
              <a:rPr lang="en-IN" sz="1800" i="1" dirty="0"/>
              <a:t>&gt;</a:t>
            </a:r>
            <a:br>
              <a:rPr lang="en-IN" sz="1800" i="1" dirty="0"/>
            </a:br>
            <a:r>
              <a:rPr lang="en-IN" sz="1800" i="1" dirty="0"/>
              <a:t>  Last name:&lt;</a:t>
            </a:r>
            <a:r>
              <a:rPr lang="en-IN" sz="1800" i="1" dirty="0" err="1"/>
              <a:t>br</a:t>
            </a:r>
            <a:r>
              <a:rPr lang="en-IN" sz="1800" i="1" dirty="0"/>
              <a:t>&gt;</a:t>
            </a:r>
            <a:br>
              <a:rPr lang="en-IN" sz="1800" i="1" dirty="0"/>
            </a:br>
            <a:r>
              <a:rPr lang="en-IN" sz="1800" i="1" dirty="0"/>
              <a:t>  &lt;input type="text" name="</a:t>
            </a:r>
            <a:r>
              <a:rPr lang="en-IN" sz="1800" i="1" dirty="0" err="1"/>
              <a:t>lastname</a:t>
            </a:r>
            <a:r>
              <a:rPr lang="en-IN" sz="1800" i="1" dirty="0"/>
              <a:t>" value="Mouse"&gt;&lt;</a:t>
            </a:r>
            <a:r>
              <a:rPr lang="en-IN" sz="1800" i="1" dirty="0" err="1"/>
              <a:t>br</a:t>
            </a:r>
            <a:r>
              <a:rPr lang="en-IN" sz="1800" i="1" dirty="0"/>
              <a:t>&gt;&lt;</a:t>
            </a:r>
            <a:r>
              <a:rPr lang="en-IN" sz="1800" i="1" dirty="0" err="1"/>
              <a:t>br</a:t>
            </a:r>
            <a:r>
              <a:rPr lang="en-IN" sz="1800" i="1" dirty="0"/>
              <a:t>&gt;</a:t>
            </a:r>
            <a:br>
              <a:rPr lang="en-IN" sz="1800" i="1" dirty="0"/>
            </a:br>
            <a:r>
              <a:rPr lang="en-IN" sz="1800" i="1" dirty="0"/>
              <a:t>  &lt;input type="submit" value="Submit"&gt;</a:t>
            </a:r>
            <a:br>
              <a:rPr lang="en-IN" sz="1800" i="1" dirty="0"/>
            </a:br>
            <a:r>
              <a:rPr lang="en-IN" sz="1800" i="1" dirty="0"/>
              <a:t>&lt;/form</a:t>
            </a:r>
            <a:r>
              <a:rPr lang="en-IN" sz="1800" i="1" dirty="0" smtClean="0"/>
              <a:t>&gt;</a:t>
            </a:r>
          </a:p>
          <a:p>
            <a:r>
              <a:rPr lang="en-IN" sz="2800" dirty="0" smtClean="0"/>
              <a:t>The </a:t>
            </a:r>
            <a:r>
              <a:rPr lang="en-IN" sz="2800" dirty="0"/>
              <a:t>Action Attribute</a:t>
            </a:r>
          </a:p>
          <a:p>
            <a:pPr lvl="1"/>
            <a:r>
              <a:rPr lang="en-IN" dirty="0"/>
              <a:t>The </a:t>
            </a:r>
            <a:r>
              <a:rPr lang="en-IN" b="1" dirty="0"/>
              <a:t>action attribute</a:t>
            </a:r>
            <a:r>
              <a:rPr lang="en-IN" dirty="0"/>
              <a:t> defines the action to be performed when the form is submitted.</a:t>
            </a:r>
          </a:p>
          <a:p>
            <a:pPr lvl="1"/>
            <a:r>
              <a:rPr lang="en-IN" dirty="0"/>
              <a:t>The common way to submit a form to a server, is by using a submit button.</a:t>
            </a:r>
          </a:p>
          <a:p>
            <a:pPr lvl="1"/>
            <a:r>
              <a:rPr lang="en-IN" dirty="0"/>
              <a:t>Normally, the form is submitted to a web page on a web server.</a:t>
            </a:r>
          </a:p>
          <a:p>
            <a:pPr lvl="1"/>
            <a:r>
              <a:rPr lang="en-IN" sz="2200" i="1" dirty="0"/>
              <a:t>&lt;form action="</a:t>
            </a:r>
            <a:r>
              <a:rPr lang="en-IN" sz="2200" i="1" dirty="0" err="1"/>
              <a:t>action_page.php</a:t>
            </a:r>
            <a:r>
              <a:rPr lang="en-IN" sz="2200" i="1" dirty="0"/>
              <a:t>" </a:t>
            </a:r>
            <a:r>
              <a:rPr lang="en-IN" sz="2200" b="1" i="1" dirty="0"/>
              <a:t>method="get"</a:t>
            </a:r>
            <a:r>
              <a:rPr lang="en-IN" sz="2200" i="1" dirty="0"/>
              <a:t>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80831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3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712968" cy="5256584"/>
          </a:xfrm>
        </p:spPr>
        <p:txBody>
          <a:bodyPr>
            <a:normAutofit/>
          </a:bodyPr>
          <a:lstStyle/>
          <a:p>
            <a:r>
              <a:rPr lang="en-IN" dirty="0"/>
              <a:t>The Name Attribute</a:t>
            </a:r>
          </a:p>
          <a:p>
            <a:pPr marL="0" indent="0">
              <a:buNone/>
            </a:pPr>
            <a:r>
              <a:rPr lang="en-IN" sz="2000" i="1" dirty="0"/>
              <a:t>&lt;form action="</a:t>
            </a:r>
            <a:r>
              <a:rPr lang="en-IN" sz="2000" i="1" dirty="0" err="1"/>
              <a:t>action_page.php</a:t>
            </a:r>
            <a:r>
              <a:rPr lang="en-IN" sz="2000" i="1" dirty="0"/>
              <a:t>"&gt;</a:t>
            </a:r>
            <a:br>
              <a:rPr lang="en-IN" sz="2000" i="1" dirty="0"/>
            </a:br>
            <a:r>
              <a:rPr lang="en-IN" sz="2000" i="1" dirty="0"/>
              <a:t>  First name:&lt;</a:t>
            </a:r>
            <a:r>
              <a:rPr lang="en-IN" sz="2000" i="1" dirty="0" err="1"/>
              <a:t>br</a:t>
            </a:r>
            <a:r>
              <a:rPr lang="en-IN" sz="2000" i="1" dirty="0"/>
              <a:t>&gt;</a:t>
            </a:r>
            <a:br>
              <a:rPr lang="en-IN" sz="2000" i="1" dirty="0"/>
            </a:br>
            <a:r>
              <a:rPr lang="en-IN" sz="2000" i="1" dirty="0"/>
              <a:t>  &lt;input type="text" value="Mickey"&gt;&lt;</a:t>
            </a:r>
            <a:r>
              <a:rPr lang="en-IN" sz="2000" i="1" dirty="0" err="1"/>
              <a:t>br</a:t>
            </a:r>
            <a:r>
              <a:rPr lang="en-IN" sz="2000" i="1" dirty="0"/>
              <a:t>&gt;</a:t>
            </a:r>
            <a:br>
              <a:rPr lang="en-IN" sz="2000" i="1" dirty="0"/>
            </a:br>
            <a:r>
              <a:rPr lang="en-IN" sz="2000" i="1" dirty="0"/>
              <a:t>  Last name:&lt;</a:t>
            </a:r>
            <a:r>
              <a:rPr lang="en-IN" sz="2000" i="1" dirty="0" err="1"/>
              <a:t>br</a:t>
            </a:r>
            <a:r>
              <a:rPr lang="en-IN" sz="2000" i="1" dirty="0"/>
              <a:t>&gt;</a:t>
            </a:r>
            <a:br>
              <a:rPr lang="en-IN" sz="2000" i="1" dirty="0"/>
            </a:br>
            <a:r>
              <a:rPr lang="en-IN" sz="2000" i="1" dirty="0"/>
              <a:t>  &lt;input type="text" name="</a:t>
            </a:r>
            <a:r>
              <a:rPr lang="en-IN" sz="2000" i="1" dirty="0" err="1"/>
              <a:t>lastname</a:t>
            </a:r>
            <a:r>
              <a:rPr lang="en-IN" sz="2000" i="1" dirty="0"/>
              <a:t>" value="Mouse"&gt;&lt;</a:t>
            </a:r>
            <a:r>
              <a:rPr lang="en-IN" sz="2000" i="1" dirty="0" err="1"/>
              <a:t>br</a:t>
            </a:r>
            <a:r>
              <a:rPr lang="en-IN" sz="2000" i="1" dirty="0"/>
              <a:t>&gt;&lt;</a:t>
            </a:r>
            <a:r>
              <a:rPr lang="en-IN" sz="2000" i="1" dirty="0" err="1"/>
              <a:t>br</a:t>
            </a:r>
            <a:r>
              <a:rPr lang="en-IN" sz="2000" i="1" dirty="0"/>
              <a:t>&gt;</a:t>
            </a:r>
            <a:br>
              <a:rPr lang="en-IN" sz="2000" i="1" dirty="0"/>
            </a:br>
            <a:r>
              <a:rPr lang="en-IN" sz="2000" i="1" dirty="0"/>
              <a:t>  &lt;input type="submit" value="Submit"&gt;</a:t>
            </a:r>
            <a:br>
              <a:rPr lang="en-IN" sz="2000" i="1" dirty="0"/>
            </a:br>
            <a:r>
              <a:rPr lang="en-IN" sz="2000" i="1" dirty="0"/>
              <a:t>&lt;/form</a:t>
            </a:r>
            <a:r>
              <a:rPr lang="en-IN" sz="2000" i="1" dirty="0" smtClean="0"/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507" y="4509120"/>
            <a:ext cx="259228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3061320"/>
          </a:xfrm>
        </p:spPr>
        <p:txBody>
          <a:bodyPr>
            <a:normAutofit fontScale="70000" lnSpcReduction="20000"/>
          </a:bodyPr>
          <a:lstStyle/>
          <a:p>
            <a:r>
              <a:rPr lang="en-IN" sz="3600" dirty="0"/>
              <a:t>Grouping Form Data with &lt;</a:t>
            </a:r>
            <a:r>
              <a:rPr lang="en-IN" sz="3600" dirty="0" err="1"/>
              <a:t>fieldset</a:t>
            </a:r>
            <a:r>
              <a:rPr lang="en-IN" sz="3600" dirty="0"/>
              <a:t>&gt;</a:t>
            </a:r>
          </a:p>
          <a:p>
            <a:pPr marL="0" indent="0">
              <a:buNone/>
            </a:pPr>
            <a:r>
              <a:rPr lang="en-IN" sz="2800" i="1" dirty="0"/>
              <a:t>&lt;form action="</a:t>
            </a:r>
            <a:r>
              <a:rPr lang="en-IN" sz="2800" i="1" dirty="0" err="1"/>
              <a:t>action_page.php</a:t>
            </a:r>
            <a:r>
              <a:rPr lang="en-IN" sz="2800" i="1" dirty="0"/>
              <a:t>"&gt;</a:t>
            </a:r>
            <a:br>
              <a:rPr lang="en-IN" sz="2800" i="1" dirty="0"/>
            </a:br>
            <a:r>
              <a:rPr lang="en-IN" sz="2800" i="1" dirty="0"/>
              <a:t>  &lt;</a:t>
            </a:r>
            <a:r>
              <a:rPr lang="en-IN" sz="2800" i="1" dirty="0" err="1"/>
              <a:t>fieldset</a:t>
            </a:r>
            <a:r>
              <a:rPr lang="en-IN" sz="2800" i="1" dirty="0"/>
              <a:t>&gt;</a:t>
            </a:r>
            <a:br>
              <a:rPr lang="en-IN" sz="2800" i="1" dirty="0"/>
            </a:br>
            <a:r>
              <a:rPr lang="en-IN" sz="2800" i="1" dirty="0"/>
              <a:t>    &lt;legend&gt;Personal information:&lt;/legend&gt;</a:t>
            </a:r>
            <a:br>
              <a:rPr lang="en-IN" sz="2800" i="1" dirty="0"/>
            </a:br>
            <a:r>
              <a:rPr lang="en-IN" sz="2800" i="1" dirty="0"/>
              <a:t>    First name:&lt;</a:t>
            </a:r>
            <a:r>
              <a:rPr lang="en-IN" sz="2800" i="1" dirty="0" err="1"/>
              <a:t>br</a:t>
            </a:r>
            <a:r>
              <a:rPr lang="en-IN" sz="2800" i="1" dirty="0"/>
              <a:t>&gt;</a:t>
            </a:r>
            <a:br>
              <a:rPr lang="en-IN" sz="2800" i="1" dirty="0"/>
            </a:br>
            <a:r>
              <a:rPr lang="en-IN" sz="2800" i="1" dirty="0"/>
              <a:t>    &lt;input type="text" name="</a:t>
            </a:r>
            <a:r>
              <a:rPr lang="en-IN" sz="2800" i="1" dirty="0" err="1"/>
              <a:t>firstname</a:t>
            </a:r>
            <a:r>
              <a:rPr lang="en-IN" sz="2800" i="1" dirty="0"/>
              <a:t>" value="Mickey"&gt;&lt;</a:t>
            </a:r>
            <a:r>
              <a:rPr lang="en-IN" sz="2800" i="1" dirty="0" err="1"/>
              <a:t>br</a:t>
            </a:r>
            <a:r>
              <a:rPr lang="en-IN" sz="2800" i="1" dirty="0"/>
              <a:t>&gt;</a:t>
            </a:r>
            <a:br>
              <a:rPr lang="en-IN" sz="2800" i="1" dirty="0"/>
            </a:br>
            <a:r>
              <a:rPr lang="en-IN" sz="2800" i="1" dirty="0"/>
              <a:t>    Last name:&lt;</a:t>
            </a:r>
            <a:r>
              <a:rPr lang="en-IN" sz="2800" i="1" dirty="0" err="1"/>
              <a:t>br</a:t>
            </a:r>
            <a:r>
              <a:rPr lang="en-IN" sz="2800" i="1" dirty="0"/>
              <a:t>&gt;</a:t>
            </a:r>
            <a:br>
              <a:rPr lang="en-IN" sz="2800" i="1" dirty="0"/>
            </a:br>
            <a:r>
              <a:rPr lang="en-IN" sz="2800" i="1" dirty="0"/>
              <a:t>    &lt;input type="text" name="</a:t>
            </a:r>
            <a:r>
              <a:rPr lang="en-IN" sz="2800" i="1" dirty="0" err="1"/>
              <a:t>lastname</a:t>
            </a:r>
            <a:r>
              <a:rPr lang="en-IN" sz="2800" i="1" dirty="0"/>
              <a:t>" value="Mouse"&gt;&lt;</a:t>
            </a:r>
            <a:r>
              <a:rPr lang="en-IN" sz="2800" i="1" dirty="0" err="1"/>
              <a:t>br</a:t>
            </a:r>
            <a:r>
              <a:rPr lang="en-IN" sz="2800" i="1" dirty="0"/>
              <a:t>&gt;&lt;</a:t>
            </a:r>
            <a:r>
              <a:rPr lang="en-IN" sz="2800" i="1" dirty="0" err="1"/>
              <a:t>br</a:t>
            </a:r>
            <a:r>
              <a:rPr lang="en-IN" sz="2800" i="1" dirty="0"/>
              <a:t>&gt;</a:t>
            </a:r>
            <a:br>
              <a:rPr lang="en-IN" sz="2800" i="1" dirty="0"/>
            </a:br>
            <a:r>
              <a:rPr lang="en-IN" sz="2800" i="1" dirty="0"/>
              <a:t>    &lt;input type="submit" value="Submit"&gt;</a:t>
            </a:r>
            <a:br>
              <a:rPr lang="en-IN" sz="2800" i="1" dirty="0"/>
            </a:br>
            <a:r>
              <a:rPr lang="en-IN" sz="2800" i="1" dirty="0"/>
              <a:t>  &lt;/</a:t>
            </a:r>
            <a:r>
              <a:rPr lang="en-IN" sz="2800" i="1" dirty="0" err="1"/>
              <a:t>fieldset</a:t>
            </a:r>
            <a:r>
              <a:rPr lang="en-IN" sz="2800" i="1" dirty="0"/>
              <a:t>&gt;</a:t>
            </a:r>
            <a:br>
              <a:rPr lang="en-IN" sz="2800" i="1" dirty="0"/>
            </a:br>
            <a:r>
              <a:rPr lang="en-IN" sz="2800" i="1" dirty="0"/>
              <a:t>&lt;/form</a:t>
            </a:r>
            <a:r>
              <a:rPr lang="en-IN" sz="2800" dirty="0"/>
              <a:t>&gt;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698477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3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&lt;select&gt; Element (Drop-Down List)</a:t>
            </a:r>
          </a:p>
          <a:p>
            <a:r>
              <a:rPr lang="en-IN" dirty="0"/>
              <a:t>&lt;select name="cars"&gt;</a:t>
            </a:r>
            <a:br>
              <a:rPr lang="en-IN" dirty="0"/>
            </a:br>
            <a:r>
              <a:rPr lang="en-IN" dirty="0"/>
              <a:t>  &lt;option value="</a:t>
            </a:r>
            <a:r>
              <a:rPr lang="en-IN" dirty="0" err="1"/>
              <a:t>volvo</a:t>
            </a:r>
            <a:r>
              <a:rPr lang="en-IN" dirty="0"/>
              <a:t>"&gt;Volvo&lt;/option&gt;</a:t>
            </a:r>
            <a:br>
              <a:rPr lang="en-IN" dirty="0"/>
            </a:br>
            <a:r>
              <a:rPr lang="en-IN" dirty="0"/>
              <a:t>  &lt;option value="</a:t>
            </a:r>
            <a:r>
              <a:rPr lang="en-IN" dirty="0" err="1"/>
              <a:t>saab</a:t>
            </a:r>
            <a:r>
              <a:rPr lang="en-IN" dirty="0"/>
              <a:t>"&gt;Saab&lt;/option&gt;</a:t>
            </a:r>
            <a:br>
              <a:rPr lang="en-IN" dirty="0"/>
            </a:br>
            <a:r>
              <a:rPr lang="en-IN" dirty="0"/>
              <a:t>  &lt;option value="fiat"&gt;Fiat&lt;/option&gt;</a:t>
            </a:r>
            <a:br>
              <a:rPr lang="en-IN" dirty="0"/>
            </a:br>
            <a:r>
              <a:rPr lang="en-IN" dirty="0"/>
              <a:t>  &lt;option value="</a:t>
            </a:r>
            <a:r>
              <a:rPr lang="en-IN" dirty="0" err="1"/>
              <a:t>audi</a:t>
            </a:r>
            <a:r>
              <a:rPr lang="en-IN" dirty="0"/>
              <a:t>"&gt;Audi&lt;/option&gt;</a:t>
            </a:r>
            <a:br>
              <a:rPr lang="en-IN" dirty="0"/>
            </a:br>
            <a:r>
              <a:rPr lang="en-IN" dirty="0"/>
              <a:t>&lt;/select&gt;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3136"/>
            <a:ext cx="122413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796383"/>
            <a:ext cx="1584176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5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HTML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HTML is a </a:t>
            </a:r>
            <a:r>
              <a:rPr lang="en-IN" b="1" dirty="0" err="1"/>
              <a:t>markup</a:t>
            </a:r>
            <a:r>
              <a:rPr lang="en-IN" dirty="0"/>
              <a:t> language for </a:t>
            </a:r>
            <a:r>
              <a:rPr lang="en-IN" b="1" dirty="0"/>
              <a:t>describing</a:t>
            </a:r>
            <a:r>
              <a:rPr lang="en-IN" dirty="0"/>
              <a:t> web documents (web pages).</a:t>
            </a:r>
          </a:p>
          <a:p>
            <a:pPr lvl="1"/>
            <a:r>
              <a:rPr lang="en-IN" dirty="0"/>
              <a:t>HTML stands for </a:t>
            </a:r>
            <a:r>
              <a:rPr lang="en-IN" b="1" dirty="0"/>
              <a:t>H</a:t>
            </a:r>
            <a:r>
              <a:rPr lang="en-IN" dirty="0"/>
              <a:t>yper </a:t>
            </a:r>
            <a:r>
              <a:rPr lang="en-IN" b="1" dirty="0"/>
              <a:t>T</a:t>
            </a:r>
            <a:r>
              <a:rPr lang="en-IN" dirty="0"/>
              <a:t>ext </a:t>
            </a:r>
            <a:r>
              <a:rPr lang="en-IN" b="1" dirty="0" err="1"/>
              <a:t>M</a:t>
            </a:r>
            <a:r>
              <a:rPr lang="en-IN" dirty="0" err="1"/>
              <a:t>arkup</a:t>
            </a:r>
            <a:r>
              <a:rPr lang="en-IN" dirty="0"/>
              <a:t> </a:t>
            </a:r>
            <a:r>
              <a:rPr lang="en-IN" b="1" dirty="0"/>
              <a:t>L</a:t>
            </a:r>
            <a:r>
              <a:rPr lang="en-IN" dirty="0"/>
              <a:t>anguage</a:t>
            </a:r>
          </a:p>
          <a:p>
            <a:pPr lvl="1"/>
            <a:r>
              <a:rPr lang="en-IN" dirty="0"/>
              <a:t>A </a:t>
            </a:r>
            <a:r>
              <a:rPr lang="en-IN" dirty="0" err="1"/>
              <a:t>markup</a:t>
            </a:r>
            <a:r>
              <a:rPr lang="en-IN" dirty="0"/>
              <a:t> language is a set of </a:t>
            </a:r>
            <a:r>
              <a:rPr lang="en-IN" b="1" dirty="0" err="1"/>
              <a:t>markup</a:t>
            </a:r>
            <a:r>
              <a:rPr lang="en-IN" b="1" dirty="0"/>
              <a:t> tags</a:t>
            </a:r>
            <a:endParaRPr lang="en-IN" dirty="0"/>
          </a:p>
          <a:p>
            <a:pPr lvl="1"/>
            <a:r>
              <a:rPr lang="en-IN" dirty="0"/>
              <a:t>HTML documents are described by </a:t>
            </a:r>
            <a:r>
              <a:rPr lang="en-IN" b="1" dirty="0"/>
              <a:t>HTML tags</a:t>
            </a:r>
            <a:endParaRPr lang="en-IN" dirty="0"/>
          </a:p>
          <a:p>
            <a:pPr lvl="1"/>
            <a:r>
              <a:rPr lang="en-IN" dirty="0"/>
              <a:t>Each HTML tag </a:t>
            </a:r>
            <a:r>
              <a:rPr lang="en-IN" b="1" dirty="0"/>
              <a:t>describes</a:t>
            </a:r>
            <a:r>
              <a:rPr lang="en-IN" dirty="0"/>
              <a:t> different document content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5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Form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&lt;</a:t>
            </a:r>
            <a:r>
              <a:rPr lang="en-IN" dirty="0" err="1"/>
              <a:t>textarea</a:t>
            </a:r>
            <a:r>
              <a:rPr lang="en-IN" dirty="0"/>
              <a:t>&gt; Element</a:t>
            </a:r>
          </a:p>
          <a:p>
            <a:r>
              <a:rPr lang="en-IN" dirty="0"/>
              <a:t>&lt;</a:t>
            </a:r>
            <a:r>
              <a:rPr lang="en-IN" dirty="0" err="1"/>
              <a:t>textarea</a:t>
            </a:r>
            <a:r>
              <a:rPr lang="en-IN" dirty="0"/>
              <a:t> name="message" rows="10" cols="30"&gt;</a:t>
            </a:r>
            <a:br>
              <a:rPr lang="en-IN" dirty="0"/>
            </a:br>
            <a:r>
              <a:rPr lang="en-IN" dirty="0"/>
              <a:t>The cat was playing in the garden.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textarea</a:t>
            </a:r>
            <a:r>
              <a:rPr lang="en-IN" dirty="0"/>
              <a:t>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4984"/>
            <a:ext cx="352839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118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&lt;button&gt; Element</a:t>
            </a:r>
          </a:p>
          <a:p>
            <a:pPr marL="0" indent="0">
              <a:buNone/>
            </a:pPr>
            <a:r>
              <a:rPr lang="en-IN" i="1" dirty="0"/>
              <a:t>&lt;button type="button" </a:t>
            </a:r>
            <a:r>
              <a:rPr lang="en-IN" i="1" dirty="0" err="1"/>
              <a:t>onclick</a:t>
            </a:r>
            <a:r>
              <a:rPr lang="en-IN" i="1" dirty="0"/>
              <a:t>="alert('Hello World!')"&gt;Click Me!&lt;/button&gt;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24944"/>
            <a:ext cx="42576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45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HTML </a:t>
            </a:r>
            <a:r>
              <a:rPr lang="en-IN" dirty="0" smtClean="0"/>
              <a:t> 5 </a:t>
            </a:r>
            <a:r>
              <a:rPr lang="en-IN" b="1" dirty="0" smtClean="0"/>
              <a:t>&lt;</a:t>
            </a:r>
            <a:r>
              <a:rPr lang="en-IN" b="1" dirty="0" err="1" smtClean="0"/>
              <a:t>datalist</a:t>
            </a:r>
            <a:r>
              <a:rPr lang="en-IN" b="1" dirty="0"/>
              <a:t>&gt;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form action="</a:t>
            </a:r>
            <a:r>
              <a:rPr lang="en-IN" dirty="0" err="1"/>
              <a:t>action_page.php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&lt;input list="browsers" name="browser"&gt;</a:t>
            </a:r>
          </a:p>
          <a:p>
            <a:pPr marL="0" indent="0">
              <a:buNone/>
            </a:pPr>
            <a:r>
              <a:rPr lang="en-IN" dirty="0"/>
              <a:t>  &lt;</a:t>
            </a:r>
            <a:r>
              <a:rPr lang="en-IN" dirty="0" err="1"/>
              <a:t>datalist</a:t>
            </a:r>
            <a:r>
              <a:rPr lang="en-IN" dirty="0"/>
              <a:t> id="browsers"&gt;</a:t>
            </a:r>
          </a:p>
          <a:p>
            <a:pPr marL="0" indent="0">
              <a:buNone/>
            </a:pPr>
            <a:r>
              <a:rPr lang="en-IN" dirty="0"/>
              <a:t>    &lt;option value="Internet Explorer"&gt;</a:t>
            </a:r>
          </a:p>
          <a:p>
            <a:pPr marL="0" indent="0">
              <a:buNone/>
            </a:pPr>
            <a:r>
              <a:rPr lang="en-IN" dirty="0"/>
              <a:t>    &lt;option value="Firefox"&gt;</a:t>
            </a:r>
          </a:p>
          <a:p>
            <a:pPr marL="0" indent="0">
              <a:buNone/>
            </a:pPr>
            <a:r>
              <a:rPr lang="en-IN" dirty="0"/>
              <a:t>    &lt;option value="Chrome"&gt;</a:t>
            </a:r>
          </a:p>
          <a:p>
            <a:pPr marL="0" indent="0">
              <a:buNone/>
            </a:pPr>
            <a:r>
              <a:rPr lang="en-IN" dirty="0"/>
              <a:t>    &lt;option value="Opera"&gt;</a:t>
            </a:r>
          </a:p>
          <a:p>
            <a:pPr marL="0" indent="0">
              <a:buNone/>
            </a:pPr>
            <a:r>
              <a:rPr lang="en-IN" dirty="0"/>
              <a:t>    &lt;option value="Safari"&gt;</a:t>
            </a:r>
          </a:p>
          <a:p>
            <a:pPr marL="0" indent="0">
              <a:buNone/>
            </a:pPr>
            <a:r>
              <a:rPr lang="en-IN" dirty="0"/>
              <a:t>  &lt;/</a:t>
            </a:r>
            <a:r>
              <a:rPr lang="en-IN" dirty="0" err="1"/>
              <a:t>datalist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type="submit"&gt;</a:t>
            </a:r>
          </a:p>
          <a:p>
            <a:pPr marL="0" indent="0">
              <a:buNone/>
            </a:pPr>
            <a:r>
              <a:rPr lang="en-IN" dirty="0"/>
              <a:t>&lt;/form&gt;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67000"/>
            <a:ext cx="22574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39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HTML5 &lt;output&gt; </a:t>
            </a:r>
            <a:r>
              <a:rPr lang="en-IN" sz="2400" dirty="0" smtClean="0"/>
              <a:t>Element</a:t>
            </a:r>
          </a:p>
          <a:p>
            <a:r>
              <a:rPr lang="en-IN" sz="2000" dirty="0" smtClean="0"/>
              <a:t>&lt;</a:t>
            </a:r>
            <a:r>
              <a:rPr lang="en-IN" sz="2000" dirty="0"/>
              <a:t>form action="action_page.asp"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err="1"/>
              <a:t>oninput</a:t>
            </a:r>
            <a:r>
              <a:rPr lang="en-IN" sz="2000" dirty="0"/>
              <a:t>="</a:t>
            </a:r>
            <a:r>
              <a:rPr lang="en-IN" sz="2000" dirty="0" err="1"/>
              <a:t>x.value</a:t>
            </a:r>
            <a:r>
              <a:rPr lang="en-IN" sz="2000" dirty="0"/>
              <a:t>=</a:t>
            </a:r>
            <a:r>
              <a:rPr lang="en-IN" sz="2000" dirty="0" err="1"/>
              <a:t>parseInt</a:t>
            </a:r>
            <a:r>
              <a:rPr lang="en-IN" sz="2000" dirty="0"/>
              <a:t>(</a:t>
            </a:r>
            <a:r>
              <a:rPr lang="en-IN" sz="2000" dirty="0" err="1"/>
              <a:t>a.value</a:t>
            </a:r>
            <a:r>
              <a:rPr lang="en-IN" sz="2000" dirty="0"/>
              <a:t>)+</a:t>
            </a:r>
            <a:r>
              <a:rPr lang="en-IN" sz="2000" dirty="0" err="1"/>
              <a:t>parseInt</a:t>
            </a:r>
            <a:r>
              <a:rPr lang="en-IN" sz="2000" dirty="0"/>
              <a:t>(</a:t>
            </a:r>
            <a:r>
              <a:rPr lang="en-IN" sz="2000" dirty="0" err="1"/>
              <a:t>b.value</a:t>
            </a:r>
            <a:r>
              <a:rPr lang="en-IN" sz="2000" dirty="0"/>
              <a:t>)"&gt;</a:t>
            </a:r>
            <a:br>
              <a:rPr lang="en-IN" sz="2000" dirty="0"/>
            </a:br>
            <a:r>
              <a:rPr lang="en-IN" sz="2000" dirty="0"/>
              <a:t>  0</a:t>
            </a:r>
            <a:br>
              <a:rPr lang="en-IN" sz="2000" dirty="0"/>
            </a:br>
            <a:r>
              <a:rPr lang="en-IN" sz="2000" dirty="0"/>
              <a:t>  &lt;input type="range"  id="a" name="a" value="50"&gt;</a:t>
            </a:r>
            <a:br>
              <a:rPr lang="en-IN" sz="2000" dirty="0"/>
            </a:br>
            <a:r>
              <a:rPr lang="en-IN" sz="2000" dirty="0"/>
              <a:t>  100 +</a:t>
            </a:r>
            <a:br>
              <a:rPr lang="en-IN" sz="2000" dirty="0"/>
            </a:br>
            <a:r>
              <a:rPr lang="en-IN" sz="2000" dirty="0"/>
              <a:t>  &lt;input type="number" id="b" name="b" value="50"&gt;</a:t>
            </a:r>
            <a:br>
              <a:rPr lang="en-IN" sz="2000" dirty="0"/>
            </a:br>
            <a:r>
              <a:rPr lang="en-IN" sz="2000" dirty="0"/>
              <a:t>  =</a:t>
            </a:r>
            <a:br>
              <a:rPr lang="en-IN" sz="2000" dirty="0"/>
            </a:br>
            <a:r>
              <a:rPr lang="en-IN" sz="2000" dirty="0"/>
              <a:t>  &lt;output name="x" for="a b"&gt;&lt;/output&gt;</a:t>
            </a:r>
            <a:br>
              <a:rPr lang="en-IN" sz="2000" dirty="0"/>
            </a:br>
            <a:r>
              <a:rPr lang="en-IN" sz="2000" dirty="0"/>
              <a:t>  &lt;</a:t>
            </a:r>
            <a:r>
              <a:rPr lang="en-IN" sz="2000" dirty="0" err="1"/>
              <a:t>br</a:t>
            </a:r>
            <a:r>
              <a:rPr lang="en-IN" sz="2000" dirty="0"/>
              <a:t>&gt;&lt;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  &lt;input type="submit"&gt;</a:t>
            </a:r>
            <a:br>
              <a:rPr lang="en-IN" sz="2000" dirty="0"/>
            </a:br>
            <a:r>
              <a:rPr lang="en-IN" sz="2000" dirty="0"/>
              <a:t>&lt;/form&gt;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89240"/>
            <a:ext cx="3876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57517"/>
            <a:ext cx="399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43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</a:t>
            </a:r>
            <a:r>
              <a:rPr lang="en-IN" dirty="0" smtClean="0"/>
              <a:t>Tags </a:t>
            </a:r>
            <a:r>
              <a:rPr lang="en-IN" sz="2200" dirty="0"/>
              <a:t>&lt;</a:t>
            </a:r>
            <a:r>
              <a:rPr lang="en-IN" sz="2200" dirty="0" err="1"/>
              <a:t>tagname</a:t>
            </a:r>
            <a:r>
              <a:rPr lang="en-IN" sz="2200" dirty="0"/>
              <a:t>&gt;content&lt;/</a:t>
            </a:r>
            <a:r>
              <a:rPr lang="en-IN" sz="2200" dirty="0" err="1"/>
              <a:t>tagname</a:t>
            </a:r>
            <a:r>
              <a:rPr lang="en-IN" sz="2200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2987824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&lt;!DOCTYPE html&gt;</a:t>
            </a:r>
            <a:br>
              <a:rPr lang="en-IN" sz="2000" dirty="0"/>
            </a:b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/>
              <a:t>&lt;head&gt;</a:t>
            </a:r>
            <a:br>
              <a:rPr lang="en-IN" sz="2000" dirty="0"/>
            </a:br>
            <a:r>
              <a:rPr lang="en-IN" sz="2000" dirty="0"/>
              <a:t>&lt;title&gt;Page Title&lt;/title&gt;</a:t>
            </a:r>
            <a:br>
              <a:rPr lang="en-IN" sz="2000" dirty="0"/>
            </a:br>
            <a:r>
              <a:rPr lang="en-IN" sz="2000" dirty="0"/>
              <a:t>&lt;/head&gt;</a:t>
            </a:r>
            <a:br>
              <a:rPr lang="en-IN" sz="2000" dirty="0"/>
            </a:br>
            <a:r>
              <a:rPr lang="en-IN" sz="2000" dirty="0"/>
              <a:t>&lt;body&gt;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&lt;h1&gt;My First Heading&lt;/h1&gt;</a:t>
            </a:r>
            <a:br>
              <a:rPr lang="en-IN" sz="2000" dirty="0"/>
            </a:br>
            <a:r>
              <a:rPr lang="en-IN" sz="2000" dirty="0"/>
              <a:t>&lt;p&gt;My first paragraph.&lt;/p&gt;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br>
              <a:rPr lang="en-IN" sz="2000" dirty="0"/>
            </a:br>
            <a:r>
              <a:rPr lang="en-IN" sz="2000" dirty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55776" y="1556792"/>
            <a:ext cx="6408712" cy="5301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The </a:t>
            </a:r>
            <a:r>
              <a:rPr lang="en-IN" sz="2200" b="1" dirty="0"/>
              <a:t>DOCTYPE</a:t>
            </a:r>
            <a:r>
              <a:rPr lang="en-IN" sz="2200" dirty="0"/>
              <a:t> declaration defines the document type to be HTML</a:t>
            </a:r>
          </a:p>
          <a:p>
            <a:r>
              <a:rPr lang="en-IN" sz="2200" dirty="0"/>
              <a:t>The text between </a:t>
            </a:r>
            <a:r>
              <a:rPr lang="en-IN" sz="2200" b="1" dirty="0"/>
              <a:t>&lt;html&gt;</a:t>
            </a:r>
            <a:r>
              <a:rPr lang="en-IN" sz="2200" dirty="0"/>
              <a:t> and </a:t>
            </a:r>
            <a:r>
              <a:rPr lang="en-IN" sz="2200" b="1" dirty="0"/>
              <a:t>&lt;/html&gt;</a:t>
            </a:r>
            <a:r>
              <a:rPr lang="en-IN" sz="2200" dirty="0"/>
              <a:t> describes an HTML document</a:t>
            </a:r>
          </a:p>
          <a:p>
            <a:r>
              <a:rPr lang="en-IN" sz="2200" dirty="0"/>
              <a:t>The text between </a:t>
            </a:r>
            <a:r>
              <a:rPr lang="en-IN" sz="2200" b="1" dirty="0"/>
              <a:t>&lt;head&gt;</a:t>
            </a:r>
            <a:r>
              <a:rPr lang="en-IN" sz="2200" dirty="0"/>
              <a:t> and </a:t>
            </a:r>
            <a:r>
              <a:rPr lang="en-IN" sz="2200" b="1" dirty="0"/>
              <a:t>&lt;/head&gt;</a:t>
            </a:r>
            <a:r>
              <a:rPr lang="en-IN" sz="2200" dirty="0"/>
              <a:t> provides information about the document</a:t>
            </a:r>
          </a:p>
          <a:p>
            <a:r>
              <a:rPr lang="en-IN" sz="2200" dirty="0"/>
              <a:t>The text between </a:t>
            </a:r>
            <a:r>
              <a:rPr lang="en-IN" sz="2200" b="1" dirty="0"/>
              <a:t>&lt;title&gt;</a:t>
            </a:r>
            <a:r>
              <a:rPr lang="en-IN" sz="2200" dirty="0"/>
              <a:t> and </a:t>
            </a:r>
            <a:r>
              <a:rPr lang="en-IN" sz="2200" b="1" dirty="0"/>
              <a:t>&lt;/title&gt;</a:t>
            </a:r>
            <a:r>
              <a:rPr lang="en-IN" sz="2200" dirty="0"/>
              <a:t> provides a title for the document</a:t>
            </a:r>
          </a:p>
          <a:p>
            <a:r>
              <a:rPr lang="en-IN" sz="2200" dirty="0"/>
              <a:t>The text between </a:t>
            </a:r>
            <a:r>
              <a:rPr lang="en-IN" sz="2200" b="1" dirty="0"/>
              <a:t>&lt;body&gt;</a:t>
            </a:r>
            <a:r>
              <a:rPr lang="en-IN" sz="2200" dirty="0"/>
              <a:t> and </a:t>
            </a:r>
            <a:r>
              <a:rPr lang="en-IN" sz="2200" b="1" dirty="0"/>
              <a:t>&lt;/body&gt;</a:t>
            </a:r>
            <a:r>
              <a:rPr lang="en-IN" sz="2200" dirty="0"/>
              <a:t> describes the visible page content</a:t>
            </a:r>
          </a:p>
          <a:p>
            <a:r>
              <a:rPr lang="en-IN" sz="2200" dirty="0"/>
              <a:t>The text between </a:t>
            </a:r>
            <a:r>
              <a:rPr lang="en-IN" sz="2200" b="1" dirty="0"/>
              <a:t>&lt;h1&gt;</a:t>
            </a:r>
            <a:r>
              <a:rPr lang="en-IN" sz="2200" dirty="0"/>
              <a:t> and </a:t>
            </a:r>
            <a:r>
              <a:rPr lang="en-IN" sz="2200" b="1" dirty="0"/>
              <a:t>&lt;/h1&gt;</a:t>
            </a:r>
            <a:r>
              <a:rPr lang="en-IN" sz="2200" dirty="0"/>
              <a:t> describes a heading</a:t>
            </a:r>
          </a:p>
          <a:p>
            <a:r>
              <a:rPr lang="en-IN" sz="2200" dirty="0"/>
              <a:t>The text between </a:t>
            </a:r>
            <a:r>
              <a:rPr lang="en-IN" sz="2200" b="1" dirty="0"/>
              <a:t>&lt;p&gt;</a:t>
            </a:r>
            <a:r>
              <a:rPr lang="en-IN" sz="2200" dirty="0"/>
              <a:t> and </a:t>
            </a:r>
            <a:r>
              <a:rPr lang="en-IN" sz="2200" b="1" dirty="0"/>
              <a:t>&lt;/p&gt;</a:t>
            </a:r>
            <a:r>
              <a:rPr lang="en-IN" sz="2200" dirty="0"/>
              <a:t> describes a paragraph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8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 </a:t>
            </a:r>
            <a:r>
              <a:rPr lang="en-IN" dirty="0" smtClean="0"/>
              <a:t>Editors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Write HTML Using Notepad or </a:t>
            </a:r>
            <a:r>
              <a:rPr lang="en-IN" dirty="0" err="1" smtClean="0"/>
              <a:t>TextEdit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6264696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5" y="4725144"/>
            <a:ext cx="6696744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8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 HTML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Open the saved HTML file in your </a:t>
            </a:r>
            <a:r>
              <a:rPr lang="en-IN" dirty="0" smtClean="0"/>
              <a:t>favourite </a:t>
            </a:r>
            <a:r>
              <a:rPr lang="en-IN" dirty="0"/>
              <a:t>browser. The result will look much like this: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2564904"/>
            <a:ext cx="6067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4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</a:t>
            </a:r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064896" cy="522156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HTML Links</a:t>
            </a:r>
          </a:p>
          <a:p>
            <a:pPr lvl="1"/>
            <a:r>
              <a:rPr lang="en-IN" dirty="0" smtClean="0"/>
              <a:t>&lt;</a:t>
            </a:r>
            <a:r>
              <a:rPr lang="en-IN" dirty="0"/>
              <a:t>a </a:t>
            </a:r>
            <a:r>
              <a:rPr lang="en-IN" dirty="0" err="1"/>
              <a:t>href</a:t>
            </a:r>
            <a:r>
              <a:rPr lang="en-IN" dirty="0"/>
              <a:t>="http://www.w3schools.com"&gt;This is a link&lt;/a</a:t>
            </a:r>
            <a:r>
              <a:rPr lang="en-IN" dirty="0" smtClean="0"/>
              <a:t>&gt;</a:t>
            </a:r>
          </a:p>
          <a:p>
            <a:r>
              <a:rPr lang="en-IN" dirty="0"/>
              <a:t>HTML </a:t>
            </a:r>
            <a:r>
              <a:rPr lang="en-IN" dirty="0" smtClean="0"/>
              <a:t>Images</a:t>
            </a:r>
            <a:endParaRPr lang="en-IN" dirty="0"/>
          </a:p>
          <a:p>
            <a:pPr lvl="1"/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 </a:t>
            </a:r>
            <a:r>
              <a:rPr lang="en-IN" dirty="0" err="1"/>
              <a:t>src</a:t>
            </a:r>
            <a:r>
              <a:rPr lang="en-IN" dirty="0"/>
              <a:t>="w3schools.jpg" alt="W3Schools.com" width="104" height="142</a:t>
            </a:r>
            <a:r>
              <a:rPr lang="en-IN" dirty="0" smtClean="0"/>
              <a:t>"&gt;</a:t>
            </a:r>
            <a:endParaRPr lang="en-IN" dirty="0"/>
          </a:p>
          <a:p>
            <a:r>
              <a:rPr lang="en-IN" dirty="0"/>
              <a:t>HTML Background </a:t>
            </a:r>
            <a:r>
              <a:rPr lang="en-IN" dirty="0" err="1" smtClean="0"/>
              <a:t>Color</a:t>
            </a:r>
            <a:endParaRPr lang="en-IN" dirty="0"/>
          </a:p>
          <a:p>
            <a:pPr lvl="1"/>
            <a:r>
              <a:rPr lang="en-IN" dirty="0"/>
              <a:t>&lt;body style="</a:t>
            </a:r>
            <a:r>
              <a:rPr lang="en-IN" dirty="0" err="1"/>
              <a:t>background-color:lightgrey</a:t>
            </a:r>
            <a:r>
              <a:rPr lang="en-IN" dirty="0" smtClean="0"/>
              <a:t>;"&gt;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dirty="0" smtClean="0"/>
              <a:t> HTML </a:t>
            </a:r>
            <a:r>
              <a:rPr lang="en-IN" dirty="0"/>
              <a:t>Text </a:t>
            </a:r>
            <a:r>
              <a:rPr lang="en-IN" dirty="0" err="1"/>
              <a:t>Color</a:t>
            </a:r>
            <a:endParaRPr lang="en-IN" dirty="0"/>
          </a:p>
          <a:p>
            <a:pPr lvl="1"/>
            <a:r>
              <a:rPr lang="en-IN" dirty="0" smtClean="0"/>
              <a:t>&lt;</a:t>
            </a:r>
            <a:r>
              <a:rPr lang="en-IN" dirty="0"/>
              <a:t>h1 style="</a:t>
            </a:r>
            <a:r>
              <a:rPr lang="en-IN" dirty="0" err="1"/>
              <a:t>color:blue</a:t>
            </a:r>
            <a:r>
              <a:rPr lang="en-IN" dirty="0"/>
              <a:t>;"&gt;This is a heading&lt;/h1&gt;</a:t>
            </a:r>
            <a:br>
              <a:rPr lang="en-IN" dirty="0"/>
            </a:br>
            <a:r>
              <a:rPr lang="en-IN" dirty="0"/>
              <a:t>&lt;p style="</a:t>
            </a:r>
            <a:r>
              <a:rPr lang="en-IN" dirty="0" err="1"/>
              <a:t>color:red</a:t>
            </a:r>
            <a:r>
              <a:rPr lang="en-IN" dirty="0"/>
              <a:t>;"&gt;This is a paragraph.&lt;/p</a:t>
            </a:r>
            <a:r>
              <a:rPr lang="en-IN" dirty="0" smtClean="0"/>
              <a:t>&gt;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dirty="0" smtClean="0"/>
              <a:t>HTML Fonts</a:t>
            </a:r>
            <a:endParaRPr lang="en-IN" dirty="0"/>
          </a:p>
          <a:p>
            <a:pPr lvl="1"/>
            <a:r>
              <a:rPr lang="en-IN" dirty="0"/>
              <a:t>&lt;h1 style="</a:t>
            </a:r>
            <a:r>
              <a:rPr lang="en-IN" dirty="0" err="1"/>
              <a:t>font-family:verdana</a:t>
            </a:r>
            <a:r>
              <a:rPr lang="en-IN" dirty="0"/>
              <a:t>;"&gt;This is a heading&lt;/h1&gt;</a:t>
            </a:r>
            <a:br>
              <a:rPr lang="en-IN" dirty="0"/>
            </a:br>
            <a:r>
              <a:rPr lang="en-IN" dirty="0"/>
              <a:t>&lt;p style="</a:t>
            </a:r>
            <a:r>
              <a:rPr lang="en-IN" dirty="0" err="1"/>
              <a:t>font-family:courier</a:t>
            </a:r>
            <a:r>
              <a:rPr lang="en-IN" dirty="0"/>
              <a:t>;"&gt;This is a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1354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</a:t>
            </a:r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064896" cy="5221560"/>
          </a:xfrm>
        </p:spPr>
        <p:txBody>
          <a:bodyPr>
            <a:normAutofit/>
          </a:bodyPr>
          <a:lstStyle/>
          <a:p>
            <a:r>
              <a:rPr lang="en-IN" dirty="0" smtClean="0"/>
              <a:t>HTML Text Size</a:t>
            </a:r>
          </a:p>
          <a:p>
            <a:pPr lvl="1"/>
            <a:r>
              <a:rPr lang="en-IN" dirty="0"/>
              <a:t>&lt;h1 style="font-size:300%;"&gt;This is a heading&lt;/h1&gt;</a:t>
            </a:r>
            <a:br>
              <a:rPr lang="en-IN" dirty="0"/>
            </a:br>
            <a:r>
              <a:rPr lang="en-IN" dirty="0"/>
              <a:t>&lt;p style="font-size:160%;"&gt;This is a paragraph.&lt;/p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HTML Text Alignment </a:t>
            </a:r>
            <a:endParaRPr lang="en-IN" dirty="0"/>
          </a:p>
          <a:p>
            <a:pPr lvl="1"/>
            <a:r>
              <a:rPr lang="en-IN" dirty="0"/>
              <a:t>&lt;h1 style="</a:t>
            </a:r>
            <a:r>
              <a:rPr lang="en-IN" dirty="0" err="1"/>
              <a:t>text-align:center</a:t>
            </a:r>
            <a:r>
              <a:rPr lang="en-IN" dirty="0"/>
              <a:t>;"&gt;</a:t>
            </a:r>
            <a:r>
              <a:rPr lang="en-IN" dirty="0" err="1"/>
              <a:t>Centered</a:t>
            </a:r>
            <a:r>
              <a:rPr lang="en-IN" dirty="0"/>
              <a:t> Heading&lt;/h1&gt;</a:t>
            </a:r>
            <a:br>
              <a:rPr lang="en-IN" dirty="0"/>
            </a:br>
            <a:r>
              <a:rPr lang="en-IN" dirty="0"/>
              <a:t>&lt;p&gt;This is a paragraph.&lt;/p</a:t>
            </a:r>
            <a:r>
              <a:rPr lang="en-I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02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IN" dirty="0"/>
              <a:t>HTML Text Formatting </a:t>
            </a:r>
            <a:r>
              <a:rPr lang="en-IN" dirty="0" smtClean="0"/>
              <a:t>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980728"/>
            <a:ext cx="7772400" cy="4572000"/>
          </a:xfrm>
        </p:spPr>
        <p:txBody>
          <a:bodyPr/>
          <a:lstStyle/>
          <a:p>
            <a:r>
              <a:rPr lang="en-IN" dirty="0"/>
              <a:t>&lt;p&gt;&lt;b&gt;This text is bold&lt;/b&gt;.&lt;/p</a:t>
            </a:r>
            <a:r>
              <a:rPr lang="en-IN" dirty="0" smtClean="0"/>
              <a:t>&gt;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01626"/>
              </p:ext>
            </p:extLst>
          </p:nvPr>
        </p:nvGraphicFramePr>
        <p:xfrm>
          <a:off x="755576" y="1484784"/>
          <a:ext cx="7772400" cy="4859338"/>
        </p:xfrm>
        <a:graphic>
          <a:graphicData uri="http://schemas.openxmlformats.org/drawingml/2006/table">
            <a:tbl>
              <a:tblPr/>
              <a:tblGrid>
                <a:gridCol w="1549344"/>
                <a:gridCol w="6223056"/>
              </a:tblGrid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Tag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hlinkClick r:id="rId2"/>
                        </a:rPr>
                        <a:t>&lt;b&gt;</a:t>
                      </a:r>
                      <a:endParaRPr lang="en-IN" sz="2000" dirty="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Defines bold text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hlinkClick r:id="rId3"/>
                        </a:rPr>
                        <a:t>&lt;</a:t>
                      </a:r>
                      <a:r>
                        <a:rPr lang="en-IN" sz="2000" dirty="0" err="1">
                          <a:effectLst/>
                          <a:hlinkClick r:id="rId3"/>
                        </a:rPr>
                        <a:t>em</a:t>
                      </a:r>
                      <a:r>
                        <a:rPr lang="en-IN" sz="2000" dirty="0">
                          <a:effectLst/>
                          <a:hlinkClick r:id="rId3"/>
                        </a:rPr>
                        <a:t>&gt;</a:t>
                      </a:r>
                      <a:endParaRPr lang="en-IN" sz="2000" dirty="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emphasized text 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4"/>
                        </a:rPr>
                        <a:t>&lt;i&gt;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italic text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5"/>
                        </a:rPr>
                        <a:t>&lt;small&gt;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smaller text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6"/>
                        </a:rPr>
                        <a:t>&lt;strong&gt;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important text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7"/>
                        </a:rPr>
                        <a:t>&lt;sub&gt;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subscripted text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8"/>
                        </a:rPr>
                        <a:t>&lt;sup&gt;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superscripted text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9"/>
                        </a:rPr>
                        <a:t>&lt;ins&gt;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inserted text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0"/>
                        </a:rPr>
                        <a:t>&lt;del&gt;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deleted text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927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1"/>
                        </a:rPr>
                        <a:t>&lt;mark&gt;</a:t>
                      </a:r>
                      <a:endParaRPr lang="en-IN" sz="2000">
                        <a:effectLst/>
                      </a:endParaRP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Defines marked/highlighted text</a:t>
                      </a:r>
                    </a:p>
                  </a:txBody>
                  <a:tcPr marL="68479" marR="68479" marT="68479" marB="6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9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Table </a:t>
            </a:r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3225552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&lt;table </a:t>
            </a:r>
            <a:r>
              <a:rPr lang="en-IN" sz="2000" dirty="0" smtClean="0"/>
              <a:t>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 &lt;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    &lt;td&gt;Jill&lt;/td&gt;</a:t>
            </a:r>
            <a:br>
              <a:rPr lang="en-IN" sz="2000" dirty="0"/>
            </a:br>
            <a:r>
              <a:rPr lang="en-IN" sz="2000" dirty="0"/>
              <a:t>    &lt;td&gt;Smith&lt;/td&gt; </a:t>
            </a:r>
            <a:br>
              <a:rPr lang="en-IN" sz="2000" dirty="0"/>
            </a:br>
            <a:r>
              <a:rPr lang="en-IN" sz="2000" dirty="0"/>
              <a:t>    &lt;td&gt;50&lt;/td&gt;</a:t>
            </a:r>
            <a:br>
              <a:rPr lang="en-IN" sz="2000" dirty="0"/>
            </a:br>
            <a:r>
              <a:rPr lang="en-IN" sz="2000" dirty="0"/>
              <a:t>  &lt;/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  &lt;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    &lt;td&gt;Eve&lt;/td&gt;</a:t>
            </a:r>
            <a:br>
              <a:rPr lang="en-IN" sz="2000" dirty="0"/>
            </a:br>
            <a:r>
              <a:rPr lang="en-IN" sz="2000" dirty="0"/>
              <a:t>    &lt;td&gt;Jackson&lt;/td&gt; </a:t>
            </a:r>
            <a:br>
              <a:rPr lang="en-IN" sz="2000" dirty="0"/>
            </a:br>
            <a:r>
              <a:rPr lang="en-IN" sz="2000" dirty="0"/>
              <a:t>    &lt;td&gt;94&lt;/td&gt;</a:t>
            </a:r>
            <a:br>
              <a:rPr lang="en-IN" sz="2000" dirty="0"/>
            </a:br>
            <a:r>
              <a:rPr lang="en-IN" sz="2000" dirty="0"/>
              <a:t>  &lt;/</a:t>
            </a:r>
            <a:r>
              <a:rPr lang="en-IN" sz="2000" dirty="0" err="1"/>
              <a:t>tr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/>
              <a:t>&lt;/table&gt;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76055"/>
            <a:ext cx="532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9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</TotalTime>
  <Words>486</Words>
  <Application>Microsoft Office PowerPoint</Application>
  <PresentationFormat>On-screen Show (4:3)</PresentationFormat>
  <Paragraphs>170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HTML</vt:lpstr>
      <vt:lpstr>What is HTML?</vt:lpstr>
      <vt:lpstr>HTML Tags &lt;tagname&gt;content&lt;/tagname&gt;</vt:lpstr>
      <vt:lpstr>HTML Editors</vt:lpstr>
      <vt:lpstr>Run HTML Programs</vt:lpstr>
      <vt:lpstr>HTML Basics</vt:lpstr>
      <vt:lpstr>HTML Basics</vt:lpstr>
      <vt:lpstr>HTML Text Formatting Elements</vt:lpstr>
      <vt:lpstr>HTML Table Example</vt:lpstr>
      <vt:lpstr>HTML Table Example</vt:lpstr>
      <vt:lpstr>HTML Table Example</vt:lpstr>
      <vt:lpstr>Table With Heading</vt:lpstr>
      <vt:lpstr>HTML Forms</vt:lpstr>
      <vt:lpstr>HTML Form Elements</vt:lpstr>
      <vt:lpstr>HTML Form Elements</vt:lpstr>
      <vt:lpstr>HTML Form Elements</vt:lpstr>
      <vt:lpstr>HTML Form Elements</vt:lpstr>
      <vt:lpstr>HTML Form Elements</vt:lpstr>
      <vt:lpstr>HTML Form Elements</vt:lpstr>
      <vt:lpstr>HTML Form Elements</vt:lpstr>
      <vt:lpstr>HTML Form Elements</vt:lpstr>
      <vt:lpstr>HTML Form Elements</vt:lpstr>
      <vt:lpstr>HTML Form Elements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HP</dc:creator>
  <cp:lastModifiedBy>HP</cp:lastModifiedBy>
  <cp:revision>23</cp:revision>
  <dcterms:created xsi:type="dcterms:W3CDTF">2016-03-03T12:11:34Z</dcterms:created>
  <dcterms:modified xsi:type="dcterms:W3CDTF">2017-01-24T02:35:01Z</dcterms:modified>
</cp:coreProperties>
</file>