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PHP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2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operators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90785"/>
              </p:ext>
            </p:extLst>
          </p:nvPr>
        </p:nvGraphicFramePr>
        <p:xfrm>
          <a:off x="685800" y="2895600"/>
          <a:ext cx="7848600" cy="1376568"/>
        </p:xfrm>
        <a:graphic>
          <a:graphicData uri="http://schemas.openxmlformats.org/drawingml/2006/table">
            <a:tbl>
              <a:tblPr/>
              <a:tblGrid>
                <a:gridCol w="762000"/>
                <a:gridCol w="1905000"/>
                <a:gridCol w="1752600"/>
                <a:gridCol w="3429000"/>
              </a:tblGrid>
              <a:tr h="63001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.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Concatenation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$txt1 . $txt2</a:t>
                      </a:r>
                      <a:endParaRPr lang="en-IN" sz="2000" dirty="0">
                        <a:effectLst/>
                      </a:endParaRP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Concatenation of $txt1 and $txt2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3001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.=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Concatenation assignment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$txt1 .= $txt2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Appends $txt2 to $txt1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02350"/>
              </p:ext>
            </p:extLst>
          </p:nvPr>
        </p:nvGraphicFramePr>
        <p:xfrm>
          <a:off x="762000" y="1600200"/>
          <a:ext cx="7772400" cy="876535"/>
        </p:xfrm>
        <a:graphic>
          <a:graphicData uri="http://schemas.openxmlformats.org/drawingml/2006/table">
            <a:tbl>
              <a:tblPr/>
              <a:tblGrid>
                <a:gridCol w="914400"/>
                <a:gridCol w="990600"/>
                <a:gridCol w="1295400"/>
                <a:gridCol w="4572000"/>
              </a:tblGrid>
              <a:tr h="87653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===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Identical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$x ===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Returns true if $x is equal to $y, and they are of the same type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8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IN" dirty="0"/>
              <a:t>PHP Array </a:t>
            </a:r>
            <a:r>
              <a:rPr lang="en-IN" dirty="0" smtClean="0"/>
              <a:t>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669568"/>
              </p:ext>
            </p:extLst>
          </p:nvPr>
        </p:nvGraphicFramePr>
        <p:xfrm>
          <a:off x="228600" y="990601"/>
          <a:ext cx="8763000" cy="5648945"/>
        </p:xfrm>
        <a:graphic>
          <a:graphicData uri="http://schemas.openxmlformats.org/drawingml/2006/table">
            <a:tbl>
              <a:tblPr/>
              <a:tblGrid>
                <a:gridCol w="1167370"/>
                <a:gridCol w="1459213"/>
                <a:gridCol w="1556494"/>
                <a:gridCol w="4579923"/>
              </a:tblGrid>
              <a:tr h="48827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Operator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Name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Result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35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+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Union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$x +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Union of $x and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251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==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Equality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$x ==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Returns true if $x and $y have the same key/value pairs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206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===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Identity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$x ===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Returns true if $x and $y have the same key/value pairs in the same order and of the same types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9335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!=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Inequality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$x !=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Returns true if $x is not equal to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35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&lt;&gt;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Inequality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$x &lt;&gt;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Returns true if $x is not equal to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9335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!==</a:t>
                      </a:r>
                    </a:p>
                  </a:txBody>
                  <a:tcPr marL="13695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Non-identity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$x !==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Returns true if $x is not identical to $y</a:t>
                      </a:r>
                    </a:p>
                  </a:txBody>
                  <a:tcPr marL="68479" marR="68479" marT="68479" marB="684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4400" y="1528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 Conditional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if statement</a:t>
            </a:r>
            <a:r>
              <a:rPr lang="en-IN" dirty="0"/>
              <a:t> - executes some code if one condition is true</a:t>
            </a:r>
          </a:p>
          <a:p>
            <a:r>
              <a:rPr lang="en-IN" b="1" dirty="0"/>
              <a:t>if...else statement</a:t>
            </a:r>
            <a:r>
              <a:rPr lang="en-IN" dirty="0"/>
              <a:t> - executes some code if a condition is true and another code if that condition is false</a:t>
            </a:r>
          </a:p>
          <a:p>
            <a:r>
              <a:rPr lang="en-IN" b="1" dirty="0"/>
              <a:t>if...</a:t>
            </a:r>
            <a:r>
              <a:rPr lang="en-IN" b="1" dirty="0" err="1"/>
              <a:t>elseif</a:t>
            </a:r>
            <a:r>
              <a:rPr lang="en-IN" b="1" dirty="0"/>
              <a:t>....else statement</a:t>
            </a:r>
            <a:r>
              <a:rPr lang="en-IN" dirty="0"/>
              <a:t> - executes different codes for more than two conditions</a:t>
            </a:r>
          </a:p>
          <a:p>
            <a:r>
              <a:rPr lang="en-IN" b="1" dirty="0"/>
              <a:t>switch statement</a:t>
            </a:r>
            <a:r>
              <a:rPr lang="en-IN" dirty="0"/>
              <a:t> - selects one of many blocks of code to be executed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8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while </a:t>
            </a:r>
            <a:r>
              <a:rPr lang="en-IN" dirty="0"/>
              <a:t>- loops through a block of code as long as the specified condition is true</a:t>
            </a:r>
          </a:p>
          <a:p>
            <a:r>
              <a:rPr lang="en-IN" b="1" dirty="0"/>
              <a:t>do...while</a:t>
            </a:r>
            <a:r>
              <a:rPr lang="en-IN" dirty="0"/>
              <a:t> - loops through a block of code once, and then repeats the loop as long as the specified condition is true</a:t>
            </a:r>
          </a:p>
          <a:p>
            <a:r>
              <a:rPr lang="en-IN" b="1" dirty="0"/>
              <a:t>for </a:t>
            </a:r>
            <a:r>
              <a:rPr lang="en-IN" dirty="0"/>
              <a:t>- loops through a block of code a specified number of times</a:t>
            </a:r>
          </a:p>
          <a:p>
            <a:r>
              <a:rPr lang="en-IN" b="1" dirty="0" err="1"/>
              <a:t>foreach</a:t>
            </a:r>
            <a:r>
              <a:rPr lang="en-IN" b="1" dirty="0"/>
              <a:t> </a:t>
            </a:r>
            <a:r>
              <a:rPr lang="en-IN" dirty="0"/>
              <a:t>- loops through a block of code for each element in an array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2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PHP </a:t>
            </a:r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User defined function</a:t>
            </a:r>
          </a:p>
          <a:p>
            <a:r>
              <a:rPr lang="en-IN" dirty="0" smtClean="0"/>
              <a:t>function</a:t>
            </a:r>
            <a:r>
              <a:rPr lang="en-IN" dirty="0"/>
              <a:t> </a:t>
            </a:r>
            <a:r>
              <a:rPr lang="en-IN" i="1" dirty="0" err="1"/>
              <a:t>functionName</a:t>
            </a:r>
            <a:r>
              <a:rPr lang="en-IN" dirty="0"/>
              <a:t>() {</a:t>
            </a:r>
            <a:br>
              <a:rPr lang="en-IN" dirty="0"/>
            </a:br>
            <a:r>
              <a:rPr lang="en-IN" i="1" dirty="0"/>
              <a:t>    code to be executed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9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PHP  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Indexed arrays</a:t>
            </a:r>
            <a:r>
              <a:rPr lang="en-IN" dirty="0"/>
              <a:t> - Arrays with a numeric index</a:t>
            </a:r>
          </a:p>
          <a:p>
            <a:r>
              <a:rPr lang="en-IN" b="1" dirty="0"/>
              <a:t>Associative arrays</a:t>
            </a:r>
            <a:r>
              <a:rPr lang="en-IN" dirty="0"/>
              <a:t> - Arrays with named keys</a:t>
            </a:r>
          </a:p>
          <a:p>
            <a:r>
              <a:rPr lang="en-IN" b="1" dirty="0"/>
              <a:t>Multidimensional arrays</a:t>
            </a:r>
            <a:r>
              <a:rPr lang="en-IN" dirty="0"/>
              <a:t> - Arrays containing one or more arrays</a:t>
            </a:r>
          </a:p>
          <a:p>
            <a:r>
              <a:rPr lang="en-IN" b="1" dirty="0" smtClean="0"/>
              <a:t>Indexed arrays</a:t>
            </a:r>
          </a:p>
          <a:p>
            <a:pPr lvl="1"/>
            <a:r>
              <a:rPr lang="en-IN" dirty="0" smtClean="0"/>
              <a:t>$</a:t>
            </a:r>
            <a:r>
              <a:rPr lang="en-IN" dirty="0"/>
              <a:t>cars = array("Volvo", "BMW", "Toyota</a:t>
            </a:r>
            <a:r>
              <a:rPr lang="en-IN" dirty="0" smtClean="0"/>
              <a:t>");</a:t>
            </a:r>
          </a:p>
          <a:p>
            <a:pPr lvl="1"/>
            <a:r>
              <a:rPr lang="en-IN" dirty="0"/>
              <a:t>echo "I like </a:t>
            </a:r>
            <a:r>
              <a:rPr lang="en-IN" dirty="0" smtClean="0"/>
              <a:t>"</a:t>
            </a:r>
            <a:r>
              <a:rPr lang="en-IN" dirty="0"/>
              <a:t> . $cars[0] . ", " . $cars[1] . " and " . $cars[2] . </a:t>
            </a:r>
            <a:r>
              <a:rPr lang="en-IN" dirty="0" smtClean="0"/>
              <a:t>".";</a:t>
            </a:r>
          </a:p>
          <a:p>
            <a:pPr lvl="1"/>
            <a:r>
              <a:rPr lang="en-IN" dirty="0"/>
              <a:t>echo count($cars</a:t>
            </a:r>
            <a:r>
              <a:rPr lang="en-IN" dirty="0" smtClean="0"/>
              <a:t>);</a:t>
            </a:r>
          </a:p>
          <a:p>
            <a:pPr lvl="1"/>
            <a:r>
              <a:rPr lang="en-IN" dirty="0"/>
              <a:t>for($x = 0; $x &lt; $</a:t>
            </a:r>
            <a:r>
              <a:rPr lang="en-IN" dirty="0" err="1"/>
              <a:t>arrlength</a:t>
            </a:r>
            <a:r>
              <a:rPr lang="en-IN" dirty="0"/>
              <a:t>; $x++) {</a:t>
            </a:r>
            <a:br>
              <a:rPr lang="en-IN" dirty="0"/>
            </a:br>
            <a:r>
              <a:rPr lang="en-IN" dirty="0"/>
              <a:t>    echo $cars[$x];</a:t>
            </a:r>
            <a:br>
              <a:rPr lang="en-IN" dirty="0"/>
            </a:br>
            <a:r>
              <a:rPr lang="en-IN" dirty="0"/>
              <a:t>    echo 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</p:txBody>
      </p:sp>
    </p:spTree>
    <p:extLst>
      <p:ext uri="{BB962C8B-B14F-4D97-AF65-F5344CB8AC3E}">
        <p14:creationId xmlns:p14="http://schemas.microsoft.com/office/powerpoint/2010/main" val="37026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PHP  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15400" cy="4572000"/>
          </a:xfrm>
        </p:spPr>
        <p:txBody>
          <a:bodyPr/>
          <a:lstStyle/>
          <a:p>
            <a:r>
              <a:rPr lang="en-IN" dirty="0"/>
              <a:t>Associative </a:t>
            </a:r>
            <a:r>
              <a:rPr lang="en-IN" dirty="0" smtClean="0"/>
              <a:t>Arrays</a:t>
            </a:r>
          </a:p>
          <a:p>
            <a:pPr marL="0" indent="0"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$food </a:t>
            </a:r>
            <a:r>
              <a:rPr lang="en-IN" dirty="0"/>
              <a:t>= array('fruits1' =&gt; 'orange', 'fruits2' =&gt;'banana','fruits3' =&gt; 'apple');</a:t>
            </a:r>
          </a:p>
          <a:p>
            <a:pPr marL="320040" lvl="1" indent="0">
              <a:buNone/>
            </a:pPr>
            <a:r>
              <a:rPr lang="en-IN" dirty="0" err="1"/>
              <a:t>foreach</a:t>
            </a:r>
            <a:r>
              <a:rPr lang="en-IN" dirty="0"/>
              <a:t>($food as $key=&gt;$b)</a:t>
            </a:r>
          </a:p>
          <a:p>
            <a:pPr marL="320040" lvl="1" indent="0">
              <a:buNone/>
            </a:pPr>
            <a:r>
              <a:rPr lang="en-IN" dirty="0"/>
              <a:t>echo $key."   ".$b."&lt;</a:t>
            </a:r>
            <a:r>
              <a:rPr lang="en-IN" dirty="0" err="1"/>
              <a:t>br</a:t>
            </a:r>
            <a:r>
              <a:rPr lang="en-IN" dirty="0" smtClean="0"/>
              <a:t>&gt;";</a:t>
            </a:r>
          </a:p>
          <a:p>
            <a:pPr marL="320040" lvl="1" indent="0">
              <a:buNone/>
            </a:pPr>
            <a:r>
              <a:rPr lang="en-IN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345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 Array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1981200" cy="4572000"/>
          </a:xfrm>
        </p:spPr>
        <p:txBody>
          <a:bodyPr/>
          <a:lstStyle/>
          <a:p>
            <a:r>
              <a:rPr lang="en-IN" dirty="0" smtClean="0"/>
              <a:t>Merge</a:t>
            </a:r>
          </a:p>
          <a:p>
            <a:r>
              <a:rPr lang="en-IN" dirty="0" smtClean="0"/>
              <a:t>Push</a:t>
            </a:r>
          </a:p>
          <a:p>
            <a:r>
              <a:rPr lang="en-IN" dirty="0" smtClean="0"/>
              <a:t>Pop</a:t>
            </a:r>
          </a:p>
          <a:p>
            <a:r>
              <a:rPr lang="en-IN" dirty="0" smtClean="0"/>
              <a:t>Search</a:t>
            </a:r>
          </a:p>
          <a:p>
            <a:r>
              <a:rPr lang="en-IN" dirty="0" smtClean="0"/>
              <a:t>Reverse</a:t>
            </a:r>
          </a:p>
          <a:p>
            <a:r>
              <a:rPr lang="en-IN" dirty="0" smtClean="0"/>
              <a:t>Replace</a:t>
            </a:r>
          </a:p>
          <a:p>
            <a:r>
              <a:rPr lang="en-IN" dirty="0" smtClean="0"/>
              <a:t>Shift</a:t>
            </a:r>
          </a:p>
          <a:p>
            <a:r>
              <a:rPr lang="en-IN" dirty="0" smtClean="0"/>
              <a:t>Slice</a:t>
            </a:r>
          </a:p>
          <a:p>
            <a:r>
              <a:rPr lang="en-IN" dirty="0" smtClean="0"/>
              <a:t>Splice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0" y="1579418"/>
            <a:ext cx="1981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Merge</a:t>
            </a:r>
          </a:p>
          <a:p>
            <a:r>
              <a:rPr lang="en-IN" dirty="0" smtClean="0"/>
              <a:t>Sort</a:t>
            </a:r>
          </a:p>
          <a:p>
            <a:r>
              <a:rPr lang="en-IN" dirty="0" err="1" smtClean="0"/>
              <a:t>Rsort</a:t>
            </a:r>
            <a:endParaRPr lang="en-IN" dirty="0" smtClean="0"/>
          </a:p>
          <a:p>
            <a:r>
              <a:rPr lang="en-IN" dirty="0" err="1" smtClean="0"/>
              <a:t>asort</a:t>
            </a:r>
            <a:endParaRPr lang="en-IN" dirty="0" smtClean="0"/>
          </a:p>
          <a:p>
            <a:r>
              <a:rPr lang="en-IN" dirty="0" err="1" smtClean="0"/>
              <a:t>Ksort</a:t>
            </a:r>
            <a:endParaRPr lang="en-IN" dirty="0" smtClean="0"/>
          </a:p>
          <a:p>
            <a:r>
              <a:rPr lang="en-IN" dirty="0" err="1" smtClean="0"/>
              <a:t>arsort</a:t>
            </a:r>
            <a:endParaRPr lang="en-IN" dirty="0" smtClean="0"/>
          </a:p>
          <a:p>
            <a:r>
              <a:rPr lang="en-IN" dirty="0" err="1" smtClean="0"/>
              <a:t>Krsort</a:t>
            </a:r>
            <a:endParaRPr lang="en-IN" dirty="0" smtClean="0"/>
          </a:p>
          <a:p>
            <a:r>
              <a:rPr lang="en-IN" dirty="0" smtClean="0"/>
              <a:t>Sum</a:t>
            </a:r>
          </a:p>
          <a:p>
            <a:r>
              <a:rPr lang="en-IN" dirty="0" smtClean="0"/>
              <a:t>Count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203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en-US" dirty="0"/>
              <a:t>PHP is a scripting language commonly used on web servers.</a:t>
            </a:r>
          </a:p>
          <a:p>
            <a:pPr lvl="1"/>
            <a:r>
              <a:rPr lang="en-GB" altLang="en-US" dirty="0"/>
              <a:t>Stands for “PHP: Hypertext </a:t>
            </a:r>
            <a:r>
              <a:rPr lang="en-GB" altLang="en-US" dirty="0" err="1"/>
              <a:t>Preprocessor</a:t>
            </a:r>
            <a:r>
              <a:rPr lang="en-GB" altLang="en-US" dirty="0"/>
              <a:t>”</a:t>
            </a:r>
          </a:p>
          <a:p>
            <a:pPr lvl="1"/>
            <a:r>
              <a:rPr lang="en-GB" altLang="en-US" dirty="0"/>
              <a:t>Open source</a:t>
            </a:r>
          </a:p>
          <a:p>
            <a:pPr lvl="1"/>
            <a:r>
              <a:rPr lang="en-GB" altLang="en-US" dirty="0"/>
              <a:t>Embedded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8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Dynamic generation of web-page content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Database interaction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Processing of user supplied data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Email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File handling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Text processing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Network interaction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And more…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Fundamentals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GB" altLang="en-US" dirty="0"/>
              <a:t>PHP is embedded within </a:t>
            </a:r>
            <a:r>
              <a:rPr lang="en-GB" altLang="en-US" dirty="0" smtClean="0"/>
              <a:t>tags</a:t>
            </a:r>
            <a:r>
              <a:rPr lang="en-GB" altLang="en-US" dirty="0"/>
              <a:t>: </a:t>
            </a:r>
            <a:r>
              <a:rPr lang="en-GB" altLang="en-US" dirty="0">
                <a:solidFill>
                  <a:srgbClr val="FF0000"/>
                </a:solidFill>
              </a:rPr>
              <a:t>&lt;?</a:t>
            </a:r>
            <a:r>
              <a:rPr lang="en-GB" altLang="en-US" dirty="0" err="1">
                <a:solidFill>
                  <a:srgbClr val="FF0000"/>
                </a:solidFill>
              </a:rPr>
              <a:t>php</a:t>
            </a:r>
            <a:r>
              <a:rPr lang="en-GB" altLang="en-US" dirty="0"/>
              <a:t>  …  </a:t>
            </a:r>
            <a:r>
              <a:rPr lang="en-GB" altLang="en-US" dirty="0">
                <a:solidFill>
                  <a:srgbClr val="FF0000"/>
                </a:solidFill>
              </a:rPr>
              <a:t>?&gt;</a:t>
            </a:r>
          </a:p>
          <a:p>
            <a:r>
              <a:rPr lang="en-GB" altLang="en-US" dirty="0" smtClean="0"/>
              <a:t>Each </a:t>
            </a:r>
            <a:r>
              <a:rPr lang="en-GB" altLang="en-US" dirty="0"/>
              <a:t>line of PHP is terminated, </a:t>
            </a:r>
            <a:r>
              <a:rPr lang="en-GB" altLang="en-US" dirty="0" smtClean="0"/>
              <a:t>with </a:t>
            </a:r>
            <a:r>
              <a:rPr lang="en-GB" altLang="en-US" dirty="0"/>
              <a:t>a semi-colon</a:t>
            </a:r>
            <a:r>
              <a:rPr lang="en-GB" alt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itchFamily="49" charset="0"/>
              </a:rPr>
              <a:t>&lt;html&gt; 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itchFamily="49" charset="0"/>
              </a:rPr>
              <a:t>&lt;head&gt; 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itchFamily="49" charset="0"/>
              </a:rPr>
              <a:t>&lt;title&gt;PHP Test&lt;/title&gt; 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itchFamily="49" charset="0"/>
              </a:rPr>
              <a:t>&lt;/head&gt; 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itchFamily="49" charset="0"/>
              </a:rPr>
              <a:t>&lt;body&gt; 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400" b="1" dirty="0">
                <a:solidFill>
                  <a:srgbClr val="FF0000"/>
                </a:solidFill>
                <a:latin typeface="Courier New" pitchFamily="49" charset="0"/>
              </a:rPr>
              <a:t>&lt;?</a:t>
            </a:r>
            <a:r>
              <a:rPr lang="en-GB" altLang="en-US" sz="2400" b="1" dirty="0" err="1">
                <a:solidFill>
                  <a:srgbClr val="FF0000"/>
                </a:solidFill>
                <a:latin typeface="Courier New" pitchFamily="49" charset="0"/>
              </a:rPr>
              <a:t>php</a:t>
            </a:r>
            <a:r>
              <a:rPr lang="en-GB" altLang="en-US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en-GB" altLang="en-US" sz="2400" b="1" dirty="0">
                <a:solidFill>
                  <a:srgbClr val="0000FF"/>
                </a:solidFill>
                <a:latin typeface="Courier New" pitchFamily="49" charset="0"/>
              </a:rPr>
              <a:t>echo </a:t>
            </a:r>
            <a:r>
              <a:rPr lang="en-GB" altLang="en-US" sz="2400" b="1" dirty="0">
                <a:solidFill>
                  <a:srgbClr val="CC0000"/>
                </a:solidFill>
                <a:latin typeface="Courier New" pitchFamily="49" charset="0"/>
              </a:rPr>
              <a:t>‘&lt;p&gt;Hello World!&lt;/p&gt;’</a:t>
            </a:r>
            <a:r>
              <a:rPr lang="en-GB" altLang="en-US" sz="2400" b="1" dirty="0">
                <a:latin typeface="Courier New" pitchFamily="49" charset="0"/>
              </a:rPr>
              <a:t>;</a:t>
            </a:r>
            <a:r>
              <a:rPr lang="en-GB" altLang="en-US" sz="24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en-GB" altLang="en-US" sz="2400" b="1" dirty="0">
                <a:solidFill>
                  <a:srgbClr val="FF0000"/>
                </a:solidFill>
                <a:latin typeface="Courier New" pitchFamily="49" charset="0"/>
              </a:rPr>
              <a:t>?&gt;</a:t>
            </a:r>
            <a:r>
              <a:rPr lang="en-GB" alt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itchFamily="49" charset="0"/>
              </a:rPr>
              <a:t>&lt;/body&gt; 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400" b="1" dirty="0">
                <a:latin typeface="Courier New" pitchFamily="49" charset="0"/>
              </a:rPr>
              <a:t>&lt;/html&gt;</a:t>
            </a:r>
            <a:endParaRPr lang="en-GB" altLang="en-US" sz="2400" dirty="0"/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7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Literals</a:t>
            </a:r>
            <a:r>
              <a:rPr lang="en-GB" altLang="en-US" dirty="0"/>
              <a:t> </a:t>
            </a:r>
            <a:r>
              <a:rPr lang="en-GB" altLang="en-US" dirty="0" smtClean="0"/>
              <a:t>&amp;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GB" altLang="en-US" dirty="0"/>
              <a:t>Literals..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All </a:t>
            </a:r>
            <a:r>
              <a:rPr lang="en-GB" altLang="en-US" dirty="0"/>
              <a:t>strings must be enclosed in single of double quotes: </a:t>
            </a:r>
            <a:r>
              <a:rPr lang="en-GB" altLang="en-US" dirty="0">
                <a:solidFill>
                  <a:srgbClr val="CC0000"/>
                </a:solidFill>
              </a:rPr>
              <a:t>‘Hello’</a:t>
            </a:r>
            <a:r>
              <a:rPr lang="en-GB" altLang="en-US" dirty="0"/>
              <a:t> or </a:t>
            </a:r>
            <a:r>
              <a:rPr lang="en-GB" altLang="en-US" dirty="0">
                <a:solidFill>
                  <a:srgbClr val="CC0000"/>
                </a:solidFill>
              </a:rPr>
              <a:t>“Hello”</a:t>
            </a:r>
            <a:r>
              <a:rPr lang="en-GB" altLang="en-US" dirty="0"/>
              <a:t>.</a:t>
            </a:r>
            <a:endParaRPr lang="en-GB" altLang="en-US" dirty="0">
              <a:solidFill>
                <a:srgbClr val="CC0000"/>
              </a:solidFill>
            </a:endParaRPr>
          </a:p>
          <a:p>
            <a:pPr lvl="1"/>
            <a:r>
              <a:rPr lang="en-GB" altLang="en-US" dirty="0"/>
              <a:t>Numbers are not in enclosed in quotes: 1 or 45 or 34.564</a:t>
            </a:r>
          </a:p>
          <a:p>
            <a:pPr lvl="1"/>
            <a:r>
              <a:rPr lang="en-GB" altLang="en-US" dirty="0"/>
              <a:t>Booleans (true/</a:t>
            </a:r>
            <a:r>
              <a:rPr lang="en-GB" altLang="en-US" dirty="0" err="1"/>
              <a:t>flase</a:t>
            </a:r>
            <a:r>
              <a:rPr lang="en-GB" altLang="en-US" dirty="0"/>
              <a:t>) can be written directly as </a:t>
            </a:r>
            <a:r>
              <a:rPr lang="en-GB" altLang="en-US" dirty="0">
                <a:solidFill>
                  <a:srgbClr val="0000FF"/>
                </a:solidFill>
              </a:rPr>
              <a:t>true</a:t>
            </a:r>
            <a:r>
              <a:rPr lang="en-GB" altLang="en-US" dirty="0"/>
              <a:t> or </a:t>
            </a:r>
            <a:r>
              <a:rPr lang="en-GB" altLang="en-US" dirty="0">
                <a:solidFill>
                  <a:srgbClr val="0000FF"/>
                </a:solidFill>
              </a:rPr>
              <a:t>false</a:t>
            </a:r>
            <a:r>
              <a:rPr lang="en-GB" altLang="en-US" dirty="0"/>
              <a:t>.</a:t>
            </a:r>
          </a:p>
          <a:p>
            <a:r>
              <a:rPr lang="en-GB" altLang="en-US" dirty="0" smtClean="0"/>
              <a:t>Comments</a:t>
            </a:r>
          </a:p>
          <a:p>
            <a:pPr>
              <a:buNone/>
            </a:pPr>
            <a:r>
              <a:rPr lang="en-GB" altLang="en-US" dirty="0" smtClean="0">
                <a:solidFill>
                  <a:srgbClr val="FFCC00"/>
                </a:solidFill>
              </a:rPr>
              <a:t>		// </a:t>
            </a:r>
            <a:r>
              <a:rPr lang="en-GB" altLang="en-US" dirty="0">
                <a:solidFill>
                  <a:srgbClr val="FFCC00"/>
                </a:solidFill>
              </a:rPr>
              <a:t>This is a comment</a:t>
            </a:r>
          </a:p>
          <a:p>
            <a:pPr>
              <a:buNone/>
            </a:pPr>
            <a:r>
              <a:rPr lang="en-GB" altLang="en-US" dirty="0">
                <a:solidFill>
                  <a:srgbClr val="FFCC00"/>
                </a:solidFill>
              </a:rPr>
              <a:t>	</a:t>
            </a:r>
            <a:r>
              <a:rPr lang="en-GB" altLang="en-US" dirty="0" smtClean="0">
                <a:solidFill>
                  <a:srgbClr val="FFCC00"/>
                </a:solidFill>
              </a:rPr>
              <a:t>	# </a:t>
            </a:r>
            <a:r>
              <a:rPr lang="en-GB" altLang="en-US" dirty="0">
                <a:solidFill>
                  <a:srgbClr val="FFCC00"/>
                </a:solidFill>
              </a:rPr>
              <a:t>This is also a comment</a:t>
            </a:r>
          </a:p>
          <a:p>
            <a:pPr>
              <a:buNone/>
            </a:pPr>
            <a:r>
              <a:rPr lang="en-GB" altLang="en-US" dirty="0">
                <a:solidFill>
                  <a:srgbClr val="FFCC00"/>
                </a:solidFill>
              </a:rPr>
              <a:t>	</a:t>
            </a:r>
            <a:r>
              <a:rPr lang="en-GB" altLang="en-US" dirty="0" smtClean="0">
                <a:solidFill>
                  <a:srgbClr val="FFCC00"/>
                </a:solidFill>
              </a:rPr>
              <a:t>	/* </a:t>
            </a:r>
            <a:r>
              <a:rPr lang="en-GB" altLang="en-US" dirty="0">
                <a:solidFill>
                  <a:srgbClr val="FFCC00"/>
                </a:solidFill>
              </a:rPr>
              <a:t>This is a comment</a:t>
            </a:r>
            <a:br>
              <a:rPr lang="en-GB" altLang="en-US" dirty="0">
                <a:solidFill>
                  <a:srgbClr val="FFCC00"/>
                </a:solidFill>
              </a:rPr>
            </a:br>
            <a:r>
              <a:rPr lang="en-GB" altLang="en-US" dirty="0" smtClean="0">
                <a:solidFill>
                  <a:srgbClr val="FFCC00"/>
                </a:solidFill>
              </a:rPr>
              <a:t>	that </a:t>
            </a:r>
            <a:r>
              <a:rPr lang="en-GB" altLang="en-US" dirty="0">
                <a:solidFill>
                  <a:srgbClr val="FFCC00"/>
                </a:solidFill>
              </a:rPr>
              <a:t>is spread over</a:t>
            </a:r>
            <a:br>
              <a:rPr lang="en-GB" altLang="en-US" dirty="0">
                <a:solidFill>
                  <a:srgbClr val="FFCC00"/>
                </a:solidFill>
              </a:rPr>
            </a:br>
            <a:r>
              <a:rPr lang="en-GB" altLang="en-US" dirty="0" smtClean="0">
                <a:solidFill>
                  <a:srgbClr val="FFCC00"/>
                </a:solidFill>
              </a:rPr>
              <a:t>	multiple </a:t>
            </a:r>
            <a:r>
              <a:rPr lang="en-GB" altLang="en-US" dirty="0">
                <a:solidFill>
                  <a:srgbClr val="FFCC00"/>
                </a:solidFill>
              </a:rPr>
              <a:t>lines */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6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altLang="en-US" dirty="0"/>
              <a:t>Displaying </a:t>
            </a:r>
            <a:r>
              <a:rPr lang="en-GB" altLang="en-US" dirty="0" smtClean="0"/>
              <a:t>Data</a:t>
            </a:r>
          </a:p>
          <a:p>
            <a:pPr lvl="1"/>
            <a:r>
              <a:rPr lang="en-GB" altLang="en-US" dirty="0"/>
              <a:t>There are two language constructs available to display data: </a:t>
            </a:r>
            <a:r>
              <a:rPr lang="en-GB" altLang="en-US" dirty="0">
                <a:solidFill>
                  <a:srgbClr val="0000FF"/>
                </a:solidFill>
              </a:rPr>
              <a:t>print</a:t>
            </a:r>
            <a:r>
              <a:rPr lang="en-GB" altLang="en-US" dirty="0"/>
              <a:t>() and </a:t>
            </a:r>
            <a:r>
              <a:rPr lang="en-GB" altLang="en-US" dirty="0">
                <a:solidFill>
                  <a:srgbClr val="0000FF"/>
                </a:solidFill>
              </a:rPr>
              <a:t>echo</a:t>
            </a:r>
            <a:r>
              <a:rPr lang="en-GB" altLang="en-US" dirty="0"/>
              <a:t>().</a:t>
            </a:r>
          </a:p>
          <a:p>
            <a:pPr lvl="1"/>
            <a:r>
              <a:rPr lang="en-GB" altLang="en-US" dirty="0"/>
              <a:t>They can be used with or without brackets.</a:t>
            </a:r>
          </a:p>
          <a:p>
            <a:pPr lvl="1"/>
            <a:r>
              <a:rPr lang="en-GB" altLang="en-US" dirty="0"/>
              <a:t>Note that the data ‘displayed’ by PHP is actually parsed by your browser as HTML. View source to see actual </a:t>
            </a:r>
            <a:r>
              <a:rPr lang="en-GB" altLang="en-US" dirty="0" smtClean="0"/>
              <a:t>output</a:t>
            </a:r>
          </a:p>
          <a:p>
            <a:pPr>
              <a:buNone/>
            </a:pPr>
            <a:r>
              <a:rPr lang="en-GB" altLang="en-US" sz="3600" b="1" dirty="0">
                <a:solidFill>
                  <a:srgbClr val="FF0000"/>
                </a:solidFill>
                <a:latin typeface="Courier New" pitchFamily="49" charset="0"/>
              </a:rPr>
              <a:t>&lt;?</a:t>
            </a:r>
            <a:r>
              <a:rPr lang="en-GB" altLang="en-US" sz="3600" b="1" dirty="0" err="1">
                <a:solidFill>
                  <a:srgbClr val="FF0000"/>
                </a:solidFill>
                <a:latin typeface="Courier New" pitchFamily="49" charset="0"/>
              </a:rPr>
              <a:t>php</a:t>
            </a:r>
            <a:endParaRPr lang="en-GB" altLang="en-US" sz="3600" b="1" dirty="0">
              <a:solidFill>
                <a:srgbClr val="FFCC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3600" b="1" dirty="0">
                <a:solidFill>
                  <a:srgbClr val="0000FF"/>
                </a:solidFill>
                <a:latin typeface="Courier New" pitchFamily="49" charset="0"/>
              </a:rPr>
              <a:t>echo </a:t>
            </a:r>
            <a:r>
              <a:rPr lang="en-GB" altLang="en-US" sz="3600" b="1" dirty="0">
                <a:solidFill>
                  <a:srgbClr val="CC0000"/>
                </a:solidFill>
                <a:latin typeface="Courier New" pitchFamily="49" charset="0"/>
              </a:rPr>
              <a:t>‘Hello </a:t>
            </a:r>
            <a:r>
              <a:rPr lang="en-GB" altLang="en-US" sz="3600" b="1" dirty="0" smtClean="0">
                <a:solidFill>
                  <a:srgbClr val="CC0000"/>
                </a:solidFill>
                <a:latin typeface="Courier New" pitchFamily="49" charset="0"/>
              </a:rPr>
              <a:t>World!’</a:t>
            </a:r>
            <a:r>
              <a:rPr lang="en-GB" altLang="en-US" sz="3600" b="1" dirty="0" smtClean="0">
                <a:latin typeface="Courier New" pitchFamily="49" charset="0"/>
              </a:rPr>
              <a:t>;</a:t>
            </a:r>
            <a:endParaRPr lang="en-GB" altLang="en-US" sz="3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3600" b="1" dirty="0">
                <a:solidFill>
                  <a:srgbClr val="0000FF"/>
                </a:solidFill>
                <a:latin typeface="Courier New" pitchFamily="49" charset="0"/>
              </a:rPr>
              <a:t>echo</a:t>
            </a:r>
            <a:r>
              <a:rPr lang="en-GB" altLang="en-US" sz="3600" b="1" dirty="0">
                <a:latin typeface="Courier New" pitchFamily="49" charset="0"/>
              </a:rPr>
              <a:t>(</a:t>
            </a:r>
            <a:r>
              <a:rPr lang="en-GB" altLang="en-US" sz="3600" b="1" dirty="0">
                <a:solidFill>
                  <a:srgbClr val="CC0000"/>
                </a:solidFill>
                <a:latin typeface="Courier New" pitchFamily="49" charset="0"/>
              </a:rPr>
              <a:t>‘Hello </a:t>
            </a:r>
            <a:r>
              <a:rPr lang="en-GB" altLang="en-US" sz="3600" b="1" dirty="0" smtClean="0">
                <a:solidFill>
                  <a:srgbClr val="CC0000"/>
                </a:solidFill>
                <a:latin typeface="Courier New" pitchFamily="49" charset="0"/>
              </a:rPr>
              <a:t>World!’</a:t>
            </a:r>
            <a:r>
              <a:rPr lang="en-GB" altLang="en-US" sz="3600" b="1" dirty="0" smtClean="0">
                <a:latin typeface="Courier New" pitchFamily="49" charset="0"/>
              </a:rPr>
              <a:t>);</a:t>
            </a:r>
            <a:endParaRPr lang="en-GB" altLang="en-US" sz="3600" b="1" dirty="0">
              <a:latin typeface="Courier New" pitchFamily="49" charset="0"/>
            </a:endParaRPr>
          </a:p>
          <a:p>
            <a:pPr>
              <a:buNone/>
            </a:pPr>
            <a:r>
              <a:rPr lang="en-GB" altLang="en-US" sz="3600" b="1" dirty="0">
                <a:solidFill>
                  <a:srgbClr val="0000FF"/>
                </a:solidFill>
                <a:latin typeface="Courier New" pitchFamily="49" charset="0"/>
              </a:rPr>
              <a:t>print </a:t>
            </a:r>
            <a:r>
              <a:rPr lang="en-GB" altLang="en-US" sz="3600" b="1" dirty="0">
                <a:solidFill>
                  <a:srgbClr val="CC0000"/>
                </a:solidFill>
                <a:latin typeface="Courier New" pitchFamily="49" charset="0"/>
              </a:rPr>
              <a:t>‘Hello </a:t>
            </a:r>
            <a:r>
              <a:rPr lang="en-GB" altLang="en-US" sz="3600" b="1" dirty="0" smtClean="0">
                <a:solidFill>
                  <a:srgbClr val="CC0000"/>
                </a:solidFill>
                <a:latin typeface="Courier New" pitchFamily="49" charset="0"/>
              </a:rPr>
              <a:t>World!’</a:t>
            </a:r>
            <a:r>
              <a:rPr lang="en-GB" altLang="en-US" sz="3600" b="1" dirty="0" smtClean="0">
                <a:latin typeface="Courier New" pitchFamily="49" charset="0"/>
              </a:rPr>
              <a:t>;</a:t>
            </a:r>
            <a:endParaRPr lang="en-GB" altLang="en-US" sz="3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GB" altLang="en-US" sz="3600" b="1" dirty="0">
                <a:solidFill>
                  <a:srgbClr val="0000FF"/>
                </a:solidFill>
                <a:latin typeface="Courier New" pitchFamily="49" charset="0"/>
              </a:rPr>
              <a:t>print</a:t>
            </a:r>
            <a:r>
              <a:rPr lang="en-GB" altLang="en-US" sz="3600" b="1" dirty="0">
                <a:latin typeface="Courier New" pitchFamily="49" charset="0"/>
              </a:rPr>
              <a:t>(</a:t>
            </a:r>
            <a:r>
              <a:rPr lang="en-GB" altLang="en-US" sz="3600" b="1" dirty="0">
                <a:solidFill>
                  <a:srgbClr val="CC0000"/>
                </a:solidFill>
                <a:latin typeface="Courier New" pitchFamily="49" charset="0"/>
              </a:rPr>
              <a:t>‘Hello </a:t>
            </a:r>
            <a:r>
              <a:rPr lang="en-GB" altLang="en-US" sz="3600" b="1" dirty="0" smtClean="0">
                <a:solidFill>
                  <a:srgbClr val="CC0000"/>
                </a:solidFill>
                <a:latin typeface="Courier New" pitchFamily="49" charset="0"/>
              </a:rPr>
              <a:t>World!’</a:t>
            </a:r>
            <a:r>
              <a:rPr lang="en-GB" altLang="en-US" sz="3600" b="1" dirty="0" smtClean="0">
                <a:latin typeface="Courier New" pitchFamily="49" charset="0"/>
              </a:rPr>
              <a:t>);</a:t>
            </a:r>
            <a:endParaRPr lang="en-GB" altLang="en-US" sz="3600" b="1" dirty="0">
              <a:solidFill>
                <a:srgbClr val="FFCC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altLang="en-US" sz="3600" b="1" dirty="0">
                <a:solidFill>
                  <a:srgbClr val="FF0000"/>
                </a:solidFill>
                <a:latin typeface="Courier New" pitchFamily="49" charset="0"/>
              </a:rPr>
              <a:t>?&gt;</a:t>
            </a:r>
            <a:endParaRPr lang="en-US" altLang="en-US" sz="36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GB" altLang="en-US" dirty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8153400" cy="5562600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When we work in PHP, we often need a labelled place to store a value (be it a string, number, whatever) so we can use it in multiple places in our script.</a:t>
            </a:r>
          </a:p>
          <a:p>
            <a:r>
              <a:rPr lang="en-GB" altLang="en-US" b="1" dirty="0">
                <a:latin typeface="Courier New" pitchFamily="49" charset="0"/>
              </a:rPr>
              <a:t>$</a:t>
            </a:r>
            <a:r>
              <a:rPr lang="en-GB" altLang="en-US" dirty="0"/>
              <a:t> followed by variable name</a:t>
            </a:r>
          </a:p>
          <a:p>
            <a:r>
              <a:rPr lang="en-GB" altLang="en-US" dirty="0"/>
              <a:t>Case sensitive</a:t>
            </a:r>
          </a:p>
          <a:p>
            <a:pPr lvl="1"/>
            <a:r>
              <a:rPr lang="en-GB" altLang="en-US" b="1" dirty="0">
                <a:latin typeface="Courier New" pitchFamily="49" charset="0"/>
              </a:rPr>
              <a:t>$variable</a:t>
            </a:r>
            <a:r>
              <a:rPr lang="en-GB" altLang="en-US" dirty="0"/>
              <a:t> differs from </a:t>
            </a:r>
            <a:r>
              <a:rPr lang="en-GB" altLang="en-US" b="1" dirty="0">
                <a:latin typeface="Courier New" pitchFamily="49" charset="0"/>
              </a:rPr>
              <a:t>$Variable</a:t>
            </a:r>
          </a:p>
          <a:p>
            <a:pPr lvl="1"/>
            <a:r>
              <a:rPr lang="en-GB" altLang="en-US" dirty="0"/>
              <a:t>Stick to lower-case to be sure!</a:t>
            </a:r>
          </a:p>
          <a:p>
            <a:pPr>
              <a:lnSpc>
                <a:spcPct val="80000"/>
              </a:lnSpc>
              <a:buNone/>
            </a:pPr>
            <a:r>
              <a:rPr lang="en-GB" altLang="en-US" sz="2800" b="1" dirty="0">
                <a:solidFill>
                  <a:srgbClr val="FF0000"/>
                </a:solidFill>
                <a:latin typeface="Courier New" pitchFamily="49" charset="0"/>
              </a:rPr>
              <a:t>&lt;?</a:t>
            </a:r>
            <a:r>
              <a:rPr lang="en-GB" altLang="en-US" sz="2800" b="1" dirty="0" err="1">
                <a:solidFill>
                  <a:srgbClr val="FF0000"/>
                </a:solidFill>
                <a:latin typeface="Courier New" pitchFamily="49" charset="0"/>
              </a:rPr>
              <a:t>php</a:t>
            </a:r>
            <a:endParaRPr lang="en-GB" alt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en-US" sz="2800" b="1" dirty="0">
                <a:latin typeface="Courier New" pitchFamily="49" charset="0"/>
              </a:rPr>
              <a:t>$name = </a:t>
            </a:r>
            <a:r>
              <a:rPr lang="en-GB" altLang="en-US" sz="2800" b="1" dirty="0">
                <a:solidFill>
                  <a:srgbClr val="CC0000"/>
                </a:solidFill>
                <a:latin typeface="Courier New" pitchFamily="49" charset="0"/>
              </a:rPr>
              <a:t>‘Phil’</a:t>
            </a:r>
            <a:r>
              <a:rPr lang="en-GB" altLang="en-US" sz="2800" b="1" dirty="0">
                <a:latin typeface="Courier New" pitchFamily="49" charset="0"/>
              </a:rPr>
              <a:t>;</a:t>
            </a:r>
            <a:endParaRPr lang="en-GB" alt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en-US" sz="2800" b="1" dirty="0">
                <a:latin typeface="Courier New" pitchFamily="49" charset="0"/>
              </a:rPr>
              <a:t>$age  = 23;</a:t>
            </a:r>
          </a:p>
          <a:p>
            <a:pPr>
              <a:lnSpc>
                <a:spcPct val="80000"/>
              </a:lnSpc>
              <a:buNone/>
            </a:pPr>
            <a:r>
              <a:rPr lang="en-GB" altLang="en-US" sz="2800" b="1" dirty="0">
                <a:solidFill>
                  <a:srgbClr val="0000FF"/>
                </a:solidFill>
                <a:latin typeface="Courier New" pitchFamily="49" charset="0"/>
              </a:rPr>
              <a:t>echo </a:t>
            </a:r>
            <a:r>
              <a:rPr lang="en-GB" altLang="en-US" sz="2800" b="1" dirty="0">
                <a:latin typeface="Courier New" pitchFamily="49" charset="0"/>
              </a:rPr>
              <a:t>$name;</a:t>
            </a:r>
          </a:p>
          <a:p>
            <a:pPr>
              <a:lnSpc>
                <a:spcPct val="80000"/>
              </a:lnSpc>
              <a:buNone/>
            </a:pPr>
            <a:r>
              <a:rPr lang="en-GB" altLang="en-US" sz="2800" b="1" dirty="0">
                <a:solidFill>
                  <a:srgbClr val="0000FF"/>
                </a:solidFill>
                <a:latin typeface="Courier New" pitchFamily="49" charset="0"/>
              </a:rPr>
              <a:t>echo </a:t>
            </a:r>
            <a:r>
              <a:rPr lang="en-GB" altLang="en-US" sz="2800" b="1" dirty="0">
                <a:solidFill>
                  <a:srgbClr val="CC0000"/>
                </a:solidFill>
                <a:latin typeface="Courier New" pitchFamily="49" charset="0"/>
              </a:rPr>
              <a:t>’ is ‘</a:t>
            </a:r>
            <a:r>
              <a:rPr lang="en-GB" altLang="en-US" sz="28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altLang="en-US" sz="2800" b="1" dirty="0">
                <a:solidFill>
                  <a:srgbClr val="0000FF"/>
                </a:solidFill>
                <a:latin typeface="Courier New" pitchFamily="49" charset="0"/>
              </a:rPr>
              <a:t>echo </a:t>
            </a:r>
            <a:r>
              <a:rPr lang="en-GB" altLang="en-US" sz="2800" b="1" dirty="0">
                <a:latin typeface="Courier New" pitchFamily="49" charset="0"/>
              </a:rPr>
              <a:t>$age;</a:t>
            </a:r>
          </a:p>
          <a:p>
            <a:pPr>
              <a:lnSpc>
                <a:spcPct val="80000"/>
              </a:lnSpc>
              <a:buNone/>
            </a:pPr>
            <a:r>
              <a:rPr lang="en-GB" altLang="en-US" sz="2800" b="1" dirty="0">
                <a:solidFill>
                  <a:srgbClr val="FFCC00"/>
                </a:solidFill>
                <a:latin typeface="Courier New" pitchFamily="49" charset="0"/>
              </a:rPr>
              <a:t>// Phil is 23</a:t>
            </a:r>
            <a:r>
              <a:rPr lang="en-GB" altLang="en-US" sz="2800" b="1" dirty="0">
                <a:latin typeface="Courier New" pitchFamily="49" charset="0"/>
              </a:rPr>
              <a:t> </a:t>
            </a:r>
            <a:endParaRPr lang="en-GB" altLang="en-US" sz="2000" b="1" dirty="0">
              <a:solidFill>
                <a:srgbClr val="FFCC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en-US" sz="2800" b="1" dirty="0">
                <a:solidFill>
                  <a:srgbClr val="FF0000"/>
                </a:solidFill>
                <a:latin typeface="Courier New" pitchFamily="49" charset="0"/>
              </a:rPr>
              <a:t>?&gt;</a:t>
            </a:r>
            <a:endParaRPr lang="en-US" alt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“ or ‘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GB" altLang="en-US" dirty="0"/>
              <a:t>There is a difference between strings written in single and double quotes.</a:t>
            </a:r>
          </a:p>
          <a:p>
            <a:r>
              <a:rPr lang="en-GB" altLang="en-US" dirty="0"/>
              <a:t>In a double-quoted string any variable names are expanded to their values.</a:t>
            </a:r>
          </a:p>
          <a:p>
            <a:r>
              <a:rPr lang="en-GB" altLang="en-US" dirty="0"/>
              <a:t>In a single-quoted string, no variable expansion takes place.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GB" altLang="en-US" sz="2800" b="1" dirty="0">
                <a:solidFill>
                  <a:srgbClr val="FF0000"/>
                </a:solidFill>
                <a:latin typeface="Courier New" pitchFamily="49" charset="0"/>
              </a:rPr>
              <a:t>&lt;?</a:t>
            </a:r>
            <a:r>
              <a:rPr lang="en-GB" altLang="en-US" sz="2800" b="1" dirty="0" err="1">
                <a:solidFill>
                  <a:srgbClr val="FF0000"/>
                </a:solidFill>
                <a:latin typeface="Courier New" pitchFamily="49" charset="0"/>
              </a:rPr>
              <a:t>php</a:t>
            </a:r>
            <a:endParaRPr lang="en-GB" alt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sz="2800" b="1" dirty="0">
                <a:latin typeface="Courier New" pitchFamily="49" charset="0"/>
              </a:rPr>
              <a:t>$name = </a:t>
            </a:r>
            <a:r>
              <a:rPr lang="en-GB" altLang="en-US" sz="2800" b="1" dirty="0">
                <a:solidFill>
                  <a:srgbClr val="CC0000"/>
                </a:solidFill>
                <a:latin typeface="Courier New" pitchFamily="49" charset="0"/>
              </a:rPr>
              <a:t>‘Phil’</a:t>
            </a:r>
            <a:r>
              <a:rPr lang="en-GB" altLang="en-US" sz="28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800" b="1" dirty="0">
                <a:latin typeface="Courier New" pitchFamily="49" charset="0"/>
              </a:rPr>
              <a:t>$age  = 23;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800" b="1" dirty="0">
                <a:solidFill>
                  <a:srgbClr val="0000FF"/>
                </a:solidFill>
                <a:latin typeface="Courier New" pitchFamily="49" charset="0"/>
              </a:rPr>
              <a:t>echo </a:t>
            </a:r>
            <a:r>
              <a:rPr lang="en-GB" altLang="en-US" sz="2800" b="1" dirty="0">
                <a:solidFill>
                  <a:srgbClr val="CC0000"/>
                </a:solidFill>
                <a:latin typeface="Courier New" pitchFamily="49" charset="0"/>
              </a:rPr>
              <a:t>“$name is $age”</a:t>
            </a:r>
            <a:r>
              <a:rPr lang="en-GB" altLang="en-US" sz="28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GB" altLang="en-US" sz="2800" b="1" dirty="0">
                <a:solidFill>
                  <a:srgbClr val="FFCC00"/>
                </a:solidFill>
                <a:latin typeface="Courier New" pitchFamily="49" charset="0"/>
              </a:rPr>
              <a:t>// Phil is 23</a:t>
            </a:r>
            <a:r>
              <a:rPr lang="en-GB" altLang="en-US" sz="2800" b="1" dirty="0">
                <a:latin typeface="Courier New" pitchFamily="49" charset="0"/>
              </a:rPr>
              <a:t> </a:t>
            </a:r>
            <a:endParaRPr lang="en-GB" altLang="en-US" sz="2000" b="1" dirty="0">
              <a:solidFill>
                <a:srgbClr val="FFCC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en-US" sz="2800" b="1" dirty="0">
                <a:solidFill>
                  <a:srgbClr val="FF0000"/>
                </a:solidFill>
                <a:latin typeface="Courier New" pitchFamily="49" charset="0"/>
              </a:rPr>
              <a:t>?&gt;</a:t>
            </a:r>
            <a:endParaRPr lang="en-US" alt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5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PHP </a:t>
            </a:r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Increment/Decrement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String operators</a:t>
            </a:r>
          </a:p>
          <a:p>
            <a:r>
              <a:rPr lang="en-IN" dirty="0"/>
              <a:t>Array operators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9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</TotalTime>
  <Words>662</Words>
  <Application>Microsoft Office PowerPoint</Application>
  <PresentationFormat>On-screen Show (4:3)</PresentationFormat>
  <Paragraphs>169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PHP Introduction</vt:lpstr>
      <vt:lpstr>PHP Basics</vt:lpstr>
      <vt:lpstr>Purpose</vt:lpstr>
      <vt:lpstr>Fundamentals</vt:lpstr>
      <vt:lpstr>Literals &amp; Comments</vt:lpstr>
      <vt:lpstr>Output</vt:lpstr>
      <vt:lpstr>Variables</vt:lpstr>
      <vt:lpstr>“ or ‘ ?</vt:lpstr>
      <vt:lpstr>PHP Operators</vt:lpstr>
      <vt:lpstr>Some operators</vt:lpstr>
      <vt:lpstr>PHP Array Operators</vt:lpstr>
      <vt:lpstr>PHP Conditional Statements</vt:lpstr>
      <vt:lpstr>PHP Loops</vt:lpstr>
      <vt:lpstr>PHP Functions</vt:lpstr>
      <vt:lpstr>PHP  Arrays</vt:lpstr>
      <vt:lpstr>PHP  Arrays</vt:lpstr>
      <vt:lpstr>PHP Array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Introduction</dc:title>
  <dc:creator>admin</dc:creator>
  <cp:lastModifiedBy>HP</cp:lastModifiedBy>
  <cp:revision>26</cp:revision>
  <dcterms:created xsi:type="dcterms:W3CDTF">2006-08-16T00:00:00Z</dcterms:created>
  <dcterms:modified xsi:type="dcterms:W3CDTF">2017-03-02T12:08:26Z</dcterms:modified>
</cp:coreProperties>
</file>