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3" r:id="rId26"/>
    <p:sldId id="266" r:id="rId27"/>
    <p:sldId id="264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AFD84A-5455-4DEB-AA0E-75BBE4439E30}" type="datetimeFigureOut">
              <a:rPr lang="en-IN" smtClean="0"/>
              <a:t>14-02-2017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function_parameter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bject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ray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ray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ray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ray_method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ray_method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ray_method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gexp_charset_not.asp" TargetMode="External"/><Relationship Id="rId2" Type="http://schemas.openxmlformats.org/officeDocument/2006/relationships/hyperlink" Target="http://www.w3schools.com/jsref/jsref_regexp_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regexp_xy.asp" TargetMode="External"/><Relationship Id="rId5" Type="http://schemas.openxmlformats.org/officeDocument/2006/relationships/hyperlink" Target="http://www.w3schools.com/jsref/jsref_regexp_not_0-9.asp" TargetMode="External"/><Relationship Id="rId4" Type="http://schemas.openxmlformats.org/officeDocument/2006/relationships/hyperlink" Target="http://www.w3schools.com/jsref/jsref_regexp_0-9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regexp_whitespace_non.asp" TargetMode="External"/><Relationship Id="rId13" Type="http://schemas.openxmlformats.org/officeDocument/2006/relationships/hyperlink" Target="http://www.w3schools.com/jsref/jsref_regexp_hex.asp" TargetMode="External"/><Relationship Id="rId3" Type="http://schemas.openxmlformats.org/officeDocument/2006/relationships/hyperlink" Target="http://www.w3schools.com/jsref/jsref_regexp_wordchar.asp" TargetMode="External"/><Relationship Id="rId7" Type="http://schemas.openxmlformats.org/officeDocument/2006/relationships/hyperlink" Target="http://www.w3schools.com/jsref/jsref_regexp_whitespace.asp" TargetMode="External"/><Relationship Id="rId12" Type="http://schemas.openxmlformats.org/officeDocument/2006/relationships/hyperlink" Target="http://www.w3schools.com/jsref/jsref_regexp_octal.asp" TargetMode="External"/><Relationship Id="rId2" Type="http://schemas.openxmlformats.org/officeDocument/2006/relationships/hyperlink" Target="http://www.w3schools.com/jsref/jsref_regexp_d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regexp_digit_non.asp" TargetMode="External"/><Relationship Id="rId11" Type="http://schemas.openxmlformats.org/officeDocument/2006/relationships/hyperlink" Target="http://www.w3schools.com/jsref/jsref_regexp_nul.asp" TargetMode="External"/><Relationship Id="rId5" Type="http://schemas.openxmlformats.org/officeDocument/2006/relationships/hyperlink" Target="http://www.w3schools.com/jsref/jsref_regexp_digit.asp" TargetMode="External"/><Relationship Id="rId10" Type="http://schemas.openxmlformats.org/officeDocument/2006/relationships/hyperlink" Target="http://www.w3schools.com/jsref/jsref_regexp_begin_not.asp" TargetMode="External"/><Relationship Id="rId4" Type="http://schemas.openxmlformats.org/officeDocument/2006/relationships/hyperlink" Target="http://www.w3schools.com/jsref/jsref_regexp_wordchar_non.asp" TargetMode="External"/><Relationship Id="rId9" Type="http://schemas.openxmlformats.org/officeDocument/2006/relationships/hyperlink" Target="http://www.w3schools.com/jsref/jsref_regexp_begin.asp" TargetMode="External"/><Relationship Id="rId14" Type="http://schemas.openxmlformats.org/officeDocument/2006/relationships/hyperlink" Target="http://www.w3schools.com/jsref/jsref_regexp_unicode_hex.asp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regexp_ndollar.asp" TargetMode="External"/><Relationship Id="rId3" Type="http://schemas.openxmlformats.org/officeDocument/2006/relationships/hyperlink" Target="http://www.w3schools.com/jsref/jsref_regexp_zeromore.asp" TargetMode="External"/><Relationship Id="rId7" Type="http://schemas.openxmlformats.org/officeDocument/2006/relationships/hyperlink" Target="http://www.w3schools.com/jsref/jsref_regexp_nxcomma.asp" TargetMode="External"/><Relationship Id="rId2" Type="http://schemas.openxmlformats.org/officeDocument/2006/relationships/hyperlink" Target="http://www.w3schools.com/jsref/jsref_regexp_onemor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regexp_nxy.asp" TargetMode="External"/><Relationship Id="rId11" Type="http://schemas.openxmlformats.org/officeDocument/2006/relationships/hyperlink" Target="http://www.w3schools.com/jsref/jsref_regexp_nfollow_not.asp" TargetMode="External"/><Relationship Id="rId5" Type="http://schemas.openxmlformats.org/officeDocument/2006/relationships/hyperlink" Target="http://www.w3schools.com/jsref/jsref_regexp_nx.asp" TargetMode="External"/><Relationship Id="rId10" Type="http://schemas.openxmlformats.org/officeDocument/2006/relationships/hyperlink" Target="http://www.w3schools.com/jsref/jsref_regexp_nfollow.asp" TargetMode="External"/><Relationship Id="rId4" Type="http://schemas.openxmlformats.org/officeDocument/2006/relationships/hyperlink" Target="http://www.w3schools.com/jsref/jsref_regexp_zeroone.asp" TargetMode="External"/><Relationship Id="rId9" Type="http://schemas.openxmlformats.org/officeDocument/2006/relationships/hyperlink" Target="http://www.w3schools.com/jsref/jsref_regexp_ncaret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gexp_exec.asp" TargetMode="External"/><Relationship Id="rId2" Type="http://schemas.openxmlformats.org/officeDocument/2006/relationships/hyperlink" Target="http://www.w3schools.com/jsref/jsref_regexp_compi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ref/jsref_regexp_tostring.asp" TargetMode="External"/><Relationship Id="rId4" Type="http://schemas.openxmlformats.org/officeDocument/2006/relationships/hyperlink" Target="http://www.w3schools.com/jsref/jsref_regexp_test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function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Arguments Object</a:t>
            </a:r>
          </a:p>
          <a:p>
            <a:pPr lvl="1"/>
            <a:r>
              <a:rPr lang="en-IN" dirty="0">
                <a:hlinkClick r:id="rId2"/>
              </a:rPr>
              <a:t>JavaScript</a:t>
            </a:r>
            <a:r>
              <a:rPr lang="en-IN" dirty="0"/>
              <a:t> functions have a built-in object called the arguments </a:t>
            </a:r>
            <a:r>
              <a:rPr lang="en-IN" dirty="0" smtClean="0"/>
              <a:t>object. The </a:t>
            </a:r>
            <a:r>
              <a:rPr lang="en-IN" dirty="0"/>
              <a:t>argument object contains an array of the arguments used when the function was called (invoked</a:t>
            </a:r>
            <a:r>
              <a:rPr lang="en-IN" dirty="0" smtClean="0"/>
              <a:t>).</a:t>
            </a:r>
          </a:p>
          <a:p>
            <a:pPr lvl="1"/>
            <a:r>
              <a:rPr lang="en-IN" i="1" dirty="0"/>
              <a:t>x = </a:t>
            </a:r>
            <a:r>
              <a:rPr lang="en-IN" i="1" dirty="0" err="1"/>
              <a:t>sumAll</a:t>
            </a:r>
            <a:r>
              <a:rPr lang="en-IN" i="1" dirty="0"/>
              <a:t>(1, 123, 500, 115, 44, 88);</a:t>
            </a:r>
            <a:br>
              <a:rPr lang="en-IN" i="1" dirty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function </a:t>
            </a:r>
            <a:r>
              <a:rPr lang="en-IN" i="1" dirty="0" err="1"/>
              <a:t>sumAll</a:t>
            </a:r>
            <a:r>
              <a:rPr lang="en-IN" i="1" dirty="0"/>
              <a:t>() {</a:t>
            </a:r>
            <a:br>
              <a:rPr lang="en-IN" i="1" dirty="0"/>
            </a:br>
            <a:r>
              <a:rPr lang="en-IN" i="1" dirty="0"/>
              <a:t>    </a:t>
            </a:r>
            <a:r>
              <a:rPr lang="en-IN" i="1" dirty="0" err="1"/>
              <a:t>var</a:t>
            </a:r>
            <a:r>
              <a:rPr lang="en-IN" i="1" dirty="0"/>
              <a:t> </a:t>
            </a:r>
            <a:r>
              <a:rPr lang="en-IN" i="1" dirty="0" err="1"/>
              <a:t>i</a:t>
            </a:r>
            <a:r>
              <a:rPr lang="en-IN" i="1" dirty="0"/>
              <a:t>, sum = 0;</a:t>
            </a:r>
            <a:br>
              <a:rPr lang="en-IN" i="1" dirty="0"/>
            </a:br>
            <a:r>
              <a:rPr lang="en-IN" i="1" dirty="0"/>
              <a:t>    for (</a:t>
            </a:r>
            <a:r>
              <a:rPr lang="en-IN" i="1" dirty="0" err="1"/>
              <a:t>i</a:t>
            </a:r>
            <a:r>
              <a:rPr lang="en-IN" i="1" dirty="0"/>
              <a:t> = 0; </a:t>
            </a:r>
            <a:r>
              <a:rPr lang="en-IN" i="1" dirty="0" err="1"/>
              <a:t>i</a:t>
            </a:r>
            <a:r>
              <a:rPr lang="en-IN" i="1" dirty="0"/>
              <a:t> &lt; </a:t>
            </a:r>
            <a:r>
              <a:rPr lang="en-IN" i="1" dirty="0" err="1"/>
              <a:t>arguments.length</a:t>
            </a:r>
            <a:r>
              <a:rPr lang="en-IN" i="1" dirty="0"/>
              <a:t>; </a:t>
            </a:r>
            <a:r>
              <a:rPr lang="en-IN" i="1" dirty="0" err="1"/>
              <a:t>i</a:t>
            </a:r>
            <a:r>
              <a:rPr lang="en-IN" i="1" dirty="0"/>
              <a:t>++) {</a:t>
            </a:r>
            <a:br>
              <a:rPr lang="en-IN" i="1" dirty="0"/>
            </a:br>
            <a:r>
              <a:rPr lang="en-IN" i="1" dirty="0"/>
              <a:t>        sum += arguments[</a:t>
            </a:r>
            <a:r>
              <a:rPr lang="en-IN" i="1" dirty="0" err="1"/>
              <a:t>i</a:t>
            </a:r>
            <a:r>
              <a:rPr lang="en-IN" i="1" dirty="0"/>
              <a:t>];</a:t>
            </a:r>
            <a:br>
              <a:rPr lang="en-IN" i="1" dirty="0"/>
            </a:br>
            <a:r>
              <a:rPr lang="en-IN" i="1" dirty="0"/>
              <a:t>    }</a:t>
            </a:r>
            <a:br>
              <a:rPr lang="en-IN" i="1" dirty="0"/>
            </a:br>
            <a:r>
              <a:rPr lang="en-IN" i="1" dirty="0"/>
              <a:t>    return sum;</a:t>
            </a:r>
            <a:br>
              <a:rPr lang="en-IN" i="1" dirty="0"/>
            </a:br>
            <a:r>
              <a:rPr lang="en-IN" i="1" dirty="0"/>
              <a:t>}</a:t>
            </a:r>
          </a:p>
          <a:p>
            <a:endParaRPr lang="en-IN" dirty="0" smtClean="0"/>
          </a:p>
          <a:p>
            <a:endParaRPr lang="en-IN" dirty="0"/>
          </a:p>
          <a:p>
            <a:pPr marL="320040" lvl="1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91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Objects are variables too. But objects can contain many values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/>
              <a:t> car = {</a:t>
            </a:r>
            <a:r>
              <a:rPr lang="en-IN" dirty="0" err="1"/>
              <a:t>type:"Fiat</a:t>
            </a:r>
            <a:r>
              <a:rPr lang="en-IN" dirty="0"/>
              <a:t>", model:"500", </a:t>
            </a:r>
            <a:r>
              <a:rPr lang="en-IN" dirty="0" err="1"/>
              <a:t>color</a:t>
            </a:r>
            <a:r>
              <a:rPr lang="en-IN" dirty="0"/>
              <a:t>:"white</a:t>
            </a:r>
            <a:r>
              <a:rPr lang="en-IN" dirty="0" smtClean="0"/>
              <a:t>"};</a:t>
            </a:r>
          </a:p>
          <a:p>
            <a:r>
              <a:rPr lang="en-IN" dirty="0"/>
              <a:t>Object Methods</a:t>
            </a:r>
          </a:p>
          <a:p>
            <a:pPr lvl="1"/>
            <a:r>
              <a:rPr lang="en-IN" dirty="0"/>
              <a:t>Methods are </a:t>
            </a:r>
            <a:r>
              <a:rPr lang="en-IN" b="1" dirty="0"/>
              <a:t>actions</a:t>
            </a:r>
            <a:r>
              <a:rPr lang="en-IN" dirty="0"/>
              <a:t> that can be performed on objects.</a:t>
            </a:r>
          </a:p>
          <a:p>
            <a:pPr lvl="1"/>
            <a:r>
              <a:rPr lang="en-IN" dirty="0"/>
              <a:t>Methods are stored in properties as </a:t>
            </a:r>
            <a:r>
              <a:rPr lang="en-IN" b="1" dirty="0"/>
              <a:t>function definitions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37696"/>
              </p:ext>
            </p:extLst>
          </p:nvPr>
        </p:nvGraphicFramePr>
        <p:xfrm>
          <a:off x="899592" y="4221088"/>
          <a:ext cx="7772400" cy="2163946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firstName</a:t>
                      </a:r>
                      <a:endParaRPr lang="en-IN" sz="1600" dirty="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John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lastName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Doe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age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50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eyeColor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blue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fullName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function() {return </a:t>
                      </a:r>
                      <a:r>
                        <a:rPr lang="en-IN" sz="1600" dirty="0" err="1">
                          <a:effectLst/>
                        </a:rPr>
                        <a:t>this.firstName</a:t>
                      </a:r>
                      <a:r>
                        <a:rPr lang="en-IN" sz="1600" dirty="0">
                          <a:effectLst/>
                        </a:rPr>
                        <a:t> + " " + </a:t>
                      </a:r>
                      <a:r>
                        <a:rPr lang="en-IN" sz="1600" dirty="0" err="1">
                          <a:effectLst/>
                        </a:rPr>
                        <a:t>this.lastName</a:t>
                      </a:r>
                      <a:r>
                        <a:rPr lang="en-IN" sz="1600" dirty="0">
                          <a:effectLst/>
                        </a:rPr>
                        <a:t>;}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JavaScript arrays</a:t>
            </a:r>
            <a:r>
              <a:rPr lang="en-IN" dirty="0"/>
              <a:t> are used to store multiple values in a single </a:t>
            </a:r>
            <a:r>
              <a:rPr lang="en-IN" dirty="0" smtClean="0"/>
              <a:t>variable</a:t>
            </a:r>
          </a:p>
          <a:p>
            <a:r>
              <a:rPr lang="en-IN" dirty="0" err="1"/>
              <a:t>var</a:t>
            </a:r>
            <a:r>
              <a:rPr lang="en-IN" dirty="0"/>
              <a:t> cars = ["Saab", "Volvo", "BMW</a:t>
            </a:r>
            <a:r>
              <a:rPr lang="en-IN" dirty="0" smtClean="0"/>
              <a:t>"];</a:t>
            </a:r>
          </a:p>
          <a:p>
            <a:pPr marL="548640" lvl="2" indent="0">
              <a:buNone/>
            </a:pPr>
            <a:r>
              <a:rPr lang="en-IN" i="1" dirty="0"/>
              <a:t>&lt;p id="demo"&gt;&lt;/p</a:t>
            </a:r>
            <a:r>
              <a:rPr lang="en-IN" i="1" dirty="0" smtClean="0"/>
              <a:t>&gt;</a:t>
            </a:r>
            <a:endParaRPr lang="en-IN" i="1" dirty="0"/>
          </a:p>
          <a:p>
            <a:pPr marL="548640" lvl="2" indent="0">
              <a:buNone/>
            </a:pPr>
            <a:r>
              <a:rPr lang="en-IN" i="1" dirty="0"/>
              <a:t>&lt;script&gt;</a:t>
            </a:r>
          </a:p>
          <a:p>
            <a:pPr marL="548640" lvl="2" indent="0">
              <a:buNone/>
            </a:pPr>
            <a:r>
              <a:rPr lang="en-IN" i="1" dirty="0" err="1"/>
              <a:t>var</a:t>
            </a:r>
            <a:r>
              <a:rPr lang="en-IN" i="1" dirty="0"/>
              <a:t> cars = ["Saab", "Volvo", "BMW"];</a:t>
            </a:r>
          </a:p>
          <a:p>
            <a:pPr marL="548640" lvl="2" indent="0">
              <a:buNone/>
            </a:pPr>
            <a:r>
              <a:rPr lang="en-IN" i="1" dirty="0" err="1"/>
              <a:t>document.getElementById</a:t>
            </a:r>
            <a:r>
              <a:rPr lang="en-IN" i="1" dirty="0"/>
              <a:t>("demo").</a:t>
            </a:r>
            <a:r>
              <a:rPr lang="en-IN" i="1" dirty="0" err="1"/>
              <a:t>innerHTML</a:t>
            </a:r>
            <a:r>
              <a:rPr lang="en-IN" i="1" dirty="0"/>
              <a:t> = cars;</a:t>
            </a:r>
          </a:p>
          <a:p>
            <a:pPr marL="548640" lvl="2" indent="0">
              <a:buNone/>
            </a:pPr>
            <a:r>
              <a:rPr lang="en-IN" i="1" dirty="0"/>
              <a:t>&lt;/script</a:t>
            </a:r>
            <a:r>
              <a:rPr lang="en-IN" i="1" dirty="0" smtClean="0"/>
              <a:t>&gt;</a:t>
            </a:r>
          </a:p>
          <a:p>
            <a:pPr marL="548640" lvl="2" indent="0">
              <a:buNone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17815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have objects in an Array. You can have functions in an Array. You can have arrays in an Array:</a:t>
            </a:r>
            <a:endParaRPr lang="en-IN" dirty="0" smtClean="0"/>
          </a:p>
          <a:p>
            <a:pPr marL="274320" lvl="1" indent="0">
              <a:buNone/>
            </a:pPr>
            <a:r>
              <a:rPr lang="en-IN" i="1" dirty="0" err="1" smtClean="0"/>
              <a:t>myArray</a:t>
            </a:r>
            <a:r>
              <a:rPr lang="en-IN" i="1" dirty="0" smtClean="0"/>
              <a:t>[0</a:t>
            </a:r>
            <a:r>
              <a:rPr lang="en-IN" i="1" dirty="0"/>
              <a:t>] = </a:t>
            </a:r>
            <a:r>
              <a:rPr lang="en-IN" i="1" dirty="0" err="1"/>
              <a:t>Date.now</a:t>
            </a:r>
            <a:r>
              <a:rPr lang="en-IN" i="1" dirty="0"/>
              <a:t>;</a:t>
            </a:r>
            <a:br>
              <a:rPr lang="en-IN" i="1" dirty="0"/>
            </a:br>
            <a:r>
              <a:rPr lang="en-IN" i="1" dirty="0" err="1"/>
              <a:t>myArray</a:t>
            </a:r>
            <a:r>
              <a:rPr lang="en-IN" i="1" dirty="0"/>
              <a:t>[1] = </a:t>
            </a:r>
            <a:r>
              <a:rPr lang="en-IN" i="1" dirty="0" err="1"/>
              <a:t>myFunction</a:t>
            </a:r>
            <a:r>
              <a:rPr lang="en-IN" i="1" dirty="0"/>
              <a:t>;</a:t>
            </a:r>
            <a:br>
              <a:rPr lang="en-IN" i="1" dirty="0"/>
            </a:br>
            <a:r>
              <a:rPr lang="en-IN" i="1" dirty="0" err="1"/>
              <a:t>myArray</a:t>
            </a:r>
            <a:r>
              <a:rPr lang="en-IN" i="1" dirty="0"/>
              <a:t>[2] = </a:t>
            </a:r>
            <a:r>
              <a:rPr lang="en-IN" i="1" dirty="0" err="1"/>
              <a:t>myCars</a:t>
            </a:r>
            <a:r>
              <a:rPr lang="en-IN" i="1" dirty="0"/>
              <a:t>;</a:t>
            </a:r>
            <a:endParaRPr lang="en-IN" i="1" dirty="0" smtClean="0"/>
          </a:p>
          <a:p>
            <a:r>
              <a:rPr lang="en-IN" dirty="0"/>
              <a:t>Array Properties and </a:t>
            </a:r>
            <a:r>
              <a:rPr lang="en-IN" dirty="0" smtClean="0"/>
              <a:t>Methods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 x = </a:t>
            </a:r>
            <a:r>
              <a:rPr lang="en-IN" dirty="0" err="1"/>
              <a:t>cars.length</a:t>
            </a:r>
            <a:r>
              <a:rPr lang="en-IN" dirty="0"/>
              <a:t>;   // </a:t>
            </a:r>
            <a:r>
              <a:rPr lang="en-IN" dirty="0" smtClean="0"/>
              <a:t>number </a:t>
            </a:r>
            <a:r>
              <a:rPr lang="en-IN" dirty="0"/>
              <a:t>of elements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y = </a:t>
            </a:r>
            <a:r>
              <a:rPr lang="en-IN" dirty="0" err="1"/>
              <a:t>cars.sort</a:t>
            </a:r>
            <a:r>
              <a:rPr lang="en-IN" dirty="0"/>
              <a:t>();   // The sort() method sorts </a:t>
            </a:r>
            <a:r>
              <a:rPr lang="en-IN" dirty="0" smtClean="0"/>
              <a:t>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0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Adding Array Elements</a:t>
            </a:r>
          </a:p>
          <a:p>
            <a:pPr lvl="1"/>
            <a:r>
              <a:rPr lang="en-IN" i="1" dirty="0" err="1"/>
              <a:t>var</a:t>
            </a:r>
            <a:r>
              <a:rPr lang="en-IN" i="1" dirty="0"/>
              <a:t> fruits = ["Banana", "Orange", "Apple", "Mango"];</a:t>
            </a:r>
            <a:br>
              <a:rPr lang="en-IN" i="1" dirty="0"/>
            </a:br>
            <a:r>
              <a:rPr lang="en-IN" i="1" dirty="0" err="1"/>
              <a:t>fruits.push</a:t>
            </a:r>
            <a:r>
              <a:rPr lang="en-IN" i="1" dirty="0"/>
              <a:t>("Lemon");  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/>
              <a:t>Associative Arrays</a:t>
            </a:r>
          </a:p>
          <a:p>
            <a:pPr lvl="1"/>
            <a:r>
              <a:rPr lang="en-IN" dirty="0">
                <a:hlinkClick r:id="rId2"/>
              </a:rPr>
              <a:t>JavaScript</a:t>
            </a:r>
            <a:r>
              <a:rPr lang="en-IN" dirty="0"/>
              <a:t> does </a:t>
            </a:r>
            <a:r>
              <a:rPr lang="en-IN" b="1" dirty="0"/>
              <a:t>not</a:t>
            </a:r>
            <a:r>
              <a:rPr lang="en-IN" dirty="0"/>
              <a:t> support arrays with named indexes.</a:t>
            </a:r>
          </a:p>
          <a:p>
            <a:pPr lvl="1"/>
            <a:r>
              <a:rPr lang="en-IN" dirty="0"/>
              <a:t>In </a:t>
            </a:r>
            <a:r>
              <a:rPr lang="en-IN" dirty="0">
                <a:hlinkClick r:id="rId2"/>
              </a:rPr>
              <a:t>JavaScript</a:t>
            </a:r>
            <a:r>
              <a:rPr lang="en-IN" dirty="0"/>
              <a:t>, </a:t>
            </a:r>
            <a:r>
              <a:rPr lang="en-IN" b="1" dirty="0"/>
              <a:t>arrays</a:t>
            </a:r>
            <a:r>
              <a:rPr lang="en-IN" dirty="0"/>
              <a:t> always use </a:t>
            </a:r>
            <a:r>
              <a:rPr lang="en-IN" b="1" dirty="0"/>
              <a:t>numbered indexes</a:t>
            </a:r>
            <a:r>
              <a:rPr lang="en-IN" dirty="0"/>
              <a:t>.  </a:t>
            </a:r>
          </a:p>
          <a:p>
            <a:pPr lvl="1"/>
            <a:r>
              <a:rPr lang="en-IN" i="1" dirty="0" err="1"/>
              <a:t>var</a:t>
            </a:r>
            <a:r>
              <a:rPr lang="en-IN" i="1" dirty="0"/>
              <a:t> person = [];</a:t>
            </a:r>
            <a:br>
              <a:rPr lang="en-IN" i="1" dirty="0"/>
            </a:br>
            <a:r>
              <a:rPr lang="en-IN" i="1" dirty="0"/>
              <a:t>person[0] = "John";</a:t>
            </a:r>
            <a:br>
              <a:rPr lang="en-IN" i="1" dirty="0"/>
            </a:br>
            <a:r>
              <a:rPr lang="en-IN" i="1" dirty="0"/>
              <a:t>person[1] = "Doe";</a:t>
            </a:r>
            <a:br>
              <a:rPr lang="en-IN" i="1" dirty="0"/>
            </a:br>
            <a:r>
              <a:rPr lang="en-IN" i="1" dirty="0"/>
              <a:t>person[2] = 46;</a:t>
            </a:r>
            <a:br>
              <a:rPr lang="en-IN" i="1" dirty="0"/>
            </a:br>
            <a:r>
              <a:rPr lang="en-IN" i="1" dirty="0" err="1"/>
              <a:t>var</a:t>
            </a:r>
            <a:r>
              <a:rPr lang="en-IN" i="1" dirty="0"/>
              <a:t> x = </a:t>
            </a:r>
            <a:r>
              <a:rPr lang="en-IN" i="1" dirty="0" err="1"/>
              <a:t>person.length</a:t>
            </a:r>
            <a:r>
              <a:rPr lang="en-IN" i="1" dirty="0"/>
              <a:t>;         // </a:t>
            </a:r>
            <a:r>
              <a:rPr lang="en-IN" i="1" dirty="0" err="1"/>
              <a:t>person.length</a:t>
            </a:r>
            <a:r>
              <a:rPr lang="en-IN" i="1" dirty="0"/>
              <a:t> will return 3</a:t>
            </a:r>
            <a:br>
              <a:rPr lang="en-IN" i="1" dirty="0"/>
            </a:br>
            <a:r>
              <a:rPr lang="en-IN" i="1" dirty="0" err="1"/>
              <a:t>var</a:t>
            </a:r>
            <a:r>
              <a:rPr lang="en-IN" i="1" dirty="0"/>
              <a:t> y = person[0];             // person[0] will return "John</a:t>
            </a:r>
            <a:r>
              <a:rPr lang="en-IN" i="1" dirty="0" smtClean="0"/>
              <a:t>"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21890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Array </a:t>
            </a:r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Pop</a:t>
            </a:r>
          </a:p>
          <a:p>
            <a:pPr lvl="1"/>
            <a:r>
              <a:rPr lang="en-IN" i="1" dirty="0" err="1"/>
              <a:t>var</a:t>
            </a:r>
            <a:r>
              <a:rPr lang="en-IN" i="1" dirty="0"/>
              <a:t> fruits = ["Banana", "Orange", "Apple", "Mango"];</a:t>
            </a:r>
            <a:br>
              <a:rPr lang="en-IN" i="1" dirty="0"/>
            </a:br>
            <a:r>
              <a:rPr lang="en-IN" i="1" dirty="0" err="1"/>
              <a:t>fruits.pop</a:t>
            </a:r>
            <a:r>
              <a:rPr lang="en-IN" i="1" dirty="0"/>
              <a:t>();  </a:t>
            </a:r>
            <a:r>
              <a:rPr lang="en-IN" i="1" dirty="0" smtClean="0"/>
              <a:t>	</a:t>
            </a:r>
            <a:r>
              <a:rPr lang="en-IN" i="1" dirty="0"/>
              <a:t> // </a:t>
            </a:r>
            <a:r>
              <a:rPr lang="en-IN" i="1" dirty="0" smtClean="0"/>
              <a:t>Removes last </a:t>
            </a:r>
            <a:r>
              <a:rPr lang="en-IN" i="1" dirty="0" err="1" smtClean="0"/>
              <a:t>element"Mango</a:t>
            </a:r>
            <a:r>
              <a:rPr lang="en-IN" dirty="0"/>
              <a:t>"</a:t>
            </a:r>
            <a:endParaRPr lang="en-IN" dirty="0" smtClean="0"/>
          </a:p>
          <a:p>
            <a:r>
              <a:rPr lang="en-IN" dirty="0" smtClean="0"/>
              <a:t>Push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i="1" dirty="0" err="1"/>
              <a:t>var</a:t>
            </a:r>
            <a:r>
              <a:rPr lang="en-IN" i="1" dirty="0"/>
              <a:t> fruits = ["Banana", "Orange", "Apple", "Mango"];</a:t>
            </a:r>
            <a:br>
              <a:rPr lang="en-IN" i="1" dirty="0"/>
            </a:br>
            <a:r>
              <a:rPr lang="en-IN" i="1" dirty="0" err="1"/>
              <a:t>fruits.push</a:t>
            </a:r>
            <a:r>
              <a:rPr lang="en-IN" i="1" dirty="0"/>
              <a:t>("Kiwi");  //  Adds a new element ("Kiwi") to </a:t>
            </a:r>
            <a:r>
              <a:rPr lang="en-IN" i="1" dirty="0" smtClean="0"/>
              <a:t>fruits at end</a:t>
            </a:r>
          </a:p>
          <a:p>
            <a:r>
              <a:rPr lang="en-IN" dirty="0"/>
              <a:t>Shifting Elements</a:t>
            </a:r>
          </a:p>
          <a:p>
            <a:pPr lvl="1"/>
            <a:r>
              <a:rPr lang="en-IN" i="1" dirty="0" err="1"/>
              <a:t>var</a:t>
            </a:r>
            <a:r>
              <a:rPr lang="en-IN" i="1" dirty="0"/>
              <a:t> fruits = ["Banana", "Orange", "Apple", "Mango"];</a:t>
            </a:r>
            <a:br>
              <a:rPr lang="en-IN" i="1" dirty="0"/>
            </a:br>
            <a:r>
              <a:rPr lang="en-IN" i="1" dirty="0" err="1"/>
              <a:t>fruits.shift</a:t>
            </a:r>
            <a:r>
              <a:rPr lang="en-IN" i="1" dirty="0"/>
              <a:t>();   </a:t>
            </a:r>
            <a:r>
              <a:rPr lang="en-IN" i="1" dirty="0" smtClean="0"/>
              <a:t>// </a:t>
            </a:r>
            <a:r>
              <a:rPr lang="en-IN" i="1" dirty="0"/>
              <a:t>Removes the first element "Banana" from </a:t>
            </a:r>
            <a:r>
              <a:rPr lang="en-IN" i="1" dirty="0" smtClean="0"/>
              <a:t>fruits and shifts other elements to lower index</a:t>
            </a:r>
            <a:endParaRPr lang="en-IN" i="1" dirty="0"/>
          </a:p>
          <a:p>
            <a:r>
              <a:rPr lang="en-IN" b="1" dirty="0" err="1"/>
              <a:t>unshift</a:t>
            </a:r>
            <a:r>
              <a:rPr lang="en-IN" b="1" dirty="0"/>
              <a:t>()</a:t>
            </a:r>
            <a:r>
              <a:rPr lang="en-IN" dirty="0"/>
              <a:t> method adds a new element to an array (at the beginning</a:t>
            </a:r>
            <a:r>
              <a:rPr lang="en-IN" dirty="0" smtClean="0"/>
              <a:t>) and moves other elements to higher index</a:t>
            </a:r>
          </a:p>
          <a:p>
            <a:pPr lvl="1"/>
            <a:r>
              <a:rPr lang="en-IN" i="1" dirty="0" err="1"/>
              <a:t>var</a:t>
            </a:r>
            <a:r>
              <a:rPr lang="en-IN" i="1" dirty="0"/>
              <a:t> fruits = ["Banana", "Orange", "Apple", "Mango"];</a:t>
            </a:r>
            <a:br>
              <a:rPr lang="en-IN" i="1" dirty="0"/>
            </a:br>
            <a:r>
              <a:rPr lang="en-IN" i="1" dirty="0" err="1"/>
              <a:t>fruits.unshift</a:t>
            </a:r>
            <a:r>
              <a:rPr lang="en-IN" i="1" dirty="0"/>
              <a:t>("Lemon");    // Adds a new element "Lemon" to </a:t>
            </a:r>
            <a:r>
              <a:rPr lang="en-IN" i="1" dirty="0" smtClean="0"/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20232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en-IN" b="1" dirty="0"/>
              <a:t>Changing </a:t>
            </a:r>
            <a:r>
              <a:rPr lang="en-IN" b="1" dirty="0" smtClean="0"/>
              <a:t>Elements</a:t>
            </a:r>
          </a:p>
          <a:p>
            <a:pPr lvl="1"/>
            <a:r>
              <a:rPr lang="en-IN" i="1" dirty="0" err="1" smtClean="0"/>
              <a:t>Var</a:t>
            </a:r>
            <a:r>
              <a:rPr lang="en-IN" i="1" dirty="0"/>
              <a:t> fruits = ["Banana", "Orange", "Apple", "Mango"];</a:t>
            </a:r>
            <a:br>
              <a:rPr lang="en-IN" i="1" dirty="0"/>
            </a:br>
            <a:r>
              <a:rPr lang="en-IN" i="1" dirty="0"/>
              <a:t>fruits[0] = "Kiwi";  </a:t>
            </a:r>
          </a:p>
          <a:p>
            <a:r>
              <a:rPr lang="en-IN" b="1" dirty="0"/>
              <a:t>Deleting </a:t>
            </a:r>
            <a:r>
              <a:rPr lang="en-IN" b="1" dirty="0" smtClean="0"/>
              <a:t>Elements</a:t>
            </a:r>
          </a:p>
          <a:p>
            <a:pPr lvl="1"/>
            <a:r>
              <a:rPr lang="en-IN" dirty="0"/>
              <a:t>delete fruits[0]; </a:t>
            </a:r>
          </a:p>
          <a:p>
            <a:r>
              <a:rPr lang="en-IN" b="1" dirty="0"/>
              <a:t>splice()</a:t>
            </a:r>
            <a:r>
              <a:rPr lang="en-IN" dirty="0"/>
              <a:t> </a:t>
            </a:r>
            <a:r>
              <a:rPr lang="en-IN" dirty="0" smtClean="0"/>
              <a:t>method </a:t>
            </a:r>
            <a:r>
              <a:rPr lang="en-IN" dirty="0"/>
              <a:t>can be used to add new items to an </a:t>
            </a:r>
            <a:r>
              <a:rPr lang="en-IN" dirty="0" smtClean="0"/>
              <a:t>array</a:t>
            </a:r>
          </a:p>
          <a:p>
            <a:pPr lvl="1"/>
            <a:r>
              <a:rPr lang="en-IN" dirty="0" err="1"/>
              <a:t>fruits.splice</a:t>
            </a:r>
            <a:r>
              <a:rPr lang="en-IN" dirty="0"/>
              <a:t>(2, 0, "Lemon", "Kiwi</a:t>
            </a:r>
            <a:r>
              <a:rPr lang="en-IN" dirty="0" smtClean="0"/>
              <a:t>");</a:t>
            </a:r>
          </a:p>
          <a:p>
            <a:pPr lvl="1"/>
            <a:r>
              <a:rPr lang="en-IN" dirty="0"/>
              <a:t>(2) defines the position </a:t>
            </a:r>
            <a:r>
              <a:rPr lang="en-IN" b="1" dirty="0"/>
              <a:t>where</a:t>
            </a:r>
            <a:r>
              <a:rPr lang="en-IN" dirty="0"/>
              <a:t> new elements should be </a:t>
            </a:r>
            <a:r>
              <a:rPr lang="en-IN" b="1" dirty="0"/>
              <a:t>added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/>
              <a:t>(0) defines </a:t>
            </a:r>
            <a:r>
              <a:rPr lang="en-IN" b="1" dirty="0"/>
              <a:t>how many</a:t>
            </a:r>
            <a:r>
              <a:rPr lang="en-IN" dirty="0"/>
              <a:t> elements should be </a:t>
            </a:r>
            <a:r>
              <a:rPr lang="en-IN" b="1" dirty="0"/>
              <a:t>removed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03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JavaScript</a:t>
            </a:r>
            <a:r>
              <a:rPr lang="en-IN" dirty="0"/>
              <a:t> 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Joining </a:t>
            </a:r>
            <a:r>
              <a:rPr lang="en-IN" dirty="0" smtClean="0"/>
              <a:t>Arrays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myGirls</a:t>
            </a:r>
            <a:r>
              <a:rPr lang="en-IN" dirty="0"/>
              <a:t> = ["</a:t>
            </a:r>
            <a:r>
              <a:rPr lang="en-IN" dirty="0" err="1"/>
              <a:t>Cecilie</a:t>
            </a:r>
            <a:r>
              <a:rPr lang="en-IN" dirty="0"/>
              <a:t>", "Lone"];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myBoys</a:t>
            </a:r>
            <a:r>
              <a:rPr lang="en-IN" dirty="0"/>
              <a:t> = ["Emil", "</a:t>
            </a:r>
            <a:r>
              <a:rPr lang="en-IN" dirty="0" err="1"/>
              <a:t>Tobias","Linus</a:t>
            </a:r>
            <a:r>
              <a:rPr lang="en-IN" dirty="0"/>
              <a:t>"];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myChildren</a:t>
            </a:r>
            <a:r>
              <a:rPr lang="en-IN" dirty="0"/>
              <a:t> = </a:t>
            </a:r>
            <a:r>
              <a:rPr lang="en-IN" dirty="0" err="1"/>
              <a:t>myGirls.concat</a:t>
            </a:r>
            <a:r>
              <a:rPr lang="en-IN" dirty="0"/>
              <a:t>(</a:t>
            </a:r>
            <a:r>
              <a:rPr lang="en-IN" dirty="0" err="1"/>
              <a:t>myBoys</a:t>
            </a:r>
            <a:r>
              <a:rPr lang="en-IN" dirty="0"/>
              <a:t>); </a:t>
            </a:r>
            <a:endParaRPr lang="en-IN" dirty="0" smtClean="0"/>
          </a:p>
          <a:p>
            <a:r>
              <a:rPr lang="en-IN" dirty="0"/>
              <a:t>Slicing an Array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 fruits = </a:t>
            </a:r>
            <a:r>
              <a:rPr lang="en-IN" dirty="0" smtClean="0"/>
              <a:t>["</a:t>
            </a:r>
            <a:r>
              <a:rPr lang="en-IN" dirty="0"/>
              <a:t>Banana", "Orange", "Lemon", "Apple", "Mango"];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citrus = </a:t>
            </a:r>
            <a:r>
              <a:rPr lang="en-IN" dirty="0" err="1"/>
              <a:t>fruits.slice</a:t>
            </a:r>
            <a:r>
              <a:rPr lang="en-IN" dirty="0"/>
              <a:t>(1);</a:t>
            </a:r>
            <a:endParaRPr lang="en-IN" dirty="0" smtClean="0"/>
          </a:p>
          <a:p>
            <a:pPr lvl="1"/>
            <a:r>
              <a:rPr lang="en-IN" dirty="0" smtClean="0"/>
              <a:t>Citrus will be ["</a:t>
            </a:r>
            <a:r>
              <a:rPr lang="en-IN" dirty="0"/>
              <a:t>Orange", "Lemon", "Apple", "Mango"];</a:t>
            </a:r>
            <a:br>
              <a:rPr lang="en-IN" dirty="0"/>
            </a:b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62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</a:t>
            </a:r>
            <a:r>
              <a:rPr lang="en-IN" dirty="0" err="1" smtClean="0"/>
              <a:t>RegExp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regular expression is an object that describes a pattern of characters.</a:t>
            </a:r>
          </a:p>
          <a:p>
            <a:r>
              <a:rPr lang="en-IN" dirty="0"/>
              <a:t>Regular expressions are used to perform pattern-matching and "search-and-replace" functions on text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/</a:t>
            </a:r>
            <a:r>
              <a:rPr lang="en-IN" i="1" dirty="0" smtClean="0"/>
              <a:t>pattern</a:t>
            </a:r>
            <a:r>
              <a:rPr lang="en-IN" dirty="0" smtClean="0"/>
              <a:t>/</a:t>
            </a:r>
            <a:r>
              <a:rPr lang="en-IN" i="1" dirty="0" smtClean="0"/>
              <a:t>modifiers</a:t>
            </a:r>
            <a:r>
              <a:rPr lang="en-IN" dirty="0" smtClean="0"/>
              <a:t>;</a:t>
            </a:r>
          </a:p>
          <a:p>
            <a:r>
              <a:rPr lang="en-IN" dirty="0" smtClean="0"/>
              <a:t>Modifiers </a:t>
            </a:r>
          </a:p>
          <a:p>
            <a:pPr lvl="1"/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for case insensitive </a:t>
            </a:r>
            <a:r>
              <a:rPr lang="en-IN" dirty="0" smtClean="0"/>
              <a:t>search</a:t>
            </a:r>
          </a:p>
          <a:p>
            <a:pPr lvl="1"/>
            <a:r>
              <a:rPr lang="en-IN" dirty="0" smtClean="0"/>
              <a:t>g </a:t>
            </a:r>
            <a:r>
              <a:rPr lang="en-IN" dirty="0"/>
              <a:t>Perform a global </a:t>
            </a:r>
            <a:r>
              <a:rPr lang="en-IN" dirty="0" smtClean="0"/>
              <a:t>match</a:t>
            </a:r>
          </a:p>
          <a:p>
            <a:pPr lvl="1"/>
            <a:r>
              <a:rPr lang="en-IN" dirty="0" smtClean="0"/>
              <a:t>m </a:t>
            </a:r>
            <a:r>
              <a:rPr lang="en-IN" dirty="0"/>
              <a:t>Perform multiline </a:t>
            </a:r>
            <a:r>
              <a:rPr lang="en-IN" dirty="0" smtClean="0"/>
              <a:t>matching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8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70504"/>
              </p:ext>
            </p:extLst>
          </p:nvPr>
        </p:nvGraphicFramePr>
        <p:xfrm>
          <a:off x="899592" y="1916832"/>
          <a:ext cx="7772399" cy="2650548"/>
        </p:xfrm>
        <a:graphic>
          <a:graphicData uri="http://schemas.openxmlformats.org/drawingml/2006/table">
            <a:tbl>
              <a:tblPr/>
              <a:tblGrid>
                <a:gridCol w="1703422"/>
                <a:gridCol w="6068977"/>
              </a:tblGrid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Expression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2"/>
                        </a:rPr>
                        <a:t>[</a:t>
                      </a:r>
                      <a:r>
                        <a:rPr lang="en-IN" sz="2000" dirty="0" err="1">
                          <a:effectLst/>
                          <a:hlinkClick r:id="rId2"/>
                        </a:rPr>
                        <a:t>abc</a:t>
                      </a:r>
                      <a:r>
                        <a:rPr lang="en-IN" sz="2000" dirty="0">
                          <a:effectLst/>
                          <a:hlinkClick r:id="rId2"/>
                        </a:rPr>
                        <a:t>]</a:t>
                      </a:r>
                      <a:endParaRPr lang="en-IN" sz="2000" dirty="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Find any character between the brackets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3"/>
                        </a:rPr>
                        <a:t>[^</a:t>
                      </a:r>
                      <a:r>
                        <a:rPr lang="en-IN" sz="2000" dirty="0" err="1">
                          <a:effectLst/>
                          <a:hlinkClick r:id="rId3"/>
                        </a:rPr>
                        <a:t>abc</a:t>
                      </a:r>
                      <a:r>
                        <a:rPr lang="en-IN" sz="2000" dirty="0">
                          <a:effectLst/>
                          <a:hlinkClick r:id="rId3"/>
                        </a:rPr>
                        <a:t>]</a:t>
                      </a:r>
                      <a:endParaRPr lang="en-IN" sz="2000" dirty="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Find any character NOT between the brackets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4"/>
                        </a:rPr>
                        <a:t>[0-9]</a:t>
                      </a:r>
                      <a:endParaRPr lang="en-IN" sz="2000" dirty="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Find any character between the brackets (any digit)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5"/>
                        </a:rPr>
                        <a:t>[^0-9]</a:t>
                      </a:r>
                      <a:endParaRPr lang="en-IN" sz="2000" dirty="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Find any character NOT between the brackets (any non-digit)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6"/>
                        </a:rPr>
                        <a:t>(</a:t>
                      </a:r>
                      <a:r>
                        <a:rPr lang="en-IN" sz="2000" dirty="0" err="1">
                          <a:effectLst/>
                          <a:hlinkClick r:id="rId6"/>
                        </a:rPr>
                        <a:t>x|y</a:t>
                      </a:r>
                      <a:r>
                        <a:rPr lang="en-IN" sz="2000" dirty="0">
                          <a:effectLst/>
                          <a:hlinkClick r:id="rId6"/>
                        </a:rPr>
                        <a:t>)</a:t>
                      </a:r>
                      <a:endParaRPr lang="en-IN" sz="2000" dirty="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Find any of the alternatives specified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smtClean="0"/>
              <a:t>Java 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JavaScript is the programming language of HTML and the Web.</a:t>
            </a:r>
          </a:p>
          <a:p>
            <a:r>
              <a:rPr lang="en-IN" b="1" dirty="0" smtClean="0"/>
              <a:t>JavaScript</a:t>
            </a:r>
            <a:r>
              <a:rPr lang="en-IN" dirty="0"/>
              <a:t> </a:t>
            </a:r>
            <a:r>
              <a:rPr lang="en-IN" dirty="0" smtClean="0"/>
              <a:t>is used to program </a:t>
            </a:r>
            <a:r>
              <a:rPr lang="en-IN" dirty="0"/>
              <a:t>the </a:t>
            </a:r>
            <a:r>
              <a:rPr lang="en-IN" dirty="0" smtClean="0"/>
              <a:t>behaviour </a:t>
            </a:r>
            <a:r>
              <a:rPr lang="en-IN" dirty="0"/>
              <a:t>of web </a:t>
            </a:r>
            <a:r>
              <a:rPr lang="en-IN" dirty="0" smtClean="0"/>
              <a:t>pages</a:t>
            </a:r>
          </a:p>
          <a:p>
            <a:r>
              <a:rPr lang="en-IN" dirty="0"/>
              <a:t>JavaScript Can Change HTML Content</a:t>
            </a:r>
          </a:p>
          <a:p>
            <a:r>
              <a:rPr lang="en-IN" dirty="0"/>
              <a:t>JavaScript Can Change HTML Attributes</a:t>
            </a:r>
          </a:p>
          <a:p>
            <a:r>
              <a:rPr lang="en-IN" dirty="0"/>
              <a:t>JavaScript Can Change HTML Styles</a:t>
            </a:r>
          </a:p>
          <a:p>
            <a:r>
              <a:rPr lang="en-IN" dirty="0"/>
              <a:t>JavaScript Can Validate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5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Meta </a:t>
            </a:r>
            <a:r>
              <a:rPr lang="en-IN" dirty="0" smtClean="0"/>
              <a:t>characters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4550"/>
              </p:ext>
            </p:extLst>
          </p:nvPr>
        </p:nvGraphicFramePr>
        <p:xfrm>
          <a:off x="323528" y="908720"/>
          <a:ext cx="8568952" cy="5470360"/>
        </p:xfrm>
        <a:graphic>
          <a:graphicData uri="http://schemas.openxmlformats.org/drawingml/2006/table">
            <a:tbl>
              <a:tblPr/>
              <a:tblGrid>
                <a:gridCol w="1877998"/>
                <a:gridCol w="6690954"/>
              </a:tblGrid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 err="1">
                          <a:solidFill>
                            <a:schemeClr val="tx1"/>
                          </a:solidFill>
                          <a:effectLst/>
                        </a:rPr>
                        <a:t>Metacharacter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.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single character, except newline or line terminator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\w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word character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\W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non-word character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\d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digit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\D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non-digit character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\s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whitespace character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\S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non-whitespace character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\b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match at the beginning/end of a word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\B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match not at the beginning/end of a word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\0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a NUL character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\xxx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the character specified by an octal number xxx</a:t>
                      </a: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13"/>
                        </a:rPr>
                        <a:t>\xdd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the character specified by a hexadecimal number </a:t>
                      </a:r>
                      <a:r>
                        <a:rPr lang="en-IN" sz="2000" b="0" i="0" dirty="0" err="1">
                          <a:solidFill>
                            <a:schemeClr val="tx1"/>
                          </a:solidFill>
                          <a:effectLst/>
                        </a:rPr>
                        <a:t>dd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\uxxxx</a:t>
                      </a:r>
                      <a:endParaRPr lang="en-IN" sz="20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94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</a:rPr>
                        <a:t>Find the Unicode character specified by a hexadecimal number </a:t>
                      </a:r>
                      <a:r>
                        <a:rPr lang="en-IN" sz="2000" b="0" i="0" dirty="0" err="1">
                          <a:solidFill>
                            <a:schemeClr val="tx1"/>
                          </a:solidFill>
                          <a:effectLst/>
                        </a:rPr>
                        <a:t>xxxx</a:t>
                      </a:r>
                      <a:endParaRPr lang="en-IN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970" marR="42970" marT="42970" marB="429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Quantifiers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3171573"/>
              </p:ext>
            </p:extLst>
          </p:nvPr>
        </p:nvGraphicFramePr>
        <p:xfrm>
          <a:off x="914400" y="1624638"/>
          <a:ext cx="7772399" cy="4859338"/>
        </p:xfrm>
        <a:graphic>
          <a:graphicData uri="http://schemas.openxmlformats.org/drawingml/2006/table">
            <a:tbl>
              <a:tblPr/>
              <a:tblGrid>
                <a:gridCol w="1703422"/>
                <a:gridCol w="6068977"/>
              </a:tblGrid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Quantifier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n+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contains at least one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n*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contains zero or more occurrences of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n?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contains zero or one occurrences of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n{X}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contains a sequence of </a:t>
                      </a:r>
                      <a:r>
                        <a:rPr lang="en-IN" sz="2000" i="1">
                          <a:effectLst/>
                        </a:rPr>
                        <a:t>X</a:t>
                      </a:r>
                      <a:r>
                        <a:rPr lang="en-IN" sz="2000">
                          <a:effectLst/>
                        </a:rPr>
                        <a:t>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r>
                        <a:rPr lang="en-IN" sz="2000">
                          <a:effectLst/>
                        </a:rPr>
                        <a:t>'s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n{X,Y}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contains a sequence of X to Y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r>
                        <a:rPr lang="en-IN" sz="2000">
                          <a:effectLst/>
                        </a:rPr>
                        <a:t>'s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7"/>
                        </a:rPr>
                        <a:t>n{X,}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contains a sequence of at least X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r>
                        <a:rPr lang="en-IN" sz="2000">
                          <a:effectLst/>
                        </a:rPr>
                        <a:t>'s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8"/>
                        </a:rPr>
                        <a:t>n$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with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r>
                        <a:rPr lang="en-IN" sz="2000">
                          <a:effectLst/>
                        </a:rPr>
                        <a:t> at the end of it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9"/>
                        </a:rPr>
                        <a:t>^n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with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r>
                        <a:rPr lang="en-IN" sz="2000">
                          <a:effectLst/>
                        </a:rPr>
                        <a:t> at the beginning of it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0"/>
                        </a:rPr>
                        <a:t>?=n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Matches any string that is followed by a specific string </a:t>
                      </a:r>
                      <a:r>
                        <a:rPr lang="en-IN" sz="2000" i="1">
                          <a:effectLst/>
                        </a:rPr>
                        <a:t>n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1"/>
                        </a:rPr>
                        <a:t>?!n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Matches any string that is not followed by a specific string </a:t>
                      </a:r>
                      <a:r>
                        <a:rPr lang="en-IN" sz="2000" i="1" dirty="0">
                          <a:effectLst/>
                        </a:rPr>
                        <a:t>n</a:t>
                      </a:r>
                      <a:endParaRPr lang="en-IN" sz="2000" dirty="0">
                        <a:effectLst/>
                      </a:endParaRP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3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RegExp</a:t>
            </a:r>
            <a:r>
              <a:rPr lang="en-IN" dirty="0"/>
              <a:t> Object </a:t>
            </a:r>
            <a:r>
              <a:rPr lang="en-IN" dirty="0" smtClean="0"/>
              <a:t>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1230494"/>
              </p:ext>
            </p:extLst>
          </p:nvPr>
        </p:nvGraphicFramePr>
        <p:xfrm>
          <a:off x="827584" y="1628800"/>
          <a:ext cx="7772399" cy="2208790"/>
        </p:xfrm>
        <a:graphic>
          <a:graphicData uri="http://schemas.openxmlformats.org/drawingml/2006/table">
            <a:tbl>
              <a:tblPr/>
              <a:tblGrid>
                <a:gridCol w="1703422"/>
                <a:gridCol w="6068977"/>
              </a:tblGrid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Method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compile()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 Compiles a regular expression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exec()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Tests for a match in a string. Returns the first match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test()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Tests for a match in a string. Returns true or false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toString()</a:t>
                      </a:r>
                      <a:endParaRPr lang="en-IN" sz="2000">
                        <a:effectLst/>
                      </a:endParaRP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Returns the string value of the regular expression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0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684076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button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str</a:t>
            </a:r>
            <a:r>
              <a:rPr lang="en-IN" sz="2000" dirty="0"/>
              <a:t> = "Visit </a:t>
            </a:r>
            <a:r>
              <a:rPr lang="en-IN" sz="2000" dirty="0" smtClean="0"/>
              <a:t>SCOPE!";     </a:t>
            </a:r>
            <a:r>
              <a:rPr lang="en-IN" sz="2000" dirty="0" err="1"/>
              <a:t>var</a:t>
            </a:r>
            <a:r>
              <a:rPr lang="en-IN" sz="2000" dirty="0"/>
              <a:t> n = </a:t>
            </a:r>
            <a:r>
              <a:rPr lang="en-IN" sz="2000" dirty="0" err="1"/>
              <a:t>str.search</a:t>
            </a:r>
            <a:r>
              <a:rPr lang="en-IN" sz="2000" dirty="0" smtClean="0"/>
              <a:t>(“SCOPE");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n;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_______________________________________________________</a:t>
            </a:r>
          </a:p>
          <a:p>
            <a:pPr marL="0" indent="0">
              <a:buNone/>
            </a:pPr>
            <a:r>
              <a:rPr lang="en-IN" sz="2000" dirty="0"/>
              <a:t>&lt;button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id="demo"&gt;Please visit Microsoft!&lt;/p&gt;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str</a:t>
            </a:r>
            <a:r>
              <a:rPr lang="en-IN" sz="2000" dirty="0"/>
              <a:t> =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; 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txt = </a:t>
            </a:r>
            <a:r>
              <a:rPr lang="en-IN" sz="2000" dirty="0" err="1"/>
              <a:t>str.replace</a:t>
            </a:r>
            <a:r>
              <a:rPr lang="en-IN" sz="2000" dirty="0"/>
              <a:t>(/</a:t>
            </a:r>
            <a:r>
              <a:rPr lang="en-IN" sz="2000" dirty="0" err="1"/>
              <a:t>microsoft</a:t>
            </a:r>
            <a:r>
              <a:rPr lang="en-IN" sz="2000" dirty="0"/>
              <a:t>/i,"W3Schools");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txt;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08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71296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button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/>
              <a:t>price = '$55.99';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 err="1"/>
              <a:t>priceRegex</a:t>
            </a:r>
            <a:r>
              <a:rPr lang="en-IN" sz="2000" dirty="0"/>
              <a:t> = /[(0-9)+.?(0-9</a:t>
            </a:r>
            <a:r>
              <a:rPr lang="en-IN" sz="2000" dirty="0" smtClean="0"/>
              <a:t>)*];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var</a:t>
            </a:r>
            <a:r>
              <a:rPr lang="en-IN" sz="2000" dirty="0" smtClean="0"/>
              <a:t> price=</a:t>
            </a:r>
            <a:r>
              <a:rPr lang="en-IN" sz="2000" dirty="0" err="1" smtClean="0"/>
              <a:t>parseFloat</a:t>
            </a:r>
            <a:r>
              <a:rPr lang="en-IN" sz="2000" dirty="0" smtClean="0"/>
              <a:t>(</a:t>
            </a:r>
            <a:r>
              <a:rPr lang="en-IN" sz="2000" dirty="0" err="1" smtClean="0"/>
              <a:t>priceRegex.exec</a:t>
            </a:r>
            <a:r>
              <a:rPr lang="en-IN" sz="2000" dirty="0" smtClean="0"/>
              <a:t>(price));    </a:t>
            </a:r>
          </a:p>
          <a:p>
            <a:pPr marL="0" indent="0">
              <a:buNone/>
            </a:pPr>
            <a:r>
              <a:rPr lang="en-IN" sz="2000" dirty="0" err="1" smtClean="0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price</a:t>
            </a:r>
            <a:r>
              <a:rPr lang="en-IN" sz="2000" dirty="0" smtClean="0"/>
              <a:t>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</a:t>
            </a:r>
            <a:r>
              <a:rPr lang="en-IN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16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/>
              <a:t>An HTML event can be something the browser does, or something a user </a:t>
            </a:r>
            <a:r>
              <a:rPr lang="en-IN" sz="2000" dirty="0" smtClean="0"/>
              <a:t>do. Here </a:t>
            </a:r>
            <a:r>
              <a:rPr lang="en-IN" sz="2000" dirty="0"/>
              <a:t>are some examples of HTML events:</a:t>
            </a:r>
          </a:p>
          <a:p>
            <a:pPr lvl="1"/>
            <a:r>
              <a:rPr lang="en-IN" sz="1800" dirty="0"/>
              <a:t>An HTML web page </a:t>
            </a:r>
            <a:r>
              <a:rPr lang="en-IN" sz="1800" dirty="0" smtClean="0"/>
              <a:t>has </a:t>
            </a:r>
            <a:r>
              <a:rPr lang="en-IN" sz="1800" dirty="0"/>
              <a:t>finished loading</a:t>
            </a:r>
          </a:p>
          <a:p>
            <a:pPr lvl="1"/>
            <a:r>
              <a:rPr lang="en-IN" sz="1800" dirty="0"/>
              <a:t>An HTML input field was changed</a:t>
            </a:r>
          </a:p>
          <a:p>
            <a:pPr lvl="1"/>
            <a:r>
              <a:rPr lang="en-IN" sz="1800" dirty="0"/>
              <a:t>An HTML button was clicked</a:t>
            </a:r>
          </a:p>
          <a:p>
            <a:r>
              <a:rPr lang="en-IN" sz="2000" dirty="0"/>
              <a:t>JavaScript lets you execute code when events are detected.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13969"/>
              </p:ext>
            </p:extLst>
          </p:nvPr>
        </p:nvGraphicFramePr>
        <p:xfrm>
          <a:off x="467544" y="3501008"/>
          <a:ext cx="7772400" cy="31774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834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Event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onchange</a:t>
                      </a:r>
                      <a:endParaRPr lang="en-IN" sz="16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An HTML element has been changed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onclick</a:t>
                      </a:r>
                      <a:endParaRPr lang="en-IN" sz="16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The user clicks an HTML element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onmouseover</a:t>
                      </a:r>
                      <a:endParaRPr lang="en-IN" sz="16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The user moves the mouse over an HTML element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onmouseout</a:t>
                      </a:r>
                      <a:endParaRPr lang="en-IN" sz="16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onkeydown</a:t>
                      </a:r>
                      <a:endParaRPr lang="en-IN" sz="16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The user pushes a keyboard key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83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onload</a:t>
                      </a:r>
                      <a:endParaRPr lang="en-IN" sz="16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54006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html&gt;</a:t>
            </a:r>
          </a:p>
          <a:p>
            <a:pPr marL="0" indent="0">
              <a:buNone/>
            </a:pPr>
            <a:r>
              <a:rPr lang="en-IN" sz="2000" dirty="0"/>
              <a:t>&lt;head&gt;</a:t>
            </a:r>
          </a:p>
          <a:p>
            <a:pPr marL="0" indent="0">
              <a:buNone/>
            </a:pPr>
            <a:r>
              <a:rPr lang="en-IN" sz="2000" dirty="0"/>
              <a:t>&lt;script&gt;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validateForm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x = </a:t>
            </a:r>
            <a:r>
              <a:rPr lang="en-IN" sz="2000" dirty="0" err="1"/>
              <a:t>document.forms</a:t>
            </a:r>
            <a:r>
              <a:rPr lang="en-IN" sz="2000" dirty="0"/>
              <a:t>["</a:t>
            </a:r>
            <a:r>
              <a:rPr lang="en-IN" sz="2000" dirty="0" err="1"/>
              <a:t>myForm</a:t>
            </a:r>
            <a:r>
              <a:rPr lang="en-IN" sz="2000" dirty="0"/>
              <a:t>"]["</a:t>
            </a:r>
            <a:r>
              <a:rPr lang="en-IN" sz="2000" dirty="0" err="1"/>
              <a:t>fname</a:t>
            </a:r>
            <a:r>
              <a:rPr lang="en-IN" sz="2000" dirty="0"/>
              <a:t>"].value;</a:t>
            </a:r>
          </a:p>
          <a:p>
            <a:pPr marL="0" indent="0">
              <a:buNone/>
            </a:pPr>
            <a:r>
              <a:rPr lang="en-IN" sz="2000" dirty="0"/>
              <a:t>    if (x == null || x == "") {</a:t>
            </a:r>
          </a:p>
          <a:p>
            <a:pPr marL="0" indent="0">
              <a:buNone/>
            </a:pPr>
            <a:r>
              <a:rPr lang="en-IN" sz="2000" dirty="0"/>
              <a:t>        alert("Name must be filled out");</a:t>
            </a:r>
          </a:p>
          <a:p>
            <a:pPr marL="0" indent="0">
              <a:buNone/>
            </a:pPr>
            <a:r>
              <a:rPr lang="en-IN" sz="2000" dirty="0"/>
              <a:t>        return false;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/>
              <a:t>&lt;/head&gt;</a:t>
            </a:r>
          </a:p>
          <a:p>
            <a:pPr marL="0" indent="0">
              <a:buNone/>
            </a:pPr>
            <a:r>
              <a:rPr lang="en-IN" sz="2000" dirty="0"/>
              <a:t>&lt;body</a:t>
            </a:r>
            <a:r>
              <a:rPr lang="en-IN" sz="2000" dirty="0" smtClean="0"/>
              <a:t>&gt;</a:t>
            </a: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3928" y="3557705"/>
            <a:ext cx="5400600" cy="31683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2000" dirty="0" smtClean="0"/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&lt;form name="</a:t>
            </a:r>
            <a:r>
              <a:rPr lang="en-IN" sz="2000" dirty="0" err="1" smtClean="0"/>
              <a:t>myForm</a:t>
            </a:r>
            <a:r>
              <a:rPr lang="en-IN" sz="2000" dirty="0" smtClean="0"/>
              <a:t>" 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onsubmit</a:t>
            </a:r>
            <a:r>
              <a:rPr lang="en-IN" sz="2000" dirty="0" smtClean="0"/>
              <a:t>="</a:t>
            </a:r>
            <a:r>
              <a:rPr lang="en-IN" sz="2000" dirty="0" err="1" smtClean="0"/>
              <a:t>validateForm</a:t>
            </a:r>
            <a:r>
              <a:rPr lang="en-IN" sz="2000" dirty="0" smtClean="0"/>
              <a:t>()" method="post"&gt;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Name: &lt;input type="text" name="</a:t>
            </a:r>
            <a:r>
              <a:rPr lang="en-IN" sz="2000" dirty="0" err="1" smtClean="0"/>
              <a:t>fname</a:t>
            </a:r>
            <a:r>
              <a:rPr lang="en-IN" sz="2000" dirty="0" smtClean="0"/>
              <a:t>"&gt;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&lt;input type="submit" value="Submit"&gt;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&lt;/form&gt;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&lt;/body&gt;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&lt;/html&gt;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29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HTML form validation can be done by a JavaScript.</a:t>
            </a:r>
          </a:p>
          <a:p>
            <a:r>
              <a:rPr lang="en-IN" dirty="0"/>
              <a:t>If a form field (</a:t>
            </a:r>
            <a:r>
              <a:rPr lang="en-IN" dirty="0" err="1"/>
              <a:t>fname</a:t>
            </a:r>
            <a:r>
              <a:rPr lang="en-IN" dirty="0"/>
              <a:t>) is empty, this function alerts a message, and returns false, to prevent the form from being </a:t>
            </a:r>
            <a:r>
              <a:rPr lang="en-IN" dirty="0" smtClean="0"/>
              <a:t>submitted</a:t>
            </a:r>
            <a:endParaRPr lang="en-IN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09926"/>
            <a:ext cx="2924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97" y="3789040"/>
            <a:ext cx="54006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4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Validating the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77724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&lt;p&gt;Please input a number between 1 and 10:&lt;/p&gt;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&lt;</a:t>
            </a:r>
            <a:r>
              <a:rPr lang="en-IN" sz="2000" dirty="0"/>
              <a:t>input id="numb"&gt;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&lt;</a:t>
            </a:r>
            <a:r>
              <a:rPr lang="en-IN" sz="2000" dirty="0"/>
              <a:t>button type="button"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()"&gt;Submit&lt;/button&gt;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</a:t>
            </a:r>
            <a:r>
              <a:rPr lang="en-IN" sz="2000" dirty="0" smtClean="0"/>
              <a:t>{    </a:t>
            </a:r>
            <a:r>
              <a:rPr lang="en-IN" sz="2000" dirty="0" err="1"/>
              <a:t>var</a:t>
            </a:r>
            <a:r>
              <a:rPr lang="en-IN" sz="2000" dirty="0"/>
              <a:t> x, 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x </a:t>
            </a:r>
            <a:r>
              <a:rPr lang="en-IN" sz="2000" dirty="0"/>
              <a:t>= </a:t>
            </a:r>
            <a:r>
              <a:rPr lang="en-IN" sz="2000" dirty="0" err="1"/>
              <a:t>document.getElementById</a:t>
            </a:r>
            <a:r>
              <a:rPr lang="en-IN" sz="2000" dirty="0"/>
              <a:t>("numb").value;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if </a:t>
            </a:r>
            <a:r>
              <a:rPr lang="en-IN" sz="2000" dirty="0"/>
              <a:t>(</a:t>
            </a:r>
            <a:r>
              <a:rPr lang="en-IN" sz="2000" dirty="0" err="1"/>
              <a:t>isNaN</a:t>
            </a:r>
            <a:r>
              <a:rPr lang="en-IN" sz="2000" dirty="0"/>
              <a:t>(x) || x &lt; 1 || x &gt; 10)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text = "Input not valid";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text = "Input OK";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7"/>
            <a:ext cx="4229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Automatic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&lt;form action="demo_form.asp" method="post"&gt;</a:t>
            </a:r>
          </a:p>
          <a:p>
            <a:pPr marL="0" indent="0">
              <a:buNone/>
            </a:pPr>
            <a:r>
              <a:rPr lang="en-IN" dirty="0"/>
              <a:t>  &lt;input type="text" name="</a:t>
            </a:r>
            <a:r>
              <a:rPr lang="en-IN" dirty="0" err="1"/>
              <a:t>fname</a:t>
            </a:r>
            <a:r>
              <a:rPr lang="en-IN" dirty="0"/>
              <a:t>" required&gt;</a:t>
            </a:r>
          </a:p>
          <a:p>
            <a:pPr marL="0" indent="0">
              <a:buNone/>
            </a:pPr>
            <a:r>
              <a:rPr lang="en-IN" dirty="0"/>
              <a:t>  &lt;input type="submit" value="Submit"&gt;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4603601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&lt;script&gt; </a:t>
            </a:r>
            <a:r>
              <a:rPr lang="en-IN" dirty="0" smtClean="0"/>
              <a:t>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 JavaScript code must be inserted between &lt;script&gt; and &lt;/script&gt; </a:t>
            </a:r>
            <a:r>
              <a:rPr lang="en-IN" dirty="0" smtClean="0"/>
              <a:t>tags</a:t>
            </a:r>
          </a:p>
          <a:p>
            <a:r>
              <a:rPr lang="en-IN" dirty="0"/>
              <a:t>A JavaScript </a:t>
            </a:r>
            <a:r>
              <a:rPr lang="en-IN" b="1" dirty="0"/>
              <a:t>function</a:t>
            </a:r>
            <a:r>
              <a:rPr lang="en-IN" dirty="0"/>
              <a:t> is a block of JavaScript code, that can be executed when "asked" for.</a:t>
            </a:r>
          </a:p>
          <a:p>
            <a:r>
              <a:rPr lang="en-IN" dirty="0"/>
              <a:t>For example, a function can be executed when an </a:t>
            </a:r>
            <a:r>
              <a:rPr lang="en-IN" b="1" dirty="0"/>
              <a:t>event</a:t>
            </a:r>
            <a:r>
              <a:rPr lang="en-IN" dirty="0"/>
              <a:t> occurs, like when the user clicks a button.</a:t>
            </a:r>
          </a:p>
          <a:p>
            <a:r>
              <a:rPr lang="en-IN" dirty="0" smtClean="0"/>
              <a:t>You </a:t>
            </a:r>
            <a:r>
              <a:rPr lang="en-IN" dirty="0"/>
              <a:t>can place any number of scripts in an HTML document.</a:t>
            </a:r>
          </a:p>
          <a:p>
            <a:r>
              <a:rPr lang="en-IN" dirty="0"/>
              <a:t>Scripts can be placed in the &lt;body&gt;, or in the &lt;head&gt; section of an HTML page, or in both.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41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5 Pattern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&lt;form action="demo_form.asp"&gt;</a:t>
            </a:r>
            <a:br>
              <a:rPr lang="en-IN" dirty="0"/>
            </a:br>
            <a:r>
              <a:rPr lang="en-IN" dirty="0"/>
              <a:t>Country code: &lt;input type="text" name="</a:t>
            </a:r>
            <a:r>
              <a:rPr lang="en-IN" dirty="0" err="1"/>
              <a:t>country_code</a:t>
            </a:r>
            <a:r>
              <a:rPr lang="en-IN" dirty="0"/>
              <a:t>" </a:t>
            </a:r>
            <a:br>
              <a:rPr lang="en-IN" dirty="0"/>
            </a:br>
            <a:r>
              <a:rPr lang="en-IN" dirty="0"/>
              <a:t>pattern="[A-</a:t>
            </a:r>
            <a:r>
              <a:rPr lang="en-IN" dirty="0" err="1"/>
              <a:t>Za</a:t>
            </a:r>
            <a:r>
              <a:rPr lang="en-IN" dirty="0"/>
              <a:t>-z]{3}" title="Three letter country code"&gt;</a:t>
            </a:r>
            <a:br>
              <a:rPr lang="en-IN" dirty="0"/>
            </a:br>
            <a:r>
              <a:rPr lang="en-IN" dirty="0"/>
              <a:t>&lt;input type="submit"&gt;</a:t>
            </a:r>
            <a:br>
              <a:rPr lang="en-IN" dirty="0"/>
            </a:br>
            <a:r>
              <a:rPr lang="en-IN" dirty="0"/>
              <a:t>&lt;/form</a:t>
            </a:r>
            <a:r>
              <a:rPr lang="en-IN" dirty="0" smtClean="0"/>
              <a:t>&gt;</a:t>
            </a:r>
          </a:p>
          <a:p>
            <a:r>
              <a:rPr lang="en-IN" dirty="0"/>
              <a:t>&lt;form action="demo_form.asp"&gt;</a:t>
            </a:r>
            <a:br>
              <a:rPr lang="en-IN" dirty="0"/>
            </a:br>
            <a:r>
              <a:rPr lang="en-IN" dirty="0"/>
              <a:t>Password: &lt;input type="password" name="</a:t>
            </a:r>
            <a:r>
              <a:rPr lang="en-IN" dirty="0" err="1"/>
              <a:t>pw</a:t>
            </a:r>
            <a:r>
              <a:rPr lang="en-IN" dirty="0"/>
              <a:t>" pattern=".{6,}" title="Six or more characters"&gt;</a:t>
            </a:r>
            <a:br>
              <a:rPr lang="en-IN" dirty="0"/>
            </a:br>
            <a:r>
              <a:rPr lang="en-IN" dirty="0"/>
              <a:t>&lt;input type="submit"&gt;</a:t>
            </a:r>
            <a:br>
              <a:rPr lang="en-IN" dirty="0"/>
            </a:br>
            <a:r>
              <a:rPr lang="en-IN" dirty="0"/>
              <a:t>&lt;/form&gt; </a:t>
            </a:r>
          </a:p>
        </p:txBody>
      </p:sp>
    </p:spTree>
    <p:extLst>
      <p:ext uri="{BB962C8B-B14F-4D97-AF65-F5344CB8AC3E}">
        <p14:creationId xmlns:p14="http://schemas.microsoft.com/office/powerpoint/2010/main" val="9836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HTML 5 Pattern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&lt;form action="demo_form.asp"&gt;</a:t>
            </a:r>
            <a:br>
              <a:rPr lang="en-IN" dirty="0"/>
            </a:br>
            <a:r>
              <a:rPr lang="en-IN" dirty="0"/>
              <a:t>Password: &lt;input type="password" name="</a:t>
            </a:r>
            <a:r>
              <a:rPr lang="en-IN" dirty="0" err="1"/>
              <a:t>pw</a:t>
            </a:r>
            <a:r>
              <a:rPr lang="en-IN" dirty="0"/>
              <a:t>" pattern="(?=.*\d)(?=.*[a-z])(?=.*[A-Z]).{8,}" title="Must contain at least one number and one uppercase and lowercase letter, and at least 8 or more characters"&gt;</a:t>
            </a:r>
            <a:br>
              <a:rPr lang="en-IN" dirty="0"/>
            </a:br>
            <a:r>
              <a:rPr lang="en-IN" dirty="0"/>
              <a:t>&lt;input type="submit"&gt;</a:t>
            </a:r>
            <a:br>
              <a:rPr lang="en-IN" dirty="0"/>
            </a:br>
            <a:r>
              <a:rPr lang="en-IN" dirty="0"/>
              <a:t>&lt;/form</a:t>
            </a:r>
            <a:r>
              <a:rPr lang="en-IN" dirty="0" smtClean="0"/>
              <a:t>&gt;</a:t>
            </a:r>
            <a:r>
              <a:rPr lang="en-IN" smtClean="0"/>
              <a:t>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0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code for java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7416824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h1&gt;JavaScript in Body&lt;/h1&gt;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id="demo"&gt;A Paragraph.&lt;/p&gt;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button type="button"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"Paragraph changed.";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&lt;/html&gt;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5527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4797152"/>
            <a:ext cx="2600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Writing into an alert box, using </a:t>
            </a:r>
            <a:r>
              <a:rPr lang="en-IN" b="1" dirty="0" err="1"/>
              <a:t>window.alert</a:t>
            </a:r>
            <a:r>
              <a:rPr lang="en-IN" b="1" dirty="0" smtClean="0"/>
              <a:t>()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&lt;</a:t>
            </a:r>
            <a:r>
              <a:rPr lang="en-IN" dirty="0" smtClean="0"/>
              <a:t>script&gt; </a:t>
            </a:r>
            <a:r>
              <a:rPr lang="en-IN" dirty="0" err="1" smtClean="0"/>
              <a:t>window.alert</a:t>
            </a:r>
            <a:r>
              <a:rPr lang="en-IN" dirty="0" smtClean="0"/>
              <a:t>(5 </a:t>
            </a:r>
            <a:r>
              <a:rPr lang="en-IN" dirty="0"/>
              <a:t>+ 6</a:t>
            </a:r>
            <a:r>
              <a:rPr lang="en-IN" dirty="0" smtClean="0"/>
              <a:t>); &lt;/</a:t>
            </a:r>
            <a:r>
              <a:rPr lang="en-IN" dirty="0"/>
              <a:t>script&gt;</a:t>
            </a:r>
          </a:p>
          <a:p>
            <a:r>
              <a:rPr lang="en-IN" dirty="0"/>
              <a:t>Writing into the HTML output using </a:t>
            </a:r>
            <a:r>
              <a:rPr lang="en-IN" b="1" dirty="0" err="1"/>
              <a:t>document.write</a:t>
            </a:r>
            <a:r>
              <a:rPr lang="en-IN" b="1" dirty="0" smtClean="0"/>
              <a:t>()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&lt;</a:t>
            </a:r>
            <a:r>
              <a:rPr lang="en-IN" dirty="0" smtClean="0"/>
              <a:t>script&gt; </a:t>
            </a:r>
            <a:r>
              <a:rPr lang="en-IN" dirty="0" err="1" smtClean="0"/>
              <a:t>document.write</a:t>
            </a:r>
            <a:r>
              <a:rPr lang="en-IN" dirty="0" smtClean="0"/>
              <a:t>(5 </a:t>
            </a:r>
            <a:r>
              <a:rPr lang="en-IN" dirty="0"/>
              <a:t>+ 6</a:t>
            </a:r>
            <a:r>
              <a:rPr lang="en-IN" dirty="0" smtClean="0"/>
              <a:t>); &lt;/</a:t>
            </a:r>
            <a:r>
              <a:rPr lang="en-IN" dirty="0"/>
              <a:t>script&gt;</a:t>
            </a:r>
          </a:p>
          <a:p>
            <a:r>
              <a:rPr lang="en-IN" dirty="0" smtClean="0"/>
              <a:t>Writing </a:t>
            </a:r>
            <a:r>
              <a:rPr lang="en-IN" dirty="0"/>
              <a:t>into an HTML element, using </a:t>
            </a:r>
            <a:r>
              <a:rPr lang="en-IN" b="1" dirty="0" err="1"/>
              <a:t>innerHTML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5 + 6;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smtClean="0"/>
              <a:t>script&gt;</a:t>
            </a:r>
          </a:p>
          <a:p>
            <a:pPr lvl="1"/>
            <a:r>
              <a:rPr lang="en-IN" dirty="0" smtClean="0"/>
              <a:t>Writing </a:t>
            </a:r>
            <a:r>
              <a:rPr lang="en-IN" dirty="0"/>
              <a:t>into the browser console, using </a:t>
            </a:r>
            <a:r>
              <a:rPr lang="en-IN" b="1" dirty="0"/>
              <a:t>console.log</a:t>
            </a:r>
            <a:r>
              <a:rPr lang="en-IN" b="1" dirty="0" smtClean="0"/>
              <a:t>()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&lt;script&gt;</a:t>
            </a:r>
            <a:br>
              <a:rPr lang="en-IN" dirty="0"/>
            </a:br>
            <a:r>
              <a:rPr lang="en-IN" dirty="0"/>
              <a:t>console.log(5 + 6);</a:t>
            </a:r>
            <a:br>
              <a:rPr lang="en-IN" dirty="0"/>
            </a:b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JavaScript </a:t>
            </a:r>
            <a:r>
              <a:rPr lang="en-IN" dirty="0"/>
              <a:t>statements are composed </a:t>
            </a:r>
            <a:r>
              <a:rPr lang="en-IN" dirty="0" smtClean="0"/>
              <a:t>of  Values</a:t>
            </a:r>
            <a:r>
              <a:rPr lang="en-IN" dirty="0"/>
              <a:t>, Operators, Expressions, Keywords, and Comments</a:t>
            </a:r>
            <a:r>
              <a:rPr lang="en-IN" dirty="0" smtClean="0"/>
              <a:t>.</a:t>
            </a:r>
          </a:p>
          <a:p>
            <a:r>
              <a:rPr lang="en-IN" dirty="0"/>
              <a:t>JavaScript </a:t>
            </a:r>
            <a:r>
              <a:rPr lang="en-IN" dirty="0" smtClean="0"/>
              <a:t>Variables</a:t>
            </a:r>
          </a:p>
          <a:p>
            <a:pPr lvl="1"/>
            <a:r>
              <a:rPr lang="da-DK" dirty="0"/>
              <a:t>var x = 5;</a:t>
            </a:r>
            <a:br>
              <a:rPr lang="da-DK" dirty="0"/>
            </a:br>
            <a:r>
              <a:rPr lang="da-DK" dirty="0"/>
              <a:t>var y = 6;</a:t>
            </a:r>
            <a:br>
              <a:rPr lang="da-DK" dirty="0"/>
            </a:br>
            <a:r>
              <a:rPr lang="da-DK" dirty="0"/>
              <a:t>var z = x + y</a:t>
            </a:r>
            <a:r>
              <a:rPr lang="da-DK" dirty="0" smtClean="0"/>
              <a:t>;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carName</a:t>
            </a:r>
            <a:r>
              <a:rPr lang="en-IN" dirty="0"/>
              <a:t> = "Volvo</a:t>
            </a:r>
            <a:r>
              <a:rPr lang="en-IN" dirty="0" smtClean="0"/>
              <a:t>";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 person = "John Doe", </a:t>
            </a:r>
            <a:r>
              <a:rPr lang="en-IN" dirty="0" err="1"/>
              <a:t>carName</a:t>
            </a:r>
            <a:r>
              <a:rPr lang="en-IN" dirty="0"/>
              <a:t> = "Volvo", price = 200;</a:t>
            </a:r>
            <a:endParaRPr lang="da-DK" dirty="0" smtClean="0"/>
          </a:p>
          <a:p>
            <a:r>
              <a:rPr lang="en-IN" dirty="0"/>
              <a:t>All JavaScript identifiers are </a:t>
            </a:r>
            <a:r>
              <a:rPr lang="en-IN" b="1" dirty="0"/>
              <a:t>case sensitive</a:t>
            </a:r>
            <a:r>
              <a:rPr lang="en-IN" dirty="0"/>
              <a:t>. </a:t>
            </a:r>
            <a:endParaRPr lang="da-DK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function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i="1" dirty="0"/>
              <a:t>code to be executed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/>
              <a:t> x = </a:t>
            </a:r>
            <a:r>
              <a:rPr lang="en-IN" dirty="0" err="1"/>
              <a:t>myFunction</a:t>
            </a:r>
            <a:r>
              <a:rPr lang="en-IN" dirty="0"/>
              <a:t>(4, 3);      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function </a:t>
            </a:r>
            <a:r>
              <a:rPr lang="en-IN" dirty="0" err="1" smtClean="0"/>
              <a:t>myFunction</a:t>
            </a:r>
            <a:r>
              <a:rPr lang="en-IN" dirty="0" smtClean="0"/>
              <a:t>(a, b) {</a:t>
            </a:r>
            <a:br>
              <a:rPr lang="en-IN" dirty="0" smtClean="0"/>
            </a:br>
            <a:r>
              <a:rPr lang="en-IN" dirty="0" smtClean="0"/>
              <a:t>    return a * b;  }</a:t>
            </a:r>
          </a:p>
          <a:p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/>
              <a:t>Invocation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an event occurs (when a user clicks a button)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it is invoked (called) from </a:t>
            </a:r>
            <a:r>
              <a:rPr lang="en-IN" dirty="0">
                <a:hlinkClick r:id="rId2"/>
              </a:rPr>
              <a:t>JavaScript</a:t>
            </a:r>
            <a:r>
              <a:rPr lang="en-IN" dirty="0"/>
              <a:t> 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Self-Invoking Functions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1" dirty="0" smtClean="0"/>
              <a:t>&lt;</a:t>
            </a:r>
            <a:r>
              <a:rPr lang="en-IN" i="1" dirty="0"/>
              <a:t>p id="demo"&gt;&lt;/p</a:t>
            </a:r>
            <a:r>
              <a:rPr lang="en-IN" i="1" dirty="0" smtClean="0"/>
              <a:t>&gt;</a:t>
            </a:r>
            <a:endParaRPr lang="en-IN" i="1" dirty="0"/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1" dirty="0"/>
              <a:t>&lt;script&gt;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1" dirty="0"/>
              <a:t>(function ()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1" dirty="0"/>
              <a:t>    </a:t>
            </a:r>
            <a:r>
              <a:rPr lang="en-IN" i="1" dirty="0" err="1"/>
              <a:t>document.getElementById</a:t>
            </a:r>
            <a:r>
              <a:rPr lang="en-IN" i="1" dirty="0"/>
              <a:t>("demo").</a:t>
            </a:r>
            <a:r>
              <a:rPr lang="en-IN" i="1" dirty="0" err="1"/>
              <a:t>innerHTML</a:t>
            </a:r>
            <a:r>
              <a:rPr lang="en-IN" i="1" dirty="0"/>
              <a:t> = "Hello! I called myself";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1" dirty="0"/>
              <a:t>})();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1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731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93352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Functions as values</a:t>
            </a:r>
          </a:p>
          <a:p>
            <a:pPr marL="0" indent="0">
              <a:buNone/>
            </a:pPr>
            <a:r>
              <a:rPr lang="en-IN" i="1" dirty="0" smtClean="0"/>
              <a:t>function</a:t>
            </a:r>
            <a:r>
              <a:rPr lang="en-IN" i="1" dirty="0"/>
              <a:t> </a:t>
            </a:r>
            <a:r>
              <a:rPr lang="en-IN" i="1" dirty="0" err="1"/>
              <a:t>myFunction</a:t>
            </a:r>
            <a:r>
              <a:rPr lang="en-IN" i="1" dirty="0"/>
              <a:t>(a, b) {</a:t>
            </a:r>
            <a:br>
              <a:rPr lang="en-IN" i="1" dirty="0"/>
            </a:br>
            <a:r>
              <a:rPr lang="en-IN" i="1" dirty="0"/>
              <a:t>    return a * b;</a:t>
            </a:r>
            <a:br>
              <a:rPr lang="en-IN" i="1" dirty="0"/>
            </a:br>
            <a:r>
              <a:rPr lang="en-IN" i="1" dirty="0" smtClean="0"/>
              <a:t>}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 err="1"/>
              <a:t>var</a:t>
            </a:r>
            <a:r>
              <a:rPr lang="en-IN" i="1" dirty="0"/>
              <a:t> </a:t>
            </a:r>
            <a:r>
              <a:rPr lang="en-IN" i="1" dirty="0" smtClean="0"/>
              <a:t>x </a:t>
            </a:r>
            <a:r>
              <a:rPr lang="en-IN" i="1" dirty="0"/>
              <a:t>= </a:t>
            </a:r>
            <a:r>
              <a:rPr lang="en-IN" i="1" dirty="0" err="1"/>
              <a:t>myFunction</a:t>
            </a:r>
            <a:r>
              <a:rPr lang="en-IN" i="1" dirty="0"/>
              <a:t>(4, 3) * 2</a:t>
            </a:r>
            <a:r>
              <a:rPr lang="en-IN" i="1" dirty="0" smtClean="0"/>
              <a:t>;</a:t>
            </a:r>
          </a:p>
          <a:p>
            <a:r>
              <a:rPr lang="en-IN" dirty="0"/>
              <a:t>Functions are Objects</a:t>
            </a:r>
          </a:p>
          <a:p>
            <a:pPr marL="274320" lvl="1" indent="0">
              <a:buNone/>
            </a:pPr>
            <a:r>
              <a:rPr lang="en-IN" dirty="0" smtClean="0"/>
              <a:t>function</a:t>
            </a:r>
            <a:r>
              <a:rPr lang="en-IN" dirty="0"/>
              <a:t> </a:t>
            </a:r>
            <a:r>
              <a:rPr lang="en-IN" dirty="0" err="1"/>
              <a:t>myFunction</a:t>
            </a:r>
            <a:r>
              <a:rPr lang="en-IN" dirty="0"/>
              <a:t>(a, b) </a:t>
            </a:r>
            <a:r>
              <a:rPr lang="en-IN" dirty="0" smtClean="0"/>
              <a:t>{			Answer : 2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return </a:t>
            </a:r>
            <a:r>
              <a:rPr lang="en-IN" dirty="0" err="1"/>
              <a:t>arguments.length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r>
              <a:rPr lang="en-IN" dirty="0"/>
              <a:t>Parameter Defaults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2200" dirty="0"/>
              <a:t>function </a:t>
            </a:r>
            <a:r>
              <a:rPr lang="en-IN" sz="2200" dirty="0" err="1"/>
              <a:t>myFunction</a:t>
            </a:r>
            <a:r>
              <a:rPr lang="en-IN" sz="2200" dirty="0"/>
              <a:t>(x, y) {</a:t>
            </a:r>
            <a:br>
              <a:rPr lang="en-IN" sz="2200" dirty="0"/>
            </a:br>
            <a:r>
              <a:rPr lang="en-IN" sz="2200" dirty="0"/>
              <a:t>    if (y === undefined) {</a:t>
            </a:r>
            <a:br>
              <a:rPr lang="en-IN" sz="2200" dirty="0"/>
            </a:br>
            <a:r>
              <a:rPr lang="en-IN" sz="2200" dirty="0"/>
              <a:t>          y = 0;</a:t>
            </a:r>
            <a:br>
              <a:rPr lang="en-IN" sz="2200" dirty="0"/>
            </a:br>
            <a:r>
              <a:rPr lang="en-IN" sz="2200" dirty="0"/>
              <a:t>    } </a:t>
            </a:r>
            <a:br>
              <a:rPr lang="en-IN" sz="2200" dirty="0"/>
            </a:br>
            <a:r>
              <a:rPr lang="en-IN" sz="2200" dirty="0"/>
              <a:t>}</a:t>
            </a:r>
          </a:p>
          <a:p>
            <a:pPr marL="27432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8567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995</TotalTime>
  <Words>1211</Words>
  <Application>Microsoft Office PowerPoint</Application>
  <PresentationFormat>On-screen Show (4:3)</PresentationFormat>
  <Paragraphs>318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JAVA SCRIPT</vt:lpstr>
      <vt:lpstr>What is Java Script?</vt:lpstr>
      <vt:lpstr>The &lt;script&gt; Tag</vt:lpstr>
      <vt:lpstr>Example code for java script</vt:lpstr>
      <vt:lpstr>JavaScript Output</vt:lpstr>
      <vt:lpstr>JavaScript Statements</vt:lpstr>
      <vt:lpstr>JavaScript Functions</vt:lpstr>
      <vt:lpstr>JavaScript Functions</vt:lpstr>
      <vt:lpstr>JavaScript Functions</vt:lpstr>
      <vt:lpstr>JavaScript Functions</vt:lpstr>
      <vt:lpstr>JavaScript Objects</vt:lpstr>
      <vt:lpstr>JavaScript Arrays</vt:lpstr>
      <vt:lpstr>JavaScript Arrays</vt:lpstr>
      <vt:lpstr>JavaScript Arrays</vt:lpstr>
      <vt:lpstr>JavaScript Array Methods</vt:lpstr>
      <vt:lpstr>JavaScript Array Methods</vt:lpstr>
      <vt:lpstr>JavaScript Array Methods</vt:lpstr>
      <vt:lpstr>JS RegExp</vt:lpstr>
      <vt:lpstr>Brackets</vt:lpstr>
      <vt:lpstr>Meta characters</vt:lpstr>
      <vt:lpstr>Quantifiers</vt:lpstr>
      <vt:lpstr>RegExp Object Methods</vt:lpstr>
      <vt:lpstr>Program </vt:lpstr>
      <vt:lpstr>Program </vt:lpstr>
      <vt:lpstr>HTML Events</vt:lpstr>
      <vt:lpstr>Form validation</vt:lpstr>
      <vt:lpstr>JavaScript Form</vt:lpstr>
      <vt:lpstr>Validating the input</vt:lpstr>
      <vt:lpstr>Automatic evaluation</vt:lpstr>
      <vt:lpstr>HTML 5 Pattern attribute</vt:lpstr>
      <vt:lpstr>HTML 5 Pattern attribute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HP</dc:creator>
  <cp:lastModifiedBy>HP</cp:lastModifiedBy>
  <cp:revision>103</cp:revision>
  <dcterms:created xsi:type="dcterms:W3CDTF">2016-03-03T12:11:34Z</dcterms:created>
  <dcterms:modified xsi:type="dcterms:W3CDTF">2017-02-14T04:07:37Z</dcterms:modified>
</cp:coreProperties>
</file>