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html.com/attributes/iframe-src/" TargetMode="External"/><Relationship Id="rId3" Type="http://schemas.openxmlformats.org/officeDocument/2006/relationships/hyperlink" Target="http://html.com/attributes/iframe-name/" TargetMode="External"/><Relationship Id="rId7" Type="http://schemas.openxmlformats.org/officeDocument/2006/relationships/hyperlink" Target="http://html.com/attributes/iframe-marginwidth/" TargetMode="External"/><Relationship Id="rId2" Type="http://schemas.openxmlformats.org/officeDocument/2006/relationships/hyperlink" Target="http://html.com/attributes/iframe-scroll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.com/attributes/iframe-longdesc/" TargetMode="External"/><Relationship Id="rId5" Type="http://schemas.openxmlformats.org/officeDocument/2006/relationships/hyperlink" Target="http://html.com/attributes/iframe-frameborder/" TargetMode="External"/><Relationship Id="rId4" Type="http://schemas.openxmlformats.org/officeDocument/2006/relationships/hyperlink" Target="http://html.com/attributes/iframe-align/" TargetMode="External"/><Relationship Id="rId9" Type="http://schemas.openxmlformats.org/officeDocument/2006/relationships/hyperlink" Target="http://html.com/attributes/iframe-width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header.asp" TargetMode="External"/><Relationship Id="rId13" Type="http://schemas.openxmlformats.org/officeDocument/2006/relationships/hyperlink" Target="https://www.w3schools.com/tags/tag_summary.asp" TargetMode="External"/><Relationship Id="rId3" Type="http://schemas.openxmlformats.org/officeDocument/2006/relationships/hyperlink" Target="https://www.w3schools.com/tags/tag_aside.asp" TargetMode="External"/><Relationship Id="rId7" Type="http://schemas.openxmlformats.org/officeDocument/2006/relationships/hyperlink" Target="https://www.w3schools.com/tags/tag_footer.asp" TargetMode="External"/><Relationship Id="rId12" Type="http://schemas.openxmlformats.org/officeDocument/2006/relationships/hyperlink" Target="https://www.w3schools.com/tags/tag_section.asp" TargetMode="External"/><Relationship Id="rId2" Type="http://schemas.openxmlformats.org/officeDocument/2006/relationships/hyperlink" Target="https://www.w3schools.com/tags/tag_artic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figure.asp" TargetMode="External"/><Relationship Id="rId11" Type="http://schemas.openxmlformats.org/officeDocument/2006/relationships/hyperlink" Target="https://www.w3schools.com/tags/tag_nav.asp" TargetMode="External"/><Relationship Id="rId5" Type="http://schemas.openxmlformats.org/officeDocument/2006/relationships/hyperlink" Target="https://www.w3schools.com/tags/tag_figcaption.asp" TargetMode="External"/><Relationship Id="rId10" Type="http://schemas.openxmlformats.org/officeDocument/2006/relationships/hyperlink" Target="https://www.w3schools.com/tags/tag_mark.asp" TargetMode="External"/><Relationship Id="rId4" Type="http://schemas.openxmlformats.org/officeDocument/2006/relationships/hyperlink" Target="https://www.w3schools.com/tags/tag_details.asp" TargetMode="External"/><Relationship Id="rId9" Type="http://schemas.openxmlformats.org/officeDocument/2006/relationships/hyperlink" Target="https://www.w3schools.com/tags/tag_main.asp" TargetMode="External"/><Relationship Id="rId14" Type="http://schemas.openxmlformats.org/officeDocument/2006/relationships/hyperlink" Target="https://www.w3schools.com/tags/tag_tim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HTML Frames &amp; Semantics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05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Iframe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 iframe is used to display a web page within a web page</a:t>
            </a:r>
            <a:r>
              <a:rPr lang="en-IN" dirty="0" smtClean="0"/>
              <a:t>.</a:t>
            </a:r>
          </a:p>
          <a:p>
            <a:r>
              <a:rPr lang="en-IN" dirty="0"/>
              <a:t>The &lt;iframe&gt; creates an inline frame, which embeds an independent HTML document into the current document</a:t>
            </a:r>
            <a:r>
              <a:rPr lang="en-IN" dirty="0" smtClean="0"/>
              <a:t>.</a:t>
            </a:r>
          </a:p>
          <a:p>
            <a:r>
              <a:rPr lang="en-IN" dirty="0"/>
              <a:t>Iframe </a:t>
            </a:r>
            <a:r>
              <a:rPr lang="en-IN" dirty="0" smtClean="0"/>
              <a:t>Syntax</a:t>
            </a:r>
          </a:p>
          <a:p>
            <a:pPr lvl="1"/>
            <a:r>
              <a:rPr lang="en-IN" dirty="0"/>
              <a:t>&lt;iframe </a:t>
            </a:r>
            <a:r>
              <a:rPr lang="en-IN" dirty="0" err="1"/>
              <a:t>src</a:t>
            </a:r>
            <a:r>
              <a:rPr lang="en-IN" dirty="0"/>
              <a:t>="</a:t>
            </a:r>
            <a:r>
              <a:rPr lang="en-IN" i="1" dirty="0"/>
              <a:t>URL</a:t>
            </a:r>
            <a:r>
              <a:rPr lang="en-IN" dirty="0"/>
              <a:t>"&gt;&lt;/iframe&gt;</a:t>
            </a:r>
            <a:endParaRPr lang="en-IN" dirty="0" smtClean="0"/>
          </a:p>
          <a:p>
            <a:pPr lvl="1"/>
            <a:r>
              <a:rPr lang="en-IN" dirty="0"/>
              <a:t>&lt;iframe </a:t>
            </a:r>
            <a:r>
              <a:rPr lang="en-IN" dirty="0" err="1"/>
              <a:t>src</a:t>
            </a:r>
            <a:r>
              <a:rPr lang="en-IN" dirty="0"/>
              <a:t>="demo_iframe.htm" height="200" width="300"&gt;&lt;/iframe</a:t>
            </a:r>
            <a:r>
              <a:rPr lang="en-IN" dirty="0" smtClean="0"/>
              <a:t>&gt;	</a:t>
            </a:r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7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Iframe Attribute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87859056"/>
              </p:ext>
            </p:extLst>
          </p:nvPr>
        </p:nvGraphicFramePr>
        <p:xfrm>
          <a:off x="838200" y="1447800"/>
          <a:ext cx="7848600" cy="5310058"/>
        </p:xfrm>
        <a:graphic>
          <a:graphicData uri="http://schemas.openxmlformats.org/drawingml/2006/table">
            <a:tbl>
              <a:tblPr/>
              <a:tblGrid>
                <a:gridCol w="1524000"/>
                <a:gridCol w="6324600"/>
              </a:tblGrid>
              <a:tr h="130629"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effectLst/>
                          <a:latin typeface="inherit"/>
                        </a:rPr>
                        <a:t>Attribute name</a:t>
                      </a:r>
                    </a:p>
                  </a:txBody>
                  <a:tcPr marL="32657" marR="32657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effectLst/>
                          <a:latin typeface="inherit"/>
                        </a:rPr>
                        <a:t>Notes</a:t>
                      </a:r>
                    </a:p>
                  </a:txBody>
                  <a:tcPr marL="32657" marR="32657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fontAlgn="base"/>
                      <a:r>
                        <a:rPr lang="en-IN" sz="1800" u="none" strike="noStrike" dirty="0">
                          <a:solidFill>
                            <a:srgbClr val="515151"/>
                          </a:solidFill>
                          <a:effectLst/>
                          <a:latin typeface="inherit"/>
                          <a:hlinkClick r:id="rId2"/>
                        </a:rPr>
                        <a:t>scrolling</a:t>
                      </a:r>
                      <a:r>
                        <a:rPr lang="en-IN" sz="1800" dirty="0">
                          <a:effectLst/>
                          <a:latin typeface="inherit"/>
                        </a:rPr>
                        <a:t/>
                      </a:r>
                      <a:br>
                        <a:rPr lang="en-IN" sz="1800" dirty="0">
                          <a:effectLst/>
                          <a:latin typeface="inherit"/>
                        </a:rPr>
                      </a:br>
                      <a:endParaRPr lang="en-IN" sz="1800" dirty="0">
                        <a:effectLst/>
                        <a:latin typeface="inherit"/>
                      </a:endParaRPr>
                    </a:p>
                  </a:txBody>
                  <a:tcPr marL="32657" marR="32657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effectLst/>
                          <a:latin typeface="inherit"/>
                        </a:rPr>
                        <a:t>Was used to toggle scrolling on iframes. </a:t>
                      </a:r>
                    </a:p>
                  </a:txBody>
                  <a:tcPr marL="32657" marR="32657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fontAlgn="base"/>
                      <a:r>
                        <a:rPr lang="en-IN" sz="1800" u="none" strike="noStrike">
                          <a:solidFill>
                            <a:srgbClr val="515151"/>
                          </a:solidFill>
                          <a:effectLst/>
                          <a:latin typeface="inherit"/>
                          <a:hlinkClick r:id="rId3"/>
                        </a:rPr>
                        <a:t>name</a:t>
                      </a:r>
                      <a:r>
                        <a:rPr lang="en-IN" sz="1800">
                          <a:effectLst/>
                          <a:latin typeface="inherit"/>
                        </a:rPr>
                        <a:t/>
                      </a:r>
                      <a:br>
                        <a:rPr lang="en-IN" sz="1800">
                          <a:effectLst/>
                          <a:latin typeface="inherit"/>
                        </a:rPr>
                      </a:br>
                      <a:endParaRPr lang="en-IN" sz="1800">
                        <a:effectLst/>
                        <a:latin typeface="inherit"/>
                      </a:endParaRPr>
                    </a:p>
                  </a:txBody>
                  <a:tcPr marL="32657" marR="32657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  <a:latin typeface="inherit"/>
                        </a:rPr>
                        <a:t>Specifies the name of an iframe.</a:t>
                      </a:r>
                    </a:p>
                  </a:txBody>
                  <a:tcPr marL="32657" marR="32657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0486">
                <a:tc>
                  <a:txBody>
                    <a:bodyPr/>
                    <a:lstStyle/>
                    <a:p>
                      <a:pPr fontAlgn="base"/>
                      <a:r>
                        <a:rPr lang="en-IN" sz="1800" u="none" strike="noStrike">
                          <a:solidFill>
                            <a:srgbClr val="515151"/>
                          </a:solidFill>
                          <a:effectLst/>
                          <a:latin typeface="inherit"/>
                          <a:hlinkClick r:id="rId4"/>
                        </a:rPr>
                        <a:t>align</a:t>
                      </a:r>
                      <a:r>
                        <a:rPr lang="en-IN" sz="1800">
                          <a:effectLst/>
                          <a:latin typeface="inherit"/>
                        </a:rPr>
                        <a:t/>
                      </a:r>
                      <a:br>
                        <a:rPr lang="en-IN" sz="1800">
                          <a:effectLst/>
                          <a:latin typeface="inherit"/>
                        </a:rPr>
                      </a:br>
                      <a:endParaRPr lang="en-IN" sz="1800">
                        <a:effectLst/>
                        <a:latin typeface="inherit"/>
                      </a:endParaRPr>
                    </a:p>
                  </a:txBody>
                  <a:tcPr marL="32657" marR="32657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effectLst/>
                          <a:latin typeface="inherit"/>
                        </a:rPr>
                        <a:t>Was used to set the alignment of an inline frame relative to surrounding elements. Deprecated. Use CSS instead.</a:t>
                      </a:r>
                    </a:p>
                  </a:txBody>
                  <a:tcPr marL="32657" marR="32657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fontAlgn="base"/>
                      <a:r>
                        <a:rPr lang="en-IN" sz="1800" u="none" strike="noStrike">
                          <a:solidFill>
                            <a:srgbClr val="515151"/>
                          </a:solidFill>
                          <a:effectLst/>
                          <a:latin typeface="inherit"/>
                          <a:hlinkClick r:id="rId5"/>
                        </a:rPr>
                        <a:t>frameborder</a:t>
                      </a:r>
                      <a:r>
                        <a:rPr lang="en-IN" sz="1800">
                          <a:effectLst/>
                          <a:latin typeface="inherit"/>
                        </a:rPr>
                        <a:t/>
                      </a:r>
                      <a:br>
                        <a:rPr lang="en-IN" sz="1800">
                          <a:effectLst/>
                          <a:latin typeface="inherit"/>
                        </a:rPr>
                      </a:br>
                      <a:endParaRPr lang="en-IN" sz="1800">
                        <a:effectLst/>
                        <a:latin typeface="inherit"/>
                      </a:endParaRPr>
                    </a:p>
                  </a:txBody>
                  <a:tcPr marL="32657" marR="32657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effectLst/>
                          <a:latin typeface="inherit"/>
                        </a:rPr>
                        <a:t>Was used to toggle the display of a border around an iframe. Deprecated in HTML5. Use CSS instead.</a:t>
                      </a:r>
                    </a:p>
                  </a:txBody>
                  <a:tcPr marL="32657" marR="32657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0486">
                <a:tc>
                  <a:txBody>
                    <a:bodyPr/>
                    <a:lstStyle/>
                    <a:p>
                      <a:pPr fontAlgn="base"/>
                      <a:r>
                        <a:rPr lang="en-IN" sz="1800" u="none" strike="noStrike">
                          <a:solidFill>
                            <a:srgbClr val="515151"/>
                          </a:solidFill>
                          <a:effectLst/>
                          <a:latin typeface="inherit"/>
                          <a:hlinkClick r:id="rId6"/>
                        </a:rPr>
                        <a:t>longdesc</a:t>
                      </a:r>
                      <a:r>
                        <a:rPr lang="en-IN" sz="1800">
                          <a:effectLst/>
                          <a:latin typeface="inherit"/>
                        </a:rPr>
                        <a:t/>
                      </a:r>
                      <a:br>
                        <a:rPr lang="en-IN" sz="1800">
                          <a:effectLst/>
                          <a:latin typeface="inherit"/>
                        </a:rPr>
                      </a:br>
                      <a:endParaRPr lang="en-IN" sz="1800">
                        <a:effectLst/>
                        <a:latin typeface="inherit"/>
                      </a:endParaRPr>
                    </a:p>
                  </a:txBody>
                  <a:tcPr marL="32657" marR="32657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  <a:latin typeface="inherit"/>
                        </a:rPr>
                        <a:t>Was used to specify URL containing a long description of an iframe. Deprecated in HTML5. Use CSS instead.</a:t>
                      </a:r>
                    </a:p>
                  </a:txBody>
                  <a:tcPr marL="32657" marR="32657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fontAlgn="base"/>
                      <a:r>
                        <a:rPr lang="en-IN" sz="1800" u="none" strike="noStrike">
                          <a:solidFill>
                            <a:srgbClr val="515151"/>
                          </a:solidFill>
                          <a:effectLst/>
                          <a:latin typeface="inherit"/>
                          <a:hlinkClick r:id="rId7"/>
                        </a:rPr>
                        <a:t>marginwidth</a:t>
                      </a:r>
                      <a:r>
                        <a:rPr lang="en-IN" sz="1800">
                          <a:effectLst/>
                          <a:latin typeface="inherit"/>
                        </a:rPr>
                        <a:t/>
                      </a:r>
                      <a:br>
                        <a:rPr lang="en-IN" sz="1800">
                          <a:effectLst/>
                          <a:latin typeface="inherit"/>
                        </a:rPr>
                      </a:br>
                      <a:endParaRPr lang="en-IN" sz="1800">
                        <a:effectLst/>
                        <a:latin typeface="inherit"/>
                      </a:endParaRPr>
                    </a:p>
                  </a:txBody>
                  <a:tcPr marL="32657" marR="32657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effectLst/>
                          <a:latin typeface="inherit"/>
                        </a:rPr>
                        <a:t>Was used to control the width of margins around an iframe. Deprecated in HTML5. Use CSS instead.</a:t>
                      </a:r>
                    </a:p>
                  </a:txBody>
                  <a:tcPr marL="32657" marR="32657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571">
                <a:tc>
                  <a:txBody>
                    <a:bodyPr/>
                    <a:lstStyle/>
                    <a:p>
                      <a:pPr fontAlgn="base"/>
                      <a:r>
                        <a:rPr lang="en-IN" sz="1800" u="none" strike="noStrike">
                          <a:solidFill>
                            <a:srgbClr val="515151"/>
                          </a:solidFill>
                          <a:effectLst/>
                          <a:latin typeface="inherit"/>
                          <a:hlinkClick r:id="rId8"/>
                        </a:rPr>
                        <a:t>src</a:t>
                      </a:r>
                      <a:r>
                        <a:rPr lang="en-IN" sz="1800">
                          <a:effectLst/>
                          <a:latin typeface="inherit"/>
                        </a:rPr>
                        <a:t/>
                      </a:r>
                      <a:br>
                        <a:rPr lang="en-IN" sz="1800">
                          <a:effectLst/>
                          <a:latin typeface="inherit"/>
                        </a:rPr>
                      </a:br>
                      <a:endParaRPr lang="en-IN" sz="1800">
                        <a:effectLst/>
                        <a:latin typeface="inherit"/>
                      </a:endParaRPr>
                    </a:p>
                  </a:txBody>
                  <a:tcPr marL="32657" marR="32657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effectLst/>
                          <a:latin typeface="inherit"/>
                        </a:rPr>
                        <a:t>Specifies the URL of a document to display in an iframe.</a:t>
                      </a:r>
                    </a:p>
                  </a:txBody>
                  <a:tcPr marL="32657" marR="32657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fontAlgn="base"/>
                      <a:r>
                        <a:rPr lang="en-IN" sz="1800" u="none" strike="noStrike" dirty="0">
                          <a:solidFill>
                            <a:srgbClr val="515151"/>
                          </a:solidFill>
                          <a:effectLst/>
                          <a:latin typeface="inherit"/>
                          <a:hlinkClick r:id="rId9"/>
                        </a:rPr>
                        <a:t>width</a:t>
                      </a:r>
                      <a:r>
                        <a:rPr lang="en-IN" sz="1800" dirty="0">
                          <a:effectLst/>
                          <a:latin typeface="inherit"/>
                        </a:rPr>
                        <a:t/>
                      </a:r>
                      <a:br>
                        <a:rPr lang="en-IN" sz="1800" dirty="0">
                          <a:effectLst/>
                          <a:latin typeface="inherit"/>
                        </a:rPr>
                      </a:br>
                      <a:endParaRPr lang="en-IN" sz="1800" dirty="0">
                        <a:effectLst/>
                        <a:latin typeface="inherit"/>
                      </a:endParaRPr>
                    </a:p>
                  </a:txBody>
                  <a:tcPr marL="32657" marR="32657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effectLst/>
                          <a:latin typeface="inherit"/>
                        </a:rPr>
                        <a:t>Specifies the width of an iframe.</a:t>
                      </a:r>
                    </a:p>
                  </a:txBody>
                  <a:tcPr marL="32657" marR="32657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</a:t>
            </a:r>
            <a:r>
              <a:rPr lang="en-IN" dirty="0" smtClean="0"/>
              <a:t>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&lt;iframe </a:t>
            </a:r>
            <a:r>
              <a:rPr lang="en-IN" dirty="0" err="1"/>
              <a:t>src</a:t>
            </a:r>
            <a:r>
              <a:rPr lang="en-IN" dirty="0"/>
              <a:t>="https://www.w3schools.com"&gt;</a:t>
            </a:r>
          </a:p>
          <a:p>
            <a:pPr marL="0" indent="0">
              <a:buNone/>
            </a:pPr>
            <a:r>
              <a:rPr lang="en-IN" dirty="0"/>
              <a:t>  &lt;p&gt;Your browser does not support iframes.&lt;/p&gt;</a:t>
            </a:r>
          </a:p>
          <a:p>
            <a:pPr marL="0" indent="0">
              <a:buNone/>
            </a:pPr>
            <a:r>
              <a:rPr lang="en-IN" dirty="0"/>
              <a:t>&lt;/iframe</a:t>
            </a:r>
            <a:r>
              <a:rPr lang="en-IN" dirty="0" smtClean="0"/>
              <a:t>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8389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Semantics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 semantic element clearly describes its meaning to both the browser and the </a:t>
            </a:r>
            <a:r>
              <a:rPr lang="en-IN" dirty="0" smtClean="0"/>
              <a:t>developer</a:t>
            </a:r>
          </a:p>
          <a:p>
            <a:r>
              <a:rPr lang="en-IN" dirty="0"/>
              <a:t>HTML5 offers new semantic elements to define different parts of a web page:  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2050" name="Picture 2" descr="HTML5 Semantic El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581400"/>
            <a:ext cx="30003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86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2059003"/>
              </p:ext>
            </p:extLst>
          </p:nvPr>
        </p:nvGraphicFramePr>
        <p:xfrm>
          <a:off x="304800" y="228600"/>
          <a:ext cx="8610600" cy="6400806"/>
        </p:xfrm>
        <a:graphic>
          <a:graphicData uri="http://schemas.openxmlformats.org/drawingml/2006/table">
            <a:tbl>
              <a:tblPr/>
              <a:tblGrid>
                <a:gridCol w="1716430"/>
                <a:gridCol w="6894170"/>
              </a:tblGrid>
              <a:tr h="43447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Tag</a:t>
                      </a:r>
                    </a:p>
                  </a:txBody>
                  <a:tcPr marL="111512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55756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47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2"/>
                        </a:rPr>
                        <a:t>&lt;article&gt;</a:t>
                      </a:r>
                      <a:endParaRPr lang="en-IN" sz="2000">
                        <a:effectLst/>
                      </a:endParaRPr>
                    </a:p>
                  </a:txBody>
                  <a:tcPr marL="111512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Defines an article</a:t>
                      </a:r>
                    </a:p>
                  </a:txBody>
                  <a:tcPr marL="55756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447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3"/>
                        </a:rPr>
                        <a:t>&lt;aside&gt;</a:t>
                      </a:r>
                      <a:endParaRPr lang="en-IN" sz="2000">
                        <a:effectLst/>
                      </a:endParaRPr>
                    </a:p>
                  </a:txBody>
                  <a:tcPr marL="111512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Defines content aside from the page content</a:t>
                      </a:r>
                    </a:p>
                  </a:txBody>
                  <a:tcPr marL="55756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47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4"/>
                        </a:rPr>
                        <a:t>&lt;details&gt;</a:t>
                      </a:r>
                      <a:endParaRPr lang="en-IN" sz="2000">
                        <a:effectLst/>
                      </a:endParaRPr>
                    </a:p>
                  </a:txBody>
                  <a:tcPr marL="111512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Defines additional details that the user can view or hide</a:t>
                      </a:r>
                    </a:p>
                  </a:txBody>
                  <a:tcPr marL="55756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447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5"/>
                        </a:rPr>
                        <a:t>&lt;figcaption&gt;</a:t>
                      </a:r>
                      <a:endParaRPr lang="en-IN" sz="2000">
                        <a:effectLst/>
                      </a:endParaRPr>
                    </a:p>
                  </a:txBody>
                  <a:tcPr marL="111512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Defines a caption for a &lt;figure&gt; element</a:t>
                      </a:r>
                    </a:p>
                  </a:txBody>
                  <a:tcPr marL="55756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257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6"/>
                        </a:rPr>
                        <a:t>&lt;figure&gt;</a:t>
                      </a:r>
                      <a:endParaRPr lang="en-IN" sz="2000">
                        <a:effectLst/>
                      </a:endParaRPr>
                    </a:p>
                  </a:txBody>
                  <a:tcPr marL="111512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Specifies self-contained content, like illustrations, diagrams, photos, code listings, etc.</a:t>
                      </a:r>
                    </a:p>
                  </a:txBody>
                  <a:tcPr marL="55756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447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7"/>
                        </a:rPr>
                        <a:t>&lt;footer&gt;</a:t>
                      </a:r>
                      <a:endParaRPr lang="en-IN" sz="2000">
                        <a:effectLst/>
                      </a:endParaRPr>
                    </a:p>
                  </a:txBody>
                  <a:tcPr marL="111512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Defines a footer for a document or section</a:t>
                      </a:r>
                    </a:p>
                  </a:txBody>
                  <a:tcPr marL="55756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47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8"/>
                        </a:rPr>
                        <a:t>&lt;header&gt;</a:t>
                      </a:r>
                      <a:endParaRPr lang="en-IN" sz="2000">
                        <a:effectLst/>
                      </a:endParaRPr>
                    </a:p>
                  </a:txBody>
                  <a:tcPr marL="111512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Specifies a header for a document or section</a:t>
                      </a:r>
                    </a:p>
                  </a:txBody>
                  <a:tcPr marL="55756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447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9"/>
                        </a:rPr>
                        <a:t>&lt;main&gt;</a:t>
                      </a:r>
                      <a:endParaRPr lang="en-IN" sz="2000">
                        <a:effectLst/>
                      </a:endParaRPr>
                    </a:p>
                  </a:txBody>
                  <a:tcPr marL="111512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Specifies the main content of a document</a:t>
                      </a:r>
                    </a:p>
                  </a:txBody>
                  <a:tcPr marL="55756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47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10"/>
                        </a:rPr>
                        <a:t>&lt;mark&gt;</a:t>
                      </a:r>
                      <a:endParaRPr lang="en-IN" sz="2000">
                        <a:effectLst/>
                      </a:endParaRPr>
                    </a:p>
                  </a:txBody>
                  <a:tcPr marL="111512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Defines marked/highlighted text</a:t>
                      </a:r>
                    </a:p>
                  </a:txBody>
                  <a:tcPr marL="55756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447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11"/>
                        </a:rPr>
                        <a:t>&lt;nav&gt;</a:t>
                      </a:r>
                      <a:endParaRPr lang="en-IN" sz="2000">
                        <a:effectLst/>
                      </a:endParaRPr>
                    </a:p>
                  </a:txBody>
                  <a:tcPr marL="111512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Defines navigation links</a:t>
                      </a:r>
                    </a:p>
                  </a:txBody>
                  <a:tcPr marL="55756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47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12"/>
                        </a:rPr>
                        <a:t>&lt;section&gt;</a:t>
                      </a:r>
                      <a:endParaRPr lang="en-IN" sz="2000">
                        <a:effectLst/>
                      </a:endParaRPr>
                    </a:p>
                  </a:txBody>
                  <a:tcPr marL="111512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Defines a section in a document</a:t>
                      </a:r>
                    </a:p>
                  </a:txBody>
                  <a:tcPr marL="55756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447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13"/>
                        </a:rPr>
                        <a:t>&lt;summary&gt;</a:t>
                      </a:r>
                      <a:endParaRPr lang="en-IN" sz="2000">
                        <a:effectLst/>
                      </a:endParaRPr>
                    </a:p>
                  </a:txBody>
                  <a:tcPr marL="111512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Defines a visible heading for a &lt;details&gt; element</a:t>
                      </a:r>
                    </a:p>
                  </a:txBody>
                  <a:tcPr marL="55756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47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14"/>
                        </a:rPr>
                        <a:t>&lt;time&gt;</a:t>
                      </a:r>
                      <a:endParaRPr lang="en-IN" sz="2000">
                        <a:effectLst/>
                      </a:endParaRPr>
                    </a:p>
                  </a:txBody>
                  <a:tcPr marL="111512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Defines a date/time</a:t>
                      </a:r>
                    </a:p>
                  </a:txBody>
                  <a:tcPr marL="55756" marR="55756" marT="55756" marB="557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207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</TotalTime>
  <Words>377</Words>
  <Application>Microsoft Office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HTML Frames &amp; Semantics</vt:lpstr>
      <vt:lpstr>HTML Iframe</vt:lpstr>
      <vt:lpstr>Iframe Attribute</vt:lpstr>
      <vt:lpstr>code</vt:lpstr>
      <vt:lpstr>HTML Semantics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Frames &amp; Semantics</dc:title>
  <dc:creator>admin</dc:creator>
  <cp:lastModifiedBy>HP</cp:lastModifiedBy>
  <cp:revision>10</cp:revision>
  <dcterms:created xsi:type="dcterms:W3CDTF">2006-08-16T00:00:00Z</dcterms:created>
  <dcterms:modified xsi:type="dcterms:W3CDTF">2017-02-15T12:53:34Z</dcterms:modified>
</cp:coreProperties>
</file>