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8" r:id="rId5"/>
    <p:sldId id="259" r:id="rId6"/>
    <p:sldId id="373" r:id="rId7"/>
    <p:sldId id="391" r:id="rId8"/>
    <p:sldId id="394" r:id="rId9"/>
    <p:sldId id="395" r:id="rId10"/>
    <p:sldId id="399" r:id="rId11"/>
    <p:sldId id="402" r:id="rId12"/>
    <p:sldId id="403" r:id="rId13"/>
    <p:sldId id="404" r:id="rId14"/>
    <p:sldId id="398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정윤" initials="최정" lastIdx="1" clrIdx="0">
    <p:extLst>
      <p:ext uri="{19B8F6BF-5375-455C-9EA6-DF929625EA0E}">
        <p15:presenceInfo xmlns:p15="http://schemas.microsoft.com/office/powerpoint/2012/main" userId="44c147a6b8ad0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27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95D5-8289-4CAF-AFC8-14E70D849A1E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45BC-0CB1-4E26-A90C-49B12B407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8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7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1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7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1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1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145BC-0CB1-4E26-A90C-49B12B4073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4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81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006191" y="6451600"/>
            <a:ext cx="3648415" cy="2746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rgbClr val="48535B"/>
                </a:solidFill>
                <a:latin typeface="Noto Sans"/>
                <a:ea typeface="KoPub돋움체_Pro Medium"/>
                <a:cs typeface="Noto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b="1" dirty="0" err="1" smtClean="0"/>
              <a:t>Mirae</a:t>
            </a:r>
            <a:r>
              <a:rPr lang="en-US" sz="800" b="1" dirty="0" smtClean="0"/>
              <a:t> Asset Global Investments</a:t>
            </a:r>
          </a:p>
        </p:txBody>
      </p:sp>
      <p:cxnSp>
        <p:nvCxnSpPr>
          <p:cNvPr id="4" name="Straight Connector 10"/>
          <p:cNvCxnSpPr/>
          <p:nvPr userDrawn="1"/>
        </p:nvCxnSpPr>
        <p:spPr>
          <a:xfrm>
            <a:off x="596019" y="6354763"/>
            <a:ext cx="10925704" cy="0"/>
          </a:xfrm>
          <a:prstGeom prst="line">
            <a:avLst/>
          </a:prstGeom>
          <a:ln>
            <a:solidFill>
              <a:srgbClr val="8387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67045" y="6451600"/>
            <a:ext cx="5592804" cy="27463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0" i="0" kern="1200" smtClean="0">
                <a:solidFill>
                  <a:srgbClr val="48535B"/>
                </a:solidFill>
                <a:latin typeface="Noto Sans"/>
                <a:ea typeface="KoPub돋움체_Pro Medium"/>
                <a:cs typeface="Noto San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en-US" sz="800" dirty="0"/>
          </a:p>
        </p:txBody>
      </p:sp>
      <p:cxnSp>
        <p:nvCxnSpPr>
          <p:cNvPr id="17" name="Straight Connector 10"/>
          <p:cNvCxnSpPr/>
          <p:nvPr userDrawn="1"/>
        </p:nvCxnSpPr>
        <p:spPr>
          <a:xfrm>
            <a:off x="596019" y="896938"/>
            <a:ext cx="10925704" cy="0"/>
          </a:xfrm>
          <a:prstGeom prst="line">
            <a:avLst/>
          </a:prstGeom>
          <a:ln>
            <a:solidFill>
              <a:srgbClr val="8387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65306" y="529201"/>
            <a:ext cx="7758040" cy="40943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000">
                <a:solidFill>
                  <a:srgbClr val="0D2D4F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65305" y="1044000"/>
            <a:ext cx="10972800" cy="5265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>
                <a:solidFill>
                  <a:srgbClr val="F58220"/>
                </a:solidFill>
                <a:latin typeface="KoPub돋움체_Pro Bold" pitchFamily="18" charset="-127"/>
                <a:ea typeface="KoPub돋움체_Pro Bold" pitchFamily="18" charset="-127"/>
                <a:cs typeface="KoPub돋움체_Pro Bold" pitchFamily="18" charset="-127"/>
              </a:defRPr>
            </a:lvl1pPr>
            <a:lvl2pPr marL="457200" indent="0">
              <a:buFontTx/>
              <a:buNone/>
              <a:defRPr sz="2000">
                <a:latin typeface="Noto Sans"/>
                <a:cs typeface="Noto Sans"/>
              </a:defRPr>
            </a:lvl2pPr>
            <a:lvl3pPr marL="914400" indent="0">
              <a:buFontTx/>
              <a:buNone/>
              <a:defRPr sz="1800">
                <a:latin typeface="Noto Sans"/>
                <a:cs typeface="Noto Sans"/>
              </a:defRPr>
            </a:lvl3pPr>
            <a:lvl4pPr marL="1371600" indent="0">
              <a:buFontTx/>
              <a:buNone/>
              <a:defRPr sz="1600">
                <a:latin typeface="Noto Sans"/>
                <a:cs typeface="Noto Sans"/>
              </a:defRPr>
            </a:lvl4pPr>
            <a:lvl5pPr marL="1828800" indent="0">
              <a:buFontTx/>
              <a:buNone/>
              <a:defRPr sz="1600">
                <a:latin typeface="Noto Sans"/>
                <a:cs typeface="Noto San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79413" y="6451600"/>
            <a:ext cx="4543425" cy="27463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b="0" i="0" kern="1200" smtClean="0">
                <a:solidFill>
                  <a:srgbClr val="48535B"/>
                </a:solidFill>
                <a:latin typeface="Noto Sans"/>
                <a:ea typeface="KoPub돋움체_Pro Medium"/>
                <a:cs typeface="Noto San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EC423B9A-1F8E-4D65-926D-4D79436AE64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ko-KR" altLang="en-US" dirty="0" smtClean="0"/>
              <a:t>인공지능을 활용한</a:t>
            </a:r>
            <a:r>
              <a:rPr lang="en-US" dirty="0" smtClean="0"/>
              <a:t> </a:t>
            </a:r>
            <a:r>
              <a:rPr lang="ko-KR" altLang="en-US" dirty="0" smtClean="0"/>
              <a:t>자산 배분 </a:t>
            </a:r>
            <a:r>
              <a:rPr lang="en-US" dirty="0" smtClean="0"/>
              <a:t>– AI Innovation Div.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6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(제목 1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1212" y="1844824"/>
            <a:ext cx="10367999" cy="648072"/>
          </a:xfrm>
          <a:prstGeom prst="rect">
            <a:avLst/>
          </a:prstGeom>
          <a:ln>
            <a:noFill/>
          </a:ln>
        </p:spPr>
        <p:txBody>
          <a:bodyPr anchor="t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>
                <a:solidFill>
                  <a:srgbClr val="0D2D4F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en-US" altLang="ko-KR" dirty="0" smtClean="0"/>
              <a:t>PPT </a:t>
            </a:r>
            <a:r>
              <a:rPr lang="ko-KR" altLang="en-US" dirty="0" smtClean="0"/>
              <a:t>제목 입력 </a:t>
            </a:r>
            <a:r>
              <a:rPr lang="en-US" altLang="ko-KR" dirty="0" smtClean="0"/>
              <a:t>(1</a:t>
            </a:r>
            <a:r>
              <a:rPr lang="ko-KR" altLang="en-US" dirty="0" err="1" smtClean="0"/>
              <a:t>줄용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0641" y="118800"/>
            <a:ext cx="8606117" cy="2613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84888B"/>
                </a:solidFill>
                <a:latin typeface="KoPub돋움체_Pro Medium" pitchFamily="18" charset="-127"/>
                <a:ea typeface="KoPub돋움체_Pro Medium" pitchFamily="18" charset="-127"/>
              </a:defRPr>
            </a:lvl1pPr>
          </a:lstStyle>
          <a:p>
            <a:pPr lvl="0"/>
            <a:r>
              <a:rPr lang="ko-KR" altLang="en-US" dirty="0" err="1" smtClean="0"/>
              <a:t>컴플라이언스</a:t>
            </a:r>
            <a:r>
              <a:rPr lang="ko-KR" altLang="en-US" dirty="0" smtClean="0"/>
              <a:t> 심의번호 입력</a:t>
            </a:r>
            <a:endParaRPr lang="ko-KR" alt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1212" y="2486959"/>
            <a:ext cx="7659638" cy="25535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F58220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pPr lvl="0"/>
            <a:r>
              <a:rPr lang="ko-KR" altLang="en-US" dirty="0" smtClean="0"/>
              <a:t>소속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 정보 입력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1477" y="2741544"/>
            <a:ext cx="5697415" cy="2681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>
                <a:solidFill>
                  <a:srgbClr val="0D2D4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 pitchFamily="18" charset="-127"/>
              </a:defRPr>
            </a:lvl1pPr>
          </a:lstStyle>
          <a:p>
            <a:pPr lvl="0"/>
            <a:r>
              <a:rPr lang="en-US" altLang="ko-KR" dirty="0" smtClean="0"/>
              <a:t>DD/MM/YYYY</a:t>
            </a:r>
            <a:endParaRPr lang="ko-KR" altLang="en-US" dirty="0" smtClean="0"/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-3908" y="4022727"/>
            <a:ext cx="12197862" cy="2835275"/>
            <a:chOff x="-2" y="1265"/>
            <a:chExt cx="6242" cy="1786"/>
          </a:xfrm>
        </p:grpSpPr>
        <p:sp>
          <p:nvSpPr>
            <p:cNvPr id="14" name="Freeform 5"/>
            <p:cNvSpPr>
              <a:spLocks/>
            </p:cNvSpPr>
            <p:nvPr userDrawn="1"/>
          </p:nvSpPr>
          <p:spPr bwMode="auto">
            <a:xfrm>
              <a:off x="-2" y="1632"/>
              <a:ext cx="2178" cy="771"/>
            </a:xfrm>
            <a:custGeom>
              <a:avLst/>
              <a:gdLst>
                <a:gd name="T0" fmla="*/ 2080 w 2080"/>
                <a:gd name="T1" fmla="*/ 368 h 736"/>
                <a:gd name="T2" fmla="*/ 0 w 2080"/>
                <a:gd name="T3" fmla="*/ 736 h 736"/>
                <a:gd name="T4" fmla="*/ 0 w 2080"/>
                <a:gd name="T5" fmla="*/ 0 h 736"/>
                <a:gd name="T6" fmla="*/ 2080 w 2080"/>
                <a:gd name="T7" fmla="*/ 3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0" h="736">
                  <a:moveTo>
                    <a:pt x="2080" y="368"/>
                  </a:moveTo>
                  <a:lnTo>
                    <a:pt x="0" y="736"/>
                  </a:lnTo>
                  <a:lnTo>
                    <a:pt x="0" y="0"/>
                  </a:lnTo>
                  <a:lnTo>
                    <a:pt x="2080" y="368"/>
                  </a:lnTo>
                  <a:close/>
                </a:path>
              </a:pathLst>
            </a:custGeom>
            <a:solidFill>
              <a:srgbClr val="F581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1800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-2" y="1265"/>
              <a:ext cx="6242" cy="1786"/>
            </a:xfrm>
            <a:custGeom>
              <a:avLst/>
              <a:gdLst>
                <a:gd name="T0" fmla="*/ 6240 w 6240"/>
                <a:gd name="T1" fmla="*/ 0 h 1786"/>
                <a:gd name="T2" fmla="*/ 6240 w 6240"/>
                <a:gd name="T3" fmla="*/ 1786 h 1786"/>
                <a:gd name="T4" fmla="*/ 0 w 6240"/>
                <a:gd name="T5" fmla="*/ 1786 h 1786"/>
                <a:gd name="T6" fmla="*/ 0 w 6240"/>
                <a:gd name="T7" fmla="*/ 1103 h 1786"/>
                <a:gd name="T8" fmla="*/ 6240 w 6240"/>
                <a:gd name="T9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0" h="1786">
                  <a:moveTo>
                    <a:pt x="6240" y="0"/>
                  </a:moveTo>
                  <a:lnTo>
                    <a:pt x="6240" y="1786"/>
                  </a:lnTo>
                  <a:lnTo>
                    <a:pt x="0" y="1786"/>
                  </a:lnTo>
                  <a:lnTo>
                    <a:pt x="0" y="1103"/>
                  </a:lnTo>
                  <a:lnTo>
                    <a:pt x="6240" y="0"/>
                  </a:lnTo>
                  <a:close/>
                </a:path>
              </a:pathLst>
            </a:custGeom>
            <a:solidFill>
              <a:srgbClr val="0C2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241" y="5656390"/>
            <a:ext cx="2432253" cy="789464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41299" y="6025516"/>
            <a:ext cx="8050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rgbClr val="48535B"/>
                </a:solidFill>
                <a:latin typeface="Noto Sans"/>
                <a:ea typeface="KoPub돋움체_Pro Medium"/>
                <a:cs typeface="Noto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본 자료는 </a:t>
            </a:r>
            <a:r>
              <a:rPr lang="ko-KR" altLang="en-US" sz="700" b="0" i="0" dirty="0" err="1" smtClean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미래에셋자산운용이</a:t>
            </a:r>
            <a:r>
              <a:rPr lang="ko-KR" altLang="en-US" sz="700" b="0" i="0" dirty="0" smtClean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 </a:t>
            </a: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제작한 것이며</a:t>
            </a:r>
            <a:r>
              <a:rPr lang="en-US" altLang="ko-KR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, </a:t>
            </a: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투자권유를 위한 광고물로 활용될 수 없고</a:t>
            </a:r>
            <a:r>
              <a:rPr lang="en-US" altLang="ko-KR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, </a:t>
            </a: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투자자에게 배포될 수 없습니다</a:t>
            </a:r>
            <a:r>
              <a:rPr lang="en-US" altLang="ko-KR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. </a:t>
            </a: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본 자료에 수록된 내용은 신뢰할만한 자료 및 정보로부터 </a:t>
            </a:r>
            <a:endParaRPr lang="en-US" altLang="ko-KR" sz="700" b="0" i="0" dirty="0">
              <a:solidFill>
                <a:srgbClr val="FFFFFF"/>
              </a:solidFill>
              <a:latin typeface="KoPub돋움체_Pro Medium" pitchFamily="18" charset="-127"/>
              <a:ea typeface="KoPub돋움체_Pro Medium" pitchFamily="18" charset="-127"/>
              <a:cs typeface="KoPub돋움체_Pro Medium"/>
            </a:endParaRPr>
          </a:p>
          <a:p>
            <a:pPr algn="l">
              <a:lnSpc>
                <a:spcPct val="130000"/>
              </a:lnSpc>
            </a:pP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얻어진 것이나 당사는 그 정확상이나 안정성을 보장할 수 없습니다</a:t>
            </a:r>
            <a:r>
              <a:rPr lang="en-US" altLang="ko-KR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. </a:t>
            </a:r>
            <a:r>
              <a:rPr lang="ko-KR" altLang="en-US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따라서 어떠한 경우에도 본 자료는 고객의 투자 결과에 대한 법적 책임소재에 대한 증빙자료로 사용될 수 없습니다</a:t>
            </a:r>
            <a:r>
              <a:rPr lang="en-US" altLang="ko-KR" sz="700" b="0" i="0" dirty="0">
                <a:solidFill>
                  <a:srgbClr val="FFFFFF"/>
                </a:solidFill>
                <a:latin typeface="KoPub돋움체_Pro Medium" pitchFamily="18" charset="-127"/>
                <a:ea typeface="KoPub돋움체_Pro Medium" pitchFamily="18" charset="-127"/>
                <a:cs typeface="KoPub돋움체_Pro Medium"/>
              </a:rPr>
              <a:t>.</a:t>
            </a:r>
            <a:endParaRPr lang="en-US" sz="700" b="0" i="0" dirty="0">
              <a:solidFill>
                <a:srgbClr val="FFFFFF"/>
              </a:solidFill>
              <a:latin typeface="KoPub돋움체_Pro Medium" pitchFamily="18" charset="-127"/>
              <a:ea typeface="KoPub돋움체_Pro Medium" pitchFamily="18" charset="-127"/>
              <a:cs typeface="KoPub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175095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40641" y="1060474"/>
            <a:ext cx="10367999" cy="5683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rgbClr val="F58220"/>
                </a:solidFill>
                <a:latin typeface="KoPub돋움체_Pro Bold"/>
                <a:ea typeface="KoPub돋움체_Pro Bold"/>
                <a:cs typeface="KoPub돋움체_Pro Bold"/>
              </a:defRPr>
            </a:lvl1pPr>
          </a:lstStyle>
          <a:p>
            <a:r>
              <a:rPr lang="ko-KR" altLang="en-US" dirty="0" smtClean="0"/>
              <a:t>목차</a:t>
            </a:r>
            <a:r>
              <a:rPr lang="en-US" altLang="ko-KR" dirty="0" smtClean="0"/>
              <a:t>, Contents </a:t>
            </a:r>
            <a:r>
              <a:rPr lang="ko-KR" altLang="en-US" dirty="0" smtClean="0"/>
              <a:t>등 입력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0641" y="1888158"/>
            <a:ext cx="10357339" cy="2620963"/>
          </a:xfrm>
          <a:prstGeom prst="rect">
            <a:avLst/>
          </a:prstGeom>
        </p:spPr>
        <p:txBody>
          <a:bodyPr>
            <a:norm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1400" b="0" i="0">
                <a:solidFill>
                  <a:srgbClr val="0D2D4F"/>
                </a:solidFill>
                <a:latin typeface="KoPub돋움체_Pro Bold" pitchFamily="18" charset="-127"/>
                <a:ea typeface="KoPub돋움체_Pro Bold" pitchFamily="18" charset="-127"/>
                <a:cs typeface="KoPub돋움체_Pro Bold" pitchFamily="18" charset="-127"/>
              </a:defRPr>
            </a:lvl1pPr>
            <a:lvl2pPr marL="355600" indent="136525">
              <a:buFont typeface="+mj-lt"/>
              <a:buAutoNum type="arabicPeriod"/>
              <a:defRPr sz="1200">
                <a:solidFill>
                  <a:srgbClr val="0D2D4F"/>
                </a:solidFill>
                <a:latin typeface="KoPub돋움체_Pro Bold" pitchFamily="18" charset="-127"/>
                <a:ea typeface="KoPub돋움체_Pro Bold" pitchFamily="18" charset="-127"/>
                <a:cs typeface="KoPub돋움체_Pro Bold" pitchFamily="18" charset="-127"/>
              </a:defRPr>
            </a:lvl2pPr>
            <a:lvl3pPr>
              <a:defRPr sz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>
              <a:defRPr sz="1000">
                <a:latin typeface="KoPub돋움체_Pro Medium"/>
                <a:ea typeface="KoPub돋움체_Pro Medium"/>
                <a:cs typeface="KoPub돋움체_Pro Medium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1634133"/>
            <a:ext cx="12192000" cy="0"/>
          </a:xfrm>
          <a:prstGeom prst="line">
            <a:avLst/>
          </a:prstGeom>
          <a:ln w="38100">
            <a:solidFill>
              <a:srgbClr val="F5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7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1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6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1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3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3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02BA-67DD-4025-9375-DF1C880ADA97}" type="datetimeFigureOut">
              <a:rPr lang="ko-KR" altLang="en-US" smtClean="0"/>
              <a:t>2020-02-24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6123-6F12-46B2-BDF9-8C9DC5314D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RISK PREMIA MACHINE LEARNING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미래에셋</a:t>
            </a:r>
            <a:r>
              <a:rPr lang="ko-KR" altLang="en-US" dirty="0" smtClean="0"/>
              <a:t> 자산운용 </a:t>
            </a:r>
            <a:r>
              <a:rPr lang="en-US" altLang="ko-KR" dirty="0" smtClean="0"/>
              <a:t>AI </a:t>
            </a:r>
            <a:r>
              <a:rPr lang="ko-KR" altLang="en-US" dirty="0" err="1" smtClean="0"/>
              <a:t>혁신팀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2) All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사용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Feature: RV, </a:t>
            </a:r>
            <a:r>
              <a:rPr lang="en-US" altLang="ko-KR" dirty="0" err="1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RVrank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18718"/>
              </p:ext>
            </p:extLst>
          </p:nvPr>
        </p:nvGraphicFramePr>
        <p:xfrm>
          <a:off x="730466" y="2603662"/>
          <a:ext cx="10805294" cy="2375475"/>
        </p:xfrm>
        <a:graphic>
          <a:graphicData uri="http://schemas.openxmlformats.org/drawingml/2006/table">
            <a:tbl>
              <a:tblPr/>
              <a:tblGrid>
                <a:gridCol w="770673">
                  <a:extLst>
                    <a:ext uri="{9D8B030D-6E8A-4147-A177-3AD203B41FA5}">
                      <a16:colId xmlns:a16="http://schemas.microsoft.com/office/drawing/2014/main" val="2548680452"/>
                    </a:ext>
                  </a:extLst>
                </a:gridCol>
                <a:gridCol w="497826">
                  <a:extLst>
                    <a:ext uri="{9D8B030D-6E8A-4147-A177-3AD203B41FA5}">
                      <a16:colId xmlns:a16="http://schemas.microsoft.com/office/drawing/2014/main" val="1945303552"/>
                    </a:ext>
                  </a:extLst>
                </a:gridCol>
                <a:gridCol w="497826">
                  <a:extLst>
                    <a:ext uri="{9D8B030D-6E8A-4147-A177-3AD203B41FA5}">
                      <a16:colId xmlns:a16="http://schemas.microsoft.com/office/drawing/2014/main" val="1350818183"/>
                    </a:ext>
                  </a:extLst>
                </a:gridCol>
                <a:gridCol w="1258240">
                  <a:extLst>
                    <a:ext uri="{9D8B030D-6E8A-4147-A177-3AD203B41FA5}">
                      <a16:colId xmlns:a16="http://schemas.microsoft.com/office/drawing/2014/main" val="654051489"/>
                    </a:ext>
                  </a:extLst>
                </a:gridCol>
                <a:gridCol w="776826">
                  <a:extLst>
                    <a:ext uri="{9D8B030D-6E8A-4147-A177-3AD203B41FA5}">
                      <a16:colId xmlns:a16="http://schemas.microsoft.com/office/drawing/2014/main" val="4191022618"/>
                    </a:ext>
                  </a:extLst>
                </a:gridCol>
                <a:gridCol w="2221068">
                  <a:extLst>
                    <a:ext uri="{9D8B030D-6E8A-4147-A177-3AD203B41FA5}">
                      <a16:colId xmlns:a16="http://schemas.microsoft.com/office/drawing/2014/main" val="3880391188"/>
                    </a:ext>
                  </a:extLst>
                </a:gridCol>
                <a:gridCol w="2450834">
                  <a:extLst>
                    <a:ext uri="{9D8B030D-6E8A-4147-A177-3AD203B41FA5}">
                      <a16:colId xmlns:a16="http://schemas.microsoft.com/office/drawing/2014/main" val="4146589314"/>
                    </a:ext>
                  </a:extLst>
                </a:gridCol>
                <a:gridCol w="2332001">
                  <a:extLst>
                    <a:ext uri="{9D8B030D-6E8A-4147-A177-3AD203B41FA5}">
                      <a16:colId xmlns:a16="http://schemas.microsoft.com/office/drawing/2014/main" val="484669691"/>
                    </a:ext>
                  </a:extLst>
                </a:gridCol>
              </a:tblGrid>
              <a:tr h="259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자산군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TS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 컨셉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사용 데이터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개별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Parameter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42102"/>
                  </a:ext>
                </a:extLst>
              </a:tr>
              <a:tr h="2590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BOND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 Momentum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IPM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=260, minobs1=52</a:t>
                      </a:r>
                    </a:p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=52,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7629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Day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Seasonality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ISS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day1=24, short=0.2,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use_JGB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=False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752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Equity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IEQ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EQUITY INDEX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use_JGB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=False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 = (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Eindex.pct_change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(1)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* -1)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RV3 = (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Eindex.pct_change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(3)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* -1)</a:t>
                      </a:r>
                      <a:endParaRPr lang="en-US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RV6 = (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Eindex.pct_change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(6)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* -1)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(RV1 + RV3 + RV6)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13280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Revision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IRV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ERR, BONDS10YR,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REALYILED, REALYIELD2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78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ICA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BONDS2YR,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BONDS10YR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=12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 =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10YR – 2YR</a:t>
                      </a:r>
                    </a:p>
                    <a:p>
                      <a:pPr algn="ctr" rtl="0" fontAlgn="ctr"/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carry_std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carry.rolling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(252).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()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carry /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carry_std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68040"/>
                  </a:ext>
                </a:extLst>
              </a:tr>
              <a:tr h="4705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ICA2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BONDS2YR,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BONDS10YR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  <a:cs typeface="+mn-cs"/>
                        </a:rPr>
                        <a:t>minobs</a:t>
                      </a:r>
                      <a:r>
                        <a:rPr lang="en-US" altLang="ko-KR" sz="800" dirty="0" smtClean="0"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  <a:cs typeface="+mn-cs"/>
                        </a:rPr>
                        <a:t>12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 =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10YR – 2YR</a:t>
                      </a:r>
                    </a:p>
                    <a:p>
                      <a:pPr algn="ctr" rtl="0" fontAlgn="ctr"/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carry_std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carry.rolling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(252).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()</a:t>
                      </a:r>
                    </a:p>
                    <a:p>
                      <a:pPr algn="ctr" rtl="0" fontAlgn="ctr"/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carry /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carry_std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1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3. Target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수익률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Regression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2) Binary Classification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3)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상위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33%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Classification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을 예측한 뒤 값을 기준으로 </a:t>
            </a:r>
            <a:r>
              <a:rPr lang="ko-KR" altLang="en-US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자산군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상위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X% Long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하위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X% Short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4. Validation 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1) Random Validation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X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년 최근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Validation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5. Ensemble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1) Bagging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Ranking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95687" y="929757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95687" y="1371282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5687" y="1829988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 flipV="1">
            <a:off x="5944742" y="1114828"/>
            <a:ext cx="1050945" cy="2527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1"/>
          </p:cNvCxnSpPr>
          <p:nvPr/>
        </p:nvCxnSpPr>
        <p:spPr>
          <a:xfrm flipV="1">
            <a:off x="5944742" y="1556353"/>
            <a:ext cx="1050945" cy="208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7" idx="1"/>
          </p:cNvCxnSpPr>
          <p:nvPr/>
        </p:nvCxnSpPr>
        <p:spPr>
          <a:xfrm flipV="1">
            <a:off x="5944742" y="2015059"/>
            <a:ext cx="1050945" cy="162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68757" y="1739742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TRAIN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870" y="1685975"/>
            <a:ext cx="856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ENSEMBLE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18590" y="2942216"/>
            <a:ext cx="1617170" cy="603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RANKING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10402" y="4118513"/>
            <a:ext cx="1617170" cy="603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BAGGING</a:t>
            </a:r>
          </a:p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5" idx="3"/>
            <a:endCxn id="13" idx="1"/>
          </p:cNvCxnSpPr>
          <p:nvPr/>
        </p:nvCxnSpPr>
        <p:spPr>
          <a:xfrm>
            <a:off x="8444343" y="1114828"/>
            <a:ext cx="1474247" cy="2129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14" idx="1"/>
          </p:cNvCxnSpPr>
          <p:nvPr/>
        </p:nvCxnSpPr>
        <p:spPr>
          <a:xfrm>
            <a:off x="8444343" y="1114828"/>
            <a:ext cx="1466059" cy="3305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3"/>
            <a:endCxn id="13" idx="1"/>
          </p:cNvCxnSpPr>
          <p:nvPr/>
        </p:nvCxnSpPr>
        <p:spPr>
          <a:xfrm>
            <a:off x="8444343" y="1556353"/>
            <a:ext cx="1474247" cy="168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13" idx="1"/>
          </p:cNvCxnSpPr>
          <p:nvPr/>
        </p:nvCxnSpPr>
        <p:spPr>
          <a:xfrm>
            <a:off x="8444343" y="2015059"/>
            <a:ext cx="1474247" cy="12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14" idx="1"/>
          </p:cNvCxnSpPr>
          <p:nvPr/>
        </p:nvCxnSpPr>
        <p:spPr>
          <a:xfrm>
            <a:off x="8444343" y="2015059"/>
            <a:ext cx="1466059" cy="240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3"/>
            <a:endCxn id="14" idx="1"/>
          </p:cNvCxnSpPr>
          <p:nvPr/>
        </p:nvCxnSpPr>
        <p:spPr>
          <a:xfrm>
            <a:off x="8444343" y="1556353"/>
            <a:ext cx="1466059" cy="286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87499" y="2288694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87499" y="2721763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95687" y="3201067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5944742" y="2473765"/>
            <a:ext cx="1042757" cy="1168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2" idx="1"/>
          </p:cNvCxnSpPr>
          <p:nvPr/>
        </p:nvCxnSpPr>
        <p:spPr>
          <a:xfrm flipV="1">
            <a:off x="5944742" y="2906834"/>
            <a:ext cx="1042757" cy="73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3" idx="1"/>
          </p:cNvCxnSpPr>
          <p:nvPr/>
        </p:nvCxnSpPr>
        <p:spPr>
          <a:xfrm flipV="1">
            <a:off x="5944742" y="3386138"/>
            <a:ext cx="1050945" cy="25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1"/>
            <a:endCxn id="23" idx="3"/>
          </p:cNvCxnSpPr>
          <p:nvPr/>
        </p:nvCxnSpPr>
        <p:spPr>
          <a:xfrm flipH="1">
            <a:off x="8444343" y="3243833"/>
            <a:ext cx="1474247" cy="1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  <a:endCxn id="22" idx="3"/>
          </p:cNvCxnSpPr>
          <p:nvPr/>
        </p:nvCxnSpPr>
        <p:spPr>
          <a:xfrm flipH="1" flipV="1">
            <a:off x="8436155" y="2906834"/>
            <a:ext cx="1482435" cy="33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1"/>
            <a:endCxn id="21" idx="3"/>
          </p:cNvCxnSpPr>
          <p:nvPr/>
        </p:nvCxnSpPr>
        <p:spPr>
          <a:xfrm flipH="1" flipV="1">
            <a:off x="8436155" y="2473765"/>
            <a:ext cx="1482435" cy="77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1"/>
            <a:endCxn id="21" idx="3"/>
          </p:cNvCxnSpPr>
          <p:nvPr/>
        </p:nvCxnSpPr>
        <p:spPr>
          <a:xfrm flipH="1" flipV="1">
            <a:off x="8436155" y="2473765"/>
            <a:ext cx="1474247" cy="194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1"/>
            <a:endCxn id="22" idx="3"/>
          </p:cNvCxnSpPr>
          <p:nvPr/>
        </p:nvCxnSpPr>
        <p:spPr>
          <a:xfrm flipH="1" flipV="1">
            <a:off x="8436155" y="2906834"/>
            <a:ext cx="1474247" cy="151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1"/>
            <a:endCxn id="23" idx="3"/>
          </p:cNvCxnSpPr>
          <p:nvPr/>
        </p:nvCxnSpPr>
        <p:spPr>
          <a:xfrm flipH="1" flipV="1">
            <a:off x="8444343" y="3386138"/>
            <a:ext cx="1466059" cy="103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995687" y="3683455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95687" y="4124980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5687" y="4583686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36" name="직선 연결선 35"/>
          <p:cNvCxnSpPr>
            <a:endCxn id="33" idx="1"/>
          </p:cNvCxnSpPr>
          <p:nvPr/>
        </p:nvCxnSpPr>
        <p:spPr>
          <a:xfrm>
            <a:off x="5944742" y="3642592"/>
            <a:ext cx="1050945" cy="22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4" idx="1"/>
          </p:cNvCxnSpPr>
          <p:nvPr/>
        </p:nvCxnSpPr>
        <p:spPr>
          <a:xfrm>
            <a:off x="5944742" y="3642592"/>
            <a:ext cx="1050945" cy="66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5" idx="1"/>
          </p:cNvCxnSpPr>
          <p:nvPr/>
        </p:nvCxnSpPr>
        <p:spPr>
          <a:xfrm>
            <a:off x="5944742" y="3642592"/>
            <a:ext cx="1050945" cy="112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3"/>
            <a:endCxn id="13" idx="1"/>
          </p:cNvCxnSpPr>
          <p:nvPr/>
        </p:nvCxnSpPr>
        <p:spPr>
          <a:xfrm flipV="1">
            <a:off x="8444343" y="3243833"/>
            <a:ext cx="1474247" cy="624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3" idx="3"/>
            <a:endCxn id="14" idx="1"/>
          </p:cNvCxnSpPr>
          <p:nvPr/>
        </p:nvCxnSpPr>
        <p:spPr>
          <a:xfrm>
            <a:off x="8444343" y="3868526"/>
            <a:ext cx="1466059" cy="55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4" idx="3"/>
            <a:endCxn id="13" idx="1"/>
          </p:cNvCxnSpPr>
          <p:nvPr/>
        </p:nvCxnSpPr>
        <p:spPr>
          <a:xfrm flipV="1">
            <a:off x="8444343" y="3243833"/>
            <a:ext cx="1474247" cy="1066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  <a:endCxn id="13" idx="1"/>
          </p:cNvCxnSpPr>
          <p:nvPr/>
        </p:nvCxnSpPr>
        <p:spPr>
          <a:xfrm flipV="1">
            <a:off x="8444343" y="3243833"/>
            <a:ext cx="1474247" cy="15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14" idx="1"/>
          </p:cNvCxnSpPr>
          <p:nvPr/>
        </p:nvCxnSpPr>
        <p:spPr>
          <a:xfrm flipV="1">
            <a:off x="8444343" y="4420130"/>
            <a:ext cx="1466059" cy="34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4" idx="3"/>
            <a:endCxn id="14" idx="1"/>
          </p:cNvCxnSpPr>
          <p:nvPr/>
        </p:nvCxnSpPr>
        <p:spPr>
          <a:xfrm>
            <a:off x="8444343" y="4310051"/>
            <a:ext cx="1466059" cy="1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87499" y="5042392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87499" y="5475461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95687" y="5954765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48" name="직선 연결선 47"/>
          <p:cNvCxnSpPr>
            <a:endCxn id="45" idx="1"/>
          </p:cNvCxnSpPr>
          <p:nvPr/>
        </p:nvCxnSpPr>
        <p:spPr>
          <a:xfrm>
            <a:off x="5944742" y="3642592"/>
            <a:ext cx="1042757" cy="15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6" idx="1"/>
          </p:cNvCxnSpPr>
          <p:nvPr/>
        </p:nvCxnSpPr>
        <p:spPr>
          <a:xfrm>
            <a:off x="5944742" y="3642592"/>
            <a:ext cx="1042757" cy="201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7" idx="1"/>
          </p:cNvCxnSpPr>
          <p:nvPr/>
        </p:nvCxnSpPr>
        <p:spPr>
          <a:xfrm>
            <a:off x="5944742" y="3642592"/>
            <a:ext cx="1050945" cy="2497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3" idx="1"/>
            <a:endCxn id="47" idx="3"/>
          </p:cNvCxnSpPr>
          <p:nvPr/>
        </p:nvCxnSpPr>
        <p:spPr>
          <a:xfrm flipH="1">
            <a:off x="8444343" y="3243833"/>
            <a:ext cx="1474247" cy="289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3" idx="1"/>
            <a:endCxn id="46" idx="3"/>
          </p:cNvCxnSpPr>
          <p:nvPr/>
        </p:nvCxnSpPr>
        <p:spPr>
          <a:xfrm flipH="1">
            <a:off x="8436155" y="3243833"/>
            <a:ext cx="1482435" cy="2416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1"/>
            <a:endCxn id="45" idx="3"/>
          </p:cNvCxnSpPr>
          <p:nvPr/>
        </p:nvCxnSpPr>
        <p:spPr>
          <a:xfrm flipH="1">
            <a:off x="8436155" y="3243833"/>
            <a:ext cx="1482435" cy="198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1"/>
            <a:endCxn id="45" idx="3"/>
          </p:cNvCxnSpPr>
          <p:nvPr/>
        </p:nvCxnSpPr>
        <p:spPr>
          <a:xfrm flipH="1">
            <a:off x="8436155" y="4420130"/>
            <a:ext cx="1474247" cy="80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4" idx="1"/>
            <a:endCxn id="46" idx="3"/>
          </p:cNvCxnSpPr>
          <p:nvPr/>
        </p:nvCxnSpPr>
        <p:spPr>
          <a:xfrm flipH="1">
            <a:off x="8436155" y="4420130"/>
            <a:ext cx="1474247" cy="12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1"/>
            <a:endCxn id="47" idx="3"/>
          </p:cNvCxnSpPr>
          <p:nvPr/>
        </p:nvCxnSpPr>
        <p:spPr>
          <a:xfrm flipH="1">
            <a:off x="8444343" y="4420130"/>
            <a:ext cx="1466059" cy="171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66700" y="3642592"/>
            <a:ext cx="1706160" cy="27892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66700" y="858373"/>
            <a:ext cx="1706159" cy="2757049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24108" y="927812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F5597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RESIDUAL NEURAL NETWORK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72859" y="6101574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ED7D3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LIGHTGBM TREE MODEL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48064" y="3114936"/>
            <a:ext cx="1202076" cy="10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PRICE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61837" y="3125456"/>
            <a:ext cx="1286227" cy="99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TIME, </a:t>
            </a:r>
          </a:p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LAGGED TARGET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61837" y="3121231"/>
            <a:ext cx="2486281" cy="10092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40641" y="1888158"/>
            <a:ext cx="11109492" cy="44223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전략</a:t>
            </a:r>
            <a:endParaRPr lang="en-US" altLang="ko-KR" dirty="0" smtClean="0"/>
          </a:p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2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전략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84" y="1402672"/>
            <a:ext cx="10281255" cy="4826216"/>
          </a:xfrm>
          <a:prstGeom prst="rect">
            <a:avLst/>
          </a:prstGeom>
        </p:spPr>
      </p:pic>
      <p:sp>
        <p:nvSpPr>
          <p:cNvPr id="5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기본 전략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Price Momentum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Price Momentum: 4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All Price Momentum: 1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Feature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1) Asset Group Feature Strategy: 4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개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2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 All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 Strategy: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개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두 가지 전략 모두에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Cross Sectional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방법론 적용 시도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marL="171450" indent="-171450">
              <a:lnSpc>
                <a:spcPts val="1320"/>
              </a:lnSpc>
              <a:spcBef>
                <a:spcPts val="66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개의 전략을 시도 후 유효한 전략 선택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marL="171450" indent="-171450">
              <a:lnSpc>
                <a:spcPts val="1320"/>
              </a:lnSpc>
              <a:spcBef>
                <a:spcPts val="660"/>
              </a:spcBef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다만 각 자산 데이터를 하나의 모델에 동일한 자격으로 학습할 수 있는지에 대한 고려가 필요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9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Price Momentum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Price Momentum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All Price Momentum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사용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대표 지수와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Alpha, Beta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</a:t>
            </a:r>
            <a:r>
              <a:rPr lang="ko-KR" altLang="en-US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이격도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이격도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간 차이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시점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median, </a:t>
            </a:r>
            <a:r>
              <a:rPr lang="en-US" altLang="ko-KR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std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기간 수익률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가격 변동성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Month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- Lag Target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3. Target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수익률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Regression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2) Binary Classification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3)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상위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33%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Classification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ko-KR" altLang="en-US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각 </a:t>
            </a:r>
            <a:r>
              <a:rPr lang="en-US" altLang="ko-KR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</a:t>
            </a:r>
            <a:r>
              <a:rPr lang="ko-KR" altLang="en-US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예측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값을 기준으로 </a:t>
            </a:r>
            <a:r>
              <a:rPr lang="ko-KR" altLang="en-US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자산군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상위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X% Long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하위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X% Short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4. Validation 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1) Random Validation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X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년 최근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Validation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5. Ensemble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1) Bagging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2) Ranking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95687" y="929757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95687" y="1371282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5687" y="1829988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 flipV="1">
            <a:off x="5944742" y="1114828"/>
            <a:ext cx="1050945" cy="2527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1"/>
          </p:cNvCxnSpPr>
          <p:nvPr/>
        </p:nvCxnSpPr>
        <p:spPr>
          <a:xfrm flipV="1">
            <a:off x="5944742" y="1556353"/>
            <a:ext cx="1050945" cy="208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7" idx="1"/>
          </p:cNvCxnSpPr>
          <p:nvPr/>
        </p:nvCxnSpPr>
        <p:spPr>
          <a:xfrm flipV="1">
            <a:off x="5944742" y="2015059"/>
            <a:ext cx="1050945" cy="162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68757" y="1739742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TRAIN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870" y="1685975"/>
            <a:ext cx="856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ENSEMBLE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18590" y="2942216"/>
            <a:ext cx="1617170" cy="603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RANKING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10402" y="4118513"/>
            <a:ext cx="1617170" cy="603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BAGGING</a:t>
            </a:r>
          </a:p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15" name="직선 연결선 14"/>
          <p:cNvCxnSpPr>
            <a:stCxn id="5" idx="3"/>
            <a:endCxn id="13" idx="1"/>
          </p:cNvCxnSpPr>
          <p:nvPr/>
        </p:nvCxnSpPr>
        <p:spPr>
          <a:xfrm>
            <a:off x="8444343" y="1114828"/>
            <a:ext cx="1474247" cy="2129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14" idx="1"/>
          </p:cNvCxnSpPr>
          <p:nvPr/>
        </p:nvCxnSpPr>
        <p:spPr>
          <a:xfrm>
            <a:off x="8444343" y="1114828"/>
            <a:ext cx="1466059" cy="3305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3"/>
            <a:endCxn id="13" idx="1"/>
          </p:cNvCxnSpPr>
          <p:nvPr/>
        </p:nvCxnSpPr>
        <p:spPr>
          <a:xfrm>
            <a:off x="8444343" y="1556353"/>
            <a:ext cx="1474247" cy="168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13" idx="1"/>
          </p:cNvCxnSpPr>
          <p:nvPr/>
        </p:nvCxnSpPr>
        <p:spPr>
          <a:xfrm>
            <a:off x="8444343" y="2015059"/>
            <a:ext cx="1474247" cy="122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14" idx="1"/>
          </p:cNvCxnSpPr>
          <p:nvPr/>
        </p:nvCxnSpPr>
        <p:spPr>
          <a:xfrm>
            <a:off x="8444343" y="2015059"/>
            <a:ext cx="1466059" cy="240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3"/>
            <a:endCxn id="14" idx="1"/>
          </p:cNvCxnSpPr>
          <p:nvPr/>
        </p:nvCxnSpPr>
        <p:spPr>
          <a:xfrm>
            <a:off x="8444343" y="1556353"/>
            <a:ext cx="1466059" cy="286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87499" y="2288694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87499" y="2721763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95687" y="3201067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24" name="직선 연결선 23"/>
          <p:cNvCxnSpPr>
            <a:endCxn id="21" idx="1"/>
          </p:cNvCxnSpPr>
          <p:nvPr/>
        </p:nvCxnSpPr>
        <p:spPr>
          <a:xfrm flipV="1">
            <a:off x="5944742" y="2473765"/>
            <a:ext cx="1042757" cy="1168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22" idx="1"/>
          </p:cNvCxnSpPr>
          <p:nvPr/>
        </p:nvCxnSpPr>
        <p:spPr>
          <a:xfrm flipV="1">
            <a:off x="5944742" y="2906834"/>
            <a:ext cx="1042757" cy="73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23" idx="1"/>
          </p:cNvCxnSpPr>
          <p:nvPr/>
        </p:nvCxnSpPr>
        <p:spPr>
          <a:xfrm flipV="1">
            <a:off x="5944742" y="3386138"/>
            <a:ext cx="1050945" cy="25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1"/>
            <a:endCxn id="23" idx="3"/>
          </p:cNvCxnSpPr>
          <p:nvPr/>
        </p:nvCxnSpPr>
        <p:spPr>
          <a:xfrm flipH="1">
            <a:off x="8444343" y="3243833"/>
            <a:ext cx="1474247" cy="1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  <a:endCxn id="22" idx="3"/>
          </p:cNvCxnSpPr>
          <p:nvPr/>
        </p:nvCxnSpPr>
        <p:spPr>
          <a:xfrm flipH="1" flipV="1">
            <a:off x="8436155" y="2906834"/>
            <a:ext cx="1482435" cy="33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1"/>
            <a:endCxn id="21" idx="3"/>
          </p:cNvCxnSpPr>
          <p:nvPr/>
        </p:nvCxnSpPr>
        <p:spPr>
          <a:xfrm flipH="1" flipV="1">
            <a:off x="8436155" y="2473765"/>
            <a:ext cx="1482435" cy="77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1"/>
            <a:endCxn id="21" idx="3"/>
          </p:cNvCxnSpPr>
          <p:nvPr/>
        </p:nvCxnSpPr>
        <p:spPr>
          <a:xfrm flipH="1" flipV="1">
            <a:off x="8436155" y="2473765"/>
            <a:ext cx="1474247" cy="194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1"/>
            <a:endCxn id="22" idx="3"/>
          </p:cNvCxnSpPr>
          <p:nvPr/>
        </p:nvCxnSpPr>
        <p:spPr>
          <a:xfrm flipH="1" flipV="1">
            <a:off x="8436155" y="2906834"/>
            <a:ext cx="1474247" cy="151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1"/>
            <a:endCxn id="23" idx="3"/>
          </p:cNvCxnSpPr>
          <p:nvPr/>
        </p:nvCxnSpPr>
        <p:spPr>
          <a:xfrm flipH="1" flipV="1">
            <a:off x="8444343" y="3386138"/>
            <a:ext cx="1466059" cy="103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995687" y="3683455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95687" y="4124980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5687" y="4583686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36" name="직선 연결선 35"/>
          <p:cNvCxnSpPr>
            <a:endCxn id="33" idx="1"/>
          </p:cNvCxnSpPr>
          <p:nvPr/>
        </p:nvCxnSpPr>
        <p:spPr>
          <a:xfrm>
            <a:off x="5944742" y="3642592"/>
            <a:ext cx="1050945" cy="22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34" idx="1"/>
          </p:cNvCxnSpPr>
          <p:nvPr/>
        </p:nvCxnSpPr>
        <p:spPr>
          <a:xfrm>
            <a:off x="5944742" y="3642592"/>
            <a:ext cx="1050945" cy="667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5" idx="1"/>
          </p:cNvCxnSpPr>
          <p:nvPr/>
        </p:nvCxnSpPr>
        <p:spPr>
          <a:xfrm>
            <a:off x="5944742" y="3642592"/>
            <a:ext cx="1050945" cy="112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3"/>
            <a:endCxn id="13" idx="1"/>
          </p:cNvCxnSpPr>
          <p:nvPr/>
        </p:nvCxnSpPr>
        <p:spPr>
          <a:xfrm flipV="1">
            <a:off x="8444343" y="3243833"/>
            <a:ext cx="1474247" cy="624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3" idx="3"/>
            <a:endCxn id="14" idx="1"/>
          </p:cNvCxnSpPr>
          <p:nvPr/>
        </p:nvCxnSpPr>
        <p:spPr>
          <a:xfrm>
            <a:off x="8444343" y="3868526"/>
            <a:ext cx="1466059" cy="55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4" idx="3"/>
            <a:endCxn id="13" idx="1"/>
          </p:cNvCxnSpPr>
          <p:nvPr/>
        </p:nvCxnSpPr>
        <p:spPr>
          <a:xfrm flipV="1">
            <a:off x="8444343" y="3243833"/>
            <a:ext cx="1474247" cy="1066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  <a:endCxn id="13" idx="1"/>
          </p:cNvCxnSpPr>
          <p:nvPr/>
        </p:nvCxnSpPr>
        <p:spPr>
          <a:xfrm flipV="1">
            <a:off x="8444343" y="3243833"/>
            <a:ext cx="1474247" cy="152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14" idx="1"/>
          </p:cNvCxnSpPr>
          <p:nvPr/>
        </p:nvCxnSpPr>
        <p:spPr>
          <a:xfrm flipV="1">
            <a:off x="8444343" y="4420130"/>
            <a:ext cx="1466059" cy="34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4" idx="3"/>
            <a:endCxn id="14" idx="1"/>
          </p:cNvCxnSpPr>
          <p:nvPr/>
        </p:nvCxnSpPr>
        <p:spPr>
          <a:xfrm>
            <a:off x="8444343" y="4310051"/>
            <a:ext cx="1466059" cy="1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87499" y="5042392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TARGET1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87499" y="5475461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TARGET2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95687" y="5954765"/>
            <a:ext cx="1448656" cy="370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TARGET3 VAL_MODEL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cxnSp>
        <p:nvCxnSpPr>
          <p:cNvPr id="48" name="직선 연결선 47"/>
          <p:cNvCxnSpPr>
            <a:endCxn id="45" idx="1"/>
          </p:cNvCxnSpPr>
          <p:nvPr/>
        </p:nvCxnSpPr>
        <p:spPr>
          <a:xfrm>
            <a:off x="5944742" y="3642592"/>
            <a:ext cx="1042757" cy="15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6" idx="1"/>
          </p:cNvCxnSpPr>
          <p:nvPr/>
        </p:nvCxnSpPr>
        <p:spPr>
          <a:xfrm>
            <a:off x="5944742" y="3642592"/>
            <a:ext cx="1042757" cy="201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7" idx="1"/>
          </p:cNvCxnSpPr>
          <p:nvPr/>
        </p:nvCxnSpPr>
        <p:spPr>
          <a:xfrm>
            <a:off x="5944742" y="3642592"/>
            <a:ext cx="1050945" cy="2497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3" idx="1"/>
            <a:endCxn id="47" idx="3"/>
          </p:cNvCxnSpPr>
          <p:nvPr/>
        </p:nvCxnSpPr>
        <p:spPr>
          <a:xfrm flipH="1">
            <a:off x="8444343" y="3243833"/>
            <a:ext cx="1474247" cy="289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3" idx="1"/>
            <a:endCxn id="46" idx="3"/>
          </p:cNvCxnSpPr>
          <p:nvPr/>
        </p:nvCxnSpPr>
        <p:spPr>
          <a:xfrm flipH="1">
            <a:off x="8436155" y="3243833"/>
            <a:ext cx="1482435" cy="2416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1"/>
            <a:endCxn id="45" idx="3"/>
          </p:cNvCxnSpPr>
          <p:nvPr/>
        </p:nvCxnSpPr>
        <p:spPr>
          <a:xfrm flipH="1">
            <a:off x="8436155" y="3243833"/>
            <a:ext cx="1482435" cy="198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1"/>
            <a:endCxn id="45" idx="3"/>
          </p:cNvCxnSpPr>
          <p:nvPr/>
        </p:nvCxnSpPr>
        <p:spPr>
          <a:xfrm flipH="1">
            <a:off x="8436155" y="4420130"/>
            <a:ext cx="1474247" cy="807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4" idx="1"/>
            <a:endCxn id="46" idx="3"/>
          </p:cNvCxnSpPr>
          <p:nvPr/>
        </p:nvCxnSpPr>
        <p:spPr>
          <a:xfrm flipH="1">
            <a:off x="8436155" y="4420130"/>
            <a:ext cx="1474247" cy="12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1"/>
            <a:endCxn id="47" idx="3"/>
          </p:cNvCxnSpPr>
          <p:nvPr/>
        </p:nvCxnSpPr>
        <p:spPr>
          <a:xfrm flipH="1">
            <a:off x="8444343" y="4420130"/>
            <a:ext cx="1466059" cy="171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866700" y="3642592"/>
            <a:ext cx="1706160" cy="278923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66700" y="858373"/>
            <a:ext cx="1706159" cy="2757049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24108" y="927812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F5597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RESIDUAL NEURAL NETWORK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72859" y="6101574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ED7D3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LIGHTGBM TREE MODEL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48064" y="3114936"/>
            <a:ext cx="1202076" cy="10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PRICE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61837" y="3125456"/>
            <a:ext cx="1286227" cy="99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TIME, </a:t>
            </a:r>
          </a:p>
          <a:p>
            <a:pPr algn="ctr"/>
            <a:r>
              <a:rPr lang="en-US" altLang="ko-KR" sz="10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LAGGED TARGET</a:t>
            </a:r>
            <a:endParaRPr lang="ko-KR" altLang="en-US" sz="10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61837" y="3121231"/>
            <a:ext cx="2486281" cy="10092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7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2) All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사용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Feature: RV, </a:t>
            </a:r>
            <a:r>
              <a:rPr lang="en-US" altLang="ko-KR" dirty="0" err="1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RVrank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87506"/>
              </p:ext>
            </p:extLst>
          </p:nvPr>
        </p:nvGraphicFramePr>
        <p:xfrm>
          <a:off x="723476" y="2469091"/>
          <a:ext cx="10737596" cy="3452539"/>
        </p:xfrm>
        <a:graphic>
          <a:graphicData uri="http://schemas.openxmlformats.org/drawingml/2006/table">
            <a:tbl>
              <a:tblPr/>
              <a:tblGrid>
                <a:gridCol w="727633">
                  <a:extLst>
                    <a:ext uri="{9D8B030D-6E8A-4147-A177-3AD203B41FA5}">
                      <a16:colId xmlns:a16="http://schemas.microsoft.com/office/drawing/2014/main" val="2548680452"/>
                    </a:ext>
                  </a:extLst>
                </a:gridCol>
                <a:gridCol w="470024">
                  <a:extLst>
                    <a:ext uri="{9D8B030D-6E8A-4147-A177-3AD203B41FA5}">
                      <a16:colId xmlns:a16="http://schemas.microsoft.com/office/drawing/2014/main" val="1945303552"/>
                    </a:ext>
                  </a:extLst>
                </a:gridCol>
                <a:gridCol w="470024">
                  <a:extLst>
                    <a:ext uri="{9D8B030D-6E8A-4147-A177-3AD203B41FA5}">
                      <a16:colId xmlns:a16="http://schemas.microsoft.com/office/drawing/2014/main" val="1350818183"/>
                    </a:ext>
                  </a:extLst>
                </a:gridCol>
                <a:gridCol w="1187973">
                  <a:extLst>
                    <a:ext uri="{9D8B030D-6E8A-4147-A177-3AD203B41FA5}">
                      <a16:colId xmlns:a16="http://schemas.microsoft.com/office/drawing/2014/main" val="654051489"/>
                    </a:ext>
                  </a:extLst>
                </a:gridCol>
                <a:gridCol w="733444">
                  <a:extLst>
                    <a:ext uri="{9D8B030D-6E8A-4147-A177-3AD203B41FA5}">
                      <a16:colId xmlns:a16="http://schemas.microsoft.com/office/drawing/2014/main" val="4191022618"/>
                    </a:ext>
                  </a:extLst>
                </a:gridCol>
                <a:gridCol w="2097031">
                  <a:extLst>
                    <a:ext uri="{9D8B030D-6E8A-4147-A177-3AD203B41FA5}">
                      <a16:colId xmlns:a16="http://schemas.microsoft.com/office/drawing/2014/main" val="3880391188"/>
                    </a:ext>
                  </a:extLst>
                </a:gridCol>
                <a:gridCol w="2313965">
                  <a:extLst>
                    <a:ext uri="{9D8B030D-6E8A-4147-A177-3AD203B41FA5}">
                      <a16:colId xmlns:a16="http://schemas.microsoft.com/office/drawing/2014/main" val="4146589314"/>
                    </a:ext>
                  </a:extLst>
                </a:gridCol>
                <a:gridCol w="1745804">
                  <a:extLst>
                    <a:ext uri="{9D8B030D-6E8A-4147-A177-3AD203B41FA5}">
                      <a16:colId xmlns:a16="http://schemas.microsoft.com/office/drawing/2014/main" val="484669691"/>
                    </a:ext>
                  </a:extLst>
                </a:gridCol>
                <a:gridCol w="991698">
                  <a:extLst>
                    <a:ext uri="{9D8B030D-6E8A-4147-A177-3AD203B41FA5}">
                      <a16:colId xmlns:a16="http://schemas.microsoft.com/office/drawing/2014/main" val="1018091820"/>
                    </a:ext>
                  </a:extLst>
                </a:gridCol>
              </a:tblGrid>
              <a:tr h="388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자산군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TS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CS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 컨셉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전략명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사용 데이터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개별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Parameter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Weather</a:t>
                      </a:r>
                      <a:r>
                        <a:rPr lang="en-US" altLang="ko-KR" sz="10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Group</a:t>
                      </a:r>
                      <a:endParaRPr lang="ko-KR" altLang="en-US" sz="10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42102"/>
                  </a:ext>
                </a:extLst>
              </a:tr>
              <a:tr h="38871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Commodity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CCA3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CARRY-COM,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CARRY-COM2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60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carry1 + carry1.shift(1)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RV2 = carry2 + carry2.shift(1)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76292"/>
                  </a:ext>
                </a:extLst>
              </a:tr>
              <a:tr h="3887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Momentum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CPM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52</a:t>
                      </a:r>
                    </a:p>
                    <a:p>
                      <a:pPr algn="ctr" rtl="0" fontAlgn="ctr"/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52</a:t>
                      </a:r>
                    </a:p>
                    <a:p>
                      <a:pPr algn="ctr" rtl="0" fontAlgn="ctr"/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17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7522"/>
                  </a:ext>
                </a:extLst>
              </a:tr>
              <a:tr h="3887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Seasonality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CSS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CARRY-COM, SEASONAL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13280"/>
                  </a:ext>
                </a:extLst>
              </a:tr>
              <a:tr h="3887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Value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CVA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nopos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=0.6</a:t>
                      </a:r>
                    </a:p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lookback_period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STDpos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–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STDneg</a:t>
                      </a:r>
                      <a:endParaRPr lang="en-US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STDpos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상승 수익률 이동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표준편차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</a:t>
                      </a:r>
                      <a:endParaRPr lang="en-US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78"/>
                  </a:ext>
                </a:extLst>
              </a:tr>
              <a:tr h="3887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Value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CVA2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COMMO POS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nopos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=0.4</a:t>
                      </a:r>
                    </a:p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ZScore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* (-1)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Zscore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: compos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의 정규분포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68040"/>
                  </a:ext>
                </a:extLst>
              </a:tr>
              <a:tr h="70598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Value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CVA3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FUT1PRICE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nopos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=0.4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=60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  <a:b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SMA=1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LMA=12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Lwindow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=54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shortma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fut1price.rolling(SMA).mean()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longma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fut1price.rolling(LMA).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mena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(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longma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/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shortma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14142"/>
                  </a:ext>
                </a:extLst>
              </a:tr>
              <a:tr h="3887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Volatility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CVO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nopos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=0.4</a:t>
                      </a:r>
                      <a:endParaRPr lang="en-US" altLang="ko-KR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=52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(-1)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* STDEV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(STDEV =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ret.rolling.skewness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8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4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2) All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사용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Feature: RV, </a:t>
            </a:r>
            <a:r>
              <a:rPr lang="en-US" altLang="ko-KR" dirty="0" err="1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RVrank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49630"/>
              </p:ext>
            </p:extLst>
          </p:nvPr>
        </p:nvGraphicFramePr>
        <p:xfrm>
          <a:off x="730466" y="2603662"/>
          <a:ext cx="10805294" cy="3320243"/>
        </p:xfrm>
        <a:graphic>
          <a:graphicData uri="http://schemas.openxmlformats.org/drawingml/2006/table">
            <a:tbl>
              <a:tblPr/>
              <a:tblGrid>
                <a:gridCol w="693854">
                  <a:extLst>
                    <a:ext uri="{9D8B030D-6E8A-4147-A177-3AD203B41FA5}">
                      <a16:colId xmlns:a16="http://schemas.microsoft.com/office/drawing/2014/main" val="2548680452"/>
                    </a:ext>
                  </a:extLst>
                </a:gridCol>
                <a:gridCol w="448204">
                  <a:extLst>
                    <a:ext uri="{9D8B030D-6E8A-4147-A177-3AD203B41FA5}">
                      <a16:colId xmlns:a16="http://schemas.microsoft.com/office/drawing/2014/main" val="1945303552"/>
                    </a:ext>
                  </a:extLst>
                </a:gridCol>
                <a:gridCol w="448204">
                  <a:extLst>
                    <a:ext uri="{9D8B030D-6E8A-4147-A177-3AD203B41FA5}">
                      <a16:colId xmlns:a16="http://schemas.microsoft.com/office/drawing/2014/main" val="1350818183"/>
                    </a:ext>
                  </a:extLst>
                </a:gridCol>
                <a:gridCol w="1132824">
                  <a:extLst>
                    <a:ext uri="{9D8B030D-6E8A-4147-A177-3AD203B41FA5}">
                      <a16:colId xmlns:a16="http://schemas.microsoft.com/office/drawing/2014/main" val="654051489"/>
                    </a:ext>
                  </a:extLst>
                </a:gridCol>
                <a:gridCol w="699395">
                  <a:extLst>
                    <a:ext uri="{9D8B030D-6E8A-4147-A177-3AD203B41FA5}">
                      <a16:colId xmlns:a16="http://schemas.microsoft.com/office/drawing/2014/main" val="4191022618"/>
                    </a:ext>
                  </a:extLst>
                </a:gridCol>
                <a:gridCol w="1999681">
                  <a:extLst>
                    <a:ext uri="{9D8B030D-6E8A-4147-A177-3AD203B41FA5}">
                      <a16:colId xmlns:a16="http://schemas.microsoft.com/office/drawing/2014/main" val="3880391188"/>
                    </a:ext>
                  </a:extLst>
                </a:gridCol>
                <a:gridCol w="2343302">
                  <a:extLst>
                    <a:ext uri="{9D8B030D-6E8A-4147-A177-3AD203B41FA5}">
                      <a16:colId xmlns:a16="http://schemas.microsoft.com/office/drawing/2014/main" val="4146589314"/>
                    </a:ext>
                  </a:extLst>
                </a:gridCol>
                <a:gridCol w="2094169">
                  <a:extLst>
                    <a:ext uri="{9D8B030D-6E8A-4147-A177-3AD203B41FA5}">
                      <a16:colId xmlns:a16="http://schemas.microsoft.com/office/drawing/2014/main" val="484669691"/>
                    </a:ext>
                  </a:extLst>
                </a:gridCol>
                <a:gridCol w="945661">
                  <a:extLst>
                    <a:ext uri="{9D8B030D-6E8A-4147-A177-3AD203B41FA5}">
                      <a16:colId xmlns:a16="http://schemas.microsoft.com/office/drawing/2014/main" val="1018091820"/>
                    </a:ext>
                  </a:extLst>
                </a:gridCol>
              </a:tblGrid>
              <a:tr h="259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자산군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TS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 컨셉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사용 데이터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개별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Parameter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Equity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Group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42102"/>
                  </a:ext>
                </a:extLst>
              </a:tr>
              <a:tr h="259066"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Equity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ECA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CARRY-DM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carry_dm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7629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Dividend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Yield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EDY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DPS,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DPS1, 10YIELD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752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Earning Momentum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EEM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ERR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=12,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=6, lag=0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Mag = ERR –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ERR.rolling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).mean()</a:t>
                      </a:r>
                    </a:p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STDEV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Mag.rolling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).mean()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13280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FX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EFX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FX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=0, SDEV=12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(-1) * Mag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Mag =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fx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의 퍼센트 변화율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78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Liquidity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ELQ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M2GDP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=6,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Mag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Mag = m2gdp</a:t>
                      </a:r>
                      <a:r>
                        <a:rPr lang="ko-KR" alt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의 퍼센트 변화율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68040"/>
                  </a:ext>
                </a:extLst>
              </a:tr>
              <a:tr h="4705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P/E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EPE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EPS,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EPS1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= (eps / index)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RV2 = (eps / eps1)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1414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 Momentum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EPM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EPS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minobs1=52,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=52, longlen2=13</a:t>
                      </a:r>
                    </a:p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82715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Quality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ROA, ICR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minobs1=60, lag=1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 =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roa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–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roa.shift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(lag)</a:t>
                      </a:r>
                    </a:p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RV2 =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icr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–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icr.shift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(lag)</a:t>
                      </a:r>
                      <a:endParaRPr lang="en-US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59176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Day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Seasonality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ESS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day1=24, short=0.2,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statwgt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=1,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fundwgt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77930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Strength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EST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GROWTHVALUE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per=3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010808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Volatility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EVO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IVOL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ivol1 =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ivol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–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ivol.shift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(1)</a:t>
                      </a:r>
                    </a:p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 =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ivol1 – ivol1.mean()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3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전략</a:t>
            </a:r>
            <a:endParaRPr lang="en-US" altLang="ko-KR" dirty="0"/>
          </a:p>
        </p:txBody>
      </p:sp>
      <p:sp>
        <p:nvSpPr>
          <p:cNvPr id="4" name="내용 개체 틀 7"/>
          <p:cNvSpPr>
            <a:spLocks noGrp="1"/>
          </p:cNvSpPr>
          <p:nvPr>
            <p:ph idx="1"/>
          </p:nvPr>
        </p:nvSpPr>
        <p:spPr>
          <a:xfrm>
            <a:off x="562960" y="1044000"/>
            <a:ext cx="10972800" cy="5265320"/>
          </a:xfrm>
        </p:spPr>
        <p:txBody>
          <a:bodyPr>
            <a:normAutofit/>
          </a:bodyPr>
          <a:lstStyle/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1.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 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1) Asset Group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2) All Feature </a:t>
            </a:r>
            <a:r>
              <a:rPr lang="en-US" altLang="ko-KR" dirty="0" smtClean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Strategy</a:t>
            </a: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endParaRPr lang="en-US" altLang="ko-KR" dirty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>
              <a:lnSpc>
                <a:spcPts val="1320"/>
              </a:lnSpc>
              <a:spcBef>
                <a:spcPts val="660"/>
              </a:spcBef>
            </a:pP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사용 </a:t>
            </a:r>
            <a:r>
              <a:rPr lang="en-US" altLang="ko-KR" dirty="0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Feature: RV, </a:t>
            </a:r>
            <a:r>
              <a:rPr lang="en-US" altLang="ko-KR" dirty="0" err="1">
                <a:solidFill>
                  <a:schemeClr val="tx1"/>
                </a:solidFill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RVrank</a:t>
            </a:r>
            <a:endParaRPr lang="en-US" altLang="ko-KR" dirty="0" smtClean="0">
              <a:solidFill>
                <a:schemeClr val="tx1"/>
              </a:solidFill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2171"/>
              </p:ext>
            </p:extLst>
          </p:nvPr>
        </p:nvGraphicFramePr>
        <p:xfrm>
          <a:off x="730466" y="2603662"/>
          <a:ext cx="10805293" cy="2040167"/>
        </p:xfrm>
        <a:graphic>
          <a:graphicData uri="http://schemas.openxmlformats.org/drawingml/2006/table">
            <a:tbl>
              <a:tblPr/>
              <a:tblGrid>
                <a:gridCol w="732221">
                  <a:extLst>
                    <a:ext uri="{9D8B030D-6E8A-4147-A177-3AD203B41FA5}">
                      <a16:colId xmlns:a16="http://schemas.microsoft.com/office/drawing/2014/main" val="2548680452"/>
                    </a:ext>
                  </a:extLst>
                </a:gridCol>
                <a:gridCol w="472987">
                  <a:extLst>
                    <a:ext uri="{9D8B030D-6E8A-4147-A177-3AD203B41FA5}">
                      <a16:colId xmlns:a16="http://schemas.microsoft.com/office/drawing/2014/main" val="1945303552"/>
                    </a:ext>
                  </a:extLst>
                </a:gridCol>
                <a:gridCol w="472987">
                  <a:extLst>
                    <a:ext uri="{9D8B030D-6E8A-4147-A177-3AD203B41FA5}">
                      <a16:colId xmlns:a16="http://schemas.microsoft.com/office/drawing/2014/main" val="1350818183"/>
                    </a:ext>
                  </a:extLst>
                </a:gridCol>
                <a:gridCol w="1195462">
                  <a:extLst>
                    <a:ext uri="{9D8B030D-6E8A-4147-A177-3AD203B41FA5}">
                      <a16:colId xmlns:a16="http://schemas.microsoft.com/office/drawing/2014/main" val="654051489"/>
                    </a:ext>
                  </a:extLst>
                </a:gridCol>
                <a:gridCol w="738068">
                  <a:extLst>
                    <a:ext uri="{9D8B030D-6E8A-4147-A177-3AD203B41FA5}">
                      <a16:colId xmlns:a16="http://schemas.microsoft.com/office/drawing/2014/main" val="4191022618"/>
                    </a:ext>
                  </a:extLst>
                </a:gridCol>
                <a:gridCol w="2110252">
                  <a:extLst>
                    <a:ext uri="{9D8B030D-6E8A-4147-A177-3AD203B41FA5}">
                      <a16:colId xmlns:a16="http://schemas.microsoft.com/office/drawing/2014/main" val="3880391188"/>
                    </a:ext>
                  </a:extLst>
                </a:gridCol>
                <a:gridCol w="2328554">
                  <a:extLst>
                    <a:ext uri="{9D8B030D-6E8A-4147-A177-3AD203B41FA5}">
                      <a16:colId xmlns:a16="http://schemas.microsoft.com/office/drawing/2014/main" val="4146589314"/>
                    </a:ext>
                  </a:extLst>
                </a:gridCol>
                <a:gridCol w="1756812">
                  <a:extLst>
                    <a:ext uri="{9D8B030D-6E8A-4147-A177-3AD203B41FA5}">
                      <a16:colId xmlns:a16="http://schemas.microsoft.com/office/drawing/2014/main" val="484669691"/>
                    </a:ext>
                  </a:extLst>
                </a:gridCol>
                <a:gridCol w="997950">
                  <a:extLst>
                    <a:ext uri="{9D8B030D-6E8A-4147-A177-3AD203B41FA5}">
                      <a16:colId xmlns:a16="http://schemas.microsoft.com/office/drawing/2014/main" val="1018091820"/>
                    </a:ext>
                  </a:extLst>
                </a:gridCol>
              </a:tblGrid>
              <a:tr h="25906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자산군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TS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CS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 컨셉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전략명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사용 데이터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개별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Parameter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Equity Group</a:t>
                      </a:r>
                      <a:endParaRPr lang="ko-KR" altLang="en-US" sz="9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42102"/>
                  </a:ext>
                </a:extLst>
              </a:tr>
              <a:tr h="25906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Emerging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Week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 Momentum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EMPM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=260, longlen1=52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longlen2=13,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7629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EMCA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CARRY-EM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=12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27522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Volatility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EMVO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FX-EM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=60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longlen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=12,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shortlen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=0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13280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Seasonality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EMSS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day1=24, short=0.2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statwgt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=1, </a:t>
                      </a:r>
                      <a:r>
                        <a:rPr lang="en-US" altLang="ko-KR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fundwgt</a:t>
                      </a:r>
                      <a:r>
                        <a:rPr lang="en-US" altLang="ko-KR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=1</a:t>
                      </a:r>
                      <a:endParaRPr lang="en-US" altLang="ko-KR" sz="80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78"/>
                  </a:ext>
                </a:extLst>
              </a:tr>
              <a:tr h="259066">
                <a:tc vMerge="1">
                  <a:txBody>
                    <a:bodyPr/>
                    <a:lstStyle/>
                    <a:p>
                      <a:pPr rtl="0" fontAlgn="ctr"/>
                      <a:endParaRPr lang="en-US" sz="100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Dividend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Yield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EMDY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DPS-EM, DPS1-EM, 10YIELD-EM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 </a:t>
                      </a: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=60, IDN=‘out’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 = (DPS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 /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price_index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).diff(3)</a:t>
                      </a: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RV2 = (DPS /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price_index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) – yield/100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68040"/>
                  </a:ext>
                </a:extLst>
              </a:tr>
              <a:tr h="470517">
                <a:tc v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Month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P/E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EMPE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EPS-EM, EPS1-EM, 10YIELD-EM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minobs1=12, </a:t>
                      </a:r>
                      <a:r>
                        <a:rPr lang="en-US" altLang="ko-KR" sz="80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minobs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=60, IDN=‘out’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RV1 = eps /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price_index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  <a:p>
                      <a:pPr algn="ctr" rtl="0" fontAlgn="ctr"/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RV2 = eps / eps1 </a:t>
                      </a: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effectLst/>
                          <a:latin typeface="KoPub돋움체_Pro Light" panose="02020603020101020101" pitchFamily="18" charset="-127"/>
                          <a:ea typeface="KoPub돋움체_Pro Light" panose="02020603020101020101" pitchFamily="18" charset="-127"/>
                        </a:rPr>
                        <a:t>Y/N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KoPub돋움체_Pro Light" panose="02020603020101020101" pitchFamily="18" charset="-127"/>
                        <a:ea typeface="KoPub돋움체_Pro Light" panose="02020603020101020101" pitchFamily="18" charset="-127"/>
                      </a:endParaRPr>
                    </a:p>
                  </a:txBody>
                  <a:tcPr marL="7311" marR="731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1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1107A95D0424CA591C622AFF5AD51" ma:contentTypeVersion="0" ma:contentTypeDescription="Create a new document." ma:contentTypeScope="" ma:versionID="3641ca9f6c8fbec681ad4ff099d299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9BCF8-743B-4D16-8AE1-EEE219542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CF6F4-78D4-4AC9-BA23-57EA739E7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5FA906-D099-44F6-9111-E6343AC4A007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10202</TotalTime>
  <Words>1129</Words>
  <Application>Microsoft Office PowerPoint</Application>
  <PresentationFormat>와이드스크린</PresentationFormat>
  <Paragraphs>434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KoPub돋움체_Pro Bold</vt:lpstr>
      <vt:lpstr>KoPub돋움체_Pro Light</vt:lpstr>
      <vt:lpstr>KoPub돋움체_Pro Medium</vt:lpstr>
      <vt:lpstr>Noto Sans</vt:lpstr>
      <vt:lpstr>맑은 고딕</vt:lpstr>
      <vt:lpstr>Office 테마</vt:lpstr>
      <vt:lpstr>RISK PREMIA MACHINE LEARNING</vt:lpstr>
      <vt:lpstr>목차</vt:lpstr>
      <vt:lpstr>1. 기본 전략</vt:lpstr>
      <vt:lpstr>2. 머신러닝 전략</vt:lpstr>
      <vt:lpstr>2. 머신러닝 전략</vt:lpstr>
      <vt:lpstr>2. 머신러닝 전략</vt:lpstr>
      <vt:lpstr>2. 머신러닝 전략</vt:lpstr>
      <vt:lpstr>2. 머신러닝 전략</vt:lpstr>
      <vt:lpstr>2. 머신러닝 전략</vt:lpstr>
      <vt:lpstr>2. 머신러닝 전략</vt:lpstr>
      <vt:lpstr>2. 머신러닝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활용한 FUND STYLE DRIFT 감지</dc:title>
  <dc:creator>Choi, Jung Yoon (최정윤)</dc:creator>
  <cp:lastModifiedBy>최 정윤</cp:lastModifiedBy>
  <cp:revision>290</cp:revision>
  <cp:lastPrinted>2020-02-14T05:03:18Z</cp:lastPrinted>
  <dcterms:created xsi:type="dcterms:W3CDTF">2019-07-22T04:55:39Z</dcterms:created>
  <dcterms:modified xsi:type="dcterms:W3CDTF">2020-02-24T07:21:23Z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0x0101002741107A95D0424CA591C622AFF5AD51</vt:lpwstr>
  </property>
</Properties>
</file>