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211113\Desktop\Kopie%20von%20calcul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Revenue telehealth market (B$)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Tabelle1!$A$2:$A$10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xVal>
          <c:yVal>
            <c:numRef>
              <c:f>Tabelle1!$B$2:$B$10</c:f>
              <c:numCache>
                <c:formatCode>General</c:formatCode>
                <c:ptCount val="9"/>
                <c:pt idx="0">
                  <c:v>0.44</c:v>
                </c:pt>
                <c:pt idx="1">
                  <c:v>0.7</c:v>
                </c:pt>
                <c:pt idx="2">
                  <c:v>1.1200000000000001</c:v>
                </c:pt>
                <c:pt idx="3">
                  <c:v>1.78</c:v>
                </c:pt>
                <c:pt idx="4">
                  <c:v>2.83</c:v>
                </c:pt>
                <c:pt idx="5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821056"/>
        <c:axId val="311639504"/>
      </c:scatterChart>
      <c:valAx>
        <c:axId val="318821056"/>
        <c:scaling>
          <c:orientation val="minMax"/>
          <c:max val="2021"/>
          <c:min val="20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639504"/>
        <c:crosses val="autoZero"/>
        <c:crossBetween val="midCat"/>
      </c:valAx>
      <c:valAx>
        <c:axId val="31163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21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 Revenue healthcare integration market (B$)</a:t>
            </a:r>
            <a:endParaRPr 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Tabelle1!$A$2:$A$10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xVal>
          <c:yVal>
            <c:numRef>
              <c:f>Tabelle1!$B$2:$B$10</c:f>
              <c:numCache>
                <c:formatCode>0.00</c:formatCode>
                <c:ptCount val="9"/>
                <c:pt idx="0">
                  <c:v>1.658443170715642</c:v>
                </c:pt>
                <c:pt idx="1">
                  <c:v>1.8375550331529316</c:v>
                </c:pt>
                <c:pt idx="2">
                  <c:v>2.0360109767334484</c:v>
                </c:pt>
                <c:pt idx="3">
                  <c:v>2.2559001622206609</c:v>
                </c:pt>
                <c:pt idx="4">
                  <c:v>2.4995373797404925</c:v>
                </c:pt>
                <c:pt idx="5">
                  <c:v>2.7694874167524661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612408"/>
        <c:axId val="349798776"/>
      </c:scatterChart>
      <c:valAx>
        <c:axId val="349612408"/>
        <c:scaling>
          <c:orientation val="minMax"/>
          <c:max val="2021"/>
          <c:min val="20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98776"/>
        <c:crosses val="autoZero"/>
        <c:crossBetween val="midCat"/>
      </c:valAx>
      <c:valAx>
        <c:axId val="349798776"/>
        <c:scaling>
          <c:orientation val="minMax"/>
          <c:max val="4.5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61240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Profit</a:t>
            </a:r>
            <a:r>
              <a:rPr lang="en-US" sz="1600" b="1" baseline="0">
                <a:solidFill>
                  <a:schemeClr val="tx1"/>
                </a:solidFill>
              </a:rPr>
              <a:t> curve</a:t>
            </a:r>
            <a:endParaRPr lang="en-US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3182199691614226"/>
          <c:y val="0.11455233424541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Tabelle4!$B$15</c:f>
              <c:strCache>
                <c:ptCount val="1"/>
                <c:pt idx="0">
                  <c:v>Costs</c:v>
                </c:pt>
              </c:strCache>
            </c:strRef>
          </c:tx>
          <c:spPr>
            <a:ln w="127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Tabelle4!$A$16:$A$21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Tabelle4!$B$16:$B$21</c:f>
              <c:numCache>
                <c:formatCode>General</c:formatCode>
                <c:ptCount val="6"/>
                <c:pt idx="0">
                  <c:v>0</c:v>
                </c:pt>
                <c:pt idx="1">
                  <c:v>380</c:v>
                </c:pt>
                <c:pt idx="2">
                  <c:v>320</c:v>
                </c:pt>
                <c:pt idx="3">
                  <c:v>365</c:v>
                </c:pt>
                <c:pt idx="4">
                  <c:v>375</c:v>
                </c:pt>
                <c:pt idx="5">
                  <c:v>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Tabelle4!$C$15</c:f>
              <c:strCache>
                <c:ptCount val="1"/>
                <c:pt idx="0">
                  <c:v>Revenue</c:v>
                </c:pt>
              </c:strCache>
            </c:strRef>
          </c:tx>
          <c:spPr>
            <a:ln w="127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Tabelle4!$A$16:$A$21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Tabelle4!$C$16:$C$21</c:f>
              <c:numCache>
                <c:formatCode>General</c:formatCode>
                <c:ptCount val="6"/>
                <c:pt idx="0">
                  <c:v>0</c:v>
                </c:pt>
                <c:pt idx="1">
                  <c:v>175</c:v>
                </c:pt>
                <c:pt idx="2">
                  <c:v>225</c:v>
                </c:pt>
                <c:pt idx="3">
                  <c:v>450</c:v>
                </c:pt>
                <c:pt idx="4">
                  <c:v>550</c:v>
                </c:pt>
                <c:pt idx="5">
                  <c:v>825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Tabelle4!$D$15</c:f>
              <c:strCache>
                <c:ptCount val="1"/>
                <c:pt idx="0">
                  <c:v>Profit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Tabelle4!$A$16:$A$21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Tabelle4!$D$16:$D$21</c:f>
              <c:numCache>
                <c:formatCode>General</c:formatCode>
                <c:ptCount val="6"/>
                <c:pt idx="0">
                  <c:v>0</c:v>
                </c:pt>
                <c:pt idx="1">
                  <c:v>-205</c:v>
                </c:pt>
                <c:pt idx="2">
                  <c:v>-95</c:v>
                </c:pt>
                <c:pt idx="3">
                  <c:v>85</c:v>
                </c:pt>
                <c:pt idx="4">
                  <c:v>175</c:v>
                </c:pt>
                <c:pt idx="5">
                  <c:v>425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10190912"/>
        <c:axId val="310190520"/>
      </c:lineChart>
      <c:catAx>
        <c:axId val="310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90520"/>
        <c:crosses val="autoZero"/>
        <c:auto val="1"/>
        <c:lblAlgn val="ctr"/>
        <c:lblOffset val="1000"/>
        <c:noMultiLvlLbl val="0"/>
      </c:catAx>
      <c:valAx>
        <c:axId val="310190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1909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1425-D20D-4FD5-ABDC-6E0446D05FBE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068A-E8B2-4815-A7C9-BA69E50520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7541" y="537882"/>
            <a:ext cx="1112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3A9F4"/>
                </a:solidFill>
              </a:rPr>
              <a:t>Ever felt alone and anxious in a hospital?</a:t>
            </a:r>
            <a:endParaRPr lang="en-US" sz="2400" b="1" dirty="0">
              <a:solidFill>
                <a:srgbClr val="03A9F4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r="16584"/>
          <a:stretch/>
        </p:blipFill>
        <p:spPr>
          <a:xfrm>
            <a:off x="8148917" y="1303145"/>
            <a:ext cx="3469342" cy="514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 r="27902"/>
          <a:stretch/>
        </p:blipFill>
        <p:spPr>
          <a:xfrm>
            <a:off x="497541" y="1303145"/>
            <a:ext cx="3462153" cy="5148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00" y="1303145"/>
            <a:ext cx="3463200" cy="5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7541" y="537882"/>
            <a:ext cx="111207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3A9F4"/>
                </a:solidFill>
              </a:rPr>
              <a:t>Solid market with stable growth rates!</a:t>
            </a:r>
            <a:endParaRPr lang="en-US" sz="2400" b="1" dirty="0">
              <a:solidFill>
                <a:srgbClr val="03A9F4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685800" y="3630706"/>
            <a:ext cx="10636624" cy="26894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2900779650"/>
              </p:ext>
            </p:extLst>
          </p:nvPr>
        </p:nvGraphicFramePr>
        <p:xfrm>
          <a:off x="564777" y="1095689"/>
          <a:ext cx="4253673" cy="253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/>
          <p:cNvGraphicFramePr/>
          <p:nvPr>
            <p:extLst>
              <p:ext uri="{D42A27DB-BD31-4B8C-83A1-F6EECF244321}">
                <p14:modId xmlns:p14="http://schemas.microsoft.com/office/powerpoint/2010/main" val="1340667524"/>
              </p:ext>
            </p:extLst>
          </p:nvPr>
        </p:nvGraphicFramePr>
        <p:xfrm>
          <a:off x="4818451" y="1095689"/>
          <a:ext cx="4814045" cy="253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9291916" y="1509519"/>
            <a:ext cx="222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Private clinic market in Germany</a:t>
            </a:r>
            <a:endParaRPr lang="en-US" sz="1400" b="1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9796584" y="2237048"/>
            <a:ext cx="1355811" cy="310009"/>
            <a:chOff x="6654613" y="4704239"/>
            <a:chExt cx="1355811" cy="310009"/>
          </a:xfrm>
        </p:grpSpPr>
        <p:sp>
          <p:nvSpPr>
            <p:cNvPr id="29" name="Textfeld 28"/>
            <p:cNvSpPr txBox="1"/>
            <p:nvPr/>
          </p:nvSpPr>
          <p:spPr>
            <a:xfrm>
              <a:off x="6750424" y="4706471"/>
              <a:ext cx="1260000" cy="3077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577 clinics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Gleichschenkliges Dreieck 27"/>
            <p:cNvSpPr/>
            <p:nvPr/>
          </p:nvSpPr>
          <p:spPr>
            <a:xfrm rot="5400000">
              <a:off x="6595623" y="4763229"/>
              <a:ext cx="309600" cy="1916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9816747" y="2858351"/>
            <a:ext cx="1362670" cy="311832"/>
            <a:chOff x="6654613" y="4704239"/>
            <a:chExt cx="1271622" cy="311832"/>
          </a:xfrm>
        </p:grpSpPr>
        <p:sp>
          <p:nvSpPr>
            <p:cNvPr id="32" name="Textfeld 31"/>
            <p:cNvSpPr txBox="1"/>
            <p:nvPr/>
          </p:nvSpPr>
          <p:spPr>
            <a:xfrm>
              <a:off x="6750423" y="4706471"/>
              <a:ext cx="1175812" cy="3096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CAGR: 2, 7%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Gleichschenkliges Dreieck 32"/>
            <p:cNvSpPr/>
            <p:nvPr/>
          </p:nvSpPr>
          <p:spPr>
            <a:xfrm rot="5400000">
              <a:off x="6595623" y="4763229"/>
              <a:ext cx="309600" cy="1916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Diagramm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329968"/>
              </p:ext>
            </p:extLst>
          </p:nvPr>
        </p:nvGraphicFramePr>
        <p:xfrm>
          <a:off x="2581835" y="3753742"/>
          <a:ext cx="6934172" cy="310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159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7541" y="537882"/>
            <a:ext cx="1112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3A9F4"/>
                </a:solidFill>
              </a:rPr>
              <a:t>Broad expertise and a well aligned team for success!</a:t>
            </a:r>
            <a:endParaRPr lang="en-US" sz="2400" b="1" dirty="0">
              <a:solidFill>
                <a:srgbClr val="03A9F4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3"/>
          <a:stretch/>
        </p:blipFill>
        <p:spPr>
          <a:xfrm>
            <a:off x="351864" y="1147464"/>
            <a:ext cx="8292353" cy="538322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767481" y="3582477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experts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767481" y="4460147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Life Science experts</a:t>
            </a:r>
            <a:endParaRPr lang="en-US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767481" y="4022338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 experts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767481" y="4880596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management experts</a:t>
            </a:r>
            <a:endParaRPr lang="en-US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8767481" y="5320457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Science experts</a:t>
            </a:r>
            <a:endParaRPr lang="en-US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8767481" y="5740906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Entrepreneurial experts</a:t>
            </a:r>
            <a:endParaRPr lang="en-US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8767481" y="6161355"/>
            <a:ext cx="31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Innovation experts</a:t>
            </a:r>
            <a:endParaRPr lang="en-US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29" y="1260600"/>
            <a:ext cx="1882431" cy="21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Habermann</dc:creator>
  <cp:lastModifiedBy>Christian Habermann</cp:lastModifiedBy>
  <cp:revision>16</cp:revision>
  <dcterms:created xsi:type="dcterms:W3CDTF">2016-05-22T08:04:13Z</dcterms:created>
  <dcterms:modified xsi:type="dcterms:W3CDTF">2016-05-22T11:23:30Z</dcterms:modified>
</cp:coreProperties>
</file>