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prontotools.io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ww.prontomarketing.com/company/careers/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dpress.org/plugins/connectwise-forms-integration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wordpress.org/plugins/woo-cart-count-shortcode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wordpress.org/plugins/multisite-login-logos/" TargetMode="External"/><Relationship Id="rId7" Type="http://schemas.openxmlformats.org/officeDocument/2006/relationships/image" Target="../media/image2.jpeg"/><Relationship Id="rId8" Type="http://schemas.openxmlformats.org/officeDocument/2006/relationships/hyperlink" Target="https://wordpress.org/plugins/login-logout-shortcode/" TargetMode="External"/><Relationship Id="rId9" Type="http://schemas.openxmlformats.org/officeDocument/2006/relationships/image" Target="../media/image12.png"/><Relationship Id="rId10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is Transients API? And Why We Need It"/>
          <p:cNvSpPr txBox="1"/>
          <p:nvPr>
            <p:ph type="ctrTitle"/>
          </p:nvPr>
        </p:nvSpPr>
        <p:spPr>
          <a:xfrm>
            <a:off x="660400" y="27559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600" sz="6000"/>
            </a:lvl1pPr>
          </a:lstStyle>
          <a:p>
            <a:pPr/>
            <a:r>
              <a:t>What is Transients API? And Why We Need It</a:t>
            </a:r>
          </a:p>
        </p:txBody>
      </p:sp>
      <p:sp>
        <p:nvSpPr>
          <p:cNvPr id="140" name="www.prontotools.io"/>
          <p:cNvSpPr txBox="1"/>
          <p:nvPr/>
        </p:nvSpPr>
        <p:spPr>
          <a:xfrm>
            <a:off x="645007" y="5945143"/>
            <a:ext cx="231978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u="sng">
                <a:latin typeface="Avenir Book"/>
                <a:ea typeface="Avenir Book"/>
                <a:cs typeface="Avenir Book"/>
                <a:sym typeface="Avenir Book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www.prontotools.io</a:t>
            </a:r>
          </a:p>
        </p:txBody>
      </p:sp>
      <p:sp>
        <p:nvSpPr>
          <p:cNvPr id="141" name="Phawin Khongkhasawan"/>
          <p:cNvSpPr txBox="1"/>
          <p:nvPr/>
        </p:nvSpPr>
        <p:spPr>
          <a:xfrm>
            <a:off x="657707" y="5518150"/>
            <a:ext cx="55485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Phawin Khongkhasawan</a:t>
            </a:r>
          </a:p>
        </p:txBody>
      </p:sp>
      <p:sp>
        <p:nvSpPr>
          <p:cNvPr id="142" name="Line"/>
          <p:cNvSpPr/>
          <p:nvPr/>
        </p:nvSpPr>
        <p:spPr>
          <a:xfrm>
            <a:off x="714312" y="5308600"/>
            <a:ext cx="6830429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WHY WE NEED IT?"/>
          <p:cNvSpPr txBox="1"/>
          <p:nvPr/>
        </p:nvSpPr>
        <p:spPr>
          <a:xfrm>
            <a:off x="2612770" y="3821253"/>
            <a:ext cx="77792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cap="all" spc="600" sz="6000"/>
            </a:lvl1pPr>
          </a:lstStyle>
          <a:p>
            <a:pPr/>
            <a:r>
              <a:t>WHY WE NEED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PEED"/>
          <p:cNvSpPr txBox="1"/>
          <p:nvPr>
            <p:ph type="title"/>
          </p:nvPr>
        </p:nvSpPr>
        <p:spPr>
          <a:xfrm>
            <a:off x="660400" y="433922"/>
            <a:ext cx="11684000" cy="2222501"/>
          </a:xfrm>
          <a:prstGeom prst="rect">
            <a:avLst/>
          </a:prstGeom>
        </p:spPr>
        <p:txBody>
          <a:bodyPr/>
          <a:lstStyle>
            <a:lvl1pPr algn="ctr">
              <a:defRPr spc="959" sz="6000"/>
            </a:lvl1pPr>
          </a:lstStyle>
          <a:p>
            <a:pPr/>
            <a:r>
              <a:t>SPEED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ircle-icons-rocket.svg.png" descr="Circle-icons-rocket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2147" y="2631563"/>
            <a:ext cx="6460507" cy="6460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Improve SEO"/>
          <p:cNvSpPr txBox="1"/>
          <p:nvPr>
            <p:ph type="title" idx="4294967295"/>
          </p:nvPr>
        </p:nvSpPr>
        <p:spPr>
          <a:xfrm>
            <a:off x="660400" y="3765550"/>
            <a:ext cx="11684000" cy="2222500"/>
          </a:xfrm>
          <a:prstGeom prst="rect">
            <a:avLst/>
          </a:prstGeom>
        </p:spPr>
        <p:txBody>
          <a:bodyPr anchor="ctr"/>
          <a:lstStyle>
            <a:lvl1pPr algn="ctr">
              <a:defRPr spc="959" sz="6000"/>
            </a:lvl1pPr>
          </a:lstStyle>
          <a:p>
            <a:pPr/>
            <a:r>
              <a:t>Improve SEO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REDUCE COST"/>
          <p:cNvSpPr txBox="1"/>
          <p:nvPr>
            <p:ph type="title" idx="4294967295"/>
          </p:nvPr>
        </p:nvSpPr>
        <p:spPr>
          <a:xfrm>
            <a:off x="660400" y="3765550"/>
            <a:ext cx="11684000" cy="2222500"/>
          </a:xfrm>
          <a:prstGeom prst="rect">
            <a:avLst/>
          </a:prstGeom>
        </p:spPr>
        <p:txBody>
          <a:bodyPr anchor="ctr"/>
          <a:lstStyle>
            <a:lvl1pPr algn="ctr">
              <a:defRPr spc="959" sz="6000"/>
            </a:lvl1pPr>
          </a:lstStyle>
          <a:p>
            <a:pPr/>
            <a:r>
              <a:t>REDUCE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What is Transients?"/>
          <p:cNvSpPr txBox="1"/>
          <p:nvPr/>
        </p:nvSpPr>
        <p:spPr>
          <a:xfrm>
            <a:off x="1896109" y="3805118"/>
            <a:ext cx="96415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cap="all" spc="600" sz="6000"/>
            </a:lvl1pPr>
          </a:lstStyle>
          <a:p>
            <a:pPr/>
            <a:r>
              <a:t>What is Transients?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get_transient( $transient );"/>
          <p:cNvSpPr txBox="1"/>
          <p:nvPr/>
        </p:nvSpPr>
        <p:spPr>
          <a:xfrm>
            <a:off x="1901080" y="4610100"/>
            <a:ext cx="920264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get_transient( $transient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et_transient( $transient, $value, $expiration );"/>
          <p:cNvSpPr txBox="1"/>
          <p:nvPr/>
        </p:nvSpPr>
        <p:spPr>
          <a:xfrm>
            <a:off x="1901080" y="4654550"/>
            <a:ext cx="920264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set_transient( $transient, $value, $expiration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USECASE"/>
          <p:cNvSpPr txBox="1"/>
          <p:nvPr/>
        </p:nvSpPr>
        <p:spPr>
          <a:xfrm>
            <a:off x="4513198" y="4305300"/>
            <a:ext cx="397840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cap="all" spc="600" sz="6000"/>
            </a:lvl1pPr>
          </a:lstStyle>
          <a:p>
            <a:pPr/>
            <a:r>
              <a:t>USECASE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HEADER Menu"/>
          <p:cNvSpPr txBox="1"/>
          <p:nvPr/>
        </p:nvSpPr>
        <p:spPr>
          <a:xfrm>
            <a:off x="3309238" y="1465558"/>
            <a:ext cx="63863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cap="all" spc="600" sz="6000"/>
            </a:lvl1pPr>
          </a:lstStyle>
          <a:p>
            <a:pPr/>
            <a:r>
              <a:t>HEADER Menu</a:t>
            </a:r>
          </a:p>
        </p:txBody>
      </p:sp>
      <p:pic>
        <p:nvPicPr>
          <p:cNvPr id="214" name="Screen Shot 2561-02-17 at 22.35.43.png" descr="Screen Shot 2561-02-17 at 22.3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150" y="3434369"/>
            <a:ext cx="8318500" cy="521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HomePAGE"/>
          <p:cNvSpPr txBox="1"/>
          <p:nvPr/>
        </p:nvSpPr>
        <p:spPr>
          <a:xfrm>
            <a:off x="4009135" y="4305300"/>
            <a:ext cx="49865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cap="all" spc="600" sz="6000"/>
            </a:lvl1pPr>
          </a:lstStyle>
          <a:p>
            <a:pPr/>
            <a:r>
              <a:t>HomePAGE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rontoTools_Logo-Invert-l.png" descr="ProntoTools_Logo-Invert-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8601" y="4636673"/>
            <a:ext cx="2048412" cy="102420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>
            <a:off x="6980010" y="4382673"/>
            <a:ext cx="470320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46" name="Phawin…"/>
          <p:cNvSpPr txBox="1"/>
          <p:nvPr>
            <p:ph type="title"/>
          </p:nvPr>
        </p:nvSpPr>
        <p:spPr>
          <a:xfrm>
            <a:off x="6980010" y="2071273"/>
            <a:ext cx="5410201" cy="1783210"/>
          </a:xfrm>
          <a:prstGeom prst="rect">
            <a:avLst/>
          </a:prstGeom>
        </p:spPr>
        <p:txBody>
          <a:bodyPr/>
          <a:lstStyle/>
          <a:p>
            <a:pPr defTabSz="479044">
              <a:defRPr spc="590" sz="3690"/>
            </a:pPr>
            <a:r>
              <a:t>Phawin </a:t>
            </a:r>
          </a:p>
          <a:p>
            <a:pPr defTabSz="479044">
              <a:defRPr spc="590" sz="3690"/>
            </a:pPr>
            <a:r>
              <a:t>Khongkhasawan</a:t>
            </a:r>
          </a:p>
        </p:txBody>
      </p:sp>
      <p:sp>
        <p:nvSpPr>
          <p:cNvPr id="147" name="About me"/>
          <p:cNvSpPr txBox="1"/>
          <p:nvPr>
            <p:ph type="body" sz="quarter" idx="1"/>
          </p:nvPr>
        </p:nvSpPr>
        <p:spPr>
          <a:xfrm>
            <a:off x="6980010" y="1423573"/>
            <a:ext cx="5410201" cy="889001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48" name="Issue Hunter"/>
          <p:cNvSpPr txBox="1"/>
          <p:nvPr/>
        </p:nvSpPr>
        <p:spPr>
          <a:xfrm>
            <a:off x="6980010" y="3652423"/>
            <a:ext cx="55485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pc="240" sz="2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Issue Hunter </a:t>
            </a:r>
          </a:p>
        </p:txBody>
      </p:sp>
      <p:pic>
        <p:nvPicPr>
          <p:cNvPr id="149" name="14980781_10208497272162510_3576547734197753209_n (4).jpg" descr="14980781_10208497272162510_3576547734197753209_n (4).jpg"/>
          <p:cNvPicPr>
            <a:picLocks noChangeAspect="1"/>
          </p:cNvPicPr>
          <p:nvPr/>
        </p:nvPicPr>
        <p:blipFill>
          <a:blip r:embed="rId3">
            <a:extLst/>
          </a:blip>
          <a:srcRect l="0" t="0" r="23209" b="0"/>
          <a:stretch>
            <a:fillRect/>
          </a:stretch>
        </p:blipFill>
        <p:spPr>
          <a:xfrm>
            <a:off x="-1932521" y="-2599"/>
            <a:ext cx="8395796" cy="9955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DEMO"/>
          <p:cNvSpPr txBox="1"/>
          <p:nvPr>
            <p:ph type="title" idx="4294967295"/>
          </p:nvPr>
        </p:nvSpPr>
        <p:spPr>
          <a:xfrm>
            <a:off x="660400" y="3765550"/>
            <a:ext cx="11684000" cy="2222500"/>
          </a:xfrm>
          <a:prstGeom prst="rect">
            <a:avLst/>
          </a:prstGeom>
        </p:spPr>
        <p:txBody>
          <a:bodyPr anchor="ctr"/>
          <a:lstStyle>
            <a:lvl1pPr algn="ctr">
              <a:defRPr spc="959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cautioN!!"/>
          <p:cNvSpPr txBox="1"/>
          <p:nvPr>
            <p:ph type="title" idx="4294967295"/>
          </p:nvPr>
        </p:nvSpPr>
        <p:spPr>
          <a:xfrm>
            <a:off x="660400" y="3765550"/>
            <a:ext cx="11684000" cy="2222500"/>
          </a:xfrm>
          <a:prstGeom prst="rect">
            <a:avLst/>
          </a:prstGeom>
        </p:spPr>
        <p:txBody>
          <a:bodyPr anchor="ctr"/>
          <a:lstStyle>
            <a:lvl1pPr algn="ctr">
              <a:defRPr spc="959" sz="6000"/>
            </a:lvl1pPr>
          </a:lstStyle>
          <a:p>
            <a:pPr/>
            <a:r>
              <a:t>cautioN!!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We are hiring!"/>
          <p:cNvSpPr txBox="1"/>
          <p:nvPr>
            <p:ph type="title" idx="4294967295"/>
          </p:nvPr>
        </p:nvSpPr>
        <p:spPr>
          <a:xfrm>
            <a:off x="4605926" y="6555413"/>
            <a:ext cx="7479855" cy="888210"/>
          </a:xfrm>
          <a:prstGeom prst="rect">
            <a:avLst/>
          </a:prstGeom>
        </p:spPr>
        <p:txBody>
          <a:bodyPr anchor="ctr"/>
          <a:lstStyle>
            <a:lvl1pPr>
              <a:defRPr cap="none" spc="0" sz="4000"/>
            </a:lvl1pPr>
          </a:lstStyle>
          <a:p>
            <a:pPr/>
            <a:r>
              <a:t>We are hiring!</a:t>
            </a:r>
          </a:p>
        </p:txBody>
      </p:sp>
      <p:sp>
        <p:nvSpPr>
          <p:cNvPr id="226" name="https://www.prontomarketing.com/company/careers/"/>
          <p:cNvSpPr txBox="1"/>
          <p:nvPr/>
        </p:nvSpPr>
        <p:spPr>
          <a:xfrm>
            <a:off x="4645068" y="7470941"/>
            <a:ext cx="595810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400"/>
              </a:spcBef>
              <a:defRPr spc="19" sz="1900" u="sng">
                <a:latin typeface="Avenir Book"/>
                <a:ea typeface="Avenir Book"/>
                <a:cs typeface="Avenir Book"/>
                <a:sym typeface="Avenir Book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https://www.prontomarketing.com/company/careers/</a:t>
            </a:r>
          </a:p>
        </p:txBody>
      </p:sp>
      <p:pic>
        <p:nvPicPr>
          <p:cNvPr id="227" name="regular.png" descr="regul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3088" y="1496317"/>
            <a:ext cx="3303717" cy="5162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rontoTools_Logo-Invert-l.png" descr="ProntoTools_Logo-Invert-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6828" y="6624953"/>
            <a:ext cx="2450691" cy="1225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20689504_1600719556626544_7218603102372695289_o.jpg" descr="20689504_1600719556626544_7218603102372695289_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43865" y="-127591"/>
            <a:ext cx="7479854" cy="6655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559-11-12 at 7.13.49 PM.png" descr="Screen Shot 2559-11-12 at 7.13.49 PM.png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-2137492" y="0"/>
            <a:ext cx="17279784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559-11-12 at 7.13.49 PM.png" descr="Screen Shot 2559-11-12 at 7.1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06510"/>
            <a:ext cx="13004801" cy="73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Screen Shot 2559-11-15 at 9.04.02 PM.png"/>
          <p:cNvGrpSpPr/>
          <p:nvPr/>
        </p:nvGrpSpPr>
        <p:grpSpPr>
          <a:xfrm rot="364719">
            <a:off x="5498479" y="3935016"/>
            <a:ext cx="6639904" cy="4041711"/>
            <a:chOff x="0" y="0"/>
            <a:chExt cx="6639903" cy="4041709"/>
          </a:xfrm>
        </p:grpSpPr>
        <p:pic>
          <p:nvPicPr>
            <p:cNvPr id="157" name="Screen Shot 2559-11-15 at 9.04.02 PM.png" descr="Screen Shot 2559-11-15 at 9.04.0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6385904" cy="371151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6" name="Screen Shot 2559-11-15 at 9.04.02 PM.png" descr="Screen Shot 2559-11-15 at 9.04.02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6639904" cy="4041711"/>
            </a:xfrm>
            <a:prstGeom prst="rect">
              <a:avLst/>
            </a:prstGeom>
            <a:effectLst/>
          </p:spPr>
        </p:pic>
      </p:grpSp>
      <p:grpSp>
        <p:nvGrpSpPr>
          <p:cNvPr id="161" name="Screen Shot 2559-11-15 at 9.01.52 PM.png"/>
          <p:cNvGrpSpPr/>
          <p:nvPr/>
        </p:nvGrpSpPr>
        <p:grpSpPr>
          <a:xfrm rot="21365923">
            <a:off x="829901" y="2561102"/>
            <a:ext cx="6249967" cy="4986642"/>
            <a:chOff x="0" y="0"/>
            <a:chExt cx="6249965" cy="4986640"/>
          </a:xfrm>
        </p:grpSpPr>
        <p:pic>
          <p:nvPicPr>
            <p:cNvPr id="160" name="Screen Shot 2559-11-15 at 9.01.52 PM.png" descr="Screen Shot 2559-11-15 at 9.01.5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0" y="88900"/>
              <a:ext cx="5995966" cy="465644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9" name="Screen Shot 2559-11-15 at 9.01.52 PM.png" descr="Screen Shot 2559-11-15 at 9.01.52 PM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249966" cy="4986641"/>
            </a:xfrm>
            <a:prstGeom prst="rect">
              <a:avLst/>
            </a:prstGeom>
            <a:effectLst/>
          </p:spPr>
        </p:pic>
      </p:grpSp>
      <p:pic>
        <p:nvPicPr>
          <p:cNvPr id="162" name="SimpleSat_Horizontal-Logo_Inverse-Color.png" descr="SimpleSat_Horizontal-Logo_Inverse-Colo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389297">
            <a:off x="7190978" y="2796075"/>
            <a:ext cx="4849009" cy="97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Phoenix-Logo.png" descr="iPhoenix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0848" y="1354222"/>
            <a:ext cx="6350001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82C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ConnectWiseFormsIntegration_Thumbnail.png" descr="ConnectWiseFormsIntegration_Thumbnail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3525" y="3767450"/>
            <a:ext cx="2167637" cy="2159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8" name="icon-256x256-1.png" descr="icon-256x256-1.png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1680" y="3767450"/>
            <a:ext cx="2167637" cy="2159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9" name="icon-256x256.jpg" descr="icon-256x256.jpg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92295" y="3767450"/>
            <a:ext cx="2167637" cy="2159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0" name="icon-256x256.png" descr="icon-256x256.png">
            <a:hlinkClick r:id="rId8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22910" y="3767450"/>
            <a:ext cx="2167637" cy="2159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1" name="Our WordPress Plugins"/>
          <p:cNvSpPr txBox="1"/>
          <p:nvPr>
            <p:ph type="ctrTitle"/>
          </p:nvPr>
        </p:nvSpPr>
        <p:spPr>
          <a:xfrm>
            <a:off x="1650074" y="1185500"/>
            <a:ext cx="9704651" cy="1316634"/>
          </a:xfrm>
          <a:prstGeom prst="rect">
            <a:avLst/>
          </a:prstGeom>
        </p:spPr>
        <p:txBody>
          <a:bodyPr/>
          <a:lstStyle/>
          <a:p>
            <a:pPr algn="ctr" defTabSz="479044">
              <a:defRPr cap="none" spc="0" sz="656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Our </a:t>
            </a:r>
            <a:r>
              <a:rPr sz="6969"/>
              <a:t>WordPress Plugins</a:t>
            </a:r>
          </a:p>
        </p:txBody>
      </p:sp>
      <p:sp>
        <p:nvSpPr>
          <p:cNvPr id="172" name="ConnectWise Forms…"/>
          <p:cNvSpPr txBox="1"/>
          <p:nvPr/>
        </p:nvSpPr>
        <p:spPr>
          <a:xfrm>
            <a:off x="1164060" y="6290949"/>
            <a:ext cx="234656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ConnectWise Forms</a:t>
            </a:r>
          </a:p>
          <a:p>
            <a:pPr>
              <a:defRPr sz="1900"/>
            </a:pPr>
            <a:r>
              <a:t>Integration</a:t>
            </a:r>
          </a:p>
        </p:txBody>
      </p:sp>
      <p:sp>
        <p:nvSpPr>
          <p:cNvPr id="173" name="Login Logout…"/>
          <p:cNvSpPr txBox="1"/>
          <p:nvPr/>
        </p:nvSpPr>
        <p:spPr>
          <a:xfrm>
            <a:off x="4300462" y="6290949"/>
            <a:ext cx="161253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Login Logout</a:t>
            </a:r>
          </a:p>
          <a:p>
            <a:pPr>
              <a:defRPr sz="1900"/>
            </a:pPr>
            <a:r>
              <a:t>Shortcode</a:t>
            </a:r>
          </a:p>
        </p:txBody>
      </p:sp>
      <p:sp>
        <p:nvSpPr>
          <p:cNvPr id="174" name="Multisite Login Logos"/>
          <p:cNvSpPr txBox="1"/>
          <p:nvPr/>
        </p:nvSpPr>
        <p:spPr>
          <a:xfrm>
            <a:off x="6702830" y="6456049"/>
            <a:ext cx="242137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Multisite Login Logos</a:t>
            </a:r>
          </a:p>
        </p:txBody>
      </p:sp>
      <p:sp>
        <p:nvSpPr>
          <p:cNvPr id="175" name="WooCommerce Cart…"/>
          <p:cNvSpPr txBox="1"/>
          <p:nvPr/>
        </p:nvSpPr>
        <p:spPr>
          <a:xfrm>
            <a:off x="9450256" y="6290949"/>
            <a:ext cx="23904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WooCommerce Cart</a:t>
            </a:r>
          </a:p>
          <a:p>
            <a:pPr>
              <a:defRPr sz="1900"/>
            </a:pPr>
            <a:r>
              <a:t>Count Shortcode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What is Cache?"/>
          <p:cNvSpPr txBox="1"/>
          <p:nvPr/>
        </p:nvSpPr>
        <p:spPr>
          <a:xfrm>
            <a:off x="2839465" y="4305300"/>
            <a:ext cx="73258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cap="all" spc="600" sz="6000"/>
            </a:lvl1pPr>
          </a:lstStyle>
          <a:p>
            <a:pPr/>
            <a:r>
              <a:t>What is Cache?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G_0182.PNG" descr="IMG_018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1628" y="2560667"/>
            <a:ext cx="9901544" cy="4632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07" y="307970"/>
            <a:ext cx="291786" cy="654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G_0183.PNG" descr="IMG_018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6262" y="1967737"/>
            <a:ext cx="9872276" cy="5818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