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50"/>
  </p:notesMasterIdLst>
  <p:sldIdLst>
    <p:sldId id="256" r:id="rId2"/>
    <p:sldId id="258" r:id="rId3"/>
    <p:sldId id="259" r:id="rId4"/>
    <p:sldId id="261" r:id="rId5"/>
    <p:sldId id="260" r:id="rId6"/>
    <p:sldId id="262" r:id="rId7"/>
    <p:sldId id="266" r:id="rId8"/>
    <p:sldId id="263" r:id="rId9"/>
    <p:sldId id="286" r:id="rId10"/>
    <p:sldId id="264" r:id="rId11"/>
    <p:sldId id="287" r:id="rId12"/>
    <p:sldId id="270" r:id="rId13"/>
    <p:sldId id="288" r:id="rId14"/>
    <p:sldId id="265" r:id="rId15"/>
    <p:sldId id="289" r:id="rId16"/>
    <p:sldId id="283" r:id="rId17"/>
    <p:sldId id="290" r:id="rId18"/>
    <p:sldId id="267" r:id="rId19"/>
    <p:sldId id="291" r:id="rId20"/>
    <p:sldId id="268" r:id="rId21"/>
    <p:sldId id="292" r:id="rId22"/>
    <p:sldId id="269" r:id="rId23"/>
    <p:sldId id="293" r:id="rId24"/>
    <p:sldId id="282" r:id="rId25"/>
    <p:sldId id="294" r:id="rId26"/>
    <p:sldId id="284" r:id="rId27"/>
    <p:sldId id="295" r:id="rId28"/>
    <p:sldId id="257" r:id="rId29"/>
    <p:sldId id="296" r:id="rId30"/>
    <p:sldId id="271" r:id="rId31"/>
    <p:sldId id="297" r:id="rId32"/>
    <p:sldId id="272" r:id="rId33"/>
    <p:sldId id="274" r:id="rId34"/>
    <p:sldId id="298" r:id="rId35"/>
    <p:sldId id="275" r:id="rId36"/>
    <p:sldId id="299" r:id="rId37"/>
    <p:sldId id="276" r:id="rId38"/>
    <p:sldId id="300" r:id="rId39"/>
    <p:sldId id="280" r:id="rId40"/>
    <p:sldId id="301" r:id="rId41"/>
    <p:sldId id="281" r:id="rId42"/>
    <p:sldId id="273" r:id="rId43"/>
    <p:sldId id="277" r:id="rId44"/>
    <p:sldId id="302" r:id="rId45"/>
    <p:sldId id="278" r:id="rId46"/>
    <p:sldId id="303" r:id="rId47"/>
    <p:sldId id="279" r:id="rId48"/>
    <p:sldId id="30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43" autoAdjust="0"/>
    <p:restoredTop sz="95141" autoAdjust="0"/>
  </p:normalViewPr>
  <p:slideViewPr>
    <p:cSldViewPr snapToGrid="0">
      <p:cViewPr varScale="1">
        <p:scale>
          <a:sx n="74" d="100"/>
          <a:sy n="74" d="100"/>
        </p:scale>
        <p:origin x="82"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35E9D-FE83-4C2B-A0AE-DBA1641B5263}"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978AE-F1D9-45DC-86A5-6C7E949D4A67}" type="slidenum">
              <a:rPr lang="en-US" smtClean="0"/>
              <a:t>‹#›</a:t>
            </a:fld>
            <a:endParaRPr lang="en-US"/>
          </a:p>
        </p:txBody>
      </p:sp>
    </p:spTree>
    <p:extLst>
      <p:ext uri="{BB962C8B-B14F-4D97-AF65-F5344CB8AC3E}">
        <p14:creationId xmlns:p14="http://schemas.microsoft.com/office/powerpoint/2010/main" val="19484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care a lot about the kind of code we write. Fast, yes. Correct, yes. But also readable, understandable, sensible, pleasant.</a:t>
            </a:r>
          </a:p>
          <a:p>
            <a:r>
              <a:rPr lang="en-US" dirty="0"/>
              <a:t>I’ve put a lot of work into looking at code and seeing how it could be better. Often making it better by using things we’ve added to C++ this century, or even this decade. Writing code that does the same thing but is clearer or shorter or more transparent or better encapsulated or whatever and looking at the before and after of that code.</a:t>
            </a:r>
          </a:p>
          <a:p>
            <a:endParaRPr lang="en-US" dirty="0"/>
          </a:p>
          <a:p>
            <a:r>
              <a:rPr lang="en-US" dirty="0"/>
              <a:t>In this talk, there’s some code. But it’s not really about the code. It’s about the people who write the code.</a:t>
            </a:r>
          </a:p>
          <a:p>
            <a:endParaRPr lang="en-US" dirty="0"/>
          </a:p>
          <a:p>
            <a:r>
              <a:rPr lang="en-US" dirty="0"/>
              <a:t>I want to start with the title</a:t>
            </a:r>
          </a:p>
        </p:txBody>
      </p:sp>
      <p:sp>
        <p:nvSpPr>
          <p:cNvPr id="4" name="Slide Number Placeholder 3"/>
          <p:cNvSpPr>
            <a:spLocks noGrp="1"/>
          </p:cNvSpPr>
          <p:nvPr>
            <p:ph type="sldNum" sz="quarter" idx="5"/>
          </p:nvPr>
        </p:nvSpPr>
        <p:spPr/>
        <p:txBody>
          <a:bodyPr/>
          <a:lstStyle/>
          <a:p>
            <a:fld id="{15E978AE-F1D9-45DC-86A5-6C7E949D4A67}" type="slidenum">
              <a:rPr lang="en-US" smtClean="0"/>
              <a:t>1</a:t>
            </a:fld>
            <a:endParaRPr lang="en-US"/>
          </a:p>
        </p:txBody>
      </p:sp>
    </p:spTree>
    <p:extLst>
      <p:ext uri="{BB962C8B-B14F-4D97-AF65-F5344CB8AC3E}">
        <p14:creationId xmlns:p14="http://schemas.microsoft.com/office/powerpoint/2010/main" val="4108507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been paid to program since 1979, so that’s 40 years. And most of that time, I’ve been reading other people’s code, and my own old code. So you know what I say to that claim? LOL.</a:t>
            </a:r>
          </a:p>
          <a:p>
            <a:endParaRPr lang="en-US" dirty="0"/>
          </a:p>
          <a:p>
            <a:r>
              <a:rPr lang="en-US" dirty="0"/>
              <a:t>And that’s what I’m here to talk to you about today. There’s emotions in your code. Whether you like it or not, whether you know it or not, whether you meant to or not.</a:t>
            </a:r>
          </a:p>
        </p:txBody>
      </p:sp>
      <p:sp>
        <p:nvSpPr>
          <p:cNvPr id="4" name="Slide Number Placeholder 3"/>
          <p:cNvSpPr>
            <a:spLocks noGrp="1"/>
          </p:cNvSpPr>
          <p:nvPr>
            <p:ph type="sldNum" sz="quarter" idx="5"/>
          </p:nvPr>
        </p:nvSpPr>
        <p:spPr/>
        <p:txBody>
          <a:bodyPr/>
          <a:lstStyle/>
          <a:p>
            <a:fld id="{15E978AE-F1D9-45DC-86A5-6C7E949D4A67}" type="slidenum">
              <a:rPr lang="en-US" smtClean="0"/>
              <a:t>10</a:t>
            </a:fld>
            <a:endParaRPr lang="en-US"/>
          </a:p>
        </p:txBody>
      </p:sp>
    </p:spTree>
    <p:extLst>
      <p:ext uri="{BB962C8B-B14F-4D97-AF65-F5344CB8AC3E}">
        <p14:creationId xmlns:p14="http://schemas.microsoft.com/office/powerpoint/2010/main" val="2184922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been paid to program since 1979, so that’s 40 years. And most of that time, I’ve been reading other people’s code, and my own old code. So you know what I say to that claim? LOL.</a:t>
            </a:r>
          </a:p>
          <a:p>
            <a:endParaRPr lang="en-US" dirty="0"/>
          </a:p>
          <a:p>
            <a:r>
              <a:rPr lang="en-US" dirty="0"/>
              <a:t>And that’s what I’m here to talk to you about today. There’s emotions in your code. Whether you like it or not, whether you know it or not, whether you meant to or not.</a:t>
            </a:r>
          </a:p>
        </p:txBody>
      </p:sp>
      <p:sp>
        <p:nvSpPr>
          <p:cNvPr id="4" name="Slide Number Placeholder 3"/>
          <p:cNvSpPr>
            <a:spLocks noGrp="1"/>
          </p:cNvSpPr>
          <p:nvPr>
            <p:ph type="sldNum" sz="quarter" idx="5"/>
          </p:nvPr>
        </p:nvSpPr>
        <p:spPr/>
        <p:txBody>
          <a:bodyPr/>
          <a:lstStyle/>
          <a:p>
            <a:fld id="{15E978AE-F1D9-45DC-86A5-6C7E949D4A67}" type="slidenum">
              <a:rPr lang="en-US" smtClean="0"/>
              <a:t>11</a:t>
            </a:fld>
            <a:endParaRPr lang="en-US"/>
          </a:p>
        </p:txBody>
      </p:sp>
    </p:spTree>
    <p:extLst>
      <p:ext uri="{BB962C8B-B14F-4D97-AF65-F5344CB8AC3E}">
        <p14:creationId xmlns:p14="http://schemas.microsoft.com/office/powerpoint/2010/main" val="2257672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propositional logic,  not </a:t>
            </a:r>
            <a:r>
              <a:rPr lang="en-US" sz="1200" b="0" i="0" u="none" strike="noStrike" kern="1200" dirty="0" err="1">
                <a:solidFill>
                  <a:schemeClr val="tx1"/>
                </a:solidFill>
                <a:effectLst/>
                <a:latin typeface="+mn-lt"/>
                <a:ea typeface="+mn-ea"/>
                <a:cs typeface="+mn-cs"/>
              </a:rPr>
              <a:t>boolean</a:t>
            </a:r>
            <a:endParaRPr lang="en-US" sz="1200" b="0" i="0" u="none" strike="noStrike" kern="1200" dirty="0">
              <a:solidFill>
                <a:schemeClr val="tx1"/>
              </a:solidFill>
              <a:effectLst/>
              <a:latin typeface="+mn-lt"/>
              <a:ea typeface="+mn-ea"/>
              <a:cs typeface="+mn-cs"/>
            </a:endParaRPr>
          </a:p>
          <a:p>
            <a:endParaRPr lang="en-US" dirty="0"/>
          </a:p>
          <a:p>
            <a:r>
              <a:rPr lang="en-US" dirty="0"/>
              <a:t>But surely these emotions don’t leak into our code? Oh sweeties, they really </a:t>
            </a:r>
            <a:r>
              <a:rPr lang="en-US" dirty="0" err="1"/>
              <a:t>really</a:t>
            </a:r>
            <a:r>
              <a:rPr lang="en-US" dirty="0"/>
              <a:t> do</a:t>
            </a:r>
          </a:p>
        </p:txBody>
      </p:sp>
      <p:sp>
        <p:nvSpPr>
          <p:cNvPr id="4" name="Slide Number Placeholder 3"/>
          <p:cNvSpPr>
            <a:spLocks noGrp="1"/>
          </p:cNvSpPr>
          <p:nvPr>
            <p:ph type="sldNum" sz="quarter" idx="5"/>
          </p:nvPr>
        </p:nvSpPr>
        <p:spPr/>
        <p:txBody>
          <a:bodyPr/>
          <a:lstStyle/>
          <a:p>
            <a:fld id="{15E978AE-F1D9-45DC-86A5-6C7E949D4A67}" type="slidenum">
              <a:rPr lang="en-US" smtClean="0"/>
              <a:t>12</a:t>
            </a:fld>
            <a:endParaRPr lang="en-US"/>
          </a:p>
        </p:txBody>
      </p:sp>
    </p:spTree>
    <p:extLst>
      <p:ext uri="{BB962C8B-B14F-4D97-AF65-F5344CB8AC3E}">
        <p14:creationId xmlns:p14="http://schemas.microsoft.com/office/powerpoint/2010/main" val="3738287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propositional logic,  not </a:t>
            </a:r>
            <a:r>
              <a:rPr lang="en-US" sz="1200" b="0" i="0" u="none" strike="noStrike" kern="1200" dirty="0" err="1">
                <a:solidFill>
                  <a:schemeClr val="tx1"/>
                </a:solidFill>
                <a:effectLst/>
                <a:latin typeface="+mn-lt"/>
                <a:ea typeface="+mn-ea"/>
                <a:cs typeface="+mn-cs"/>
              </a:rPr>
              <a:t>boolean</a:t>
            </a:r>
            <a:endParaRPr lang="en-US" sz="1200" b="0" i="0" u="none" strike="noStrike" kern="1200" dirty="0">
              <a:solidFill>
                <a:schemeClr val="tx1"/>
              </a:solidFill>
              <a:effectLst/>
              <a:latin typeface="+mn-lt"/>
              <a:ea typeface="+mn-ea"/>
              <a:cs typeface="+mn-cs"/>
            </a:endParaRPr>
          </a:p>
          <a:p>
            <a:endParaRPr lang="en-US" dirty="0"/>
          </a:p>
          <a:p>
            <a:r>
              <a:rPr lang="en-US" dirty="0"/>
              <a:t>But surely these emotions don’t leak into our code? Oh sweeties, they really </a:t>
            </a:r>
            <a:r>
              <a:rPr lang="en-US" dirty="0" err="1"/>
              <a:t>really</a:t>
            </a:r>
            <a:r>
              <a:rPr lang="en-US" dirty="0"/>
              <a:t> do</a:t>
            </a:r>
          </a:p>
        </p:txBody>
      </p:sp>
      <p:sp>
        <p:nvSpPr>
          <p:cNvPr id="4" name="Slide Number Placeholder 3"/>
          <p:cNvSpPr>
            <a:spLocks noGrp="1"/>
          </p:cNvSpPr>
          <p:nvPr>
            <p:ph type="sldNum" sz="quarter" idx="5"/>
          </p:nvPr>
        </p:nvSpPr>
        <p:spPr/>
        <p:txBody>
          <a:bodyPr/>
          <a:lstStyle/>
          <a:p>
            <a:fld id="{15E978AE-F1D9-45DC-86A5-6C7E949D4A67}" type="slidenum">
              <a:rPr lang="en-US" smtClean="0"/>
              <a:t>13</a:t>
            </a:fld>
            <a:endParaRPr lang="en-US"/>
          </a:p>
        </p:txBody>
      </p:sp>
    </p:spTree>
    <p:extLst>
      <p:ext uri="{BB962C8B-B14F-4D97-AF65-F5344CB8AC3E}">
        <p14:creationId xmlns:p14="http://schemas.microsoft.com/office/powerpoint/2010/main" val="3056566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example is a semi tricky “if” comparing the member variable values of things to some global values with similar names. That’s apparently no longer necessary, but the developer can’t bring themselves to throw it away. They aren’t sure they could get it back if they needed it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example from over 15 years ago is someone justifying why they’re initializing a variable. This is from live code still maintained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including a few examples at first but not for everything – you’ve seen your share of this sort of code in the past, I’m 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huge cause of fear, by the way, is crunch. Crunch makes everyone terrified that deadlines will be missed or projects will fail or teams will all be fired, and that makes people do everything the quick way even when they know it’s not how they should be doing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14</a:t>
            </a:fld>
            <a:endParaRPr lang="en-US"/>
          </a:p>
        </p:txBody>
      </p:sp>
    </p:spTree>
    <p:extLst>
      <p:ext uri="{BB962C8B-B14F-4D97-AF65-F5344CB8AC3E}">
        <p14:creationId xmlns:p14="http://schemas.microsoft.com/office/powerpoint/2010/main" val="283183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example is a semi tricky “if” comparing the member variable values of things to some global values with similar names. That’s apparently no longer necessary, but the developer can’t bring themselves to throw it away. They aren’t sure they could get it back if they needed it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example from over 15 years ago is someone justifying why they’re initializing a variable. This is from live code still maintained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including a few examples at first but not for everything – you’ve seen your share of this sort of code in the past, I’m 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huge cause of fear, by the way, is crunch. Crunch makes everyone terrified that deadlines will be missed or projects will fail or teams will all be fired, and that makes people do everything the quick way even when they know it’s not how they should be doing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15</a:t>
            </a:fld>
            <a:endParaRPr lang="en-US"/>
          </a:p>
        </p:txBody>
      </p:sp>
    </p:spTree>
    <p:extLst>
      <p:ext uri="{BB962C8B-B14F-4D97-AF65-F5344CB8AC3E}">
        <p14:creationId xmlns:p14="http://schemas.microsoft.com/office/powerpoint/2010/main" val="32412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so much fear in code I needed another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Deleting a null pointer is a no-op, it’s harmless, there is no need for this check but I see it all the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of course if you’re using delete, you’re probably doing it wrong.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this fear is mitigated by tests. Writing code to see if your team-mates continue to keep their promises is not the most efficient approach</a:t>
            </a:r>
          </a:p>
        </p:txBody>
      </p:sp>
      <p:sp>
        <p:nvSpPr>
          <p:cNvPr id="4" name="Slide Number Placeholder 3"/>
          <p:cNvSpPr>
            <a:spLocks noGrp="1"/>
          </p:cNvSpPr>
          <p:nvPr>
            <p:ph type="sldNum" sz="quarter" idx="5"/>
          </p:nvPr>
        </p:nvSpPr>
        <p:spPr/>
        <p:txBody>
          <a:bodyPr/>
          <a:lstStyle/>
          <a:p>
            <a:fld id="{15E978AE-F1D9-45DC-86A5-6C7E949D4A67}" type="slidenum">
              <a:rPr lang="en-US" smtClean="0"/>
              <a:t>16</a:t>
            </a:fld>
            <a:endParaRPr lang="en-US"/>
          </a:p>
        </p:txBody>
      </p:sp>
    </p:spTree>
    <p:extLst>
      <p:ext uri="{BB962C8B-B14F-4D97-AF65-F5344CB8AC3E}">
        <p14:creationId xmlns:p14="http://schemas.microsoft.com/office/powerpoint/2010/main" val="874518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so much fear in code I needed another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Deleting a null pointer is a no-op, it’s harmless, there is no need for this check but I see it all the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of course if you’re using delete, you’re probably doing it wrong.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this fear is mitigated by tests. Writing code to see if your team-mates continue to keep their promises is not the most efficient approach</a:t>
            </a:r>
          </a:p>
        </p:txBody>
      </p:sp>
      <p:sp>
        <p:nvSpPr>
          <p:cNvPr id="4" name="Slide Number Placeholder 3"/>
          <p:cNvSpPr>
            <a:spLocks noGrp="1"/>
          </p:cNvSpPr>
          <p:nvPr>
            <p:ph type="sldNum" sz="quarter" idx="5"/>
          </p:nvPr>
        </p:nvSpPr>
        <p:spPr/>
        <p:txBody>
          <a:bodyPr/>
          <a:lstStyle/>
          <a:p>
            <a:fld id="{15E978AE-F1D9-45DC-86A5-6C7E949D4A67}" type="slidenum">
              <a:rPr lang="en-US" smtClean="0"/>
              <a:t>17</a:t>
            </a:fld>
            <a:endParaRPr lang="en-US"/>
          </a:p>
        </p:txBody>
      </p:sp>
    </p:spTree>
    <p:extLst>
      <p:ext uri="{BB962C8B-B14F-4D97-AF65-F5344CB8AC3E}">
        <p14:creationId xmlns:p14="http://schemas.microsoft.com/office/powerpoint/2010/main" val="1114964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foo and bar for a minute. They come from fubar which comes from snafu. They are navy slang: snafu stands for Situation Normal, All Messed Up. It’s a form of dark </a:t>
            </a:r>
            <a:r>
              <a:rPr lang="en-US" dirty="0" err="1"/>
              <a:t>humour</a:t>
            </a:r>
            <a:r>
              <a:rPr lang="en-US" dirty="0"/>
              <a:t> among those facing death and realizing that the people above them don’t care a whole lot if their stuff is broken or missing or their orders are contradictory. Fubar stands for Messed Up Beyond All Recognition, and takes us beyond Situation Normal into a really dark place. Again, it is the talk of people who are literally facing death under very difficult circumstances. We are writing software, and while many of us are saving lives by doing so, we are not risking ours at the same time. And generally speaking the people above and around you do care if the stuff you have is broken, inadequate or in some other way, messed up. I object to foo and bar not because of the mild swearing – when I don’t have a mike on you’ll hear me swear from time to time – but because of the negative attitude. The miserable attitude. The whole “it doesn’t even matter” attitude. I don’t want to be that person, not even in a little piece of sample code. Because names do matter. They matter a whole lot. And choosing a name that means “ha </a:t>
            </a:r>
            <a:r>
              <a:rPr lang="en-US" dirty="0" err="1"/>
              <a:t>ha</a:t>
            </a:r>
            <a:r>
              <a:rPr lang="en-US" dirty="0"/>
              <a:t> names are stupid and so are you for wanting this thing to have one” is not reasonable.</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18</a:t>
            </a:fld>
            <a:endParaRPr lang="en-US"/>
          </a:p>
        </p:txBody>
      </p:sp>
    </p:spTree>
    <p:extLst>
      <p:ext uri="{BB962C8B-B14F-4D97-AF65-F5344CB8AC3E}">
        <p14:creationId xmlns:p14="http://schemas.microsoft.com/office/powerpoint/2010/main" val="2473617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foo and bar for a minute. They come from fubar which comes from snafu. They are navy slang: snafu stands for Situation Normal, All Messed Up. It’s a form of dark </a:t>
            </a:r>
            <a:r>
              <a:rPr lang="en-US" dirty="0" err="1"/>
              <a:t>humour</a:t>
            </a:r>
            <a:r>
              <a:rPr lang="en-US" dirty="0"/>
              <a:t> among those facing death and realizing that the people above them don’t care a whole lot if their stuff is broken or missing or their orders are contradictory. Fubar stands for Messed Up Beyond All Recognition, and takes us beyond Situation Normal into a really dark place. Again, it is the talk of people who are literally facing death under very difficult circumstances. We are writing software, and while many of us are saving lives by doing so, we are not risking ours at the same time. And generally speaking the people above and around you do care if the stuff you have is broken, inadequate or in some other way, messed up. I object to foo and bar not because of the mild swearing – when I don’t have a mike on you’ll hear me swear from time to time – but because of the negative attitude. The miserable attitude. The whole “it doesn’t even matter” attitude. I don’t want to be that person, not even in a little piece of sample code. Because names do matter. They matter a whole lot. And choosing a name that means “ha </a:t>
            </a:r>
            <a:r>
              <a:rPr lang="en-US" dirty="0" err="1"/>
              <a:t>ha</a:t>
            </a:r>
            <a:r>
              <a:rPr lang="en-US" dirty="0"/>
              <a:t> names are stupid and so are you for wanting this thing to have one” is not reasonable.</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19</a:t>
            </a:fld>
            <a:endParaRPr lang="en-US"/>
          </a:p>
        </p:txBody>
      </p:sp>
    </p:spTree>
    <p:extLst>
      <p:ext uri="{BB962C8B-B14F-4D97-AF65-F5344CB8AC3E}">
        <p14:creationId xmlns:p14="http://schemas.microsoft.com/office/powerpoint/2010/main" val="248533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Sam </a:t>
            </a:r>
            <a:r>
              <a:rPr lang="en-US" dirty="0" err="1"/>
              <a:t>Shere</a:t>
            </a:r>
            <a:r>
              <a:rPr lang="en-US" dirty="0"/>
              <a:t> (1905–1982) - Zeppelin-ramp de Hindenburg / Hindenburg zeppelin disaster, Public Domain, https://commons.wikimedia.org/w/index.php?curid=19329337</a:t>
            </a:r>
          </a:p>
          <a:p>
            <a:endParaRPr lang="en-US" dirty="0"/>
          </a:p>
          <a:p>
            <a:r>
              <a:rPr lang="en-US" dirty="0"/>
              <a:t>This is a picture of the </a:t>
            </a:r>
            <a:r>
              <a:rPr lang="en-US" dirty="0" err="1"/>
              <a:t>Hindenberg</a:t>
            </a:r>
            <a:r>
              <a:rPr lang="en-US" dirty="0"/>
              <a:t> disaster in 1937, a zeppelin disaster. Herbert Morrison was recording the first recorded-on-the-spot radio news reporting. It wasn’t live to air, nor was he narrating over pictures. The sound and the pictures were put together in the years since. He was recording to disks that were driven back to the station to be played the next day, which in 1937 was a major big deal. And he had showed up basically to cover an iPhone launch, or a  Tesla launch – certainly nothing as a scary as a SpaceX launch, some event where an amazing tech thing was happening and some very glamourous people were involved and it was all “we live in the future” and just marvelous. When suddenly this happened. Dozens of people died and  he was upset by that, and having no training on how to stay calm while being recorded unexpectedly witnessing horrible deaths, he didn’t stay calm. He said it was terrible and the worst thing ever and yes, he said “oh, the humanity” while he was straining for words to paint his audience a picture of this terrible awful tragedy that he was obliged to tell them about. He actually stopped the recording a few times to allow him to regain his composure. </a:t>
            </a:r>
          </a:p>
        </p:txBody>
      </p:sp>
      <p:sp>
        <p:nvSpPr>
          <p:cNvPr id="4" name="Slide Number Placeholder 3"/>
          <p:cNvSpPr>
            <a:spLocks noGrp="1"/>
          </p:cNvSpPr>
          <p:nvPr>
            <p:ph type="sldNum" sz="quarter" idx="5"/>
          </p:nvPr>
        </p:nvSpPr>
        <p:spPr/>
        <p:txBody>
          <a:bodyPr/>
          <a:lstStyle/>
          <a:p>
            <a:fld id="{15E978AE-F1D9-45DC-86A5-6C7E949D4A67}" type="slidenum">
              <a:rPr lang="en-US" smtClean="0"/>
              <a:t>2</a:t>
            </a:fld>
            <a:endParaRPr lang="en-US"/>
          </a:p>
        </p:txBody>
      </p:sp>
    </p:spTree>
    <p:extLst>
      <p:ext uri="{BB962C8B-B14F-4D97-AF65-F5344CB8AC3E}">
        <p14:creationId xmlns:p14="http://schemas.microsoft.com/office/powerpoint/2010/main" val="3458151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Sees their coworkers as competitors</a:t>
            </a:r>
          </a:p>
          <a:p>
            <a:r>
              <a:rPr lang="en-US" dirty="0"/>
              <a:t>I don’t have to outrun the bear; I only have to outrun you</a:t>
            </a:r>
          </a:p>
        </p:txBody>
      </p:sp>
      <p:sp>
        <p:nvSpPr>
          <p:cNvPr id="4" name="Slide Number Placeholder 3"/>
          <p:cNvSpPr>
            <a:spLocks noGrp="1"/>
          </p:cNvSpPr>
          <p:nvPr>
            <p:ph type="sldNum" sz="quarter" idx="5"/>
          </p:nvPr>
        </p:nvSpPr>
        <p:spPr/>
        <p:txBody>
          <a:bodyPr/>
          <a:lstStyle/>
          <a:p>
            <a:fld id="{15E978AE-F1D9-45DC-86A5-6C7E949D4A67}" type="slidenum">
              <a:rPr lang="en-US" smtClean="0"/>
              <a:t>20</a:t>
            </a:fld>
            <a:endParaRPr lang="en-US"/>
          </a:p>
        </p:txBody>
      </p:sp>
    </p:spTree>
    <p:extLst>
      <p:ext uri="{BB962C8B-B14F-4D97-AF65-F5344CB8AC3E}">
        <p14:creationId xmlns:p14="http://schemas.microsoft.com/office/powerpoint/2010/main" val="2232730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Sees their coworkers as competitors</a:t>
            </a:r>
          </a:p>
          <a:p>
            <a:r>
              <a:rPr lang="en-US" dirty="0"/>
              <a:t>I don’t have to outrun the bear; I only have to outrun you</a:t>
            </a:r>
          </a:p>
        </p:txBody>
      </p:sp>
      <p:sp>
        <p:nvSpPr>
          <p:cNvPr id="4" name="Slide Number Placeholder 3"/>
          <p:cNvSpPr>
            <a:spLocks noGrp="1"/>
          </p:cNvSpPr>
          <p:nvPr>
            <p:ph type="sldNum" sz="quarter" idx="5"/>
          </p:nvPr>
        </p:nvSpPr>
        <p:spPr/>
        <p:txBody>
          <a:bodyPr/>
          <a:lstStyle/>
          <a:p>
            <a:fld id="{15E978AE-F1D9-45DC-86A5-6C7E949D4A67}" type="slidenum">
              <a:rPr lang="en-US" smtClean="0"/>
              <a:t>21</a:t>
            </a:fld>
            <a:endParaRPr lang="en-US"/>
          </a:p>
        </p:txBody>
      </p:sp>
    </p:spTree>
    <p:extLst>
      <p:ext uri="{BB962C8B-B14F-4D97-AF65-F5344CB8AC3E}">
        <p14:creationId xmlns:p14="http://schemas.microsoft.com/office/powerpoint/2010/main" val="508016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crunch earlier. If you keep a team in crunch indefinitely, they will end up behaving in a way that is indistinguishable from laziness. They literally don’t have time to find out how to do things more quickly. They can’t invest an hour to save a day or a week. Nobody is letting them have the hour. They already aren’t sleeping enough and are keeping track of whose marriage has failed so far on a whiteboard in the common room. I can’t always be sure, when I read code like this, if it came from a lazy person among hard workers or from a crunch time among normal times; though the fact nobody goes back to fix it can be a clue.</a:t>
            </a:r>
          </a:p>
        </p:txBody>
      </p:sp>
      <p:sp>
        <p:nvSpPr>
          <p:cNvPr id="4" name="Slide Number Placeholder 3"/>
          <p:cNvSpPr>
            <a:spLocks noGrp="1"/>
          </p:cNvSpPr>
          <p:nvPr>
            <p:ph type="sldNum" sz="quarter" idx="5"/>
          </p:nvPr>
        </p:nvSpPr>
        <p:spPr/>
        <p:txBody>
          <a:bodyPr/>
          <a:lstStyle/>
          <a:p>
            <a:fld id="{15E978AE-F1D9-45DC-86A5-6C7E949D4A67}" type="slidenum">
              <a:rPr lang="en-US" smtClean="0"/>
              <a:t>22</a:t>
            </a:fld>
            <a:endParaRPr lang="en-US"/>
          </a:p>
        </p:txBody>
      </p:sp>
    </p:spTree>
    <p:extLst>
      <p:ext uri="{BB962C8B-B14F-4D97-AF65-F5344CB8AC3E}">
        <p14:creationId xmlns:p14="http://schemas.microsoft.com/office/powerpoint/2010/main" val="2193978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crunch earlier. If you keep a team in crunch indefinitely, they will end up behaving in a way that is indistinguishable from laziness. They literally don’t have time to find out how to do things more quickly. They can’t invest an hour to save a day or a week. Nobody is letting them have the hour. They already aren’t sleeping enough and are keeping track of whose marriage has failed so far on a whiteboard in the common room. I can’t always be sure, when I read code like this, if it came from a lazy person among hard workers or from a crunch time among normal times; though the fact nobody goes back to fix it can be a clue.</a:t>
            </a:r>
          </a:p>
        </p:txBody>
      </p:sp>
      <p:sp>
        <p:nvSpPr>
          <p:cNvPr id="4" name="Slide Number Placeholder 3"/>
          <p:cNvSpPr>
            <a:spLocks noGrp="1"/>
          </p:cNvSpPr>
          <p:nvPr>
            <p:ph type="sldNum" sz="quarter" idx="5"/>
          </p:nvPr>
        </p:nvSpPr>
        <p:spPr/>
        <p:txBody>
          <a:bodyPr/>
          <a:lstStyle/>
          <a:p>
            <a:fld id="{15E978AE-F1D9-45DC-86A5-6C7E949D4A67}" type="slidenum">
              <a:rPr lang="en-US" smtClean="0"/>
              <a:t>23</a:t>
            </a:fld>
            <a:endParaRPr lang="en-US"/>
          </a:p>
        </p:txBody>
      </p:sp>
    </p:spTree>
    <p:extLst>
      <p:ext uri="{BB962C8B-B14F-4D97-AF65-F5344CB8AC3E}">
        <p14:creationId xmlns:p14="http://schemas.microsoft.com/office/powerpoint/2010/main" val="1650796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it true that code is only logic and has no emotions? Well, in some sense it is. You’re given a rule like “if today’s date is after the due date, then the item is overdue and this is how it gets processed.” There’s no emotion to that. But everything else, including the variable and function names you use, whether you make checking for overdue-ness a member function of something, what data type you use for dates and how you test “after”, all of that can and does carry emotion to someone who knows how to read it there.</a:t>
            </a:r>
          </a:p>
        </p:txBody>
      </p:sp>
      <p:sp>
        <p:nvSpPr>
          <p:cNvPr id="4" name="Slide Number Placeholder 3"/>
          <p:cNvSpPr>
            <a:spLocks noGrp="1"/>
          </p:cNvSpPr>
          <p:nvPr>
            <p:ph type="sldNum" sz="quarter" idx="5"/>
          </p:nvPr>
        </p:nvSpPr>
        <p:spPr/>
        <p:txBody>
          <a:bodyPr/>
          <a:lstStyle/>
          <a:p>
            <a:fld id="{15E978AE-F1D9-45DC-86A5-6C7E949D4A67}" type="slidenum">
              <a:rPr lang="en-US" smtClean="0"/>
              <a:t>24</a:t>
            </a:fld>
            <a:endParaRPr lang="en-US"/>
          </a:p>
        </p:txBody>
      </p:sp>
    </p:spTree>
    <p:extLst>
      <p:ext uri="{BB962C8B-B14F-4D97-AF65-F5344CB8AC3E}">
        <p14:creationId xmlns:p14="http://schemas.microsoft.com/office/powerpoint/2010/main" val="53798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it true that code is only logic and has no emotions? Well, in some sense it is. You’re given a rule like “if today’s date is after the due date, then the item is overdue and this is how it gets processed.” There’s no emotion to that. But everything else, including the variable and function names you use, whether you make checking for overdue-ness a member function of something, what data type you use for dates and how you test “after”, all of that can and does carry emotion to someone who knows how to read it there.</a:t>
            </a:r>
          </a:p>
        </p:txBody>
      </p:sp>
      <p:sp>
        <p:nvSpPr>
          <p:cNvPr id="4" name="Slide Number Placeholder 3"/>
          <p:cNvSpPr>
            <a:spLocks noGrp="1"/>
          </p:cNvSpPr>
          <p:nvPr>
            <p:ph type="sldNum" sz="quarter" idx="5"/>
          </p:nvPr>
        </p:nvSpPr>
        <p:spPr/>
        <p:txBody>
          <a:bodyPr/>
          <a:lstStyle/>
          <a:p>
            <a:fld id="{15E978AE-F1D9-45DC-86A5-6C7E949D4A67}" type="slidenum">
              <a:rPr lang="en-US" smtClean="0"/>
              <a:t>25</a:t>
            </a:fld>
            <a:endParaRPr lang="en-US"/>
          </a:p>
        </p:txBody>
      </p:sp>
    </p:spTree>
    <p:extLst>
      <p:ext uri="{BB962C8B-B14F-4D97-AF65-F5344CB8AC3E}">
        <p14:creationId xmlns:p14="http://schemas.microsoft.com/office/powerpoint/2010/main" val="657045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E978AE-F1D9-45DC-86A5-6C7E949D4A67}" type="slidenum">
              <a:rPr lang="en-US" smtClean="0"/>
              <a:t>26</a:t>
            </a:fld>
            <a:endParaRPr lang="en-US"/>
          </a:p>
        </p:txBody>
      </p:sp>
    </p:spTree>
    <p:extLst>
      <p:ext uri="{BB962C8B-B14F-4D97-AF65-F5344CB8AC3E}">
        <p14:creationId xmlns:p14="http://schemas.microsoft.com/office/powerpoint/2010/main" val="3851731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E978AE-F1D9-45DC-86A5-6C7E949D4A67}" type="slidenum">
              <a:rPr lang="en-US" smtClean="0"/>
              <a:t>27</a:t>
            </a:fld>
            <a:endParaRPr lang="en-US"/>
          </a:p>
        </p:txBody>
      </p:sp>
    </p:spTree>
    <p:extLst>
      <p:ext uri="{BB962C8B-B14F-4D97-AF65-F5344CB8AC3E}">
        <p14:creationId xmlns:p14="http://schemas.microsoft.com/office/powerpoint/2010/main" val="3676382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understand that everything you write is lighting up in one or the other of these columns, why not, when you can, take the time and put in the work to show what you stand for and to put yourself on the good side of these lists by putting your code on the good side of these lists?</a:t>
            </a:r>
          </a:p>
        </p:txBody>
      </p:sp>
      <p:sp>
        <p:nvSpPr>
          <p:cNvPr id="4" name="Slide Number Placeholder 3"/>
          <p:cNvSpPr>
            <a:spLocks noGrp="1"/>
          </p:cNvSpPr>
          <p:nvPr>
            <p:ph type="sldNum" sz="quarter" idx="5"/>
          </p:nvPr>
        </p:nvSpPr>
        <p:spPr/>
        <p:txBody>
          <a:bodyPr/>
          <a:lstStyle/>
          <a:p>
            <a:fld id="{15E978AE-F1D9-45DC-86A5-6C7E949D4A67}" type="slidenum">
              <a:rPr lang="en-US" smtClean="0"/>
              <a:t>30</a:t>
            </a:fld>
            <a:endParaRPr lang="en-US"/>
          </a:p>
        </p:txBody>
      </p:sp>
    </p:spTree>
    <p:extLst>
      <p:ext uri="{BB962C8B-B14F-4D97-AF65-F5344CB8AC3E}">
        <p14:creationId xmlns:p14="http://schemas.microsoft.com/office/powerpoint/2010/main" val="764718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understand that everything you write is lighting up in one or the other of these columns, why not, when you can, take the time and put in the work to show what you stand for and to put yourself on the good side of these lists by putting your code on the good side of these lists?</a:t>
            </a:r>
          </a:p>
        </p:txBody>
      </p:sp>
      <p:sp>
        <p:nvSpPr>
          <p:cNvPr id="4" name="Slide Number Placeholder 3"/>
          <p:cNvSpPr>
            <a:spLocks noGrp="1"/>
          </p:cNvSpPr>
          <p:nvPr>
            <p:ph type="sldNum" sz="quarter" idx="5"/>
          </p:nvPr>
        </p:nvSpPr>
        <p:spPr/>
        <p:txBody>
          <a:bodyPr/>
          <a:lstStyle/>
          <a:p>
            <a:fld id="{15E978AE-F1D9-45DC-86A5-6C7E949D4A67}" type="slidenum">
              <a:rPr lang="en-US" smtClean="0"/>
              <a:t>31</a:t>
            </a:fld>
            <a:endParaRPr lang="en-US"/>
          </a:p>
        </p:txBody>
      </p:sp>
    </p:spTree>
    <p:extLst>
      <p:ext uri="{BB962C8B-B14F-4D97-AF65-F5344CB8AC3E}">
        <p14:creationId xmlns:p14="http://schemas.microsoft.com/office/powerpoint/2010/main" val="361544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an iconic image could be used in education material like this, from 2015</a:t>
            </a:r>
          </a:p>
          <a:p>
            <a:r>
              <a:rPr lang="en-US" dirty="0"/>
              <a:t>https://www.haikudeck.com/the-hindenburg-education-presentation-k66JfJSLQH</a:t>
            </a:r>
          </a:p>
          <a:p>
            <a:endParaRPr lang="en-US" dirty="0"/>
          </a:p>
          <a:p>
            <a:r>
              <a:rPr lang="en-US" dirty="0"/>
              <a:t>But it didn’t take long to get us to this:</a:t>
            </a:r>
          </a:p>
        </p:txBody>
      </p:sp>
      <p:sp>
        <p:nvSpPr>
          <p:cNvPr id="4" name="Slide Number Placeholder 3"/>
          <p:cNvSpPr>
            <a:spLocks noGrp="1"/>
          </p:cNvSpPr>
          <p:nvPr>
            <p:ph type="sldNum" sz="quarter" idx="5"/>
          </p:nvPr>
        </p:nvSpPr>
        <p:spPr/>
        <p:txBody>
          <a:bodyPr/>
          <a:lstStyle/>
          <a:p>
            <a:fld id="{15E978AE-F1D9-45DC-86A5-6C7E949D4A67}" type="slidenum">
              <a:rPr lang="en-US" smtClean="0"/>
              <a:t>3</a:t>
            </a:fld>
            <a:endParaRPr lang="en-US"/>
          </a:p>
        </p:txBody>
      </p:sp>
    </p:spTree>
    <p:extLst>
      <p:ext uri="{BB962C8B-B14F-4D97-AF65-F5344CB8AC3E}">
        <p14:creationId xmlns:p14="http://schemas.microsoft.com/office/powerpoint/2010/main" val="1845438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most Canadians, I’ve been taught how to drive on icy and slippery roads. You can take lessons where you practice going into a skid and recovering. But the best piece of advice for not hitting a tree or a truck or the guardrail or whatever is “look where you want to go”. If you lock your eyes on the thing the car is headed for, you will most likely watch it all the way until you hit it. Instead, look for an opening, a gap, something that’s not a thing to hit, and lock your eyes on that. Your hands and feet, reacting to the feedback from the car, will pretty much do the right thing and get you where you are staring. Your chances are way </a:t>
            </a:r>
            <a:r>
              <a:rPr lang="en-US" dirty="0" err="1"/>
              <a:t>way</a:t>
            </a:r>
            <a:r>
              <a:rPr lang="en-US" dirty="0"/>
              <a:t> better anyway. I’ve done this a few times and it really works.</a:t>
            </a:r>
          </a:p>
          <a:p>
            <a:endParaRPr lang="en-US" dirty="0"/>
          </a:p>
          <a:p>
            <a:r>
              <a:rPr lang="en-US" dirty="0"/>
              <a:t>And of course, it screams out to be taken metaphorically, doesn’t it? Focus on what you want in your code, not on what you don’t want your code </a:t>
            </a:r>
            <a:r>
              <a:rPr lang="en-US"/>
              <a:t>to show about you.</a:t>
            </a: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32</a:t>
            </a:fld>
            <a:endParaRPr lang="en-US"/>
          </a:p>
        </p:txBody>
      </p:sp>
    </p:spTree>
    <p:extLst>
      <p:ext uri="{BB962C8B-B14F-4D97-AF65-F5344CB8AC3E}">
        <p14:creationId xmlns:p14="http://schemas.microsoft.com/office/powerpoint/2010/main" val="319414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33</a:t>
            </a:fld>
            <a:endParaRPr lang="en-US"/>
          </a:p>
        </p:txBody>
      </p:sp>
    </p:spTree>
    <p:extLst>
      <p:ext uri="{BB962C8B-B14F-4D97-AF65-F5344CB8AC3E}">
        <p14:creationId xmlns:p14="http://schemas.microsoft.com/office/powerpoint/2010/main" val="2804096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34</a:t>
            </a:fld>
            <a:endParaRPr lang="en-US"/>
          </a:p>
        </p:txBody>
      </p:sp>
    </p:spTree>
    <p:extLst>
      <p:ext uri="{BB962C8B-B14F-4D97-AF65-F5344CB8AC3E}">
        <p14:creationId xmlns:p14="http://schemas.microsoft.com/office/powerpoint/2010/main" val="3904869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you’re good is not the same as thinking you’re the best at everything.</a:t>
            </a:r>
          </a:p>
          <a:p>
            <a:endParaRPr lang="en-US" dirty="0"/>
          </a:p>
          <a:p>
            <a:r>
              <a:rPr lang="en-US" dirty="0"/>
              <a:t>The first version of this sample had the width before the height (it came from live code.) But the 8.5 x 11 is much easier to understand if you set them in that order.</a:t>
            </a:r>
          </a:p>
          <a:p>
            <a:endParaRPr lang="en-US" dirty="0"/>
          </a:p>
          <a:p>
            <a:r>
              <a:rPr lang="en-US" dirty="0"/>
              <a:t>I love reading humble code. Of course, humility is like </a:t>
            </a:r>
            <a:r>
              <a:rPr lang="en-US" dirty="0" err="1"/>
              <a:t>zen</a:t>
            </a:r>
            <a:r>
              <a:rPr lang="en-US" dirty="0"/>
              <a:t>: if you think you have it, you don’t!</a:t>
            </a:r>
          </a:p>
        </p:txBody>
      </p:sp>
      <p:sp>
        <p:nvSpPr>
          <p:cNvPr id="4" name="Slide Number Placeholder 3"/>
          <p:cNvSpPr>
            <a:spLocks noGrp="1"/>
          </p:cNvSpPr>
          <p:nvPr>
            <p:ph type="sldNum" sz="quarter" idx="5"/>
          </p:nvPr>
        </p:nvSpPr>
        <p:spPr/>
        <p:txBody>
          <a:bodyPr/>
          <a:lstStyle/>
          <a:p>
            <a:fld id="{15E978AE-F1D9-45DC-86A5-6C7E949D4A67}" type="slidenum">
              <a:rPr lang="en-US" smtClean="0"/>
              <a:t>35</a:t>
            </a:fld>
            <a:endParaRPr lang="en-US"/>
          </a:p>
        </p:txBody>
      </p:sp>
    </p:spTree>
    <p:extLst>
      <p:ext uri="{BB962C8B-B14F-4D97-AF65-F5344CB8AC3E}">
        <p14:creationId xmlns:p14="http://schemas.microsoft.com/office/powerpoint/2010/main" val="271572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you’re good is not the same as thinking you’re the best at everything.</a:t>
            </a:r>
          </a:p>
          <a:p>
            <a:endParaRPr lang="en-US" dirty="0"/>
          </a:p>
          <a:p>
            <a:r>
              <a:rPr lang="en-US" dirty="0"/>
              <a:t>The first version of this sample had the width before the height (it came from live code.) But the 8.5 x 11 is much easier to understand if you set them in that order.</a:t>
            </a:r>
          </a:p>
          <a:p>
            <a:endParaRPr lang="en-US" dirty="0"/>
          </a:p>
          <a:p>
            <a:r>
              <a:rPr lang="en-US" dirty="0"/>
              <a:t>I love reading humble code. Of course, humility is like </a:t>
            </a:r>
            <a:r>
              <a:rPr lang="en-US" dirty="0" err="1"/>
              <a:t>zen</a:t>
            </a:r>
            <a:r>
              <a:rPr lang="en-US" dirty="0"/>
              <a:t>: if you think you have it, you don’t!</a:t>
            </a:r>
          </a:p>
        </p:txBody>
      </p:sp>
      <p:sp>
        <p:nvSpPr>
          <p:cNvPr id="4" name="Slide Number Placeholder 3"/>
          <p:cNvSpPr>
            <a:spLocks noGrp="1"/>
          </p:cNvSpPr>
          <p:nvPr>
            <p:ph type="sldNum" sz="quarter" idx="5"/>
          </p:nvPr>
        </p:nvSpPr>
        <p:spPr/>
        <p:txBody>
          <a:bodyPr/>
          <a:lstStyle/>
          <a:p>
            <a:fld id="{15E978AE-F1D9-45DC-86A5-6C7E949D4A67}" type="slidenum">
              <a:rPr lang="en-US" smtClean="0"/>
              <a:t>36</a:t>
            </a:fld>
            <a:endParaRPr lang="en-US"/>
          </a:p>
        </p:txBody>
      </p:sp>
    </p:spTree>
    <p:extLst>
      <p:ext uri="{BB962C8B-B14F-4D97-AF65-F5344CB8AC3E}">
        <p14:creationId xmlns:p14="http://schemas.microsoft.com/office/powerpoint/2010/main" val="738169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segue particularly to naming</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37</a:t>
            </a:fld>
            <a:endParaRPr lang="en-US"/>
          </a:p>
        </p:txBody>
      </p:sp>
    </p:spTree>
    <p:extLst>
      <p:ext uri="{BB962C8B-B14F-4D97-AF65-F5344CB8AC3E}">
        <p14:creationId xmlns:p14="http://schemas.microsoft.com/office/powerpoint/2010/main" val="4228159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segue particularly to naming</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38</a:t>
            </a:fld>
            <a:endParaRPr lang="en-US"/>
          </a:p>
        </p:txBody>
      </p:sp>
    </p:spTree>
    <p:extLst>
      <p:ext uri="{BB962C8B-B14F-4D97-AF65-F5344CB8AC3E}">
        <p14:creationId xmlns:p14="http://schemas.microsoft.com/office/powerpoint/2010/main" val="30563243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refactoring a hundred line block of code into a private member function, naming it is pretty easy. You know what it does so you call it that. Update. Ship. Release. Whatever. Things get harder if you’re naming a function in a public API, especially one that will be called by people who aren’t on your team and don’t use your words for things. And the more generic things get, the harder naming becomes, because you  keep getting further from the person who’s going to consume the thing you’re naming, who’s going to consume your name.</a:t>
            </a:r>
          </a:p>
        </p:txBody>
      </p:sp>
      <p:sp>
        <p:nvSpPr>
          <p:cNvPr id="4" name="Slide Number Placeholder 3"/>
          <p:cNvSpPr>
            <a:spLocks noGrp="1"/>
          </p:cNvSpPr>
          <p:nvPr>
            <p:ph type="sldNum" sz="quarter" idx="5"/>
          </p:nvPr>
        </p:nvSpPr>
        <p:spPr/>
        <p:txBody>
          <a:bodyPr/>
          <a:lstStyle/>
          <a:p>
            <a:fld id="{15E978AE-F1D9-45DC-86A5-6C7E949D4A67}" type="slidenum">
              <a:rPr lang="en-US" smtClean="0"/>
              <a:t>39</a:t>
            </a:fld>
            <a:endParaRPr lang="en-US"/>
          </a:p>
        </p:txBody>
      </p:sp>
    </p:spTree>
    <p:extLst>
      <p:ext uri="{BB962C8B-B14F-4D97-AF65-F5344CB8AC3E}">
        <p14:creationId xmlns:p14="http://schemas.microsoft.com/office/powerpoint/2010/main" val="1226725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refactoring a hundred line block of code into a private member function, naming it is pretty easy. You know what it does so you call it that. Update. Ship. Release. Whatever. Things get harder if you’re naming a function in a public API, especially one that will be called by people who aren’t on your team and don’t use your words for things. And the more generic things get, the harder naming becomes, because you  keep getting further from the person who’s going to consume the thing you’re naming, who’s going to consume your name.</a:t>
            </a:r>
          </a:p>
        </p:txBody>
      </p:sp>
      <p:sp>
        <p:nvSpPr>
          <p:cNvPr id="4" name="Slide Number Placeholder 3"/>
          <p:cNvSpPr>
            <a:spLocks noGrp="1"/>
          </p:cNvSpPr>
          <p:nvPr>
            <p:ph type="sldNum" sz="quarter" idx="5"/>
          </p:nvPr>
        </p:nvSpPr>
        <p:spPr/>
        <p:txBody>
          <a:bodyPr/>
          <a:lstStyle/>
          <a:p>
            <a:fld id="{15E978AE-F1D9-45DC-86A5-6C7E949D4A67}" type="slidenum">
              <a:rPr lang="en-US" smtClean="0"/>
              <a:t>40</a:t>
            </a:fld>
            <a:endParaRPr lang="en-US"/>
          </a:p>
        </p:txBody>
      </p:sp>
    </p:spTree>
    <p:extLst>
      <p:ext uri="{BB962C8B-B14F-4D97-AF65-F5344CB8AC3E}">
        <p14:creationId xmlns:p14="http://schemas.microsoft.com/office/powerpoint/2010/main" val="3171509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told this story: the implementor’s story, it all makes perfect sense. It’s logical, It’s intuitive. It’s obvious.</a:t>
            </a:r>
          </a:p>
          <a:p>
            <a:endParaRPr lang="en-US" dirty="0"/>
          </a:p>
          <a:p>
            <a:r>
              <a:rPr lang="en-US" dirty="0"/>
              <a:t>But put yourself in the shoes of the person who wants to find those best performers. They don’t think this way. That’s not the service they were looking for.</a:t>
            </a:r>
          </a:p>
        </p:txBody>
      </p:sp>
      <p:sp>
        <p:nvSpPr>
          <p:cNvPr id="4" name="Slide Number Placeholder 3"/>
          <p:cNvSpPr>
            <a:spLocks noGrp="1"/>
          </p:cNvSpPr>
          <p:nvPr>
            <p:ph type="sldNum" sz="quarter" idx="5"/>
          </p:nvPr>
        </p:nvSpPr>
        <p:spPr/>
        <p:txBody>
          <a:bodyPr/>
          <a:lstStyle/>
          <a:p>
            <a:fld id="{15E978AE-F1D9-45DC-86A5-6C7E949D4A67}" type="slidenum">
              <a:rPr lang="en-US" smtClean="0"/>
              <a:t>41</a:t>
            </a:fld>
            <a:endParaRPr lang="en-US"/>
          </a:p>
        </p:txBody>
      </p:sp>
    </p:spTree>
    <p:extLst>
      <p:ext uri="{BB962C8B-B14F-4D97-AF65-F5344CB8AC3E}">
        <p14:creationId xmlns:p14="http://schemas.microsoft.com/office/powerpoint/2010/main" val="374568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https://knowyourmeme.com/memes/oh-the-huge-manatee</a:t>
            </a:r>
          </a:p>
          <a:p>
            <a:endParaRPr lang="en-US" dirty="0"/>
          </a:p>
          <a:p>
            <a:r>
              <a:rPr lang="en-US" sz="1200" b="0" i="0" u="none" strike="noStrike" kern="1200" dirty="0">
                <a:solidFill>
                  <a:schemeClr val="tx1"/>
                </a:solidFill>
                <a:effectLst/>
                <a:latin typeface="+mn-lt"/>
                <a:ea typeface="+mn-ea"/>
                <a:cs typeface="+mn-cs"/>
              </a:rPr>
              <a:t>an idiom 'used in a satirical way to ridicule, diminish and trivialize emotional displays the speaker deems overly sentimental.'</a:t>
            </a: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4</a:t>
            </a:fld>
            <a:endParaRPr lang="en-US"/>
          </a:p>
        </p:txBody>
      </p:sp>
    </p:spTree>
    <p:extLst>
      <p:ext uri="{BB962C8B-B14F-4D97-AF65-F5344CB8AC3E}">
        <p14:creationId xmlns:p14="http://schemas.microsoft.com/office/powerpoint/2010/main" val="2336589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about naming, and naming with empathy. An error message tells you what you did wrong. You’re wrong, you’re in error, you need to be corrected. A help message tells you what you need to do differently to succeed. It doesn’t carry a value judgement about what you did before. It might have been wrong. It might have been a perfectly valid attempt that sadly, the software can’t support. It might have been something people try to do all the time because the software makes it look like you can. Whatever. Let me help you carry on and move forward in doing your job. And while you might think, if I asked you whether it would change anything to rename </a:t>
            </a:r>
            <a:r>
              <a:rPr lang="en-US" dirty="0" err="1"/>
              <a:t>errorMessage</a:t>
            </a:r>
            <a:r>
              <a:rPr lang="en-US" dirty="0"/>
              <a:t> to </a:t>
            </a:r>
            <a:r>
              <a:rPr lang="en-US" dirty="0" err="1"/>
              <a:t>helpMessage</a:t>
            </a:r>
            <a:r>
              <a:rPr lang="en-US" dirty="0"/>
              <a:t> would anything change, nah, that couldn’t change anything, but Travis is telling you actually, it really did. It changed things. </a:t>
            </a:r>
          </a:p>
          <a:p>
            <a:endParaRPr lang="en-US" dirty="0"/>
          </a:p>
          <a:p>
            <a:r>
              <a:rPr lang="en-US" dirty="0"/>
              <a:t>You might be skeptical. But what’s the harm? Why not try a little empathy and see what improves? </a:t>
            </a:r>
          </a:p>
        </p:txBody>
      </p:sp>
      <p:sp>
        <p:nvSpPr>
          <p:cNvPr id="4" name="Slide Number Placeholder 3"/>
          <p:cNvSpPr>
            <a:spLocks noGrp="1"/>
          </p:cNvSpPr>
          <p:nvPr>
            <p:ph type="sldNum" sz="quarter" idx="5"/>
          </p:nvPr>
        </p:nvSpPr>
        <p:spPr/>
        <p:txBody>
          <a:bodyPr/>
          <a:lstStyle/>
          <a:p>
            <a:fld id="{15E978AE-F1D9-45DC-86A5-6C7E949D4A67}" type="slidenum">
              <a:rPr lang="en-US" smtClean="0"/>
              <a:t>42</a:t>
            </a:fld>
            <a:endParaRPr lang="en-US"/>
          </a:p>
        </p:txBody>
      </p:sp>
    </p:spTree>
    <p:extLst>
      <p:ext uri="{BB962C8B-B14F-4D97-AF65-F5344CB8AC3E}">
        <p14:creationId xmlns:p14="http://schemas.microsoft.com/office/powerpoint/2010/main" val="10525850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of a hard working programmer who doesn’t do just the minimum to skate by. Who doesn’t just copy what was there before including the bad patterns and the bad code. Who takes the time to see if now is the time to change that thing that sort of grew organically and has become unwieldly and almost unmaintainable.</a:t>
            </a:r>
          </a:p>
        </p:txBody>
      </p:sp>
      <p:sp>
        <p:nvSpPr>
          <p:cNvPr id="4" name="Slide Number Placeholder 3"/>
          <p:cNvSpPr>
            <a:spLocks noGrp="1"/>
          </p:cNvSpPr>
          <p:nvPr>
            <p:ph type="sldNum" sz="quarter" idx="5"/>
          </p:nvPr>
        </p:nvSpPr>
        <p:spPr/>
        <p:txBody>
          <a:bodyPr/>
          <a:lstStyle/>
          <a:p>
            <a:fld id="{15E978AE-F1D9-45DC-86A5-6C7E949D4A67}" type="slidenum">
              <a:rPr lang="en-US" smtClean="0"/>
              <a:t>43</a:t>
            </a:fld>
            <a:endParaRPr lang="en-US"/>
          </a:p>
        </p:txBody>
      </p:sp>
    </p:spTree>
    <p:extLst>
      <p:ext uri="{BB962C8B-B14F-4D97-AF65-F5344CB8AC3E}">
        <p14:creationId xmlns:p14="http://schemas.microsoft.com/office/powerpoint/2010/main" val="1710528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of a hard working programmer who doesn’t do just the minimum to skate by. Who doesn’t just copy what was there before including the bad patterns and the bad code. Who takes the time to see if now is the time to change that thing that sort of grew organically and has become unwieldly and almost unmaintainable.</a:t>
            </a:r>
          </a:p>
        </p:txBody>
      </p:sp>
      <p:sp>
        <p:nvSpPr>
          <p:cNvPr id="4" name="Slide Number Placeholder 3"/>
          <p:cNvSpPr>
            <a:spLocks noGrp="1"/>
          </p:cNvSpPr>
          <p:nvPr>
            <p:ph type="sldNum" sz="quarter" idx="5"/>
          </p:nvPr>
        </p:nvSpPr>
        <p:spPr/>
        <p:txBody>
          <a:bodyPr/>
          <a:lstStyle/>
          <a:p>
            <a:fld id="{15E978AE-F1D9-45DC-86A5-6C7E949D4A67}" type="slidenum">
              <a:rPr lang="en-US" smtClean="0"/>
              <a:t>44</a:t>
            </a:fld>
            <a:endParaRPr lang="en-US"/>
          </a:p>
        </p:txBody>
      </p:sp>
    </p:spTree>
    <p:extLst>
      <p:ext uri="{BB962C8B-B14F-4D97-AF65-F5344CB8AC3E}">
        <p14:creationId xmlns:p14="http://schemas.microsoft.com/office/powerpoint/2010/main" val="3487643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sure, your code could show fear, selfishness, laziness, and arrogance</a:t>
            </a:r>
          </a:p>
          <a:p>
            <a:r>
              <a:rPr lang="en-US" dirty="0"/>
              <a:t>But why not show confidence, generosity, humility, and how hard working you are? </a:t>
            </a:r>
          </a:p>
        </p:txBody>
      </p:sp>
      <p:sp>
        <p:nvSpPr>
          <p:cNvPr id="4" name="Slide Number Placeholder 3"/>
          <p:cNvSpPr>
            <a:spLocks noGrp="1"/>
          </p:cNvSpPr>
          <p:nvPr>
            <p:ph type="sldNum" sz="quarter" idx="5"/>
          </p:nvPr>
        </p:nvSpPr>
        <p:spPr/>
        <p:txBody>
          <a:bodyPr/>
          <a:lstStyle/>
          <a:p>
            <a:fld id="{15E978AE-F1D9-45DC-86A5-6C7E949D4A67}" type="slidenum">
              <a:rPr lang="en-US" smtClean="0"/>
              <a:t>45</a:t>
            </a:fld>
            <a:endParaRPr lang="en-US"/>
          </a:p>
        </p:txBody>
      </p:sp>
    </p:spTree>
    <p:extLst>
      <p:ext uri="{BB962C8B-B14F-4D97-AF65-F5344CB8AC3E}">
        <p14:creationId xmlns:p14="http://schemas.microsoft.com/office/powerpoint/2010/main" val="2009681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sure, your code could show fear, selfishness, laziness, and arrogance</a:t>
            </a:r>
          </a:p>
          <a:p>
            <a:r>
              <a:rPr lang="en-US" dirty="0"/>
              <a:t>But why not show confidence, generosity, humility, and how hard working you are? </a:t>
            </a:r>
          </a:p>
        </p:txBody>
      </p:sp>
      <p:sp>
        <p:nvSpPr>
          <p:cNvPr id="4" name="Slide Number Placeholder 3"/>
          <p:cNvSpPr>
            <a:spLocks noGrp="1"/>
          </p:cNvSpPr>
          <p:nvPr>
            <p:ph type="sldNum" sz="quarter" idx="5"/>
          </p:nvPr>
        </p:nvSpPr>
        <p:spPr/>
        <p:txBody>
          <a:bodyPr/>
          <a:lstStyle/>
          <a:p>
            <a:fld id="{15E978AE-F1D9-45DC-86A5-6C7E949D4A67}" type="slidenum">
              <a:rPr lang="en-US" smtClean="0"/>
              <a:t>46</a:t>
            </a:fld>
            <a:endParaRPr lang="en-US"/>
          </a:p>
        </p:txBody>
      </p:sp>
    </p:spTree>
    <p:extLst>
      <p:ext uri="{BB962C8B-B14F-4D97-AF65-F5344CB8AC3E}">
        <p14:creationId xmlns:p14="http://schemas.microsoft.com/office/powerpoint/2010/main" val="2097411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after all, we can’t avoid our own humanity. Thankyou.</a:t>
            </a:r>
          </a:p>
        </p:txBody>
      </p:sp>
      <p:sp>
        <p:nvSpPr>
          <p:cNvPr id="4" name="Slide Number Placeholder 3"/>
          <p:cNvSpPr>
            <a:spLocks noGrp="1"/>
          </p:cNvSpPr>
          <p:nvPr>
            <p:ph type="sldNum" sz="quarter" idx="5"/>
          </p:nvPr>
        </p:nvSpPr>
        <p:spPr/>
        <p:txBody>
          <a:bodyPr/>
          <a:lstStyle/>
          <a:p>
            <a:fld id="{15E978AE-F1D9-45DC-86A5-6C7E949D4A67}" type="slidenum">
              <a:rPr lang="en-US" smtClean="0"/>
              <a:t>47</a:t>
            </a:fld>
            <a:endParaRPr lang="en-US"/>
          </a:p>
        </p:txBody>
      </p:sp>
    </p:spTree>
    <p:extLst>
      <p:ext uri="{BB962C8B-B14F-4D97-AF65-F5344CB8AC3E}">
        <p14:creationId xmlns:p14="http://schemas.microsoft.com/office/powerpoint/2010/main" val="20043037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after all, we can’t avoid our own humanity. Thankyou.</a:t>
            </a:r>
          </a:p>
        </p:txBody>
      </p:sp>
      <p:sp>
        <p:nvSpPr>
          <p:cNvPr id="4" name="Slide Number Placeholder 3"/>
          <p:cNvSpPr>
            <a:spLocks noGrp="1"/>
          </p:cNvSpPr>
          <p:nvPr>
            <p:ph type="sldNum" sz="quarter" idx="5"/>
          </p:nvPr>
        </p:nvSpPr>
        <p:spPr/>
        <p:txBody>
          <a:bodyPr/>
          <a:lstStyle/>
          <a:p>
            <a:fld id="{15E978AE-F1D9-45DC-86A5-6C7E949D4A67}" type="slidenum">
              <a:rPr lang="en-US" smtClean="0"/>
              <a:t>48</a:t>
            </a:fld>
            <a:endParaRPr lang="en-US"/>
          </a:p>
        </p:txBody>
      </p:sp>
    </p:spTree>
    <p:extLst>
      <p:ext uri="{BB962C8B-B14F-4D97-AF65-F5344CB8AC3E}">
        <p14:creationId xmlns:p14="http://schemas.microsoft.com/office/powerpoint/2010/main" val="38887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a:t>
            </a:r>
          </a:p>
          <a:p>
            <a:endParaRPr lang="en-US" dirty="0"/>
          </a:p>
          <a:p>
            <a:r>
              <a:rPr lang="en-US" dirty="0"/>
              <a:t>So now whenever someone gets upset and starts to carry on, someone will take them down a peg and be sure to let them know that whatever they are complaining about doesn’t deserve that status. It isn’t a big enough problem for me to permit you emotions over it, my dude. Hey, did dozens of people die a painful fiery death at night in a thunderstorm when everyone thought it was a way cool high tech glamour event? Didn’t think so. Shut up.</a:t>
            </a:r>
          </a:p>
        </p:txBody>
      </p:sp>
      <p:sp>
        <p:nvSpPr>
          <p:cNvPr id="4" name="Slide Number Placeholder 3"/>
          <p:cNvSpPr>
            <a:spLocks noGrp="1"/>
          </p:cNvSpPr>
          <p:nvPr>
            <p:ph type="sldNum" sz="quarter" idx="5"/>
          </p:nvPr>
        </p:nvSpPr>
        <p:spPr/>
        <p:txBody>
          <a:bodyPr/>
          <a:lstStyle/>
          <a:p>
            <a:fld id="{15E978AE-F1D9-45DC-86A5-6C7E949D4A67}" type="slidenum">
              <a:rPr lang="en-US" smtClean="0"/>
              <a:t>5</a:t>
            </a:fld>
            <a:endParaRPr lang="en-US"/>
          </a:p>
        </p:txBody>
      </p:sp>
    </p:spTree>
    <p:extLst>
      <p:ext uri="{BB962C8B-B14F-4D97-AF65-F5344CB8AC3E}">
        <p14:creationId xmlns:p14="http://schemas.microsoft.com/office/powerpoint/2010/main" val="35689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this have to do with software development? And specifically with C++ software development, which is what I mostly do?</a:t>
            </a:r>
          </a:p>
          <a:p>
            <a:endParaRPr lang="en-US" dirty="0"/>
          </a:p>
          <a:p>
            <a:endParaRPr lang="en-US" dirty="0"/>
          </a:p>
          <a:p>
            <a:r>
              <a:rPr lang="en-US" dirty="0"/>
              <a:t>None of those disruptive out of band interrupts that emotions are. You must win arguments with logic and not with feeling strongly about things. Just the pure crystalline logic of the 1s and 0s of the matrix.</a:t>
            </a:r>
          </a:p>
          <a:p>
            <a:r>
              <a:rPr lang="en-US" dirty="0"/>
              <a:t>A lot of people really feel this way.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https://wallpapercave.com/w/t8mjzpV</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6</a:t>
            </a:fld>
            <a:endParaRPr lang="en-US"/>
          </a:p>
        </p:txBody>
      </p:sp>
    </p:spTree>
    <p:extLst>
      <p:ext uri="{BB962C8B-B14F-4D97-AF65-F5344CB8AC3E}">
        <p14:creationId xmlns:p14="http://schemas.microsoft.com/office/powerpoint/2010/main" val="330314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Spock: http://whatchareading.com/live-long-prosper-peace-long-life/ </a:t>
            </a:r>
          </a:p>
          <a:p>
            <a:r>
              <a:rPr lang="en-US" dirty="0"/>
              <a:t>Data: http://scifi.stackexchange.com/questions/15552/does-star-trek-tng-show-technology-discovered-by-kirks-generation</a:t>
            </a:r>
          </a:p>
          <a:p>
            <a:r>
              <a:rPr lang="en-US" dirty="0"/>
              <a:t>Sheldon: https://www.cbs.com/shows/big_bang_theory/news/1008904/which-sheldon-cooper-t-shirt-should-you-wear-/</a:t>
            </a:r>
          </a:p>
          <a:p>
            <a:endParaRPr lang="en-US" dirty="0"/>
          </a:p>
          <a:p>
            <a:r>
              <a:rPr lang="en-US" dirty="0"/>
              <a:t>A lot of us try to suppress emotions: in ourselves and in others. Mocking people for their “first world problems” or replying “oh the humanity” to them when they’re getting worked up is our way of enforcing a social norm within the programming community, especially programming communities that have roots in the 20</a:t>
            </a:r>
            <a:r>
              <a:rPr lang="en-US" baseline="30000" dirty="0"/>
              <a:t>th</a:t>
            </a:r>
            <a:r>
              <a:rPr lang="en-US" dirty="0"/>
              <a:t> century rather than the 21</a:t>
            </a:r>
            <a:r>
              <a:rPr lang="en-US" baseline="30000" dirty="0"/>
              <a:t>st</a:t>
            </a:r>
            <a:r>
              <a:rPr lang="en-US" dirty="0"/>
              <a:t>.</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7</a:t>
            </a:fld>
            <a:endParaRPr lang="en-US"/>
          </a:p>
        </p:txBody>
      </p:sp>
    </p:spTree>
    <p:extLst>
      <p:ext uri="{BB962C8B-B14F-4D97-AF65-F5344CB8AC3E}">
        <p14:creationId xmlns:p14="http://schemas.microsoft.com/office/powerpoint/2010/main" val="72861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Hard skills are worth more than soft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Emotions are for the weak</a:t>
            </a:r>
          </a:p>
          <a:p>
            <a:r>
              <a:rPr lang="en-US" sz="1200" dirty="0"/>
              <a:t>Meetings are a total waste of time</a:t>
            </a:r>
          </a:p>
          <a:p>
            <a:r>
              <a:rPr lang="en-US" sz="1200" dirty="0"/>
              <a:t>Making software would be so much easier without these pesky users and their illogical demands</a:t>
            </a:r>
          </a:p>
          <a:p>
            <a:r>
              <a:rPr lang="en-US" sz="1200" dirty="0"/>
              <a:t>Everything is easier without emotions getting in the way</a:t>
            </a:r>
          </a:p>
          <a:p>
            <a:r>
              <a:rPr lang="en-US" sz="1200" dirty="0"/>
              <a:t>I love getting away from people and back to simple pure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There’s no messy feelings when it comes to writing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Code is just logical</a:t>
            </a:r>
          </a:p>
          <a:p>
            <a:endParaRPr lang="en-US" dirty="0"/>
          </a:p>
          <a:p>
            <a:endParaRPr lang="en-US" dirty="0"/>
          </a:p>
          <a:p>
            <a:r>
              <a:rPr lang="en-US" dirty="0"/>
              <a:t>Now, there is SO MUCH wrong in all this. We know that software development is a lot more than writing and debugging code, and that the not-code parts of it are FULL of emotion: getting users to tell you what they want instead of what they think they want, trusting your team, telling the truth about your limitations and dreams, being brave enough to go against the stream when you have to, keeping your integrity and values when you find yourself in a place that doesn’t share them, and much more. But I’m not here to talk about any of that today.</a:t>
            </a:r>
          </a:p>
          <a:p>
            <a:endParaRPr lang="en-US" dirty="0"/>
          </a:p>
          <a:p>
            <a:r>
              <a:rPr lang="en-US" dirty="0"/>
              <a:t>I want to focus in on just one myth, just one not-true thing that we all tell ourselves.</a:t>
            </a:r>
          </a:p>
        </p:txBody>
      </p:sp>
      <p:sp>
        <p:nvSpPr>
          <p:cNvPr id="4" name="Slide Number Placeholder 3"/>
          <p:cNvSpPr>
            <a:spLocks noGrp="1"/>
          </p:cNvSpPr>
          <p:nvPr>
            <p:ph type="sldNum" sz="quarter" idx="5"/>
          </p:nvPr>
        </p:nvSpPr>
        <p:spPr/>
        <p:txBody>
          <a:bodyPr/>
          <a:lstStyle/>
          <a:p>
            <a:fld id="{15E978AE-F1D9-45DC-86A5-6C7E949D4A67}" type="slidenum">
              <a:rPr lang="en-US" smtClean="0"/>
              <a:t>8</a:t>
            </a:fld>
            <a:endParaRPr lang="en-US"/>
          </a:p>
        </p:txBody>
      </p:sp>
    </p:spTree>
    <p:extLst>
      <p:ext uri="{BB962C8B-B14F-4D97-AF65-F5344CB8AC3E}">
        <p14:creationId xmlns:p14="http://schemas.microsoft.com/office/powerpoint/2010/main" val="3915779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Hard skills are worth more than soft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Emotions are for the weak</a:t>
            </a:r>
          </a:p>
          <a:p>
            <a:r>
              <a:rPr lang="en-US" sz="1200" dirty="0"/>
              <a:t>Meetings are a total waste of time</a:t>
            </a:r>
          </a:p>
          <a:p>
            <a:r>
              <a:rPr lang="en-US" sz="1200" dirty="0"/>
              <a:t>Making software would be so much easier without these pesky users and their illogical demands</a:t>
            </a:r>
          </a:p>
          <a:p>
            <a:r>
              <a:rPr lang="en-US" sz="1200" dirty="0"/>
              <a:t>Everything is easier without emotions getting in the way</a:t>
            </a:r>
          </a:p>
          <a:p>
            <a:r>
              <a:rPr lang="en-US" sz="1200" dirty="0"/>
              <a:t>I love getting away from people and back to simple pure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There’s no messy feelings when it comes to writing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Code is just logical</a:t>
            </a:r>
          </a:p>
          <a:p>
            <a:endParaRPr lang="en-US" dirty="0"/>
          </a:p>
          <a:p>
            <a:endParaRPr lang="en-US" dirty="0"/>
          </a:p>
          <a:p>
            <a:r>
              <a:rPr lang="en-US" dirty="0"/>
              <a:t>Now, there is SO MUCH wrong in all this. We know that software development is a lot more than writing and debugging code, and that the not-code parts of it are FULL of emotion: getting users to tell you what they want instead of what they think they want, trusting your team, telling the truth about your limitations and dreams, being brave enough to go against the stream when you have to, keeping your integrity and values when you find yourself in a place that doesn’t share them, and much more. But I’m not here to talk about any of that today.</a:t>
            </a:r>
          </a:p>
          <a:p>
            <a:endParaRPr lang="en-US" dirty="0"/>
          </a:p>
          <a:p>
            <a:r>
              <a:rPr lang="en-US" dirty="0"/>
              <a:t>I want to focus in on just one myth, just one not-true thing that we all tell ourselves.</a:t>
            </a:r>
          </a:p>
        </p:txBody>
      </p:sp>
      <p:sp>
        <p:nvSpPr>
          <p:cNvPr id="4" name="Slide Number Placeholder 3"/>
          <p:cNvSpPr>
            <a:spLocks noGrp="1"/>
          </p:cNvSpPr>
          <p:nvPr>
            <p:ph type="sldNum" sz="quarter" idx="5"/>
          </p:nvPr>
        </p:nvSpPr>
        <p:spPr/>
        <p:txBody>
          <a:bodyPr/>
          <a:lstStyle/>
          <a:p>
            <a:fld id="{15E978AE-F1D9-45DC-86A5-6C7E949D4A67}" type="slidenum">
              <a:rPr lang="en-US" smtClean="0"/>
              <a:t>9</a:t>
            </a:fld>
            <a:endParaRPr lang="en-US"/>
          </a:p>
        </p:txBody>
      </p:sp>
    </p:spTree>
    <p:extLst>
      <p:ext uri="{BB962C8B-B14F-4D97-AF65-F5344CB8AC3E}">
        <p14:creationId xmlns:p14="http://schemas.microsoft.com/office/powerpoint/2010/main" val="406474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1522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25938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93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215447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617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290816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42831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65742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34738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84500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C87A89-22FC-4BAD-A2AA-0DD7456068E1}"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76757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C87A89-22FC-4BAD-A2AA-0DD7456068E1}"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46764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C87A89-22FC-4BAD-A2AA-0DD7456068E1}"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0187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87A89-22FC-4BAD-A2AA-0DD7456068E1}"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417953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C87A89-22FC-4BAD-A2AA-0DD7456068E1}"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48197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C87A89-22FC-4BAD-A2AA-0DD7456068E1}"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85415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C87A89-22FC-4BAD-A2AA-0DD7456068E1}" type="datetimeFigureOut">
              <a:rPr lang="en-US" smtClean="0"/>
              <a:t>2/26/2019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F6C59A-50B2-459F-ABB0-B59B606AB980}" type="slidenum">
              <a:rPr lang="en-US" smtClean="0"/>
              <a:t>‹#›</a:t>
            </a:fld>
            <a:endParaRPr lang="en-US"/>
          </a:p>
        </p:txBody>
      </p:sp>
    </p:spTree>
    <p:extLst>
      <p:ext uri="{BB962C8B-B14F-4D97-AF65-F5344CB8AC3E}">
        <p14:creationId xmlns:p14="http://schemas.microsoft.com/office/powerpoint/2010/main" val="142867120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8121-CCD3-4322-9D4C-46852FCE5A65}"/>
              </a:ext>
            </a:extLst>
          </p:cNvPr>
          <p:cNvSpPr>
            <a:spLocks noGrp="1"/>
          </p:cNvSpPr>
          <p:nvPr>
            <p:ph type="ctrTitle"/>
          </p:nvPr>
        </p:nvSpPr>
        <p:spPr/>
        <p:txBody>
          <a:bodyPr/>
          <a:lstStyle/>
          <a:p>
            <a:r>
              <a:rPr lang="en-US" dirty="0"/>
              <a:t>Oh, the Humanity!</a:t>
            </a:r>
          </a:p>
        </p:txBody>
      </p:sp>
      <p:sp>
        <p:nvSpPr>
          <p:cNvPr id="3" name="Subtitle 2">
            <a:extLst>
              <a:ext uri="{FF2B5EF4-FFF2-40B4-BE49-F238E27FC236}">
                <a16:creationId xmlns:a16="http://schemas.microsoft.com/office/drawing/2014/main" id="{7E56BF07-8AE6-450A-9213-494767CC6D4A}"/>
              </a:ext>
            </a:extLst>
          </p:cNvPr>
          <p:cNvSpPr>
            <a:spLocks noGrp="1"/>
          </p:cNvSpPr>
          <p:nvPr>
            <p:ph type="subTitle" idx="1"/>
          </p:nvPr>
        </p:nvSpPr>
        <p:spPr>
          <a:xfrm>
            <a:off x="1507067" y="4050833"/>
            <a:ext cx="7766936" cy="1570321"/>
          </a:xfrm>
        </p:spPr>
        <p:txBody>
          <a:bodyPr>
            <a:normAutofit/>
          </a:bodyPr>
          <a:lstStyle/>
          <a:p>
            <a:r>
              <a:rPr lang="en-US" dirty="0"/>
              <a:t>Kate Gregory</a:t>
            </a:r>
          </a:p>
          <a:p>
            <a:endParaRPr lang="en-US" dirty="0"/>
          </a:p>
          <a:p>
            <a:r>
              <a:rPr lang="en-US" dirty="0"/>
              <a:t>kate@gregcons.com</a:t>
            </a:r>
          </a:p>
          <a:p>
            <a:r>
              <a:rPr lang="en-US" dirty="0"/>
              <a:t>@</a:t>
            </a:r>
            <a:r>
              <a:rPr lang="en-US" dirty="0" err="1"/>
              <a:t>gregcons</a:t>
            </a:r>
            <a:endParaRPr lang="en-US" dirty="0"/>
          </a:p>
        </p:txBody>
      </p:sp>
    </p:spTree>
    <p:extLst>
      <p:ext uri="{BB962C8B-B14F-4D97-AF65-F5344CB8AC3E}">
        <p14:creationId xmlns:p14="http://schemas.microsoft.com/office/powerpoint/2010/main" val="1602048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3FBF-1C0E-435E-901E-5C2D991B0AFF}"/>
              </a:ext>
            </a:extLst>
          </p:cNvPr>
          <p:cNvSpPr>
            <a:spLocks noGrp="1"/>
          </p:cNvSpPr>
          <p:nvPr>
            <p:ph type="title"/>
          </p:nvPr>
        </p:nvSpPr>
        <p:spPr/>
        <p:txBody>
          <a:bodyPr/>
          <a:lstStyle/>
          <a:p>
            <a:r>
              <a:rPr lang="en-US" dirty="0"/>
              <a:t>There Are No Emotions In Code</a:t>
            </a:r>
          </a:p>
        </p:txBody>
      </p:sp>
      <p:sp>
        <p:nvSpPr>
          <p:cNvPr id="3" name="Content Placeholder 2">
            <a:extLst>
              <a:ext uri="{FF2B5EF4-FFF2-40B4-BE49-F238E27FC236}">
                <a16:creationId xmlns:a16="http://schemas.microsoft.com/office/drawing/2014/main" id="{EF98217F-9482-4E31-A957-D4752C765813}"/>
              </a:ext>
            </a:extLst>
          </p:cNvPr>
          <p:cNvSpPr>
            <a:spLocks noGrp="1"/>
          </p:cNvSpPr>
          <p:nvPr>
            <p:ph idx="1"/>
          </p:nvPr>
        </p:nvSpPr>
        <p:spPr/>
        <p:txBody>
          <a:bodyPr>
            <a:normAutofit fontScale="92500"/>
          </a:bodyPr>
          <a:lstStyle/>
          <a:p>
            <a:r>
              <a:rPr lang="en-US" sz="9600" dirty="0"/>
              <a:t>There are</a:t>
            </a:r>
          </a:p>
          <a:p>
            <a:r>
              <a:rPr lang="en-US" sz="9600" dirty="0"/>
              <a:t>I can </a:t>
            </a:r>
            <a:r>
              <a:rPr lang="en-US" sz="9600"/>
              <a:t>see them</a:t>
            </a:r>
            <a:endParaRPr lang="en-US" sz="9600" dirty="0"/>
          </a:p>
        </p:txBody>
      </p:sp>
    </p:spTree>
    <p:extLst>
      <p:ext uri="{BB962C8B-B14F-4D97-AF65-F5344CB8AC3E}">
        <p14:creationId xmlns:p14="http://schemas.microsoft.com/office/powerpoint/2010/main" val="189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3FBF-1C0E-435E-901E-5C2D991B0AFF}"/>
              </a:ext>
            </a:extLst>
          </p:cNvPr>
          <p:cNvSpPr>
            <a:spLocks noGrp="1"/>
          </p:cNvSpPr>
          <p:nvPr>
            <p:ph type="title"/>
          </p:nvPr>
        </p:nvSpPr>
        <p:spPr/>
        <p:txBody>
          <a:bodyPr/>
          <a:lstStyle/>
          <a:p>
            <a:r>
              <a:rPr lang="zh-CN" altLang="en-US" dirty="0" smtClean="0"/>
              <a:t>代码里没有情绪</a:t>
            </a:r>
            <a:endParaRPr lang="en-US" dirty="0"/>
          </a:p>
        </p:txBody>
      </p:sp>
      <p:sp>
        <p:nvSpPr>
          <p:cNvPr id="3" name="Content Placeholder 2">
            <a:extLst>
              <a:ext uri="{FF2B5EF4-FFF2-40B4-BE49-F238E27FC236}">
                <a16:creationId xmlns:a16="http://schemas.microsoft.com/office/drawing/2014/main" id="{EF98217F-9482-4E31-A957-D4752C765813}"/>
              </a:ext>
            </a:extLst>
          </p:cNvPr>
          <p:cNvSpPr>
            <a:spLocks noGrp="1"/>
          </p:cNvSpPr>
          <p:nvPr>
            <p:ph idx="1"/>
          </p:nvPr>
        </p:nvSpPr>
        <p:spPr/>
        <p:txBody>
          <a:bodyPr>
            <a:normAutofit/>
          </a:bodyPr>
          <a:lstStyle/>
          <a:p>
            <a:r>
              <a:rPr lang="zh-CN" altLang="en-US" sz="9600" dirty="0" smtClean="0"/>
              <a:t>有</a:t>
            </a:r>
            <a:endParaRPr lang="en-US" altLang="zh-CN" sz="9600" dirty="0" smtClean="0"/>
          </a:p>
          <a:p>
            <a:r>
              <a:rPr lang="zh-CN" altLang="en-US" sz="9600" dirty="0" smtClean="0"/>
              <a:t>我可以看到</a:t>
            </a:r>
            <a:endParaRPr lang="en-US" sz="9600" dirty="0"/>
          </a:p>
        </p:txBody>
      </p:sp>
    </p:spTree>
    <p:extLst>
      <p:ext uri="{BB962C8B-B14F-4D97-AF65-F5344CB8AC3E}">
        <p14:creationId xmlns:p14="http://schemas.microsoft.com/office/powerpoint/2010/main" val="145296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7BC9-E410-47FE-BD29-C9BC643C596C}"/>
              </a:ext>
            </a:extLst>
          </p:cNvPr>
          <p:cNvSpPr>
            <a:spLocks noGrp="1"/>
          </p:cNvSpPr>
          <p:nvPr>
            <p:ph type="title"/>
          </p:nvPr>
        </p:nvSpPr>
        <p:spPr/>
        <p:txBody>
          <a:bodyPr/>
          <a:lstStyle/>
          <a:p>
            <a:r>
              <a:rPr lang="en-US" dirty="0"/>
              <a:t>Here’s a Little Logic</a:t>
            </a:r>
          </a:p>
        </p:txBody>
      </p:sp>
      <p:sp>
        <p:nvSpPr>
          <p:cNvPr id="3" name="Content Placeholder 2">
            <a:extLst>
              <a:ext uri="{FF2B5EF4-FFF2-40B4-BE49-F238E27FC236}">
                <a16:creationId xmlns:a16="http://schemas.microsoft.com/office/drawing/2014/main" id="{5B4D8415-73CC-4D46-B9C4-CF4BCE5956DF}"/>
              </a:ext>
            </a:extLst>
          </p:cNvPr>
          <p:cNvSpPr>
            <a:spLocks noGrp="1"/>
          </p:cNvSpPr>
          <p:nvPr>
            <p:ph idx="1"/>
          </p:nvPr>
        </p:nvSpPr>
        <p:spPr>
          <a:xfrm>
            <a:off x="585186" y="1488613"/>
            <a:ext cx="8596668" cy="3880773"/>
          </a:xfrm>
        </p:spPr>
        <p:txBody>
          <a:bodyPr>
            <a:noAutofit/>
          </a:bodyPr>
          <a:lstStyle/>
          <a:p>
            <a:r>
              <a:rPr lang="en-US" sz="3200" dirty="0"/>
              <a:t>Programmers are human beings</a:t>
            </a:r>
          </a:p>
          <a:p>
            <a:r>
              <a:rPr lang="en-US" sz="3200" dirty="0"/>
              <a:t>Human beings have emotions</a:t>
            </a:r>
          </a:p>
          <a:p>
            <a:endParaRPr lang="en-US" sz="3200" dirty="0"/>
          </a:p>
          <a:p>
            <a:r>
              <a:rPr lang="en-US" sz="3200" dirty="0"/>
              <a:t>Therefore…</a:t>
            </a:r>
          </a:p>
          <a:p>
            <a:endParaRPr lang="en-US" sz="3200" dirty="0"/>
          </a:p>
          <a:p>
            <a:r>
              <a:rPr lang="en-US" sz="3200" dirty="0"/>
              <a:t>Programmers have emotions</a:t>
            </a:r>
          </a:p>
          <a:p>
            <a:endParaRPr lang="en-US" sz="3200" dirty="0"/>
          </a:p>
          <a:p>
            <a:r>
              <a:rPr lang="en-US" sz="3200" dirty="0"/>
              <a:t>Emotions are not for the weak: emotions are for </a:t>
            </a:r>
            <a:r>
              <a:rPr lang="en-US" sz="3200" b="1" dirty="0"/>
              <a:t>people</a:t>
            </a:r>
          </a:p>
        </p:txBody>
      </p:sp>
    </p:spTree>
    <p:extLst>
      <p:ext uri="{BB962C8B-B14F-4D97-AF65-F5344CB8AC3E}">
        <p14:creationId xmlns:p14="http://schemas.microsoft.com/office/powerpoint/2010/main" val="390529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7BC9-E410-47FE-BD29-C9BC643C596C}"/>
              </a:ext>
            </a:extLst>
          </p:cNvPr>
          <p:cNvSpPr>
            <a:spLocks noGrp="1"/>
          </p:cNvSpPr>
          <p:nvPr>
            <p:ph type="title"/>
          </p:nvPr>
        </p:nvSpPr>
        <p:spPr/>
        <p:txBody>
          <a:bodyPr/>
          <a:lstStyle/>
          <a:p>
            <a:r>
              <a:rPr lang="zh-CN" altLang="en-US" dirty="0" smtClean="0"/>
              <a:t>简单的逻辑推理</a:t>
            </a:r>
            <a:endParaRPr lang="en-US" dirty="0"/>
          </a:p>
        </p:txBody>
      </p:sp>
      <p:sp>
        <p:nvSpPr>
          <p:cNvPr id="3" name="Content Placeholder 2">
            <a:extLst>
              <a:ext uri="{FF2B5EF4-FFF2-40B4-BE49-F238E27FC236}">
                <a16:creationId xmlns:a16="http://schemas.microsoft.com/office/drawing/2014/main" id="{5B4D8415-73CC-4D46-B9C4-CF4BCE5956DF}"/>
              </a:ext>
            </a:extLst>
          </p:cNvPr>
          <p:cNvSpPr>
            <a:spLocks noGrp="1"/>
          </p:cNvSpPr>
          <p:nvPr>
            <p:ph idx="1"/>
          </p:nvPr>
        </p:nvSpPr>
        <p:spPr>
          <a:xfrm>
            <a:off x="585186" y="1488613"/>
            <a:ext cx="8596668" cy="3880773"/>
          </a:xfrm>
        </p:spPr>
        <p:txBody>
          <a:bodyPr>
            <a:noAutofit/>
          </a:bodyPr>
          <a:lstStyle/>
          <a:p>
            <a:r>
              <a:rPr lang="zh-CN" altLang="en-US" sz="3200" dirty="0" smtClean="0"/>
              <a:t>程序员是人类</a:t>
            </a:r>
            <a:endParaRPr lang="en-US" altLang="zh-CN" sz="3200" dirty="0" smtClean="0"/>
          </a:p>
          <a:p>
            <a:r>
              <a:rPr lang="zh-CN" altLang="en-US" sz="3200" dirty="0" smtClean="0"/>
              <a:t>人类有情绪</a:t>
            </a:r>
            <a:endParaRPr lang="en-US" sz="3200" dirty="0"/>
          </a:p>
          <a:p>
            <a:endParaRPr lang="en-US" sz="3200" dirty="0"/>
          </a:p>
          <a:p>
            <a:r>
              <a:rPr lang="zh-CN" altLang="en-US" sz="3200" dirty="0"/>
              <a:t>因而</a:t>
            </a:r>
            <a:r>
              <a:rPr lang="en-US" sz="3200" dirty="0" smtClean="0"/>
              <a:t>…</a:t>
            </a:r>
            <a:endParaRPr lang="en-US" sz="3200" dirty="0"/>
          </a:p>
          <a:p>
            <a:endParaRPr lang="en-US" sz="3200" dirty="0"/>
          </a:p>
          <a:p>
            <a:r>
              <a:rPr lang="zh-CN" altLang="en-US" sz="3200" dirty="0" smtClean="0"/>
              <a:t>程序员有情绪</a:t>
            </a:r>
            <a:endParaRPr lang="en-US" altLang="zh-CN" sz="3200" dirty="0" smtClean="0"/>
          </a:p>
          <a:p>
            <a:endParaRPr lang="en-US" sz="3200" dirty="0"/>
          </a:p>
          <a:p>
            <a:r>
              <a:rPr lang="zh-CN" altLang="en-US" sz="3200" dirty="0" smtClean="0"/>
              <a:t>不是弱者需要情绪</a:t>
            </a:r>
            <a:r>
              <a:rPr lang="en-US" altLang="zh-CN" sz="3200" dirty="0" smtClean="0"/>
              <a:t>,</a:t>
            </a:r>
            <a:r>
              <a:rPr lang="zh-CN" altLang="en-US" sz="3200" dirty="0" smtClean="0"/>
              <a:t>是人都需要</a:t>
            </a:r>
            <a:endParaRPr lang="en-US" sz="3200" b="1" dirty="0"/>
          </a:p>
        </p:txBody>
      </p:sp>
    </p:spTree>
    <p:extLst>
      <p:ext uri="{BB962C8B-B14F-4D97-AF65-F5344CB8AC3E}">
        <p14:creationId xmlns:p14="http://schemas.microsoft.com/office/powerpoint/2010/main" val="350677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4400" dirty="0"/>
              <a:t>Fear</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en-US" sz="2800" dirty="0"/>
              <a:t>Commented out code</a:t>
            </a:r>
          </a:p>
          <a:p>
            <a:pPr lvl="1"/>
            <a:r>
              <a:rPr lang="en-US" sz="2400" dirty="0"/>
              <a:t>I might not be doing this right; I might need this</a:t>
            </a:r>
          </a:p>
          <a:p>
            <a:r>
              <a:rPr lang="en-US" sz="2800" dirty="0"/>
              <a:t>Comments with who told you to change this</a:t>
            </a:r>
          </a:p>
          <a:p>
            <a:pPr lvl="1"/>
            <a:r>
              <a:rPr lang="en-US" sz="2400" dirty="0"/>
              <a:t>Don’t blame me if this does the wrong thing</a:t>
            </a:r>
          </a:p>
          <a:p>
            <a:r>
              <a:rPr lang="en-US" sz="2800" dirty="0"/>
              <a:t>Unused variables and code not removed</a:t>
            </a:r>
          </a:p>
          <a:p>
            <a:pPr lvl="1"/>
            <a:r>
              <a:rPr lang="en-US" sz="2400" dirty="0"/>
              <a:t>How can I be sure we won’t need it?</a:t>
            </a:r>
          </a:p>
          <a:p>
            <a:r>
              <a:rPr lang="en-US" sz="2600" dirty="0"/>
              <a:t>No time taken to clean up</a:t>
            </a:r>
          </a:p>
          <a:p>
            <a:pPr lvl="1"/>
            <a:r>
              <a:rPr lang="en-US" sz="2400" dirty="0"/>
              <a:t>I’m on a knife edge as it is, I can’t take time for that</a:t>
            </a:r>
          </a:p>
          <a:p>
            <a:r>
              <a:rPr lang="en-US" sz="2600" dirty="0"/>
              <a:t>Follow the same bad patterns that were there</a:t>
            </a:r>
          </a:p>
          <a:p>
            <a:pPr lvl="1"/>
            <a:r>
              <a:rPr lang="en-US" sz="2400" dirty="0"/>
              <a:t>I can’t stand up for doing it differently or better</a:t>
            </a:r>
          </a:p>
          <a:p>
            <a:endParaRPr lang="en-US" sz="2800" dirty="0"/>
          </a:p>
        </p:txBody>
      </p:sp>
      <p:sp>
        <p:nvSpPr>
          <p:cNvPr id="2" name="Rectangle 1">
            <a:extLst>
              <a:ext uri="{FF2B5EF4-FFF2-40B4-BE49-F238E27FC236}">
                <a16:creationId xmlns:a16="http://schemas.microsoft.com/office/drawing/2014/main" id="{2FEB265B-5D7E-4FC7-A74B-D17BE9AF3906}"/>
              </a:ext>
            </a:extLst>
          </p:cNvPr>
          <p:cNvSpPr/>
          <p:nvPr/>
        </p:nvSpPr>
        <p:spPr>
          <a:xfrm>
            <a:off x="102781" y="493473"/>
            <a:ext cx="11986438" cy="1384995"/>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//if (</a:t>
            </a:r>
            <a:r>
              <a:rPr lang="en-US" sz="2800" dirty="0" err="1">
                <a:solidFill>
                  <a:schemeClr val="bg1"/>
                </a:solidFill>
                <a:latin typeface="Consolas" panose="020B0609020204030204" pitchFamily="49" charset="0"/>
              </a:rPr>
              <a:t>m_nCurrentX</a:t>
            </a:r>
            <a:r>
              <a:rPr lang="en-US" sz="2800" dirty="0">
                <a:solidFill>
                  <a:schemeClr val="bg1"/>
                </a:solidFill>
                <a:latin typeface="Consolas" panose="020B0609020204030204" pitchFamily="49" charset="0"/>
              </a:rPr>
              <a:t> != </a:t>
            </a:r>
            <a:r>
              <a:rPr lang="en-US" sz="2800" dirty="0" err="1">
                <a:solidFill>
                  <a:schemeClr val="bg1"/>
                </a:solidFill>
                <a:latin typeface="Consolas" panose="020B0609020204030204" pitchFamily="49" charset="0"/>
              </a:rPr>
              <a:t>g_nCurrentX</a:t>
            </a:r>
            <a:r>
              <a:rPr lang="en-US" sz="2800" dirty="0">
                <a:solidFill>
                  <a:schemeClr val="bg1"/>
                </a:solidFill>
                <a:latin typeface="Consolas" panose="020B0609020204030204" pitchFamily="49" charset="0"/>
              </a:rPr>
              <a:t> </a:t>
            </a:r>
          </a:p>
          <a:p>
            <a:r>
              <a:rPr lang="en-US" sz="2800" dirty="0">
                <a:solidFill>
                  <a:schemeClr val="bg1"/>
                </a:solidFill>
                <a:latin typeface="Consolas" panose="020B0609020204030204" pitchFamily="49" charset="0"/>
              </a:rPr>
              <a:t>//  || </a:t>
            </a:r>
            <a:r>
              <a:rPr lang="en-US" sz="2800" dirty="0" err="1">
                <a:solidFill>
                  <a:schemeClr val="bg1"/>
                </a:solidFill>
                <a:latin typeface="Consolas" panose="020B0609020204030204" pitchFamily="49" charset="0"/>
              </a:rPr>
              <a:t>m_nCurrentABC</a:t>
            </a:r>
            <a:r>
              <a:rPr lang="en-US" sz="2800" dirty="0">
                <a:solidFill>
                  <a:schemeClr val="bg1"/>
                </a:solidFill>
                <a:latin typeface="Consolas" panose="020B0609020204030204" pitchFamily="49" charset="0"/>
              </a:rPr>
              <a:t> != </a:t>
            </a:r>
            <a:r>
              <a:rPr lang="en-US" sz="2800" dirty="0" err="1">
                <a:solidFill>
                  <a:schemeClr val="bg1"/>
                </a:solidFill>
                <a:latin typeface="Consolas" panose="020B0609020204030204" pitchFamily="49" charset="0"/>
              </a:rPr>
              <a:t>g_nCurrentABC</a:t>
            </a:r>
            <a:r>
              <a:rPr lang="en-US" sz="2800" dirty="0">
                <a:solidFill>
                  <a:schemeClr val="bg1"/>
                </a:solidFill>
                <a:latin typeface="Consolas" panose="020B0609020204030204" pitchFamily="49" charset="0"/>
              </a:rPr>
              <a:t>) {</a:t>
            </a:r>
          </a:p>
          <a:p>
            <a:r>
              <a:rPr lang="en-US" sz="2800" dirty="0">
                <a:solidFill>
                  <a:schemeClr val="bg1"/>
                </a:solidFill>
                <a:latin typeface="Consolas" panose="020B0609020204030204" pitchFamily="49" charset="0"/>
              </a:rPr>
              <a:t>//}</a:t>
            </a:r>
          </a:p>
        </p:txBody>
      </p:sp>
      <p:sp>
        <p:nvSpPr>
          <p:cNvPr id="5" name="Rectangle 4">
            <a:extLst>
              <a:ext uri="{FF2B5EF4-FFF2-40B4-BE49-F238E27FC236}">
                <a16:creationId xmlns:a16="http://schemas.microsoft.com/office/drawing/2014/main" id="{8906DF82-B5C7-4004-9C20-210AA461407C}"/>
              </a:ext>
            </a:extLst>
          </p:cNvPr>
          <p:cNvSpPr/>
          <p:nvPr/>
        </p:nvSpPr>
        <p:spPr>
          <a:xfrm>
            <a:off x="102781" y="1734124"/>
            <a:ext cx="11986438" cy="1077218"/>
          </a:xfrm>
          <a:prstGeom prst="rect">
            <a:avLst/>
          </a:prstGeom>
          <a:solidFill>
            <a:schemeClr val="accent2"/>
          </a:solidFill>
        </p:spPr>
        <p:txBody>
          <a:bodyPr wrap="square">
            <a:spAutoFit/>
          </a:bodyPr>
          <a:lstStyle/>
          <a:p>
            <a:r>
              <a:rPr lang="en-US" sz="3200" dirty="0">
                <a:solidFill>
                  <a:schemeClr val="bg1"/>
                </a:solidFill>
                <a:latin typeface="Consolas" panose="020B0609020204030204" pitchFamily="49" charset="0"/>
              </a:rPr>
              <a:t>// int </a:t>
            </a:r>
            <a:r>
              <a:rPr lang="en-US" sz="3200" dirty="0" err="1">
                <a:solidFill>
                  <a:schemeClr val="bg1"/>
                </a:solidFill>
                <a:latin typeface="Consolas" panose="020B0609020204030204" pitchFamily="49" charset="0"/>
              </a:rPr>
              <a:t>nData</a:t>
            </a:r>
            <a:r>
              <a:rPr lang="en-US" sz="3200" dirty="0">
                <a:solidFill>
                  <a:schemeClr val="bg1"/>
                </a:solidFill>
                <a:latin typeface="Consolas" panose="020B0609020204030204" pitchFamily="49" charset="0"/>
              </a:rPr>
              <a:t>;	3/22/03 uninitialized catch by VC7</a:t>
            </a:r>
          </a:p>
          <a:p>
            <a:r>
              <a:rPr lang="en-US" sz="3200" dirty="0">
                <a:solidFill>
                  <a:schemeClr val="bg1"/>
                </a:solidFill>
                <a:latin typeface="Consolas" panose="020B0609020204030204" pitchFamily="49" charset="0"/>
              </a:rPr>
              <a:t>int </a:t>
            </a:r>
            <a:r>
              <a:rPr lang="en-US" sz="3200" dirty="0" err="1">
                <a:solidFill>
                  <a:schemeClr val="bg1"/>
                </a:solidFill>
                <a:latin typeface="Consolas" panose="020B0609020204030204" pitchFamily="49" charset="0"/>
              </a:rPr>
              <a:t>nData</a:t>
            </a:r>
            <a:r>
              <a:rPr lang="en-US" sz="3200" dirty="0">
                <a:solidFill>
                  <a:schemeClr val="bg1"/>
                </a:solidFill>
                <a:latin typeface="Consolas" panose="020B0609020204030204" pitchFamily="49" charset="0"/>
              </a:rPr>
              <a:t> = 0;</a:t>
            </a:r>
          </a:p>
        </p:txBody>
      </p:sp>
      <p:sp>
        <p:nvSpPr>
          <p:cNvPr id="6" name="Rectangle 5">
            <a:extLst>
              <a:ext uri="{FF2B5EF4-FFF2-40B4-BE49-F238E27FC236}">
                <a16:creationId xmlns:a16="http://schemas.microsoft.com/office/drawing/2014/main" id="{89E8E872-4993-4C00-905E-2AF6A2D04D72}"/>
              </a:ext>
            </a:extLst>
          </p:cNvPr>
          <p:cNvSpPr/>
          <p:nvPr/>
        </p:nvSpPr>
        <p:spPr>
          <a:xfrm>
            <a:off x="4216399" y="3794592"/>
            <a:ext cx="7808686" cy="2246769"/>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int </a:t>
            </a:r>
            <a:r>
              <a:rPr lang="en-US" sz="2800" dirty="0" err="1">
                <a:solidFill>
                  <a:schemeClr val="bg1"/>
                </a:solidFill>
                <a:latin typeface="Consolas" panose="020B0609020204030204" pitchFamily="49" charset="0"/>
              </a:rPr>
              <a:t>c,n</a:t>
            </a:r>
            <a:r>
              <a:rPr lang="en-US" sz="2800" dirty="0">
                <a:solidFill>
                  <a:schemeClr val="bg1"/>
                </a:solidFill>
                <a:latin typeface="Consolas" panose="020B0609020204030204" pitchFamily="49" charset="0"/>
              </a:rPr>
              <a:t>;</a:t>
            </a:r>
          </a:p>
          <a:p>
            <a:r>
              <a:rPr lang="en-US" sz="2800" dirty="0">
                <a:solidFill>
                  <a:schemeClr val="bg1"/>
                </a:solidFill>
                <a:latin typeface="Consolas" panose="020B0609020204030204" pitchFamily="49" charset="0"/>
              </a:rPr>
              <a:t>int r1,r2,r3,r4;</a:t>
            </a:r>
          </a:p>
          <a:p>
            <a:r>
              <a:rPr lang="en-US" sz="2800" dirty="0">
                <a:solidFill>
                  <a:schemeClr val="bg1"/>
                </a:solidFill>
                <a:latin typeface="Consolas" panose="020B0609020204030204" pitchFamily="49" charset="0"/>
              </a:rPr>
              <a:t>double factor;</a:t>
            </a:r>
          </a:p>
          <a:p>
            <a:r>
              <a:rPr lang="en-US" sz="2800" dirty="0">
                <a:solidFill>
                  <a:schemeClr val="bg1"/>
                </a:solidFill>
                <a:latin typeface="Consolas" panose="020B0609020204030204" pitchFamily="49" charset="0"/>
              </a:rPr>
              <a:t>double pct1,pct2,pct3,v1,v2,v3,v4,v5;</a:t>
            </a:r>
          </a:p>
          <a:p>
            <a:r>
              <a:rPr lang="en-US" sz="2800" dirty="0">
                <a:solidFill>
                  <a:schemeClr val="bg1"/>
                </a:solidFill>
                <a:latin typeface="Consolas" panose="020B0609020204030204" pitchFamily="49" charset="0"/>
              </a:rPr>
              <a:t>double d1,d2,d3;</a:t>
            </a:r>
          </a:p>
        </p:txBody>
      </p:sp>
    </p:spTree>
    <p:extLst>
      <p:ext uri="{BB962C8B-B14F-4D97-AF65-F5344CB8AC3E}">
        <p14:creationId xmlns:p14="http://schemas.microsoft.com/office/powerpoint/2010/main" val="29469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2" grpId="0" animBg="1"/>
      <p:bldP spid="2" grpId="1" animBg="1"/>
      <p:bldP spid="5" grpId="0" animBg="1"/>
      <p:bldP spid="5" grpId="1" animBg="1"/>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zh-CN" altLang="en-US" sz="4400" dirty="0" smtClean="0"/>
              <a:t>恐惧</a:t>
            </a:r>
            <a:endParaRPr lang="en-US" sz="4400" dirty="0"/>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zh-CN" altLang="en-US" sz="2800" dirty="0" smtClean="0"/>
              <a:t>注释掉代码</a:t>
            </a:r>
            <a:endParaRPr lang="en-US" sz="2800" dirty="0"/>
          </a:p>
          <a:p>
            <a:pPr lvl="1"/>
            <a:r>
              <a:rPr lang="zh-CN" altLang="en-US" sz="2400" dirty="0" smtClean="0"/>
              <a:t>我可能不会这么做</a:t>
            </a:r>
            <a:r>
              <a:rPr lang="en-US" sz="2400" dirty="0" smtClean="0"/>
              <a:t>; </a:t>
            </a:r>
            <a:r>
              <a:rPr lang="zh-CN" altLang="en-US" sz="2400" dirty="0" smtClean="0"/>
              <a:t>我以后可能会需要</a:t>
            </a:r>
            <a:endParaRPr lang="en-US" sz="2400" dirty="0"/>
          </a:p>
          <a:p>
            <a:r>
              <a:rPr lang="zh-CN" altLang="en-US" sz="2800" dirty="0" smtClean="0"/>
              <a:t>在注释中说明谁告诉你要这样做</a:t>
            </a:r>
            <a:endParaRPr lang="en-US" sz="2800" dirty="0"/>
          </a:p>
          <a:p>
            <a:pPr lvl="1"/>
            <a:r>
              <a:rPr lang="zh-CN" altLang="en-US" sz="2400" dirty="0" smtClean="0"/>
              <a:t>如果做错了请别责怪我</a:t>
            </a:r>
            <a:r>
              <a:rPr lang="en-US" altLang="zh-CN" sz="2400" dirty="0" smtClean="0"/>
              <a:t>(</a:t>
            </a:r>
            <a:r>
              <a:rPr lang="zh-CN" altLang="en-US" sz="2400" dirty="0" smtClean="0"/>
              <a:t>是别人让我这么做的</a:t>
            </a:r>
            <a:r>
              <a:rPr lang="en-US" altLang="zh-CN" sz="2400" dirty="0" smtClean="0"/>
              <a:t>)</a:t>
            </a:r>
            <a:endParaRPr lang="en-US" sz="2400" dirty="0"/>
          </a:p>
          <a:p>
            <a:r>
              <a:rPr lang="zh-CN" altLang="en-US" sz="2800" dirty="0" smtClean="0"/>
              <a:t>没用的变量和代码没有移除</a:t>
            </a:r>
            <a:endParaRPr lang="en-US" sz="2800" dirty="0"/>
          </a:p>
          <a:p>
            <a:pPr lvl="1"/>
            <a:r>
              <a:rPr lang="zh-CN" altLang="en-US" sz="2400" dirty="0" smtClean="0"/>
              <a:t>我怎么能够确定我们不需要它</a:t>
            </a:r>
            <a:r>
              <a:rPr lang="en-US" altLang="zh-CN" sz="2400" dirty="0" smtClean="0"/>
              <a:t>?</a:t>
            </a:r>
            <a:endParaRPr lang="en-US" sz="2400" dirty="0"/>
          </a:p>
          <a:p>
            <a:r>
              <a:rPr lang="zh-CN" altLang="en-US" sz="2600" dirty="0" smtClean="0"/>
              <a:t>没有时间清理</a:t>
            </a:r>
            <a:endParaRPr lang="en-US" sz="2600" dirty="0"/>
          </a:p>
          <a:p>
            <a:pPr lvl="1"/>
            <a:r>
              <a:rPr lang="zh-CN" altLang="en-US" sz="2400" dirty="0" smtClean="0"/>
              <a:t>我现在还有很多事情做</a:t>
            </a:r>
            <a:r>
              <a:rPr lang="en-US" altLang="zh-CN" sz="2400" dirty="0" smtClean="0"/>
              <a:t>,</a:t>
            </a:r>
            <a:r>
              <a:rPr lang="zh-CN" altLang="en-US" sz="2400" dirty="0" smtClean="0"/>
              <a:t>不能花</a:t>
            </a:r>
            <a:r>
              <a:rPr lang="zh-CN" altLang="en-US" sz="2400" dirty="0" smtClean="0"/>
              <a:t>时间在这个上面</a:t>
            </a:r>
            <a:endParaRPr lang="en-US" sz="2400" dirty="0"/>
          </a:p>
          <a:p>
            <a:r>
              <a:rPr lang="zh-CN" altLang="en-US" sz="2600" dirty="0" smtClean="0"/>
              <a:t>遵循相同的坏模式</a:t>
            </a:r>
            <a:endParaRPr lang="en-US" sz="2600" dirty="0" smtClean="0"/>
          </a:p>
          <a:p>
            <a:pPr lvl="1"/>
            <a:r>
              <a:rPr lang="zh-CN" altLang="en-US" sz="2400" dirty="0" smtClean="0"/>
              <a:t>我不能忍受以不同或者更好的方式做到这一点</a:t>
            </a:r>
            <a:endParaRPr lang="en-US" sz="2800" dirty="0"/>
          </a:p>
        </p:txBody>
      </p:sp>
    </p:spTree>
    <p:extLst>
      <p:ext uri="{BB962C8B-B14F-4D97-AF65-F5344CB8AC3E}">
        <p14:creationId xmlns:p14="http://schemas.microsoft.com/office/powerpoint/2010/main" val="35455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4400" dirty="0"/>
              <a:t>Fear</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en-US" sz="2800" dirty="0"/>
              <a:t>Checking what doesn’t need to be checked</a:t>
            </a:r>
          </a:p>
          <a:p>
            <a:pPr lvl="1"/>
            <a:r>
              <a:rPr lang="en-US" sz="2400" dirty="0"/>
              <a:t>I can’t be sure I’ll be looked after</a:t>
            </a:r>
          </a:p>
          <a:p>
            <a:r>
              <a:rPr lang="en-US" sz="2800" dirty="0"/>
              <a:t>Checking again and again</a:t>
            </a:r>
          </a:p>
          <a:p>
            <a:pPr lvl="1"/>
            <a:r>
              <a:rPr lang="en-US" sz="2400" dirty="0"/>
              <a:t>I can’t remember if I did or not, I can’t count on it</a:t>
            </a:r>
          </a:p>
          <a:p>
            <a:pPr lvl="1"/>
            <a:r>
              <a:rPr lang="en-US" sz="2400" dirty="0"/>
              <a:t>That was in a team-mate’s code, they might have changed it without telling me</a:t>
            </a:r>
          </a:p>
          <a:p>
            <a:r>
              <a:rPr lang="en-US" sz="2600" dirty="0"/>
              <a:t>Doing everything by hand </a:t>
            </a:r>
          </a:p>
          <a:p>
            <a:pPr lvl="1"/>
            <a:r>
              <a:rPr lang="en-US" sz="2400" dirty="0"/>
              <a:t>I need to see it, step through it</a:t>
            </a:r>
          </a:p>
          <a:p>
            <a:pPr lvl="1"/>
            <a:r>
              <a:rPr lang="en-US" sz="2400" dirty="0"/>
              <a:t>I can’t trust anyone else’s code</a:t>
            </a:r>
          </a:p>
          <a:p>
            <a:pPr lvl="1"/>
            <a:r>
              <a:rPr lang="en-US" sz="2400" dirty="0"/>
              <a:t>I’ve been hurt before</a:t>
            </a:r>
          </a:p>
        </p:txBody>
      </p:sp>
      <p:sp>
        <p:nvSpPr>
          <p:cNvPr id="9" name="Rectangle 8">
            <a:extLst>
              <a:ext uri="{FF2B5EF4-FFF2-40B4-BE49-F238E27FC236}">
                <a16:creationId xmlns:a16="http://schemas.microsoft.com/office/drawing/2014/main" id="{883F2FC3-29C4-4343-B6BE-D7665AF46B22}"/>
              </a:ext>
            </a:extLst>
          </p:cNvPr>
          <p:cNvSpPr/>
          <p:nvPr/>
        </p:nvSpPr>
        <p:spPr>
          <a:xfrm>
            <a:off x="704954" y="978012"/>
            <a:ext cx="7907418" cy="523220"/>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if (</a:t>
            </a:r>
            <a:r>
              <a:rPr lang="en-US" sz="2800" dirty="0" err="1">
                <a:solidFill>
                  <a:schemeClr val="bg1"/>
                </a:solidFill>
                <a:latin typeface="Consolas" panose="020B0609020204030204" pitchFamily="49" charset="0"/>
              </a:rPr>
              <a:t>pPolicy</a:t>
            </a:r>
            <a:r>
              <a:rPr lang="en-US" sz="2800" dirty="0">
                <a:solidFill>
                  <a:schemeClr val="bg1"/>
                </a:solidFill>
                <a:latin typeface="Consolas" panose="020B0609020204030204" pitchFamily="49" charset="0"/>
              </a:rPr>
              <a:t>) { delete </a:t>
            </a:r>
            <a:r>
              <a:rPr lang="en-US" sz="2800" dirty="0" err="1">
                <a:solidFill>
                  <a:schemeClr val="bg1"/>
                </a:solidFill>
                <a:latin typeface="Consolas" panose="020B0609020204030204" pitchFamily="49" charset="0"/>
              </a:rPr>
              <a:t>pPolicy</a:t>
            </a:r>
            <a:r>
              <a:rPr lang="en-US" sz="2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77794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9" grpId="0"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zh-CN" altLang="en-US" sz="4400" dirty="0"/>
              <a:t>恐惧</a:t>
            </a:r>
            <a:endParaRPr lang="en-US" sz="4400" dirty="0"/>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zh-CN" altLang="en-US" sz="2800" dirty="0" smtClean="0"/>
              <a:t>检查那些不需要检查的</a:t>
            </a:r>
            <a:r>
              <a:rPr lang="en-US" altLang="zh-CN" sz="2800" dirty="0" smtClean="0"/>
              <a:t>(</a:t>
            </a:r>
            <a:r>
              <a:rPr lang="zh-CN" altLang="en-US" sz="2800" dirty="0" smtClean="0"/>
              <a:t>指针判空后</a:t>
            </a:r>
            <a:r>
              <a:rPr lang="en-US" altLang="zh-CN" sz="2800" dirty="0" smtClean="0"/>
              <a:t>delete</a:t>
            </a:r>
            <a:r>
              <a:rPr lang="en-US" altLang="zh-CN" sz="2800" dirty="0" smtClean="0"/>
              <a:t>)</a:t>
            </a:r>
            <a:endParaRPr lang="en-US" sz="2800" dirty="0"/>
          </a:p>
          <a:p>
            <a:pPr lvl="1"/>
            <a:r>
              <a:rPr lang="zh-CN" altLang="en-US" sz="2400" dirty="0" smtClean="0"/>
              <a:t>我不确定不会有这样的场景出现</a:t>
            </a:r>
            <a:endParaRPr lang="en-US" sz="2400" dirty="0"/>
          </a:p>
          <a:p>
            <a:r>
              <a:rPr lang="zh-CN" altLang="en-US" sz="2800" dirty="0" smtClean="0"/>
              <a:t>一次又一次地检查</a:t>
            </a:r>
            <a:endParaRPr lang="en-US" sz="2800" dirty="0"/>
          </a:p>
          <a:p>
            <a:pPr lvl="1"/>
            <a:r>
              <a:rPr lang="zh-CN" altLang="en-US" sz="2400" dirty="0" smtClean="0"/>
              <a:t>我不记得我有没有做过检查</a:t>
            </a:r>
            <a:r>
              <a:rPr lang="en-US" altLang="zh-CN" sz="2400" dirty="0" smtClean="0"/>
              <a:t>,</a:t>
            </a:r>
            <a:r>
              <a:rPr lang="zh-CN" altLang="en-US" sz="2400" dirty="0" smtClean="0"/>
              <a:t>我不能指望已经检查过了</a:t>
            </a:r>
            <a:endParaRPr lang="en-US" sz="2400" dirty="0"/>
          </a:p>
          <a:p>
            <a:pPr lvl="1"/>
            <a:r>
              <a:rPr lang="zh-CN" altLang="en-US" sz="2400" dirty="0" smtClean="0"/>
              <a:t>这是同事的代码</a:t>
            </a:r>
            <a:r>
              <a:rPr lang="en-US" altLang="zh-CN" sz="2400" dirty="0" smtClean="0"/>
              <a:t>,</a:t>
            </a:r>
            <a:r>
              <a:rPr lang="zh-CN" altLang="en-US" sz="2400" dirty="0" smtClean="0"/>
              <a:t>他们可能不通知我就改掉了代码</a:t>
            </a:r>
            <a:endParaRPr lang="en-US" sz="2400" dirty="0" smtClean="0"/>
          </a:p>
          <a:p>
            <a:r>
              <a:rPr lang="zh-CN" altLang="en-US" sz="2600" dirty="0" smtClean="0"/>
              <a:t>自己完成所有事情</a:t>
            </a:r>
            <a:r>
              <a:rPr lang="en-US" sz="2600" dirty="0" smtClean="0"/>
              <a:t> </a:t>
            </a:r>
          </a:p>
          <a:p>
            <a:pPr lvl="1"/>
            <a:r>
              <a:rPr lang="zh-CN" altLang="en-US" sz="2400" dirty="0" smtClean="0"/>
              <a:t>我需要看到它</a:t>
            </a:r>
            <a:r>
              <a:rPr lang="en-US" altLang="zh-CN" sz="2400" dirty="0" smtClean="0"/>
              <a:t>,</a:t>
            </a:r>
            <a:r>
              <a:rPr lang="zh-CN" altLang="en-US" sz="2400" dirty="0" smtClean="0"/>
              <a:t>逐步完成它</a:t>
            </a:r>
            <a:endParaRPr lang="en-US" sz="2400" dirty="0"/>
          </a:p>
          <a:p>
            <a:pPr lvl="1"/>
            <a:r>
              <a:rPr lang="zh-CN" altLang="en-US" sz="2400" dirty="0" smtClean="0"/>
              <a:t>我不能信任其它任何人的代码</a:t>
            </a:r>
            <a:endParaRPr lang="en-US" sz="2400" dirty="0"/>
          </a:p>
          <a:p>
            <a:pPr lvl="1"/>
            <a:r>
              <a:rPr lang="zh-CN" altLang="en-US" sz="2400" dirty="0" smtClean="0"/>
              <a:t>我以前被坑过</a:t>
            </a:r>
            <a:endParaRPr lang="en-US" sz="2400" dirty="0"/>
          </a:p>
        </p:txBody>
      </p:sp>
    </p:spTree>
    <p:extLst>
      <p:ext uri="{BB962C8B-B14F-4D97-AF65-F5344CB8AC3E}">
        <p14:creationId xmlns:p14="http://schemas.microsoft.com/office/powerpoint/2010/main" val="146829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844419" y="5481956"/>
            <a:ext cx="3854528" cy="1278466"/>
          </a:xfrm>
        </p:spPr>
        <p:txBody>
          <a:bodyPr>
            <a:normAutofit/>
          </a:bodyPr>
          <a:lstStyle/>
          <a:p>
            <a:r>
              <a:rPr lang="en-US" sz="4400" dirty="0"/>
              <a:t>Arrogance</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965886"/>
          </a:xfrm>
        </p:spPr>
        <p:txBody>
          <a:bodyPr>
            <a:normAutofit lnSpcReduction="10000"/>
          </a:bodyPr>
          <a:lstStyle/>
          <a:p>
            <a:r>
              <a:rPr lang="en-US" sz="2400" dirty="0"/>
              <a:t>Tiny variable names</a:t>
            </a:r>
          </a:p>
          <a:p>
            <a:pPr lvl="1"/>
            <a:r>
              <a:rPr lang="en-US" sz="2000" dirty="0"/>
              <a:t>Aren’t you smart enough to figure out what these are?</a:t>
            </a:r>
          </a:p>
          <a:p>
            <a:r>
              <a:rPr lang="en-US" sz="2400" dirty="0"/>
              <a:t>Obscure function names</a:t>
            </a:r>
          </a:p>
          <a:p>
            <a:pPr lvl="1"/>
            <a:r>
              <a:rPr lang="en-US" sz="2000" dirty="0"/>
              <a:t>Why should I explain myself to people who can’t understand it without an explanation?</a:t>
            </a:r>
          </a:p>
          <a:p>
            <a:r>
              <a:rPr lang="en-US" sz="2400" dirty="0"/>
              <a:t>Deliberately opaque names</a:t>
            </a:r>
          </a:p>
          <a:p>
            <a:pPr lvl="1"/>
            <a:r>
              <a:rPr lang="en-US" sz="2000" dirty="0"/>
              <a:t>foo and bar considered harmful</a:t>
            </a:r>
          </a:p>
          <a:p>
            <a:pPr lvl="1"/>
            <a:r>
              <a:rPr lang="en-US" sz="2000" dirty="0"/>
              <a:t>f(), g(), </a:t>
            </a:r>
            <a:r>
              <a:rPr lang="en-US" sz="2000" dirty="0" err="1"/>
              <a:t>etc</a:t>
            </a:r>
            <a:r>
              <a:rPr lang="en-US" sz="2000" dirty="0"/>
              <a:t> not much better</a:t>
            </a:r>
          </a:p>
          <a:p>
            <a:r>
              <a:rPr lang="en-US" sz="2400" dirty="0"/>
              <a:t>Raw loops, own containers, own algorithms</a:t>
            </a:r>
          </a:p>
          <a:p>
            <a:pPr lvl="1"/>
            <a:r>
              <a:rPr lang="en-US" sz="2000" dirty="0"/>
              <a:t>In most cases</a:t>
            </a:r>
          </a:p>
          <a:p>
            <a:pPr lvl="1"/>
            <a:r>
              <a:rPr lang="en-US" sz="2000" dirty="0"/>
              <a:t>Perhaps “it </a:t>
            </a:r>
            <a:r>
              <a:rPr lang="en-US" sz="2000" dirty="0" err="1"/>
              <a:t>ain’t</a:t>
            </a:r>
            <a:r>
              <a:rPr lang="en-US" sz="2000" dirty="0"/>
              <a:t> bragging if you can do it” applies</a:t>
            </a:r>
          </a:p>
          <a:p>
            <a:r>
              <a:rPr lang="en-US" sz="2400" dirty="0"/>
              <a:t>Sneering comments and names</a:t>
            </a:r>
          </a:p>
          <a:p>
            <a:pPr lvl="1"/>
            <a:r>
              <a:rPr lang="en-US" sz="2000" dirty="0"/>
              <a:t>If you say </a:t>
            </a:r>
            <a:r>
              <a:rPr lang="en-US" sz="2000" dirty="0" err="1"/>
              <a:t>lusers</a:t>
            </a:r>
            <a:r>
              <a:rPr lang="en-US" sz="2000" dirty="0"/>
              <a:t>, </a:t>
            </a:r>
            <a:r>
              <a:rPr lang="en-US" sz="2000" dirty="0" err="1"/>
              <a:t>pebcak</a:t>
            </a:r>
            <a:r>
              <a:rPr lang="en-US" sz="2000" dirty="0"/>
              <a:t>, and </a:t>
            </a:r>
            <a:r>
              <a:rPr lang="en-US" sz="2000" dirty="0" err="1"/>
              <a:t>rtfm</a:t>
            </a:r>
            <a:r>
              <a:rPr lang="en-US" sz="2000" dirty="0"/>
              <a:t> in slack, you say it in your code too</a:t>
            </a:r>
          </a:p>
        </p:txBody>
      </p:sp>
      <p:sp>
        <p:nvSpPr>
          <p:cNvPr id="4" name="Rectangle 3">
            <a:extLst>
              <a:ext uri="{FF2B5EF4-FFF2-40B4-BE49-F238E27FC236}">
                <a16:creationId xmlns:a16="http://schemas.microsoft.com/office/drawing/2014/main" id="{40BAC3B7-40D3-4810-9022-43429C2E5303}"/>
              </a:ext>
            </a:extLst>
          </p:cNvPr>
          <p:cNvSpPr/>
          <p:nvPr/>
        </p:nvSpPr>
        <p:spPr>
          <a:xfrm>
            <a:off x="923551" y="5481955"/>
            <a:ext cx="7999223" cy="523220"/>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void </a:t>
            </a:r>
            <a:r>
              <a:rPr lang="en-US" sz="2800" dirty="0" err="1">
                <a:solidFill>
                  <a:schemeClr val="bg1"/>
                </a:solidFill>
                <a:latin typeface="Consolas" panose="020B0609020204030204" pitchFamily="49" charset="0"/>
              </a:rPr>
              <a:t>UndoStevesNonsense</a:t>
            </a:r>
            <a:r>
              <a:rPr lang="en-US" sz="2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83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844419" y="5481956"/>
            <a:ext cx="3854528" cy="1278466"/>
          </a:xfrm>
        </p:spPr>
        <p:txBody>
          <a:bodyPr>
            <a:normAutofit/>
          </a:bodyPr>
          <a:lstStyle/>
          <a:p>
            <a:r>
              <a:rPr lang="zh-CN" altLang="en-US" sz="4400" dirty="0" smtClean="0"/>
              <a:t>傲慢</a:t>
            </a:r>
            <a:endParaRPr lang="en-US" sz="4400" dirty="0"/>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965886"/>
          </a:xfrm>
        </p:spPr>
        <p:txBody>
          <a:bodyPr>
            <a:normAutofit/>
          </a:bodyPr>
          <a:lstStyle/>
          <a:p>
            <a:r>
              <a:rPr lang="zh-CN" altLang="en-US" sz="2400" dirty="0" smtClean="0"/>
              <a:t>小的变量名</a:t>
            </a:r>
            <a:r>
              <a:rPr lang="en-US" altLang="zh-CN" sz="2400" dirty="0" smtClean="0"/>
              <a:t>(</a:t>
            </a:r>
            <a:r>
              <a:rPr lang="en-US" altLang="zh-CN" sz="2400" dirty="0" err="1" smtClean="0"/>
              <a:t>a,b,r</a:t>
            </a:r>
            <a:r>
              <a:rPr lang="zh-CN" altLang="en-US" sz="2400" dirty="0" smtClean="0"/>
              <a:t>之类的</a:t>
            </a:r>
            <a:r>
              <a:rPr lang="en-US" altLang="zh-CN" sz="2400" dirty="0" smtClean="0"/>
              <a:t>)</a:t>
            </a:r>
            <a:endParaRPr lang="en-US" sz="2400" dirty="0"/>
          </a:p>
          <a:p>
            <a:pPr lvl="1"/>
            <a:r>
              <a:rPr lang="zh-CN" altLang="en-US" sz="2000" dirty="0" smtClean="0"/>
              <a:t>你笨到不能自己弄清楚这些是什么</a:t>
            </a:r>
            <a:r>
              <a:rPr lang="zh-CN" altLang="en-US" sz="2000" dirty="0" smtClean="0"/>
              <a:t>吗</a:t>
            </a:r>
            <a:r>
              <a:rPr lang="en-US" altLang="zh-CN" sz="2000" dirty="0" smtClean="0"/>
              <a:t>?</a:t>
            </a:r>
            <a:endParaRPr lang="en-US" sz="2000" dirty="0"/>
          </a:p>
          <a:p>
            <a:r>
              <a:rPr lang="zh-CN" altLang="en-US" sz="2400" dirty="0"/>
              <a:t>晦涩</a:t>
            </a:r>
            <a:r>
              <a:rPr lang="zh-CN" altLang="en-US" sz="2400" dirty="0" smtClean="0"/>
              <a:t>的函数名</a:t>
            </a:r>
            <a:endParaRPr lang="en-US" sz="2400" dirty="0"/>
          </a:p>
          <a:p>
            <a:pPr lvl="1"/>
            <a:r>
              <a:rPr lang="zh-CN" altLang="en-US" sz="2000" dirty="0" smtClean="0"/>
              <a:t>为什么要向自己无法理解的人解释呢</a:t>
            </a:r>
            <a:r>
              <a:rPr lang="en-US" altLang="zh-CN" sz="2000" dirty="0" smtClean="0"/>
              <a:t>?</a:t>
            </a:r>
            <a:endParaRPr lang="en-US" sz="2000" dirty="0"/>
          </a:p>
          <a:p>
            <a:r>
              <a:rPr lang="zh-CN" altLang="en-US" sz="2400" dirty="0"/>
              <a:t>有</a:t>
            </a:r>
            <a:r>
              <a:rPr lang="zh-CN" altLang="en-US" sz="2400" dirty="0" smtClean="0"/>
              <a:t>意不清晰的命名</a:t>
            </a:r>
            <a:endParaRPr lang="en-US" sz="2400" dirty="0"/>
          </a:p>
          <a:p>
            <a:pPr lvl="1"/>
            <a:r>
              <a:rPr lang="en-US" sz="2000" dirty="0"/>
              <a:t>foo and bar considered harmful</a:t>
            </a:r>
          </a:p>
          <a:p>
            <a:pPr lvl="1"/>
            <a:r>
              <a:rPr lang="en-US" sz="2000" dirty="0"/>
              <a:t>f(), g(), </a:t>
            </a:r>
            <a:r>
              <a:rPr lang="en-US" sz="2000" dirty="0" err="1"/>
              <a:t>etc</a:t>
            </a:r>
            <a:r>
              <a:rPr lang="en-US" sz="2000" dirty="0"/>
              <a:t> not much better</a:t>
            </a:r>
          </a:p>
          <a:p>
            <a:r>
              <a:rPr lang="zh-CN" altLang="en-US" sz="2400" dirty="0" smtClean="0"/>
              <a:t>原始循环</a:t>
            </a:r>
            <a:r>
              <a:rPr lang="en-US" altLang="zh-CN" sz="2400" dirty="0" smtClean="0"/>
              <a:t>,</a:t>
            </a:r>
            <a:r>
              <a:rPr lang="zh-CN" altLang="en-US" sz="2400" dirty="0" smtClean="0"/>
              <a:t>自己的容器</a:t>
            </a:r>
            <a:r>
              <a:rPr lang="en-US" altLang="zh-CN" sz="2400" dirty="0" smtClean="0"/>
              <a:t>,</a:t>
            </a:r>
            <a:r>
              <a:rPr lang="zh-CN" altLang="en-US" sz="2400" dirty="0" smtClean="0"/>
              <a:t>自己的算法</a:t>
            </a:r>
            <a:endParaRPr lang="en-US" sz="2400" dirty="0" smtClean="0"/>
          </a:p>
          <a:p>
            <a:pPr lvl="1"/>
            <a:r>
              <a:rPr lang="zh-CN" altLang="en-US" sz="2000" dirty="0" smtClean="0"/>
              <a:t>在大多数情况下</a:t>
            </a:r>
            <a:endParaRPr lang="en-US" sz="2000" dirty="0" smtClean="0"/>
          </a:p>
          <a:p>
            <a:pPr lvl="1"/>
            <a:r>
              <a:rPr lang="zh-CN" altLang="en-US" sz="2000" dirty="0" smtClean="0"/>
              <a:t>也适用于</a:t>
            </a:r>
            <a:r>
              <a:rPr lang="en-US" altLang="zh-CN" sz="2000" dirty="0" smtClean="0"/>
              <a:t>”</a:t>
            </a:r>
            <a:r>
              <a:rPr lang="zh-CN" altLang="en-US" sz="2000" dirty="0" smtClean="0"/>
              <a:t>不是跟你吹牛我能做到这一点</a:t>
            </a:r>
            <a:r>
              <a:rPr lang="en-US" altLang="zh-CN" sz="2000" dirty="0" smtClean="0"/>
              <a:t>”</a:t>
            </a:r>
            <a:endParaRPr lang="en-US" sz="2000" dirty="0"/>
          </a:p>
          <a:p>
            <a:r>
              <a:rPr lang="zh-CN" altLang="en-US" sz="2400" dirty="0" smtClean="0"/>
              <a:t>冷嘲热讽的注释和命名</a:t>
            </a:r>
            <a:endParaRPr lang="en-US" sz="2400" dirty="0"/>
          </a:p>
          <a:p>
            <a:pPr lvl="1"/>
            <a:r>
              <a:rPr lang="en-US" sz="2000" dirty="0"/>
              <a:t>If you say </a:t>
            </a:r>
            <a:r>
              <a:rPr lang="en-US" sz="2000" dirty="0" err="1"/>
              <a:t>lusers</a:t>
            </a:r>
            <a:r>
              <a:rPr lang="en-US" sz="2000" dirty="0"/>
              <a:t>, </a:t>
            </a:r>
            <a:r>
              <a:rPr lang="en-US" sz="2000" dirty="0" err="1"/>
              <a:t>pebcak</a:t>
            </a:r>
            <a:r>
              <a:rPr lang="en-US" sz="2000" dirty="0"/>
              <a:t>, and </a:t>
            </a:r>
            <a:r>
              <a:rPr lang="en-US" sz="2000" dirty="0" err="1"/>
              <a:t>rtfm</a:t>
            </a:r>
            <a:r>
              <a:rPr lang="en-US" sz="2000" dirty="0"/>
              <a:t> in slack, you say it in your code too</a:t>
            </a:r>
          </a:p>
        </p:txBody>
      </p:sp>
    </p:spTree>
    <p:extLst>
      <p:ext uri="{BB962C8B-B14F-4D97-AF65-F5344CB8AC3E}">
        <p14:creationId xmlns:p14="http://schemas.microsoft.com/office/powerpoint/2010/main" val="338352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E5C54B-1F20-4630-8A48-444A094B2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87072" cy="6858000"/>
          </a:xfrm>
          <a:prstGeom prst="rect">
            <a:avLst/>
          </a:prstGeom>
        </p:spPr>
      </p:pic>
    </p:spTree>
    <p:extLst>
      <p:ext uri="{BB962C8B-B14F-4D97-AF65-F5344CB8AC3E}">
        <p14:creationId xmlns:p14="http://schemas.microsoft.com/office/powerpoint/2010/main" val="307400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6207277" y="5442587"/>
            <a:ext cx="3854528" cy="1278466"/>
          </a:xfrm>
        </p:spPr>
        <p:txBody>
          <a:bodyPr>
            <a:normAutofit/>
          </a:bodyPr>
          <a:lstStyle/>
          <a:p>
            <a:r>
              <a:rPr lang="en-US" sz="4400" dirty="0"/>
              <a:t>Selfishness</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943026"/>
          </a:xfrm>
        </p:spPr>
        <p:txBody>
          <a:bodyPr>
            <a:normAutofit/>
          </a:bodyPr>
          <a:lstStyle/>
          <a:p>
            <a:r>
              <a:rPr lang="en-US" sz="2800" dirty="0"/>
              <a:t>No time taken to clean up: refactor, rearrange, rename</a:t>
            </a:r>
          </a:p>
          <a:p>
            <a:pPr lvl="1"/>
            <a:r>
              <a:rPr lang="en-US" sz="2400" dirty="0"/>
              <a:t>Why should I spend my time making things easy for you?</a:t>
            </a:r>
          </a:p>
          <a:p>
            <a:r>
              <a:rPr lang="en-US" sz="2800"/>
              <a:t>Short </a:t>
            </a:r>
            <a:r>
              <a:rPr lang="en-US" sz="2800" dirty="0"/>
              <a:t>and </a:t>
            </a:r>
            <a:r>
              <a:rPr lang="en-US" sz="2800"/>
              <a:t>opaque names, magic numbers</a:t>
            </a:r>
            <a:endParaRPr lang="en-US" sz="2800" dirty="0"/>
          </a:p>
          <a:p>
            <a:pPr lvl="1"/>
            <a:r>
              <a:rPr lang="en-US" sz="2400" dirty="0"/>
              <a:t>I’m being measured here, and I’ve got tickets to close</a:t>
            </a:r>
          </a:p>
          <a:p>
            <a:r>
              <a:rPr lang="en-US" sz="2800" dirty="0"/>
              <a:t>Side effects and consequences everywhere</a:t>
            </a:r>
          </a:p>
          <a:p>
            <a:pPr lvl="1"/>
            <a:r>
              <a:rPr lang="en-US" sz="2400" dirty="0"/>
              <a:t>Public variables because it’s quicker</a:t>
            </a:r>
          </a:p>
          <a:p>
            <a:pPr lvl="1"/>
            <a:r>
              <a:rPr lang="en-US" sz="2400" dirty="0"/>
              <a:t>Mutable global state because it’s quicker</a:t>
            </a:r>
          </a:p>
          <a:p>
            <a:r>
              <a:rPr lang="en-US" sz="2800" dirty="0"/>
              <a:t>Information Hoarding</a:t>
            </a:r>
          </a:p>
          <a:p>
            <a:pPr lvl="1"/>
            <a:r>
              <a:rPr lang="en-US" sz="2400" dirty="0"/>
              <a:t>My job is safe if nobody else can do this</a:t>
            </a:r>
          </a:p>
        </p:txBody>
      </p:sp>
    </p:spTree>
    <p:extLst>
      <p:ext uri="{BB962C8B-B14F-4D97-AF65-F5344CB8AC3E}">
        <p14:creationId xmlns:p14="http://schemas.microsoft.com/office/powerpoint/2010/main" val="39744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6207277" y="5442587"/>
            <a:ext cx="3854528" cy="1278466"/>
          </a:xfrm>
        </p:spPr>
        <p:txBody>
          <a:bodyPr>
            <a:normAutofit/>
          </a:bodyPr>
          <a:lstStyle/>
          <a:p>
            <a:r>
              <a:rPr lang="zh-CN" altLang="en-US" sz="4400" dirty="0" smtClean="0"/>
              <a:t>自私</a:t>
            </a:r>
            <a:endParaRPr lang="en-US" sz="4400" dirty="0"/>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943026"/>
          </a:xfrm>
        </p:spPr>
        <p:txBody>
          <a:bodyPr>
            <a:normAutofit/>
          </a:bodyPr>
          <a:lstStyle/>
          <a:p>
            <a:r>
              <a:rPr lang="zh-CN" altLang="en-US" sz="2800" dirty="0" smtClean="0"/>
              <a:t>没有时间清理</a:t>
            </a:r>
            <a:r>
              <a:rPr lang="en-US" altLang="zh-CN" sz="2800" dirty="0" smtClean="0"/>
              <a:t>:</a:t>
            </a:r>
            <a:r>
              <a:rPr lang="zh-CN" altLang="en-US" sz="2800" dirty="0" smtClean="0"/>
              <a:t>重构、重排、调整命名</a:t>
            </a:r>
            <a:endParaRPr lang="en-US" sz="2800" dirty="0" smtClean="0"/>
          </a:p>
          <a:p>
            <a:pPr lvl="1"/>
            <a:r>
              <a:rPr lang="zh-CN" altLang="en-US" sz="2400" dirty="0" smtClean="0"/>
              <a:t>为什么我要花费自己的时间来为你提供便利</a:t>
            </a:r>
            <a:r>
              <a:rPr lang="en-US" altLang="zh-CN" sz="2400" dirty="0" smtClean="0"/>
              <a:t>?</a:t>
            </a:r>
            <a:endParaRPr lang="en-US" sz="2400" dirty="0" smtClean="0"/>
          </a:p>
          <a:p>
            <a:r>
              <a:rPr lang="zh-CN" altLang="en-US" sz="2800" dirty="0" smtClean="0"/>
              <a:t>短小且含混不清的命名、魔数</a:t>
            </a:r>
            <a:endParaRPr lang="en-US" sz="2800" dirty="0"/>
          </a:p>
          <a:p>
            <a:pPr lvl="1"/>
            <a:r>
              <a:rPr lang="zh-CN" altLang="en-US" sz="2400" dirty="0" smtClean="0"/>
              <a:t>在我这里已经正常工作了</a:t>
            </a:r>
            <a:r>
              <a:rPr lang="en-US" altLang="zh-CN" sz="2400" dirty="0" smtClean="0"/>
              <a:t>,</a:t>
            </a:r>
            <a:r>
              <a:rPr lang="zh-CN" altLang="en-US" sz="2400" dirty="0" smtClean="0"/>
              <a:t>不需要再调整</a:t>
            </a:r>
            <a:r>
              <a:rPr lang="en-US" altLang="zh-CN" sz="2400" dirty="0" smtClean="0"/>
              <a:t>/</a:t>
            </a:r>
            <a:r>
              <a:rPr lang="zh-CN" altLang="en-US" sz="2400" dirty="0" smtClean="0"/>
              <a:t>修改</a:t>
            </a:r>
            <a:endParaRPr lang="en-US" sz="2400" dirty="0"/>
          </a:p>
          <a:p>
            <a:r>
              <a:rPr lang="zh-CN" altLang="en-US" sz="2800" dirty="0" smtClean="0"/>
              <a:t>影响到很多地方的</a:t>
            </a:r>
            <a:r>
              <a:rPr lang="zh-CN" altLang="en-US" sz="2800" dirty="0" smtClean="0"/>
              <a:t>副作用和后果</a:t>
            </a:r>
            <a:endParaRPr lang="en-US" sz="2800" dirty="0" smtClean="0"/>
          </a:p>
          <a:p>
            <a:pPr lvl="1"/>
            <a:r>
              <a:rPr lang="zh-CN" altLang="en-US" sz="2400" dirty="0" smtClean="0"/>
              <a:t>使用公共变量比较快</a:t>
            </a:r>
            <a:endParaRPr lang="en-US" sz="2400" dirty="0" smtClean="0"/>
          </a:p>
          <a:p>
            <a:pPr lvl="1"/>
            <a:r>
              <a:rPr lang="zh-CN" altLang="en-US" sz="2400" dirty="0" smtClean="0"/>
              <a:t>修改全局状态比较快</a:t>
            </a:r>
            <a:endParaRPr lang="en-US" sz="2400" dirty="0"/>
          </a:p>
          <a:p>
            <a:r>
              <a:rPr lang="zh-CN" altLang="en-US" sz="2800" dirty="0" smtClean="0"/>
              <a:t>信息囤积</a:t>
            </a:r>
            <a:endParaRPr lang="en-US" sz="2800" dirty="0"/>
          </a:p>
          <a:p>
            <a:pPr lvl="1"/>
            <a:r>
              <a:rPr lang="zh-CN" altLang="en-US" sz="2400" dirty="0" smtClean="0"/>
              <a:t>如果其他人不能完成这个我的工作就会比较安全</a:t>
            </a:r>
            <a:r>
              <a:rPr lang="en-US" altLang="zh-CN" sz="2400" dirty="0" smtClean="0"/>
              <a:t>(</a:t>
            </a:r>
            <a:r>
              <a:rPr lang="zh-CN" altLang="en-US" sz="2400" dirty="0" smtClean="0"/>
              <a:t>不容易被开除</a:t>
            </a:r>
            <a:r>
              <a:rPr lang="en-US" altLang="zh-CN" sz="2400" dirty="0" smtClean="0"/>
              <a:t>?)</a:t>
            </a:r>
            <a:endParaRPr lang="en-US" sz="2400" dirty="0"/>
          </a:p>
        </p:txBody>
      </p:sp>
    </p:spTree>
    <p:extLst>
      <p:ext uri="{BB962C8B-B14F-4D97-AF65-F5344CB8AC3E}">
        <p14:creationId xmlns:p14="http://schemas.microsoft.com/office/powerpoint/2010/main" val="292757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4400" dirty="0"/>
              <a:t>Laziness</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en-US" sz="2800" dirty="0"/>
              <a:t>Whatever, it works</a:t>
            </a:r>
          </a:p>
          <a:p>
            <a:pPr lvl="1"/>
            <a:r>
              <a:rPr lang="en-US" sz="2400" dirty="0"/>
              <a:t>Mostly, enough anyway</a:t>
            </a:r>
          </a:p>
          <a:p>
            <a:r>
              <a:rPr lang="en-US" sz="2600" dirty="0"/>
              <a:t>No STL, no libraries to speak of</a:t>
            </a:r>
          </a:p>
          <a:p>
            <a:pPr lvl="1"/>
            <a:r>
              <a:rPr lang="en-US" sz="2400" dirty="0"/>
              <a:t>I can’t be learning new stuff, I have code to write</a:t>
            </a:r>
          </a:p>
          <a:p>
            <a:r>
              <a:rPr lang="en-US" sz="2600" dirty="0"/>
              <a:t>No testing, no build automation, no scripts</a:t>
            </a:r>
          </a:p>
          <a:p>
            <a:pPr lvl="1"/>
            <a:r>
              <a:rPr lang="en-US" sz="2400" dirty="0"/>
              <a:t>If you think that matters, you do it</a:t>
            </a:r>
          </a:p>
          <a:p>
            <a:r>
              <a:rPr lang="en-US" sz="2600" dirty="0"/>
              <a:t>Copy-paste-edit</a:t>
            </a:r>
          </a:p>
          <a:p>
            <a:pPr lvl="1"/>
            <a:r>
              <a:rPr lang="en-US" sz="2400" dirty="0"/>
              <a:t>Abstraction? Sounds like work to me!</a:t>
            </a:r>
          </a:p>
          <a:p>
            <a:r>
              <a:rPr lang="en-US" sz="2600" dirty="0"/>
              <a:t>No commitment to the future</a:t>
            </a:r>
          </a:p>
        </p:txBody>
      </p:sp>
    </p:spTree>
    <p:extLst>
      <p:ext uri="{BB962C8B-B14F-4D97-AF65-F5344CB8AC3E}">
        <p14:creationId xmlns:p14="http://schemas.microsoft.com/office/powerpoint/2010/main" val="325979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zh-CN" altLang="en-US" sz="4400" dirty="0" smtClean="0"/>
              <a:t>懒惰</a:t>
            </a:r>
            <a:endParaRPr lang="en-US" sz="4400" dirty="0"/>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zh-CN" altLang="en-US" sz="2800" dirty="0" smtClean="0"/>
              <a:t>反正能工作</a:t>
            </a:r>
            <a:r>
              <a:rPr lang="en-US" altLang="zh-CN" sz="2800" dirty="0" smtClean="0"/>
              <a:t>,</a:t>
            </a:r>
            <a:r>
              <a:rPr lang="zh-CN" altLang="en-US" sz="2800" dirty="0" smtClean="0"/>
              <a:t>管它呢</a:t>
            </a:r>
            <a:endParaRPr lang="en-US" sz="2800" dirty="0"/>
          </a:p>
          <a:p>
            <a:pPr lvl="1"/>
            <a:r>
              <a:rPr lang="zh-CN" altLang="en-US" sz="2400" dirty="0" smtClean="0"/>
              <a:t>在大多数情况下</a:t>
            </a:r>
            <a:r>
              <a:rPr lang="en-US" altLang="zh-CN" sz="2400" dirty="0" smtClean="0"/>
              <a:t>,</a:t>
            </a:r>
            <a:r>
              <a:rPr lang="zh-CN" altLang="en-US" sz="2400" dirty="0" smtClean="0"/>
              <a:t>实现到这程度就够了</a:t>
            </a:r>
            <a:endParaRPr lang="en-US" sz="2400" dirty="0"/>
          </a:p>
          <a:p>
            <a:r>
              <a:rPr lang="zh-CN" altLang="en-US" sz="2600" dirty="0" smtClean="0"/>
              <a:t>不使用</a:t>
            </a:r>
            <a:r>
              <a:rPr lang="en-US" altLang="zh-CN" sz="2600" dirty="0" smtClean="0"/>
              <a:t>STL</a:t>
            </a:r>
            <a:r>
              <a:rPr lang="zh-CN" altLang="en-US" sz="2600" dirty="0" smtClean="0"/>
              <a:t>和其他库</a:t>
            </a:r>
            <a:endParaRPr lang="en-US" sz="2600" dirty="0"/>
          </a:p>
          <a:p>
            <a:pPr lvl="1"/>
            <a:r>
              <a:rPr lang="zh-CN" altLang="en-US" sz="2400" dirty="0" smtClean="0"/>
              <a:t>我没时间学习新东西</a:t>
            </a:r>
            <a:r>
              <a:rPr lang="en-US" altLang="zh-CN" sz="2400" dirty="0" smtClean="0"/>
              <a:t>,</a:t>
            </a:r>
            <a:r>
              <a:rPr lang="zh-CN" altLang="en-US" sz="2400" dirty="0" smtClean="0"/>
              <a:t>我还有代码要写</a:t>
            </a:r>
            <a:endParaRPr lang="en-US" sz="2400" dirty="0"/>
          </a:p>
          <a:p>
            <a:r>
              <a:rPr lang="zh-CN" altLang="en-US" sz="2600" dirty="0" smtClean="0"/>
              <a:t>没有测试、自动化构建、脚本</a:t>
            </a:r>
            <a:endParaRPr lang="en-US" sz="2600" dirty="0" smtClean="0"/>
          </a:p>
          <a:p>
            <a:pPr lvl="1"/>
            <a:r>
              <a:rPr lang="zh-CN" altLang="en-US" sz="2400" dirty="0" smtClean="0"/>
              <a:t>如果你认为这比较重要</a:t>
            </a:r>
            <a:r>
              <a:rPr lang="en-US" altLang="zh-CN" sz="2400" dirty="0" smtClean="0"/>
              <a:t>,</a:t>
            </a:r>
            <a:r>
              <a:rPr lang="zh-CN" altLang="en-US" sz="2400" dirty="0" smtClean="0"/>
              <a:t>你自己整</a:t>
            </a:r>
            <a:endParaRPr lang="en-US" sz="2400" dirty="0" smtClean="0"/>
          </a:p>
          <a:p>
            <a:r>
              <a:rPr lang="zh-CN" altLang="en-US" sz="2600" dirty="0" smtClean="0"/>
              <a:t>复制</a:t>
            </a:r>
            <a:r>
              <a:rPr lang="en-US" altLang="zh-CN" sz="2600" dirty="0" smtClean="0"/>
              <a:t>-</a:t>
            </a:r>
            <a:r>
              <a:rPr lang="zh-CN" altLang="en-US" sz="2600" dirty="0" smtClean="0"/>
              <a:t>黏贴</a:t>
            </a:r>
            <a:r>
              <a:rPr lang="en-US" altLang="zh-CN" sz="2600" dirty="0" smtClean="0"/>
              <a:t>-</a:t>
            </a:r>
            <a:r>
              <a:rPr lang="zh-CN" altLang="en-US" sz="2600" dirty="0" smtClean="0"/>
              <a:t>编辑</a:t>
            </a:r>
            <a:endParaRPr lang="en-US" sz="2600" dirty="0"/>
          </a:p>
          <a:p>
            <a:pPr lvl="1"/>
            <a:r>
              <a:rPr lang="zh-CN" altLang="en-US" sz="2400" dirty="0" smtClean="0"/>
              <a:t>抽象</a:t>
            </a:r>
            <a:r>
              <a:rPr lang="en-US" altLang="zh-CN" sz="2400" dirty="0" smtClean="0"/>
              <a:t>?</a:t>
            </a:r>
            <a:r>
              <a:rPr lang="zh-CN" altLang="en-US" sz="2400" dirty="0" smtClean="0"/>
              <a:t>听起来好像对我有用</a:t>
            </a:r>
            <a:r>
              <a:rPr lang="en-US" altLang="zh-CN" sz="2400" dirty="0" smtClean="0"/>
              <a:t>!</a:t>
            </a:r>
            <a:endParaRPr lang="en-US" sz="2400" dirty="0"/>
          </a:p>
          <a:p>
            <a:r>
              <a:rPr lang="zh-CN" altLang="en-US" sz="2600" dirty="0"/>
              <a:t>对</a:t>
            </a:r>
            <a:r>
              <a:rPr lang="zh-CN" altLang="en-US" sz="2600" dirty="0" smtClean="0"/>
              <a:t>未来没有承诺</a:t>
            </a:r>
            <a:endParaRPr lang="en-US" sz="2600" dirty="0"/>
          </a:p>
        </p:txBody>
      </p:sp>
    </p:spTree>
    <p:extLst>
      <p:ext uri="{BB962C8B-B14F-4D97-AF65-F5344CB8AC3E}">
        <p14:creationId xmlns:p14="http://schemas.microsoft.com/office/powerpoint/2010/main" val="163814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C65C-635F-491C-8A24-2F2C7D0F2CA1}"/>
              </a:ext>
            </a:extLst>
          </p:cNvPr>
          <p:cNvSpPr>
            <a:spLocks noGrp="1"/>
          </p:cNvSpPr>
          <p:nvPr>
            <p:ph type="title"/>
          </p:nvPr>
        </p:nvSpPr>
        <p:spPr/>
        <p:txBody>
          <a:bodyPr/>
          <a:lstStyle/>
          <a:p>
            <a:r>
              <a:rPr lang="en-US" dirty="0"/>
              <a:t>Code Shows Emotions</a:t>
            </a:r>
          </a:p>
        </p:txBody>
      </p:sp>
      <p:sp>
        <p:nvSpPr>
          <p:cNvPr id="3" name="Content Placeholder 2">
            <a:extLst>
              <a:ext uri="{FF2B5EF4-FFF2-40B4-BE49-F238E27FC236}">
                <a16:creationId xmlns:a16="http://schemas.microsoft.com/office/drawing/2014/main" id="{245DA185-4EAD-461A-AF57-91567CEF03F6}"/>
              </a:ext>
            </a:extLst>
          </p:cNvPr>
          <p:cNvSpPr>
            <a:spLocks noGrp="1"/>
          </p:cNvSpPr>
          <p:nvPr>
            <p:ph idx="1"/>
          </p:nvPr>
        </p:nvSpPr>
        <p:spPr/>
        <p:txBody>
          <a:bodyPr>
            <a:normAutofit/>
          </a:bodyPr>
          <a:lstStyle/>
          <a:p>
            <a:r>
              <a:rPr lang="en-US" sz="2800" dirty="0"/>
              <a:t>Fear</a:t>
            </a:r>
          </a:p>
          <a:p>
            <a:r>
              <a:rPr lang="en-US" sz="2800" dirty="0"/>
              <a:t>Arrogance</a:t>
            </a:r>
          </a:p>
          <a:p>
            <a:r>
              <a:rPr lang="en-US" sz="2800" dirty="0"/>
              <a:t>Selfishness </a:t>
            </a:r>
          </a:p>
          <a:p>
            <a:r>
              <a:rPr lang="en-US" sz="2800" dirty="0"/>
              <a:t>Laziness</a:t>
            </a:r>
          </a:p>
        </p:txBody>
      </p:sp>
      <p:pic>
        <p:nvPicPr>
          <p:cNvPr id="4" name="Picture 3">
            <a:extLst>
              <a:ext uri="{FF2B5EF4-FFF2-40B4-BE49-F238E27FC236}">
                <a16:creationId xmlns:a16="http://schemas.microsoft.com/office/drawing/2014/main" id="{B2001CEB-49C0-4D1E-9214-34A3FF6B2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1197935"/>
            <a:ext cx="8572500" cy="6858000"/>
          </a:xfrm>
          <a:prstGeom prst="rect">
            <a:avLst/>
          </a:prstGeom>
        </p:spPr>
      </p:pic>
    </p:spTree>
    <p:extLst>
      <p:ext uri="{BB962C8B-B14F-4D97-AF65-F5344CB8AC3E}">
        <p14:creationId xmlns:p14="http://schemas.microsoft.com/office/powerpoint/2010/main" val="1033374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C65C-635F-491C-8A24-2F2C7D0F2CA1}"/>
              </a:ext>
            </a:extLst>
          </p:cNvPr>
          <p:cNvSpPr>
            <a:spLocks noGrp="1"/>
          </p:cNvSpPr>
          <p:nvPr>
            <p:ph type="title"/>
          </p:nvPr>
        </p:nvSpPr>
        <p:spPr/>
        <p:txBody>
          <a:bodyPr/>
          <a:lstStyle/>
          <a:p>
            <a:r>
              <a:rPr lang="zh-CN" altLang="en-US" dirty="0" smtClean="0"/>
              <a:t>代码展示了情绪</a:t>
            </a:r>
            <a:endParaRPr lang="en-US" dirty="0"/>
          </a:p>
        </p:txBody>
      </p:sp>
      <p:sp>
        <p:nvSpPr>
          <p:cNvPr id="3" name="Content Placeholder 2">
            <a:extLst>
              <a:ext uri="{FF2B5EF4-FFF2-40B4-BE49-F238E27FC236}">
                <a16:creationId xmlns:a16="http://schemas.microsoft.com/office/drawing/2014/main" id="{245DA185-4EAD-461A-AF57-91567CEF03F6}"/>
              </a:ext>
            </a:extLst>
          </p:cNvPr>
          <p:cNvSpPr>
            <a:spLocks noGrp="1"/>
          </p:cNvSpPr>
          <p:nvPr>
            <p:ph idx="1"/>
          </p:nvPr>
        </p:nvSpPr>
        <p:spPr/>
        <p:txBody>
          <a:bodyPr>
            <a:normAutofit/>
          </a:bodyPr>
          <a:lstStyle/>
          <a:p>
            <a:r>
              <a:rPr lang="zh-CN" altLang="en-US" sz="2800" dirty="0" smtClean="0"/>
              <a:t>恐惧</a:t>
            </a:r>
            <a:endParaRPr lang="en-US" sz="2800" dirty="0"/>
          </a:p>
          <a:p>
            <a:r>
              <a:rPr lang="zh-CN" altLang="en-US" sz="2800" dirty="0" smtClean="0"/>
              <a:t>傲慢</a:t>
            </a:r>
            <a:endParaRPr lang="en-US" sz="2800" dirty="0"/>
          </a:p>
          <a:p>
            <a:r>
              <a:rPr lang="zh-CN" altLang="en-US" sz="2800" dirty="0" smtClean="0"/>
              <a:t>自私</a:t>
            </a:r>
            <a:r>
              <a:rPr lang="en-US" sz="2800" dirty="0" smtClean="0"/>
              <a:t> </a:t>
            </a:r>
            <a:endParaRPr lang="en-US" sz="2800" dirty="0"/>
          </a:p>
          <a:p>
            <a:r>
              <a:rPr lang="zh-CN" altLang="en-US" sz="2800" dirty="0" smtClean="0"/>
              <a:t>懒惰</a:t>
            </a:r>
            <a:endParaRPr lang="en-US" sz="2800" dirty="0"/>
          </a:p>
        </p:txBody>
      </p:sp>
      <p:pic>
        <p:nvPicPr>
          <p:cNvPr id="4" name="Picture 3">
            <a:extLst>
              <a:ext uri="{FF2B5EF4-FFF2-40B4-BE49-F238E27FC236}">
                <a16:creationId xmlns:a16="http://schemas.microsoft.com/office/drawing/2014/main" id="{B2001CEB-49C0-4D1E-9214-34A3FF6B2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1197935"/>
            <a:ext cx="8572500" cy="6858000"/>
          </a:xfrm>
          <a:prstGeom prst="rect">
            <a:avLst/>
          </a:prstGeom>
        </p:spPr>
      </p:pic>
    </p:spTree>
    <p:extLst>
      <p:ext uri="{BB962C8B-B14F-4D97-AF65-F5344CB8AC3E}">
        <p14:creationId xmlns:p14="http://schemas.microsoft.com/office/powerpoint/2010/main" val="54784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FA2E-E8D9-4A4B-BEE9-377AAC7638B3}"/>
              </a:ext>
            </a:extLst>
          </p:cNvPr>
          <p:cNvSpPr>
            <a:spLocks noGrp="1"/>
          </p:cNvSpPr>
          <p:nvPr>
            <p:ph type="title"/>
          </p:nvPr>
        </p:nvSpPr>
        <p:spPr/>
        <p:txBody>
          <a:bodyPr/>
          <a:lstStyle/>
          <a:p>
            <a:r>
              <a:rPr lang="en-US" dirty="0"/>
              <a:t>Why Does This Matter?</a:t>
            </a:r>
          </a:p>
        </p:txBody>
      </p:sp>
      <p:sp>
        <p:nvSpPr>
          <p:cNvPr id="3" name="Content Placeholder 2">
            <a:extLst>
              <a:ext uri="{FF2B5EF4-FFF2-40B4-BE49-F238E27FC236}">
                <a16:creationId xmlns:a16="http://schemas.microsoft.com/office/drawing/2014/main" id="{9F9BBCA8-A266-4D2E-A51F-E6A9ADAB5A41}"/>
              </a:ext>
            </a:extLst>
          </p:cNvPr>
          <p:cNvSpPr>
            <a:spLocks noGrp="1"/>
          </p:cNvSpPr>
          <p:nvPr>
            <p:ph idx="1"/>
          </p:nvPr>
        </p:nvSpPr>
        <p:spPr/>
        <p:txBody>
          <a:bodyPr>
            <a:normAutofit/>
          </a:bodyPr>
          <a:lstStyle/>
          <a:p>
            <a:r>
              <a:rPr lang="en-US" sz="2600" dirty="0"/>
              <a:t>Empathy as you read and fix that legacy code</a:t>
            </a:r>
          </a:p>
          <a:p>
            <a:r>
              <a:rPr lang="en-US" sz="2600" dirty="0"/>
              <a:t>Does your team or workplace need to change?</a:t>
            </a:r>
          </a:p>
          <a:p>
            <a:r>
              <a:rPr lang="en-US" sz="2600" dirty="0"/>
              <a:t>A lodestar for yourself as you write new code or tidy old</a:t>
            </a:r>
          </a:p>
        </p:txBody>
      </p:sp>
    </p:spTree>
    <p:extLst>
      <p:ext uri="{BB962C8B-B14F-4D97-AF65-F5344CB8AC3E}">
        <p14:creationId xmlns:p14="http://schemas.microsoft.com/office/powerpoint/2010/main" val="256429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FA2E-E8D9-4A4B-BEE9-377AAC7638B3}"/>
              </a:ext>
            </a:extLst>
          </p:cNvPr>
          <p:cNvSpPr>
            <a:spLocks noGrp="1"/>
          </p:cNvSpPr>
          <p:nvPr>
            <p:ph type="title"/>
          </p:nvPr>
        </p:nvSpPr>
        <p:spPr/>
        <p:txBody>
          <a:bodyPr/>
          <a:lstStyle/>
          <a:p>
            <a:r>
              <a:rPr lang="zh-CN" altLang="en-US" dirty="0" smtClean="0"/>
              <a:t>为什么这很重要</a:t>
            </a:r>
            <a:endParaRPr lang="en-US" dirty="0"/>
          </a:p>
        </p:txBody>
      </p:sp>
      <p:sp>
        <p:nvSpPr>
          <p:cNvPr id="3" name="Content Placeholder 2">
            <a:extLst>
              <a:ext uri="{FF2B5EF4-FFF2-40B4-BE49-F238E27FC236}">
                <a16:creationId xmlns:a16="http://schemas.microsoft.com/office/drawing/2014/main" id="{9F9BBCA8-A266-4D2E-A51F-E6A9ADAB5A41}"/>
              </a:ext>
            </a:extLst>
          </p:cNvPr>
          <p:cNvSpPr>
            <a:spLocks noGrp="1"/>
          </p:cNvSpPr>
          <p:nvPr>
            <p:ph idx="1"/>
          </p:nvPr>
        </p:nvSpPr>
        <p:spPr/>
        <p:txBody>
          <a:bodyPr>
            <a:normAutofit/>
          </a:bodyPr>
          <a:lstStyle/>
          <a:p>
            <a:r>
              <a:rPr lang="zh-CN" altLang="en-US" sz="2600" dirty="0" smtClean="0"/>
              <a:t>在你阅读和调整遗留代码时你能够感受到</a:t>
            </a:r>
            <a:endParaRPr lang="en-US" sz="2600" dirty="0"/>
          </a:p>
          <a:p>
            <a:r>
              <a:rPr lang="zh-CN" altLang="en-US" sz="2600" dirty="0" smtClean="0"/>
              <a:t>你的团队是否需要改变</a:t>
            </a:r>
            <a:r>
              <a:rPr lang="en-US" altLang="zh-CN" sz="2600" dirty="0" smtClean="0"/>
              <a:t>?</a:t>
            </a:r>
            <a:endParaRPr lang="en-US" sz="2600" dirty="0" smtClean="0"/>
          </a:p>
          <a:p>
            <a:r>
              <a:rPr lang="zh-CN" altLang="en-US" sz="2600" dirty="0" smtClean="0"/>
              <a:t>当你编码或者清理旧代码时</a:t>
            </a:r>
            <a:r>
              <a:rPr lang="en-US" altLang="zh-CN" sz="2600" dirty="0" smtClean="0"/>
              <a:t>,</a:t>
            </a:r>
            <a:r>
              <a:rPr lang="zh-CN" altLang="en-US" sz="2600" dirty="0" smtClean="0"/>
              <a:t>为你指明方向</a:t>
            </a:r>
            <a:endParaRPr lang="en-US" sz="2600" dirty="0"/>
          </a:p>
        </p:txBody>
      </p:sp>
    </p:spTree>
    <p:extLst>
      <p:ext uri="{BB962C8B-B14F-4D97-AF65-F5344CB8AC3E}">
        <p14:creationId xmlns:p14="http://schemas.microsoft.com/office/powerpoint/2010/main" val="303779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0646-BAB8-4194-971F-6B878860558A}"/>
              </a:ext>
            </a:extLst>
          </p:cNvPr>
          <p:cNvSpPr>
            <a:spLocks noGrp="1"/>
          </p:cNvSpPr>
          <p:nvPr>
            <p:ph type="title"/>
          </p:nvPr>
        </p:nvSpPr>
        <p:spPr/>
        <p:txBody>
          <a:bodyPr/>
          <a:lstStyle/>
          <a:p>
            <a:r>
              <a:rPr lang="en-US" dirty="0"/>
              <a:t>But Can’t Some Code Be Neutral?</a:t>
            </a:r>
          </a:p>
        </p:txBody>
      </p:sp>
      <p:sp>
        <p:nvSpPr>
          <p:cNvPr id="3" name="Content Placeholder 2">
            <a:extLst>
              <a:ext uri="{FF2B5EF4-FFF2-40B4-BE49-F238E27FC236}">
                <a16:creationId xmlns:a16="http://schemas.microsoft.com/office/drawing/2014/main" id="{26F83412-52A9-414A-91A6-296581B78ACC}"/>
              </a:ext>
            </a:extLst>
          </p:cNvPr>
          <p:cNvSpPr>
            <a:spLocks noGrp="1"/>
          </p:cNvSpPr>
          <p:nvPr>
            <p:ph idx="1"/>
          </p:nvPr>
        </p:nvSpPr>
        <p:spPr/>
        <p:txBody>
          <a:bodyPr>
            <a:normAutofit fontScale="92500" lnSpcReduction="20000"/>
          </a:bodyPr>
          <a:lstStyle/>
          <a:p>
            <a:r>
              <a:rPr lang="en-US" sz="2800" dirty="0"/>
              <a:t>Shopping lists can be neutral </a:t>
            </a:r>
          </a:p>
          <a:p>
            <a:r>
              <a:rPr lang="en-US" sz="2800" dirty="0"/>
              <a:t>Love letters can’t</a:t>
            </a:r>
          </a:p>
          <a:p>
            <a:pPr lvl="1"/>
            <a:r>
              <a:rPr lang="en-US" sz="2600" dirty="0"/>
              <a:t>If they’re not actively warm and loving, they’re cold and disappointing</a:t>
            </a:r>
          </a:p>
          <a:p>
            <a:r>
              <a:rPr lang="en-US" sz="2800" dirty="0"/>
              <a:t>Letters of recommendation can’t</a:t>
            </a:r>
          </a:p>
          <a:p>
            <a:pPr lvl="1"/>
            <a:r>
              <a:rPr lang="en-US" sz="2600" dirty="0"/>
              <a:t>If they just confirm facts, they scream “bad hire”!</a:t>
            </a:r>
          </a:p>
          <a:p>
            <a:r>
              <a:rPr lang="en-US" sz="2800" dirty="0"/>
              <a:t>Code can’t either</a:t>
            </a:r>
          </a:p>
          <a:p>
            <a:pPr lvl="1"/>
            <a:r>
              <a:rPr lang="en-US" sz="2600" dirty="0"/>
              <a:t>No in between</a:t>
            </a:r>
          </a:p>
          <a:p>
            <a:pPr lvl="1"/>
            <a:r>
              <a:rPr lang="en-US" sz="2600" dirty="0"/>
              <a:t>And even if there was, why aim for that?</a:t>
            </a:r>
          </a:p>
        </p:txBody>
      </p:sp>
    </p:spTree>
    <p:extLst>
      <p:ext uri="{BB962C8B-B14F-4D97-AF65-F5344CB8AC3E}">
        <p14:creationId xmlns:p14="http://schemas.microsoft.com/office/powerpoint/2010/main" val="234557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0646-BAB8-4194-971F-6B878860558A}"/>
              </a:ext>
            </a:extLst>
          </p:cNvPr>
          <p:cNvSpPr>
            <a:spLocks noGrp="1"/>
          </p:cNvSpPr>
          <p:nvPr>
            <p:ph type="title"/>
          </p:nvPr>
        </p:nvSpPr>
        <p:spPr/>
        <p:txBody>
          <a:bodyPr/>
          <a:lstStyle/>
          <a:p>
            <a:r>
              <a:rPr lang="zh-CN" altLang="en-US" dirty="0" smtClean="0"/>
              <a:t>但是一些代码不能是中性的么</a:t>
            </a:r>
            <a:endParaRPr lang="en-US" dirty="0"/>
          </a:p>
        </p:txBody>
      </p:sp>
      <p:sp>
        <p:nvSpPr>
          <p:cNvPr id="3" name="Content Placeholder 2">
            <a:extLst>
              <a:ext uri="{FF2B5EF4-FFF2-40B4-BE49-F238E27FC236}">
                <a16:creationId xmlns:a16="http://schemas.microsoft.com/office/drawing/2014/main" id="{26F83412-52A9-414A-91A6-296581B78ACC}"/>
              </a:ext>
            </a:extLst>
          </p:cNvPr>
          <p:cNvSpPr>
            <a:spLocks noGrp="1"/>
          </p:cNvSpPr>
          <p:nvPr>
            <p:ph idx="1"/>
          </p:nvPr>
        </p:nvSpPr>
        <p:spPr/>
        <p:txBody>
          <a:bodyPr>
            <a:normAutofit fontScale="92500" lnSpcReduction="20000"/>
          </a:bodyPr>
          <a:lstStyle/>
          <a:p>
            <a:r>
              <a:rPr lang="zh-CN" altLang="en-US" sz="2800" dirty="0" smtClean="0"/>
              <a:t>购物车可以是中性的</a:t>
            </a:r>
            <a:endParaRPr lang="en-US" sz="2800" dirty="0"/>
          </a:p>
          <a:p>
            <a:r>
              <a:rPr lang="zh-CN" altLang="en-US" sz="2800" dirty="0" smtClean="0"/>
              <a:t>情书不能</a:t>
            </a:r>
            <a:endParaRPr lang="en-US" sz="2800" dirty="0"/>
          </a:p>
          <a:p>
            <a:pPr lvl="1"/>
            <a:r>
              <a:rPr lang="en-US" sz="2600" dirty="0"/>
              <a:t>If they’re not actively warm and loving, they’re cold and disappointing</a:t>
            </a:r>
          </a:p>
          <a:p>
            <a:r>
              <a:rPr lang="zh-CN" altLang="en-US" sz="2800" dirty="0" smtClean="0"/>
              <a:t>推荐信不能</a:t>
            </a:r>
            <a:endParaRPr lang="en-US" sz="2800" dirty="0"/>
          </a:p>
          <a:p>
            <a:pPr lvl="1"/>
            <a:r>
              <a:rPr lang="en-US" sz="2600" dirty="0"/>
              <a:t>If they just confirm facts, they scream “bad hire”!</a:t>
            </a:r>
          </a:p>
          <a:p>
            <a:r>
              <a:rPr lang="zh-CN" altLang="en-US" sz="2800" dirty="0" smtClean="0"/>
              <a:t>代码也不能</a:t>
            </a:r>
            <a:endParaRPr lang="en-US" sz="2800" dirty="0"/>
          </a:p>
          <a:p>
            <a:pPr lvl="1"/>
            <a:r>
              <a:rPr lang="zh-CN" altLang="en-US" sz="2600" dirty="0" smtClean="0"/>
              <a:t>不能在两者之间</a:t>
            </a:r>
            <a:endParaRPr lang="en-US" sz="2600" dirty="0"/>
          </a:p>
          <a:p>
            <a:pPr lvl="1"/>
            <a:r>
              <a:rPr lang="zh-CN" altLang="en-US" sz="2600" dirty="0" smtClean="0"/>
              <a:t>即使可以</a:t>
            </a:r>
            <a:r>
              <a:rPr lang="en-US" altLang="zh-CN" sz="2600" dirty="0" smtClean="0"/>
              <a:t>,</a:t>
            </a:r>
            <a:r>
              <a:rPr lang="zh-CN" altLang="en-US" sz="2600" dirty="0" smtClean="0"/>
              <a:t>为什么要这样</a:t>
            </a:r>
            <a:r>
              <a:rPr lang="en-US" sz="2600" dirty="0" smtClean="0"/>
              <a:t>t?</a:t>
            </a:r>
            <a:endParaRPr lang="en-US" sz="2600" dirty="0"/>
          </a:p>
        </p:txBody>
      </p:sp>
    </p:spTree>
    <p:extLst>
      <p:ext uri="{BB962C8B-B14F-4D97-AF65-F5344CB8AC3E}">
        <p14:creationId xmlns:p14="http://schemas.microsoft.com/office/powerpoint/2010/main" val="379306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28CC2-FF82-452C-A3E5-C77CC187E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521870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ECF453-50E8-4C58-B578-71AD557F3CCD}"/>
              </a:ext>
            </a:extLst>
          </p:cNvPr>
          <p:cNvSpPr>
            <a:spLocks noGrp="1"/>
          </p:cNvSpPr>
          <p:nvPr>
            <p:ph type="title"/>
          </p:nvPr>
        </p:nvSpPr>
        <p:spPr/>
        <p:txBody>
          <a:bodyPr/>
          <a:lstStyle/>
          <a:p>
            <a:r>
              <a:rPr lang="en-US" dirty="0" smtClean="0"/>
              <a:t>No Neutrality</a:t>
            </a:r>
            <a:endParaRPr lang="en-US" dirty="0"/>
          </a:p>
        </p:txBody>
      </p:sp>
      <p:sp>
        <p:nvSpPr>
          <p:cNvPr id="5" name="Text Placeholder 4">
            <a:extLst>
              <a:ext uri="{FF2B5EF4-FFF2-40B4-BE49-F238E27FC236}">
                <a16:creationId xmlns:a16="http://schemas.microsoft.com/office/drawing/2014/main" id="{14A10413-F4DC-4D96-B151-311E1BB475F6}"/>
              </a:ext>
            </a:extLst>
          </p:cNvPr>
          <p:cNvSpPr>
            <a:spLocks noGrp="1"/>
          </p:cNvSpPr>
          <p:nvPr>
            <p:ph type="body" idx="1"/>
          </p:nvPr>
        </p:nvSpPr>
        <p:spPr/>
        <p:txBody>
          <a:bodyPr/>
          <a:lstStyle/>
          <a:p>
            <a:r>
              <a:rPr lang="en-US" sz="3600" dirty="0"/>
              <a:t>Choose to Be</a:t>
            </a:r>
          </a:p>
        </p:txBody>
      </p:sp>
      <p:sp>
        <p:nvSpPr>
          <p:cNvPr id="6" name="Content Placeholder 5">
            <a:extLst>
              <a:ext uri="{FF2B5EF4-FFF2-40B4-BE49-F238E27FC236}">
                <a16:creationId xmlns:a16="http://schemas.microsoft.com/office/drawing/2014/main" id="{AFC2397B-88D3-40C4-9CA7-C108A763CF88}"/>
              </a:ext>
            </a:extLst>
          </p:cNvPr>
          <p:cNvSpPr>
            <a:spLocks noGrp="1"/>
          </p:cNvSpPr>
          <p:nvPr>
            <p:ph sz="half" idx="2"/>
          </p:nvPr>
        </p:nvSpPr>
        <p:spPr>
          <a:xfrm>
            <a:off x="675745" y="3068714"/>
            <a:ext cx="4185623" cy="3304117"/>
          </a:xfrm>
        </p:spPr>
        <p:txBody>
          <a:bodyPr/>
          <a:lstStyle/>
          <a:p>
            <a:r>
              <a:rPr lang="en-US" sz="2800" dirty="0"/>
              <a:t>Confident and capable</a:t>
            </a:r>
          </a:p>
          <a:p>
            <a:r>
              <a:rPr lang="en-US" sz="2800" dirty="0"/>
              <a:t>Reassuring and obvious</a:t>
            </a:r>
          </a:p>
          <a:p>
            <a:r>
              <a:rPr lang="en-US" sz="2800" dirty="0"/>
              <a:t>Open and transparent</a:t>
            </a:r>
          </a:p>
          <a:p>
            <a:r>
              <a:rPr lang="en-US" sz="2800" dirty="0"/>
              <a:t>Humble</a:t>
            </a:r>
          </a:p>
          <a:p>
            <a:r>
              <a:rPr lang="en-US" sz="2800" dirty="0"/>
              <a:t>Generous and empathetic</a:t>
            </a:r>
          </a:p>
        </p:txBody>
      </p:sp>
      <p:sp>
        <p:nvSpPr>
          <p:cNvPr id="7" name="Text Placeholder 6">
            <a:extLst>
              <a:ext uri="{FF2B5EF4-FFF2-40B4-BE49-F238E27FC236}">
                <a16:creationId xmlns:a16="http://schemas.microsoft.com/office/drawing/2014/main" id="{F6B213A0-6260-4E9F-A866-542C43C8F597}"/>
              </a:ext>
            </a:extLst>
          </p:cNvPr>
          <p:cNvSpPr>
            <a:spLocks noGrp="1"/>
          </p:cNvSpPr>
          <p:nvPr>
            <p:ph type="body" sz="quarter" idx="3"/>
          </p:nvPr>
        </p:nvSpPr>
        <p:spPr/>
        <p:txBody>
          <a:bodyPr/>
          <a:lstStyle/>
          <a:p>
            <a:r>
              <a:rPr lang="en-US" sz="3600" dirty="0"/>
              <a:t>Instead Of</a:t>
            </a:r>
          </a:p>
        </p:txBody>
      </p:sp>
      <p:sp>
        <p:nvSpPr>
          <p:cNvPr id="8" name="Content Placeholder 7">
            <a:extLst>
              <a:ext uri="{FF2B5EF4-FFF2-40B4-BE49-F238E27FC236}">
                <a16:creationId xmlns:a16="http://schemas.microsoft.com/office/drawing/2014/main" id="{9A782F3D-9979-4295-A824-35E3FA80FAF4}"/>
              </a:ext>
            </a:extLst>
          </p:cNvPr>
          <p:cNvSpPr>
            <a:spLocks noGrp="1"/>
          </p:cNvSpPr>
          <p:nvPr>
            <p:ph sz="quarter" idx="4"/>
          </p:nvPr>
        </p:nvSpPr>
        <p:spPr>
          <a:xfrm>
            <a:off x="5088384" y="3068715"/>
            <a:ext cx="4185617" cy="3304117"/>
          </a:xfrm>
        </p:spPr>
        <p:txBody>
          <a:bodyPr>
            <a:normAutofit/>
          </a:bodyPr>
          <a:lstStyle/>
          <a:p>
            <a:r>
              <a:rPr lang="en-US" sz="2800" dirty="0"/>
              <a:t>Insecure and afraid</a:t>
            </a:r>
          </a:p>
          <a:p>
            <a:r>
              <a:rPr lang="en-US" sz="2800" dirty="0"/>
              <a:t>Secretive or slapdash</a:t>
            </a:r>
          </a:p>
          <a:p>
            <a:r>
              <a:rPr lang="en-US" sz="2800" dirty="0"/>
              <a:t>Information hoarding</a:t>
            </a:r>
          </a:p>
          <a:p>
            <a:r>
              <a:rPr lang="en-US" sz="2800" dirty="0"/>
              <a:t>Arrogant</a:t>
            </a:r>
          </a:p>
          <a:p>
            <a:r>
              <a:rPr lang="en-US" sz="2800" dirty="0"/>
              <a:t>Selfish </a:t>
            </a:r>
          </a:p>
        </p:txBody>
      </p:sp>
    </p:spTree>
    <p:extLst>
      <p:ext uri="{BB962C8B-B14F-4D97-AF65-F5344CB8AC3E}">
        <p14:creationId xmlns:p14="http://schemas.microsoft.com/office/powerpoint/2010/main" val="233246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P spid="7" grpId="0" build="p"/>
      <p:bldP spid="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ECF453-50E8-4C58-B578-71AD557F3CCD}"/>
              </a:ext>
            </a:extLst>
          </p:cNvPr>
          <p:cNvSpPr>
            <a:spLocks noGrp="1"/>
          </p:cNvSpPr>
          <p:nvPr>
            <p:ph type="title"/>
          </p:nvPr>
        </p:nvSpPr>
        <p:spPr/>
        <p:txBody>
          <a:bodyPr/>
          <a:lstStyle/>
          <a:p>
            <a:r>
              <a:rPr lang="zh-CN" altLang="en-US" dirty="0" smtClean="0"/>
              <a:t>不要选择中性</a:t>
            </a:r>
            <a:endParaRPr lang="en-US" dirty="0"/>
          </a:p>
        </p:txBody>
      </p:sp>
      <p:sp>
        <p:nvSpPr>
          <p:cNvPr id="5" name="Text Placeholder 4">
            <a:extLst>
              <a:ext uri="{FF2B5EF4-FFF2-40B4-BE49-F238E27FC236}">
                <a16:creationId xmlns:a16="http://schemas.microsoft.com/office/drawing/2014/main" id="{14A10413-F4DC-4D96-B151-311E1BB475F6}"/>
              </a:ext>
            </a:extLst>
          </p:cNvPr>
          <p:cNvSpPr>
            <a:spLocks noGrp="1"/>
          </p:cNvSpPr>
          <p:nvPr>
            <p:ph type="body" idx="1"/>
          </p:nvPr>
        </p:nvSpPr>
        <p:spPr/>
        <p:txBody>
          <a:bodyPr/>
          <a:lstStyle/>
          <a:p>
            <a:r>
              <a:rPr lang="zh-CN" altLang="en-US" sz="3600" dirty="0" smtClean="0"/>
              <a:t>选择去</a:t>
            </a:r>
            <a:endParaRPr lang="en-US" sz="3600" dirty="0"/>
          </a:p>
        </p:txBody>
      </p:sp>
      <p:sp>
        <p:nvSpPr>
          <p:cNvPr id="6" name="Content Placeholder 5">
            <a:extLst>
              <a:ext uri="{FF2B5EF4-FFF2-40B4-BE49-F238E27FC236}">
                <a16:creationId xmlns:a16="http://schemas.microsoft.com/office/drawing/2014/main" id="{AFC2397B-88D3-40C4-9CA7-C108A763CF88}"/>
              </a:ext>
            </a:extLst>
          </p:cNvPr>
          <p:cNvSpPr>
            <a:spLocks noGrp="1"/>
          </p:cNvSpPr>
          <p:nvPr>
            <p:ph sz="half" idx="2"/>
          </p:nvPr>
        </p:nvSpPr>
        <p:spPr>
          <a:xfrm>
            <a:off x="675745" y="3068714"/>
            <a:ext cx="4185623" cy="3304117"/>
          </a:xfrm>
        </p:spPr>
        <p:txBody>
          <a:bodyPr>
            <a:normAutofit/>
          </a:bodyPr>
          <a:lstStyle/>
          <a:p>
            <a:r>
              <a:rPr lang="zh-CN" altLang="en-US" sz="2800" dirty="0" smtClean="0"/>
              <a:t>自信而且有能力</a:t>
            </a:r>
            <a:endParaRPr lang="en-US" sz="2800" dirty="0"/>
          </a:p>
          <a:p>
            <a:r>
              <a:rPr lang="zh-CN" altLang="en-US" sz="2800" dirty="0" smtClean="0"/>
              <a:t>让人放心</a:t>
            </a:r>
            <a:r>
              <a:rPr lang="en-US" altLang="zh-CN" sz="2800" dirty="0" smtClean="0"/>
              <a:t>,</a:t>
            </a:r>
            <a:r>
              <a:rPr lang="zh-CN" altLang="en-US" sz="2800" dirty="0" smtClean="0"/>
              <a:t>显而易见</a:t>
            </a:r>
            <a:endParaRPr lang="en-US" sz="2800" dirty="0"/>
          </a:p>
          <a:p>
            <a:r>
              <a:rPr lang="zh-CN" altLang="en-US" sz="2800" dirty="0" smtClean="0"/>
              <a:t>开放透明</a:t>
            </a:r>
            <a:endParaRPr lang="en-US" sz="2800" dirty="0"/>
          </a:p>
          <a:p>
            <a:r>
              <a:rPr lang="zh-CN" altLang="en-US" sz="2800" dirty="0" smtClean="0"/>
              <a:t>谦卑</a:t>
            </a:r>
            <a:endParaRPr lang="en-US" sz="2800" dirty="0"/>
          </a:p>
          <a:p>
            <a:r>
              <a:rPr lang="zh-CN" altLang="en-US" sz="2800" dirty="0" smtClean="0"/>
              <a:t>慷慨和善解人意</a:t>
            </a:r>
            <a:endParaRPr lang="en-US" sz="2800" dirty="0"/>
          </a:p>
        </p:txBody>
      </p:sp>
      <p:sp>
        <p:nvSpPr>
          <p:cNvPr id="7" name="Text Placeholder 6">
            <a:extLst>
              <a:ext uri="{FF2B5EF4-FFF2-40B4-BE49-F238E27FC236}">
                <a16:creationId xmlns:a16="http://schemas.microsoft.com/office/drawing/2014/main" id="{F6B213A0-6260-4E9F-A866-542C43C8F597}"/>
              </a:ext>
            </a:extLst>
          </p:cNvPr>
          <p:cNvSpPr>
            <a:spLocks noGrp="1"/>
          </p:cNvSpPr>
          <p:nvPr>
            <p:ph type="body" sz="quarter" idx="3"/>
          </p:nvPr>
        </p:nvSpPr>
        <p:spPr/>
        <p:txBody>
          <a:bodyPr/>
          <a:lstStyle/>
          <a:p>
            <a:r>
              <a:rPr lang="zh-CN" altLang="en-US" sz="3600" dirty="0" smtClean="0"/>
              <a:t>而不是</a:t>
            </a:r>
            <a:endParaRPr lang="en-US" sz="3600" dirty="0"/>
          </a:p>
        </p:txBody>
      </p:sp>
      <p:sp>
        <p:nvSpPr>
          <p:cNvPr id="8" name="Content Placeholder 7">
            <a:extLst>
              <a:ext uri="{FF2B5EF4-FFF2-40B4-BE49-F238E27FC236}">
                <a16:creationId xmlns:a16="http://schemas.microsoft.com/office/drawing/2014/main" id="{9A782F3D-9979-4295-A824-35E3FA80FAF4}"/>
              </a:ext>
            </a:extLst>
          </p:cNvPr>
          <p:cNvSpPr>
            <a:spLocks noGrp="1"/>
          </p:cNvSpPr>
          <p:nvPr>
            <p:ph sz="quarter" idx="4"/>
          </p:nvPr>
        </p:nvSpPr>
        <p:spPr>
          <a:xfrm>
            <a:off x="5088384" y="3068715"/>
            <a:ext cx="4185617" cy="3304117"/>
          </a:xfrm>
        </p:spPr>
        <p:txBody>
          <a:bodyPr>
            <a:normAutofit/>
          </a:bodyPr>
          <a:lstStyle/>
          <a:p>
            <a:r>
              <a:rPr lang="zh-CN" altLang="en-US" sz="2800" dirty="0" smtClean="0"/>
              <a:t>不安全感和害怕</a:t>
            </a:r>
            <a:endParaRPr lang="en-US" sz="2800" dirty="0"/>
          </a:p>
          <a:p>
            <a:r>
              <a:rPr lang="en-US" sz="2800" dirty="0"/>
              <a:t>Secretive or slapdash</a:t>
            </a:r>
          </a:p>
          <a:p>
            <a:r>
              <a:rPr lang="zh-CN" altLang="en-US" sz="2800" dirty="0" smtClean="0"/>
              <a:t>信息囤积</a:t>
            </a:r>
            <a:endParaRPr lang="en-US" sz="2800" dirty="0"/>
          </a:p>
          <a:p>
            <a:r>
              <a:rPr lang="zh-CN" altLang="en-US" sz="2800" dirty="0" smtClean="0"/>
              <a:t>傲慢</a:t>
            </a:r>
            <a:endParaRPr lang="en-US" sz="2800" dirty="0"/>
          </a:p>
          <a:p>
            <a:r>
              <a:rPr lang="zh-CN" altLang="en-US" sz="2800" dirty="0" smtClean="0"/>
              <a:t>自私</a:t>
            </a:r>
            <a:r>
              <a:rPr lang="en-US" sz="2800" dirty="0" smtClean="0"/>
              <a:t> </a:t>
            </a:r>
            <a:endParaRPr lang="en-US" sz="2800" dirty="0"/>
          </a:p>
        </p:txBody>
      </p:sp>
    </p:spTree>
    <p:extLst>
      <p:ext uri="{BB962C8B-B14F-4D97-AF65-F5344CB8AC3E}">
        <p14:creationId xmlns:p14="http://schemas.microsoft.com/office/powerpoint/2010/main" val="8010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P spid="7" grpId="0" build="p"/>
      <p:bldP spid="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F2B89D-428F-4C73-9363-FC2D03C3EE61}"/>
              </a:ext>
            </a:extLst>
          </p:cNvPr>
          <p:cNvSpPr>
            <a:spLocks noGrp="1"/>
          </p:cNvSpPr>
          <p:nvPr>
            <p:ph type="title"/>
          </p:nvPr>
        </p:nvSpPr>
        <p:spPr/>
        <p:txBody>
          <a:bodyPr/>
          <a:lstStyle/>
          <a:p>
            <a:r>
              <a:rPr lang="en-US" dirty="0"/>
              <a:t>Look Where You Want to Go</a:t>
            </a:r>
          </a:p>
        </p:txBody>
      </p:sp>
      <p:sp>
        <p:nvSpPr>
          <p:cNvPr id="8" name="Text Placeholder 7">
            <a:extLst>
              <a:ext uri="{FF2B5EF4-FFF2-40B4-BE49-F238E27FC236}">
                <a16:creationId xmlns:a16="http://schemas.microsoft.com/office/drawing/2014/main" id="{42E16BA2-CC0A-4B89-A11B-3237C31FCF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1256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4400" dirty="0"/>
              <a:t>Confidence</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en-US" sz="2800" dirty="0"/>
              <a:t>Delete things you don’t need</a:t>
            </a:r>
          </a:p>
          <a:p>
            <a:pPr lvl="1"/>
            <a:r>
              <a:rPr lang="en-US" sz="2200" dirty="0"/>
              <a:t>I have source control and work notes</a:t>
            </a:r>
          </a:p>
          <a:p>
            <a:r>
              <a:rPr lang="en-US" sz="2800" dirty="0"/>
              <a:t>Take time to clean up</a:t>
            </a:r>
            <a:endParaRPr lang="en-US" sz="2600" dirty="0"/>
          </a:p>
          <a:p>
            <a:pPr lvl="1"/>
            <a:r>
              <a:rPr lang="en-US" sz="2200" dirty="0"/>
              <a:t>It might help me, it might help someone else</a:t>
            </a:r>
          </a:p>
          <a:p>
            <a:r>
              <a:rPr lang="en-US" sz="2800" dirty="0"/>
              <a:t>Comments and names explain thinking</a:t>
            </a:r>
          </a:p>
          <a:p>
            <a:pPr lvl="1"/>
            <a:r>
              <a:rPr lang="en-US" sz="2200" dirty="0"/>
              <a:t>I know I’m right, let me show you</a:t>
            </a:r>
          </a:p>
          <a:p>
            <a:r>
              <a:rPr lang="en-US" sz="2800" dirty="0"/>
              <a:t>Obsolete or </a:t>
            </a:r>
            <a:r>
              <a:rPr lang="en-US" sz="2800" dirty="0" err="1"/>
              <a:t>handrolled</a:t>
            </a:r>
            <a:r>
              <a:rPr lang="en-US" sz="2800" dirty="0"/>
              <a:t> things replaced</a:t>
            </a:r>
          </a:p>
          <a:p>
            <a:pPr lvl="1"/>
            <a:r>
              <a:rPr lang="en-US" sz="2200" dirty="0"/>
              <a:t>I’m brave enough to stand up for doing things the right way</a:t>
            </a:r>
          </a:p>
        </p:txBody>
      </p:sp>
    </p:spTree>
    <p:extLst>
      <p:ext uri="{BB962C8B-B14F-4D97-AF65-F5344CB8AC3E}">
        <p14:creationId xmlns:p14="http://schemas.microsoft.com/office/powerpoint/2010/main" val="215922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zh-CN" altLang="en-US" sz="4400" dirty="0" smtClean="0"/>
              <a:t>自信</a:t>
            </a:r>
            <a:endParaRPr lang="en-US" sz="4400" dirty="0"/>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zh-CN" altLang="en-US" sz="2800" dirty="0" smtClean="0"/>
              <a:t>删除你不需要的东西</a:t>
            </a:r>
            <a:endParaRPr lang="en-US" sz="2800" dirty="0" smtClean="0"/>
          </a:p>
          <a:p>
            <a:pPr lvl="1"/>
            <a:r>
              <a:rPr lang="zh-CN" altLang="en-US" sz="2200" dirty="0" smtClean="0"/>
              <a:t>我有源代码管理工具和工作记录</a:t>
            </a:r>
            <a:endParaRPr lang="en-US" sz="2200" dirty="0" smtClean="0"/>
          </a:p>
          <a:p>
            <a:r>
              <a:rPr lang="zh-CN" altLang="en-US" sz="2800" dirty="0" smtClean="0"/>
              <a:t>花时间去整理</a:t>
            </a:r>
            <a:endParaRPr lang="en-US" sz="2600" dirty="0"/>
          </a:p>
          <a:p>
            <a:pPr lvl="1"/>
            <a:r>
              <a:rPr lang="zh-CN" altLang="en-US" sz="2200" dirty="0" smtClean="0"/>
              <a:t>可能对我有帮助</a:t>
            </a:r>
            <a:r>
              <a:rPr lang="en-US" altLang="zh-CN" sz="2200" dirty="0" smtClean="0"/>
              <a:t>,</a:t>
            </a:r>
            <a:r>
              <a:rPr lang="zh-CN" altLang="en-US" sz="2200" dirty="0" smtClean="0"/>
              <a:t>也可能</a:t>
            </a:r>
            <a:r>
              <a:rPr lang="zh-CN" altLang="en-US" sz="2200" dirty="0"/>
              <a:t>会对其它</a:t>
            </a:r>
            <a:r>
              <a:rPr lang="zh-CN" altLang="en-US" sz="2200" dirty="0" smtClean="0"/>
              <a:t>人有帮助</a:t>
            </a:r>
            <a:endParaRPr lang="en-US" sz="2200" dirty="0"/>
          </a:p>
          <a:p>
            <a:r>
              <a:rPr lang="zh-CN" altLang="en-US" sz="2800" dirty="0" smtClean="0"/>
              <a:t>用注释和命名解释你的想法</a:t>
            </a:r>
            <a:endParaRPr lang="en-US" sz="2800" dirty="0"/>
          </a:p>
          <a:p>
            <a:pPr lvl="1"/>
            <a:r>
              <a:rPr lang="zh-CN" altLang="en-US" sz="2200" dirty="0" smtClean="0"/>
              <a:t>我知道我是对的</a:t>
            </a:r>
            <a:r>
              <a:rPr lang="en-US" altLang="zh-CN" sz="2200" dirty="0" smtClean="0"/>
              <a:t>,</a:t>
            </a:r>
            <a:r>
              <a:rPr lang="zh-CN" altLang="en-US" sz="2200" dirty="0" smtClean="0"/>
              <a:t>让我展示给你看</a:t>
            </a:r>
            <a:endParaRPr lang="en-US" sz="2200" dirty="0"/>
          </a:p>
          <a:p>
            <a:r>
              <a:rPr lang="zh-CN" altLang="en-US" sz="2800" dirty="0" smtClean="0"/>
              <a:t>替换过时或者手动处理的东西</a:t>
            </a:r>
            <a:endParaRPr lang="en-US" sz="2800" dirty="0"/>
          </a:p>
          <a:p>
            <a:pPr lvl="1"/>
            <a:r>
              <a:rPr lang="zh-CN" altLang="en-US" sz="2200" dirty="0" smtClean="0"/>
              <a:t>我有足够的勇气以正确的方式做事</a:t>
            </a:r>
            <a:endParaRPr lang="en-US" sz="2200" dirty="0"/>
          </a:p>
        </p:txBody>
      </p:sp>
    </p:spTree>
    <p:extLst>
      <p:ext uri="{BB962C8B-B14F-4D97-AF65-F5344CB8AC3E}">
        <p14:creationId xmlns:p14="http://schemas.microsoft.com/office/powerpoint/2010/main" val="40687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70708"/>
            <a:ext cx="3854528" cy="1278466"/>
          </a:xfrm>
        </p:spPr>
        <p:txBody>
          <a:bodyPr>
            <a:normAutofit/>
          </a:bodyPr>
          <a:lstStyle/>
          <a:p>
            <a:r>
              <a:rPr lang="en-US" sz="4400" dirty="0"/>
              <a:t>Humility</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417246"/>
          </a:xfrm>
        </p:spPr>
        <p:txBody>
          <a:bodyPr>
            <a:normAutofit/>
          </a:bodyPr>
          <a:lstStyle/>
          <a:p>
            <a:r>
              <a:rPr lang="en-US" sz="2800" dirty="0"/>
              <a:t>Use libraries</a:t>
            </a:r>
          </a:p>
          <a:p>
            <a:pPr lvl="1"/>
            <a:r>
              <a:rPr lang="en-US" sz="2400" dirty="0"/>
              <a:t>Include a link to the doc if it’s not just cppreference.com</a:t>
            </a:r>
          </a:p>
          <a:p>
            <a:r>
              <a:rPr lang="en-US" sz="2800" dirty="0"/>
              <a:t>Gentle comments</a:t>
            </a:r>
          </a:p>
          <a:p>
            <a:pPr lvl="1"/>
            <a:r>
              <a:rPr lang="en-US" sz="2400" dirty="0"/>
              <a:t>Where things aren’t obvious, leave some help for the next person</a:t>
            </a:r>
          </a:p>
          <a:p>
            <a:r>
              <a:rPr lang="en-US" sz="2800" dirty="0"/>
              <a:t>Helpful names</a:t>
            </a:r>
          </a:p>
          <a:p>
            <a:pPr lvl="1"/>
            <a:r>
              <a:rPr lang="en-US" sz="2400" dirty="0"/>
              <a:t>For functions, variables, everything</a:t>
            </a:r>
          </a:p>
          <a:p>
            <a:r>
              <a:rPr lang="en-US" sz="2800" dirty="0"/>
              <a:t>I may not be the best, even though I’m very good</a:t>
            </a:r>
          </a:p>
        </p:txBody>
      </p:sp>
      <p:sp>
        <p:nvSpPr>
          <p:cNvPr id="4" name="Rectangle 3">
            <a:extLst>
              <a:ext uri="{FF2B5EF4-FFF2-40B4-BE49-F238E27FC236}">
                <a16:creationId xmlns:a16="http://schemas.microsoft.com/office/drawing/2014/main" id="{C56A8F34-918A-4D55-B3DA-663A8CBE8662}"/>
              </a:ext>
            </a:extLst>
          </p:cNvPr>
          <p:cNvSpPr/>
          <p:nvPr/>
        </p:nvSpPr>
        <p:spPr>
          <a:xfrm>
            <a:off x="102781" y="1857290"/>
            <a:ext cx="11986438" cy="1384995"/>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//Set page size to standard 8.5 x 11 (96 is DPI for WPF)</a:t>
            </a:r>
          </a:p>
          <a:p>
            <a:r>
              <a:rPr lang="en-US" sz="2800" dirty="0">
                <a:solidFill>
                  <a:schemeClr val="bg1"/>
                </a:solidFill>
                <a:latin typeface="Consolas" panose="020B0609020204030204" pitchFamily="49" charset="0"/>
              </a:rPr>
              <a:t>page-&gt;Height = 8.5 * 96; </a:t>
            </a:r>
          </a:p>
          <a:p>
            <a:r>
              <a:rPr lang="en-US" sz="2800" dirty="0">
                <a:solidFill>
                  <a:schemeClr val="bg1"/>
                </a:solidFill>
                <a:latin typeface="Consolas" panose="020B0609020204030204" pitchFamily="49" charset="0"/>
              </a:rPr>
              <a:t>page-&gt;Width = 11 * 96; </a:t>
            </a:r>
          </a:p>
        </p:txBody>
      </p:sp>
    </p:spTree>
    <p:extLst>
      <p:ext uri="{BB962C8B-B14F-4D97-AF65-F5344CB8AC3E}">
        <p14:creationId xmlns:p14="http://schemas.microsoft.com/office/powerpoint/2010/main" val="365436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4" grpId="0" animBg="1"/>
      <p:bldP spid="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70708"/>
            <a:ext cx="3854528" cy="1278466"/>
          </a:xfrm>
        </p:spPr>
        <p:txBody>
          <a:bodyPr>
            <a:normAutofit/>
          </a:bodyPr>
          <a:lstStyle/>
          <a:p>
            <a:r>
              <a:rPr lang="zh-CN" altLang="en-US" sz="4400" dirty="0" smtClean="0"/>
              <a:t>谦逊</a:t>
            </a:r>
            <a:endParaRPr lang="en-US" sz="4400" dirty="0"/>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417246"/>
          </a:xfrm>
        </p:spPr>
        <p:txBody>
          <a:bodyPr>
            <a:normAutofit/>
          </a:bodyPr>
          <a:lstStyle/>
          <a:p>
            <a:r>
              <a:rPr lang="zh-CN" altLang="en-US" sz="2800" dirty="0" smtClean="0"/>
              <a:t>使用第三方库</a:t>
            </a:r>
            <a:endParaRPr lang="en-US" sz="2800" dirty="0"/>
          </a:p>
          <a:p>
            <a:pPr lvl="1"/>
            <a:r>
              <a:rPr lang="zh-CN" altLang="en-US" sz="2400" dirty="0" smtClean="0"/>
              <a:t>如果无法在</a:t>
            </a:r>
            <a:r>
              <a:rPr lang="en-US" altLang="zh-CN" sz="2400" dirty="0" smtClean="0"/>
              <a:t>cppr</a:t>
            </a:r>
            <a:r>
              <a:rPr lang="en-US" sz="2400" dirty="0" smtClean="0"/>
              <a:t>eference.com</a:t>
            </a:r>
            <a:r>
              <a:rPr lang="zh-CN" altLang="en-US" sz="2400" dirty="0" smtClean="0"/>
              <a:t>上找到</a:t>
            </a:r>
            <a:r>
              <a:rPr lang="en-US" altLang="zh-CN" sz="2400" dirty="0" smtClean="0"/>
              <a:t>,</a:t>
            </a:r>
            <a:r>
              <a:rPr lang="zh-CN" altLang="en-US" sz="2400" dirty="0" smtClean="0"/>
              <a:t>放置一个到文档的链接</a:t>
            </a:r>
            <a:r>
              <a:rPr lang="en-US" altLang="zh-CN" sz="2400" dirty="0" smtClean="0"/>
              <a:t>(</a:t>
            </a:r>
            <a:r>
              <a:rPr lang="zh-CN" altLang="en-US" sz="2400" dirty="0" smtClean="0"/>
              <a:t>非</a:t>
            </a:r>
            <a:r>
              <a:rPr lang="en-US" altLang="zh-CN" sz="2400" dirty="0" smtClean="0"/>
              <a:t>C++</a:t>
            </a:r>
            <a:r>
              <a:rPr lang="zh-CN" altLang="en-US" sz="2400" dirty="0" smtClean="0"/>
              <a:t>标准内容</a:t>
            </a:r>
            <a:r>
              <a:rPr lang="en-US" altLang="zh-CN" sz="2400" dirty="0" smtClean="0"/>
              <a:t>)</a:t>
            </a:r>
            <a:endParaRPr lang="en-US" sz="2400" dirty="0"/>
          </a:p>
          <a:p>
            <a:r>
              <a:rPr lang="zh-CN" altLang="en-US" sz="2800" dirty="0" smtClean="0"/>
              <a:t>友善的注释</a:t>
            </a:r>
            <a:endParaRPr lang="en-US" sz="2800" dirty="0"/>
          </a:p>
          <a:p>
            <a:pPr lvl="1"/>
            <a:r>
              <a:rPr lang="zh-CN" altLang="en-US" sz="2400" dirty="0" smtClean="0"/>
              <a:t>当事情不是那么明显是</a:t>
            </a:r>
            <a:r>
              <a:rPr lang="en-US" altLang="zh-CN" sz="2400" dirty="0" smtClean="0"/>
              <a:t>,</a:t>
            </a:r>
            <a:r>
              <a:rPr lang="zh-CN" altLang="en-US" sz="2400" dirty="0" smtClean="0"/>
              <a:t>为下一个人提供一些帮助</a:t>
            </a:r>
            <a:endParaRPr lang="en-US" sz="2400" dirty="0"/>
          </a:p>
          <a:p>
            <a:r>
              <a:rPr lang="zh-CN" altLang="en-US" sz="2800" dirty="0" smtClean="0"/>
              <a:t>有帮助的命名</a:t>
            </a:r>
            <a:endParaRPr lang="en-US" sz="2800" dirty="0"/>
          </a:p>
          <a:p>
            <a:pPr lvl="1"/>
            <a:r>
              <a:rPr lang="zh-CN" altLang="en-US" sz="2400" dirty="0" smtClean="0"/>
              <a:t>为函数、变量、所有的</a:t>
            </a:r>
            <a:endParaRPr lang="en-US" sz="2400" dirty="0" smtClean="0"/>
          </a:p>
          <a:p>
            <a:r>
              <a:rPr lang="zh-CN" altLang="en-US" sz="2800" dirty="0" smtClean="0"/>
              <a:t>尽管我很好</a:t>
            </a:r>
            <a:r>
              <a:rPr lang="en-US" altLang="zh-CN" sz="2800" dirty="0" smtClean="0"/>
              <a:t>,</a:t>
            </a:r>
            <a:r>
              <a:rPr lang="zh-CN" altLang="en-US" sz="2800" dirty="0" smtClean="0"/>
              <a:t>我可能不是最好的</a:t>
            </a:r>
            <a:endParaRPr lang="en-US" sz="2800" dirty="0"/>
          </a:p>
        </p:txBody>
      </p:sp>
    </p:spTree>
    <p:extLst>
      <p:ext uri="{BB962C8B-B14F-4D97-AF65-F5344CB8AC3E}">
        <p14:creationId xmlns:p14="http://schemas.microsoft.com/office/powerpoint/2010/main" val="407948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13558"/>
            <a:ext cx="3854528" cy="1278466"/>
          </a:xfrm>
        </p:spPr>
        <p:txBody>
          <a:bodyPr>
            <a:normAutofit/>
          </a:bodyPr>
          <a:lstStyle/>
          <a:p>
            <a:r>
              <a:rPr lang="en-US" sz="4400" dirty="0"/>
              <a:t>Generosity</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943026"/>
          </a:xfrm>
        </p:spPr>
        <p:txBody>
          <a:bodyPr>
            <a:normAutofit/>
          </a:bodyPr>
          <a:lstStyle/>
          <a:p>
            <a:r>
              <a:rPr lang="en-US" sz="2800" dirty="0"/>
              <a:t>Clean engineering to make next time easier</a:t>
            </a:r>
          </a:p>
          <a:p>
            <a:pPr lvl="1"/>
            <a:r>
              <a:rPr lang="en-US" sz="2400" dirty="0"/>
              <a:t>Well thought out encapsulation</a:t>
            </a:r>
          </a:p>
          <a:p>
            <a:pPr lvl="1"/>
            <a:r>
              <a:rPr lang="en-US" sz="2400" dirty="0"/>
              <a:t>Appropriate level of abstraction</a:t>
            </a:r>
          </a:p>
          <a:p>
            <a:r>
              <a:rPr lang="en-US" sz="2800" dirty="0"/>
              <a:t>Again, take time to clean up: refactor, rearrange, rename</a:t>
            </a:r>
          </a:p>
          <a:p>
            <a:r>
              <a:rPr lang="en-US" sz="2800" dirty="0"/>
              <a:t>Information sharing</a:t>
            </a:r>
          </a:p>
          <a:p>
            <a:pPr lvl="1"/>
            <a:r>
              <a:rPr lang="en-US" sz="2400" dirty="0"/>
              <a:t>My job is safe if we can all do this</a:t>
            </a:r>
          </a:p>
        </p:txBody>
      </p:sp>
    </p:spTree>
    <p:extLst>
      <p:ext uri="{BB962C8B-B14F-4D97-AF65-F5344CB8AC3E}">
        <p14:creationId xmlns:p14="http://schemas.microsoft.com/office/powerpoint/2010/main" val="108015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13558"/>
            <a:ext cx="3854528" cy="1278466"/>
          </a:xfrm>
        </p:spPr>
        <p:txBody>
          <a:bodyPr>
            <a:normAutofit/>
          </a:bodyPr>
          <a:lstStyle/>
          <a:p>
            <a:r>
              <a:rPr lang="zh-CN" altLang="en-US" sz="4400" dirty="0" smtClean="0"/>
              <a:t>慷慨</a:t>
            </a:r>
            <a:endParaRPr lang="en-US" sz="4400" dirty="0"/>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943026"/>
          </a:xfrm>
        </p:spPr>
        <p:txBody>
          <a:bodyPr>
            <a:normAutofit/>
          </a:bodyPr>
          <a:lstStyle/>
          <a:p>
            <a:r>
              <a:rPr lang="zh-CN" altLang="en-US" sz="2800" dirty="0" smtClean="0"/>
              <a:t>尽力去做使得下一次更简单</a:t>
            </a:r>
            <a:endParaRPr lang="en-US" sz="2800" dirty="0" smtClean="0"/>
          </a:p>
          <a:p>
            <a:pPr lvl="1"/>
            <a:r>
              <a:rPr lang="zh-CN" altLang="en-US" sz="2400" dirty="0" smtClean="0"/>
              <a:t>仔细考虑封装</a:t>
            </a:r>
            <a:endParaRPr lang="en-US" sz="2400" dirty="0" smtClean="0"/>
          </a:p>
          <a:p>
            <a:pPr lvl="1"/>
            <a:r>
              <a:rPr lang="zh-CN" altLang="en-US" sz="2400" dirty="0" smtClean="0"/>
              <a:t>适当的抽象级别</a:t>
            </a:r>
            <a:endParaRPr lang="en-US" sz="2400" dirty="0"/>
          </a:p>
          <a:p>
            <a:r>
              <a:rPr lang="zh-CN" altLang="en-US" sz="2800" dirty="0" smtClean="0"/>
              <a:t>再说一次</a:t>
            </a:r>
            <a:r>
              <a:rPr lang="en-US" altLang="zh-CN" sz="2800" dirty="0" smtClean="0"/>
              <a:t>,</a:t>
            </a:r>
            <a:r>
              <a:rPr lang="zh-CN" altLang="en-US" sz="2800" dirty="0" smtClean="0"/>
              <a:t>花时间去整理</a:t>
            </a:r>
            <a:r>
              <a:rPr lang="en-US" sz="2800" dirty="0" smtClean="0"/>
              <a:t>: </a:t>
            </a:r>
            <a:r>
              <a:rPr lang="zh-CN" altLang="en-US" sz="2800" dirty="0" smtClean="0"/>
              <a:t>重构</a:t>
            </a:r>
            <a:r>
              <a:rPr lang="en-US" sz="2800" dirty="0" smtClean="0"/>
              <a:t>, </a:t>
            </a:r>
            <a:r>
              <a:rPr lang="zh-CN" altLang="en-US" sz="2800" dirty="0" smtClean="0"/>
              <a:t>重排</a:t>
            </a:r>
            <a:r>
              <a:rPr lang="en-US" sz="2800" dirty="0" smtClean="0"/>
              <a:t>,</a:t>
            </a:r>
            <a:r>
              <a:rPr lang="zh-CN" altLang="en-US" sz="2800" dirty="0" smtClean="0"/>
              <a:t>调整命名</a:t>
            </a:r>
            <a:endParaRPr lang="en-US" sz="2800" dirty="0"/>
          </a:p>
          <a:p>
            <a:r>
              <a:rPr lang="zh-CN" altLang="en-US" sz="2800" dirty="0" smtClean="0"/>
              <a:t>信息共享</a:t>
            </a:r>
            <a:endParaRPr lang="en-US" sz="2800" dirty="0" smtClean="0"/>
          </a:p>
          <a:p>
            <a:pPr lvl="1"/>
            <a:r>
              <a:rPr lang="zh-CN" altLang="en-US" sz="2400" dirty="0" smtClean="0"/>
              <a:t>如果我们都能够做到</a:t>
            </a:r>
            <a:r>
              <a:rPr lang="en-US" altLang="zh-CN" sz="2400" dirty="0" smtClean="0"/>
              <a:t>,</a:t>
            </a:r>
            <a:r>
              <a:rPr lang="zh-CN" altLang="en-US" sz="2400" dirty="0" smtClean="0"/>
              <a:t>我的工作是安全的</a:t>
            </a:r>
            <a:r>
              <a:rPr lang="en-US" altLang="zh-CN" sz="2400" dirty="0" smtClean="0"/>
              <a:t>(</a:t>
            </a:r>
            <a:r>
              <a:rPr lang="en-US" altLang="zh-CN" sz="2400" dirty="0"/>
              <a:t>?</a:t>
            </a:r>
            <a:r>
              <a:rPr lang="en-US" altLang="zh-CN" sz="2400" dirty="0" smtClean="0"/>
              <a:t>)</a:t>
            </a:r>
            <a:endParaRPr lang="en-US" sz="2400" dirty="0"/>
          </a:p>
        </p:txBody>
      </p:sp>
    </p:spTree>
    <p:extLst>
      <p:ext uri="{BB962C8B-B14F-4D97-AF65-F5344CB8AC3E}">
        <p14:creationId xmlns:p14="http://schemas.microsoft.com/office/powerpoint/2010/main" val="156534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F4AE-CF3F-490B-822F-8E0FA4480B0B}"/>
              </a:ext>
            </a:extLst>
          </p:cNvPr>
          <p:cNvSpPr>
            <a:spLocks noGrp="1"/>
          </p:cNvSpPr>
          <p:nvPr>
            <p:ph type="title"/>
          </p:nvPr>
        </p:nvSpPr>
        <p:spPr/>
        <p:txBody>
          <a:bodyPr/>
          <a:lstStyle/>
          <a:p>
            <a:r>
              <a:rPr lang="en-US" dirty="0"/>
              <a:t>Let’s Talk About Names</a:t>
            </a:r>
          </a:p>
        </p:txBody>
      </p:sp>
      <p:sp>
        <p:nvSpPr>
          <p:cNvPr id="3" name="Content Placeholder 2">
            <a:extLst>
              <a:ext uri="{FF2B5EF4-FFF2-40B4-BE49-F238E27FC236}">
                <a16:creationId xmlns:a16="http://schemas.microsoft.com/office/drawing/2014/main" id="{7397CAF9-BD72-4BA1-93B3-1525FABE3C77}"/>
              </a:ext>
            </a:extLst>
          </p:cNvPr>
          <p:cNvSpPr>
            <a:spLocks noGrp="1"/>
          </p:cNvSpPr>
          <p:nvPr>
            <p:ph idx="1"/>
          </p:nvPr>
        </p:nvSpPr>
        <p:spPr/>
        <p:txBody>
          <a:bodyPr>
            <a:normAutofit/>
          </a:bodyPr>
          <a:lstStyle/>
          <a:p>
            <a:r>
              <a:rPr lang="en-US" sz="2800" dirty="0"/>
              <a:t>Naming is hard</a:t>
            </a:r>
          </a:p>
          <a:p>
            <a:r>
              <a:rPr lang="en-US" sz="2800" dirty="0"/>
              <a:t>We’re famously bad at it</a:t>
            </a:r>
          </a:p>
          <a:p>
            <a:r>
              <a:rPr lang="en-US" sz="2800" dirty="0"/>
              <a:t>Why?</a:t>
            </a:r>
          </a:p>
          <a:p>
            <a:r>
              <a:rPr lang="en-US" sz="2800" dirty="0"/>
              <a:t>It requires empathy</a:t>
            </a:r>
          </a:p>
        </p:txBody>
      </p:sp>
    </p:spTree>
    <p:extLst>
      <p:ext uri="{BB962C8B-B14F-4D97-AF65-F5344CB8AC3E}">
        <p14:creationId xmlns:p14="http://schemas.microsoft.com/office/powerpoint/2010/main" val="42402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29B4B2-205B-4E36-B569-D5A5E8260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8704385" cy="6858000"/>
          </a:xfrm>
          <a:prstGeom prst="rect">
            <a:avLst/>
          </a:prstGeom>
        </p:spPr>
      </p:pic>
    </p:spTree>
    <p:extLst>
      <p:ext uri="{BB962C8B-B14F-4D97-AF65-F5344CB8AC3E}">
        <p14:creationId xmlns:p14="http://schemas.microsoft.com/office/powerpoint/2010/main" val="483546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F4AE-CF3F-490B-822F-8E0FA4480B0B}"/>
              </a:ext>
            </a:extLst>
          </p:cNvPr>
          <p:cNvSpPr>
            <a:spLocks noGrp="1"/>
          </p:cNvSpPr>
          <p:nvPr>
            <p:ph type="title"/>
          </p:nvPr>
        </p:nvSpPr>
        <p:spPr/>
        <p:txBody>
          <a:bodyPr/>
          <a:lstStyle/>
          <a:p>
            <a:r>
              <a:rPr lang="zh-CN" altLang="en-US" dirty="0"/>
              <a:t>让</a:t>
            </a:r>
            <a:r>
              <a:rPr lang="zh-CN" altLang="en-US" dirty="0" smtClean="0"/>
              <a:t>我们聊一聊命名</a:t>
            </a:r>
            <a:endParaRPr lang="en-US" dirty="0"/>
          </a:p>
        </p:txBody>
      </p:sp>
      <p:sp>
        <p:nvSpPr>
          <p:cNvPr id="3" name="Content Placeholder 2">
            <a:extLst>
              <a:ext uri="{FF2B5EF4-FFF2-40B4-BE49-F238E27FC236}">
                <a16:creationId xmlns:a16="http://schemas.microsoft.com/office/drawing/2014/main" id="{7397CAF9-BD72-4BA1-93B3-1525FABE3C77}"/>
              </a:ext>
            </a:extLst>
          </p:cNvPr>
          <p:cNvSpPr>
            <a:spLocks noGrp="1"/>
          </p:cNvSpPr>
          <p:nvPr>
            <p:ph idx="1"/>
          </p:nvPr>
        </p:nvSpPr>
        <p:spPr/>
        <p:txBody>
          <a:bodyPr>
            <a:normAutofit/>
          </a:bodyPr>
          <a:lstStyle/>
          <a:p>
            <a:r>
              <a:rPr lang="zh-CN" altLang="en-US" sz="2800" dirty="0" smtClean="0"/>
              <a:t>命名比较艰难</a:t>
            </a:r>
            <a:endParaRPr lang="en-US" sz="2800" dirty="0"/>
          </a:p>
          <a:p>
            <a:r>
              <a:rPr lang="zh-CN" altLang="en-US" sz="2800" dirty="0" smtClean="0"/>
              <a:t>众所周知我们不擅长这个</a:t>
            </a:r>
            <a:endParaRPr lang="en-US" sz="2800" dirty="0"/>
          </a:p>
          <a:p>
            <a:r>
              <a:rPr lang="zh-CN" altLang="en-US" sz="2800" dirty="0" smtClean="0"/>
              <a:t>为什么</a:t>
            </a:r>
            <a:r>
              <a:rPr lang="en-US" altLang="zh-CN" sz="2800" dirty="0" smtClean="0"/>
              <a:t>?</a:t>
            </a:r>
            <a:endParaRPr lang="en-US" sz="2800" dirty="0"/>
          </a:p>
          <a:p>
            <a:r>
              <a:rPr lang="zh-CN" altLang="en-US" sz="2800" dirty="0" smtClean="0"/>
              <a:t>它需要共情</a:t>
            </a:r>
            <a:r>
              <a:rPr lang="en-US" altLang="zh-CN" sz="2800" dirty="0" smtClean="0"/>
              <a:t>(</a:t>
            </a:r>
            <a:r>
              <a:rPr lang="zh-CN" altLang="en-US" sz="2800" dirty="0" smtClean="0"/>
              <a:t>换位思考、感同身受</a:t>
            </a:r>
            <a:r>
              <a:rPr lang="en-US" altLang="zh-CN" sz="2800" dirty="0" smtClean="0"/>
              <a:t>)</a:t>
            </a:r>
            <a:endParaRPr lang="en-US" sz="2800" dirty="0"/>
          </a:p>
        </p:txBody>
      </p:sp>
    </p:spTree>
    <p:extLst>
      <p:ext uri="{BB962C8B-B14F-4D97-AF65-F5344CB8AC3E}">
        <p14:creationId xmlns:p14="http://schemas.microsoft.com/office/powerpoint/2010/main" val="185118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26D9-D2DE-49A4-93B8-F9F6F36D17AF}"/>
              </a:ext>
            </a:extLst>
          </p:cNvPr>
          <p:cNvSpPr>
            <a:spLocks noGrp="1"/>
          </p:cNvSpPr>
          <p:nvPr>
            <p:ph type="title"/>
          </p:nvPr>
        </p:nvSpPr>
        <p:spPr/>
        <p:txBody>
          <a:bodyPr/>
          <a:lstStyle/>
          <a:p>
            <a:r>
              <a:rPr lang="en-US" dirty="0"/>
              <a:t>An Algorithm Story</a:t>
            </a:r>
          </a:p>
        </p:txBody>
      </p:sp>
      <p:sp>
        <p:nvSpPr>
          <p:cNvPr id="3" name="Content Placeholder 2">
            <a:extLst>
              <a:ext uri="{FF2B5EF4-FFF2-40B4-BE49-F238E27FC236}">
                <a16:creationId xmlns:a16="http://schemas.microsoft.com/office/drawing/2014/main" id="{3EC976B2-1955-4D65-AB83-443305CB1DBA}"/>
              </a:ext>
            </a:extLst>
          </p:cNvPr>
          <p:cNvSpPr>
            <a:spLocks noGrp="1"/>
          </p:cNvSpPr>
          <p:nvPr>
            <p:ph idx="1"/>
          </p:nvPr>
        </p:nvSpPr>
        <p:spPr/>
        <p:txBody>
          <a:bodyPr>
            <a:normAutofit/>
          </a:bodyPr>
          <a:lstStyle/>
          <a:p>
            <a:r>
              <a:rPr lang="en-US" sz="2800" dirty="0"/>
              <a:t>sort()</a:t>
            </a:r>
          </a:p>
          <a:p>
            <a:r>
              <a:rPr lang="en-US" sz="2800" dirty="0" err="1"/>
              <a:t>partial_sort</a:t>
            </a:r>
            <a:r>
              <a:rPr lang="en-US" sz="2800" dirty="0"/>
              <a:t>()</a:t>
            </a:r>
          </a:p>
          <a:p>
            <a:r>
              <a:rPr lang="en-US" sz="2800" dirty="0" err="1"/>
              <a:t>partial_sort_copy</a:t>
            </a:r>
            <a:r>
              <a:rPr lang="en-US" sz="2800" dirty="0"/>
              <a:t>()</a:t>
            </a:r>
          </a:p>
          <a:p>
            <a:endParaRPr lang="en-US" sz="2800" dirty="0"/>
          </a:p>
          <a:p>
            <a:r>
              <a:rPr lang="en-US" sz="2800" dirty="0" err="1"/>
              <a:t>top_n</a:t>
            </a:r>
            <a:r>
              <a:rPr lang="en-US" sz="2800" dirty="0"/>
              <a:t>()</a:t>
            </a:r>
          </a:p>
        </p:txBody>
      </p:sp>
    </p:spTree>
    <p:extLst>
      <p:ext uri="{BB962C8B-B14F-4D97-AF65-F5344CB8AC3E}">
        <p14:creationId xmlns:p14="http://schemas.microsoft.com/office/powerpoint/2010/main" val="15934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C5EF35-A8DF-4A81-BE67-5D0F8A1DA8A8}"/>
              </a:ext>
            </a:extLst>
          </p:cNvPr>
          <p:cNvPicPr/>
          <p:nvPr/>
        </p:nvPicPr>
        <p:blipFill>
          <a:blip r:embed="rId3"/>
          <a:stretch>
            <a:fillRect/>
          </a:stretch>
        </p:blipFill>
        <p:spPr>
          <a:xfrm>
            <a:off x="563880" y="456247"/>
            <a:ext cx="8271510" cy="4824413"/>
          </a:xfrm>
          <a:prstGeom prst="rect">
            <a:avLst/>
          </a:prstGeom>
        </p:spPr>
      </p:pic>
    </p:spTree>
    <p:extLst>
      <p:ext uri="{BB962C8B-B14F-4D97-AF65-F5344CB8AC3E}">
        <p14:creationId xmlns:p14="http://schemas.microsoft.com/office/powerpoint/2010/main" val="28576246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3600" dirty="0"/>
              <a:t>Hard Working</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9070812" cy="5900053"/>
          </a:xfrm>
        </p:spPr>
        <p:txBody>
          <a:bodyPr>
            <a:normAutofit fontScale="92500" lnSpcReduction="10000"/>
          </a:bodyPr>
          <a:lstStyle/>
          <a:p>
            <a:r>
              <a:rPr lang="en-US" sz="2800" dirty="0"/>
              <a:t>It compiles, links, runs, and passes the tests</a:t>
            </a:r>
          </a:p>
          <a:p>
            <a:pPr lvl="1"/>
            <a:r>
              <a:rPr lang="en-US" sz="2600" dirty="0"/>
              <a:t>No warnings, no “you get one exception on startup, just hit Continue”, no stray files left behind</a:t>
            </a:r>
          </a:p>
          <a:p>
            <a:pPr lvl="1"/>
            <a:r>
              <a:rPr lang="en-US" sz="2600" dirty="0"/>
              <a:t>Tests are complete and well documented</a:t>
            </a:r>
          </a:p>
          <a:p>
            <a:pPr lvl="1"/>
            <a:r>
              <a:rPr lang="en-US" sz="2600" dirty="0"/>
              <a:t>I don’t have to be asked to do it right</a:t>
            </a:r>
          </a:p>
          <a:p>
            <a:r>
              <a:rPr lang="en-US" sz="2800" dirty="0"/>
              <a:t>It uses modern constructs or libraries or tools</a:t>
            </a:r>
          </a:p>
          <a:p>
            <a:pPr lvl="1"/>
            <a:r>
              <a:rPr lang="en-US" sz="2600" dirty="0"/>
              <a:t>I’m always learning; my code gets the benefit</a:t>
            </a:r>
          </a:p>
          <a:p>
            <a:pPr lvl="1"/>
            <a:r>
              <a:rPr lang="en-US" sz="2600" dirty="0"/>
              <a:t>But not tools for the sake of tools or for fun</a:t>
            </a:r>
          </a:p>
          <a:p>
            <a:r>
              <a:rPr lang="en-US" sz="2600" dirty="0"/>
              <a:t>Modern practices</a:t>
            </a:r>
          </a:p>
          <a:p>
            <a:pPr lvl="1"/>
            <a:r>
              <a:rPr lang="en-US" sz="2600" dirty="0"/>
              <a:t>Not just churning out code</a:t>
            </a:r>
          </a:p>
          <a:p>
            <a:r>
              <a:rPr lang="en-US" sz="2600" dirty="0"/>
              <a:t>Commitment to the future</a:t>
            </a:r>
          </a:p>
          <a:p>
            <a:pPr lvl="1"/>
            <a:r>
              <a:rPr lang="en-US" sz="2400" dirty="0"/>
              <a:t>My own ease</a:t>
            </a:r>
          </a:p>
          <a:p>
            <a:pPr lvl="1"/>
            <a:r>
              <a:rPr lang="en-US" sz="2400" dirty="0"/>
              <a:t>The team’s success</a:t>
            </a:r>
          </a:p>
        </p:txBody>
      </p:sp>
    </p:spTree>
    <p:extLst>
      <p:ext uri="{BB962C8B-B14F-4D97-AF65-F5344CB8AC3E}">
        <p14:creationId xmlns:p14="http://schemas.microsoft.com/office/powerpoint/2010/main" val="212518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zh-CN" altLang="en-US" sz="3600" dirty="0" smtClean="0"/>
              <a:t>努力工作</a:t>
            </a:r>
            <a:r>
              <a:rPr lang="en-US" altLang="zh-CN" sz="3600" dirty="0" smtClean="0"/>
              <a:t>(?)</a:t>
            </a:r>
            <a:endParaRPr lang="en-US" sz="3600" dirty="0"/>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9070812" cy="5900053"/>
          </a:xfrm>
        </p:spPr>
        <p:txBody>
          <a:bodyPr>
            <a:normAutofit fontScale="92500" lnSpcReduction="20000"/>
          </a:bodyPr>
          <a:lstStyle/>
          <a:p>
            <a:r>
              <a:rPr lang="zh-CN" altLang="en-US" sz="2800" dirty="0" smtClean="0"/>
              <a:t>能够编译、链接、运行并通过测试</a:t>
            </a:r>
            <a:endParaRPr lang="en-US" sz="2800" dirty="0"/>
          </a:p>
          <a:p>
            <a:pPr lvl="1"/>
            <a:r>
              <a:rPr lang="zh-CN" altLang="en-US" sz="2600" dirty="0" smtClean="0"/>
              <a:t>没有警告</a:t>
            </a:r>
            <a:r>
              <a:rPr lang="en-US" sz="2600" dirty="0" smtClean="0"/>
              <a:t>, </a:t>
            </a:r>
            <a:r>
              <a:rPr lang="en-US" sz="2600" dirty="0"/>
              <a:t>no “you get one exception on startup, just hit Continue”, </a:t>
            </a:r>
            <a:r>
              <a:rPr lang="zh-CN" altLang="en-US" sz="2600" dirty="0" smtClean="0"/>
              <a:t>没有遗留的文件</a:t>
            </a:r>
            <a:r>
              <a:rPr lang="en-US" altLang="zh-CN" sz="2600" dirty="0" smtClean="0"/>
              <a:t>(</a:t>
            </a:r>
            <a:r>
              <a:rPr lang="zh-CN" altLang="en-US" sz="2600" dirty="0" smtClean="0"/>
              <a:t>无用的内容</a:t>
            </a:r>
            <a:r>
              <a:rPr lang="en-US" altLang="zh-CN" sz="2600" dirty="0" smtClean="0"/>
              <a:t>)</a:t>
            </a:r>
            <a:endParaRPr lang="en-US" sz="2600" dirty="0"/>
          </a:p>
          <a:p>
            <a:pPr lvl="1"/>
            <a:r>
              <a:rPr lang="zh-CN" altLang="en-US" sz="2600" dirty="0" smtClean="0"/>
              <a:t>测试比较完整</a:t>
            </a:r>
            <a:r>
              <a:rPr lang="en-US" altLang="zh-CN" sz="2600" dirty="0" smtClean="0"/>
              <a:t>,</a:t>
            </a:r>
            <a:r>
              <a:rPr lang="zh-CN" altLang="en-US" sz="2600" dirty="0" smtClean="0"/>
              <a:t>且有良好的文档</a:t>
            </a:r>
            <a:endParaRPr lang="en-US" sz="2600" dirty="0"/>
          </a:p>
          <a:p>
            <a:pPr lvl="1"/>
            <a:r>
              <a:rPr lang="zh-CN" altLang="en-US" sz="2600" dirty="0" smtClean="0"/>
              <a:t>我不需要被要求以正确的方式</a:t>
            </a:r>
            <a:r>
              <a:rPr lang="zh-CN" altLang="en-US" sz="2600" dirty="0"/>
              <a:t>去</a:t>
            </a:r>
            <a:r>
              <a:rPr lang="zh-CN" altLang="en-US" sz="2600" dirty="0" smtClean="0"/>
              <a:t>做</a:t>
            </a:r>
            <a:r>
              <a:rPr lang="en-US" altLang="zh-CN" sz="2600" dirty="0" smtClean="0"/>
              <a:t>(</a:t>
            </a:r>
            <a:r>
              <a:rPr lang="zh-CN" altLang="en-US" sz="2600" dirty="0" smtClean="0"/>
              <a:t>严格按照某个步骤才能工作</a:t>
            </a:r>
            <a:r>
              <a:rPr lang="en-US" altLang="zh-CN" sz="2600" dirty="0" smtClean="0"/>
              <a:t>)</a:t>
            </a:r>
            <a:endParaRPr lang="en-US" sz="2600" dirty="0"/>
          </a:p>
          <a:p>
            <a:r>
              <a:rPr lang="zh-CN" altLang="en-US" sz="2800" dirty="0" smtClean="0"/>
              <a:t>使用现代设施、库、工具</a:t>
            </a:r>
            <a:endParaRPr lang="en-US" sz="2800" dirty="0"/>
          </a:p>
          <a:p>
            <a:pPr lvl="1"/>
            <a:r>
              <a:rPr lang="zh-CN" altLang="en-US" sz="2600" dirty="0" smtClean="0"/>
              <a:t>我总是在学习</a:t>
            </a:r>
            <a:r>
              <a:rPr lang="en-US" altLang="zh-CN" sz="2600" dirty="0" smtClean="0"/>
              <a:t>;</a:t>
            </a:r>
            <a:r>
              <a:rPr lang="zh-CN" altLang="en-US" sz="2600" dirty="0" smtClean="0"/>
              <a:t> 我的代码从中得到了受益</a:t>
            </a:r>
            <a:endParaRPr lang="en-US" sz="2600" dirty="0"/>
          </a:p>
          <a:p>
            <a:pPr lvl="1"/>
            <a:r>
              <a:rPr lang="zh-CN" altLang="en-US" sz="2600" dirty="0" smtClean="0"/>
              <a:t>但不是为了工具而使用工具</a:t>
            </a:r>
            <a:endParaRPr lang="en-US" sz="2600" dirty="0"/>
          </a:p>
          <a:p>
            <a:r>
              <a:rPr lang="zh-CN" altLang="en-US" sz="2600" dirty="0" smtClean="0"/>
              <a:t>现代实践</a:t>
            </a:r>
            <a:endParaRPr lang="en-US" sz="2600" dirty="0"/>
          </a:p>
          <a:p>
            <a:pPr lvl="1"/>
            <a:r>
              <a:rPr lang="zh-CN" altLang="en-US" sz="2600" dirty="0" smtClean="0"/>
              <a:t>不仅仅是制造代码</a:t>
            </a:r>
            <a:endParaRPr lang="en-US" sz="2600" dirty="0"/>
          </a:p>
          <a:p>
            <a:r>
              <a:rPr lang="zh-CN" altLang="en-US" sz="2600" dirty="0" smtClean="0"/>
              <a:t>对未来的承诺</a:t>
            </a:r>
            <a:endParaRPr lang="en-US" sz="2600" dirty="0"/>
          </a:p>
          <a:p>
            <a:pPr lvl="1"/>
            <a:r>
              <a:rPr lang="zh-CN" altLang="en-US" sz="2400" dirty="0" smtClean="0"/>
              <a:t>我自己很轻松</a:t>
            </a:r>
            <a:endParaRPr lang="en-US" sz="2400" dirty="0"/>
          </a:p>
          <a:p>
            <a:pPr lvl="1"/>
            <a:r>
              <a:rPr lang="zh-CN" altLang="en-US" sz="2400" dirty="0" smtClean="0"/>
              <a:t>团队成功</a:t>
            </a:r>
            <a:endParaRPr lang="en-US" sz="2400" dirty="0"/>
          </a:p>
        </p:txBody>
      </p:sp>
    </p:spTree>
    <p:extLst>
      <p:ext uri="{BB962C8B-B14F-4D97-AF65-F5344CB8AC3E}">
        <p14:creationId xmlns:p14="http://schemas.microsoft.com/office/powerpoint/2010/main" val="194646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364BAD-6EFA-442A-BB14-512E4E1A352D}"/>
              </a:ext>
            </a:extLst>
          </p:cNvPr>
          <p:cNvSpPr>
            <a:spLocks noGrp="1"/>
          </p:cNvSpPr>
          <p:nvPr>
            <p:ph type="title"/>
          </p:nvPr>
        </p:nvSpPr>
        <p:spPr/>
        <p:txBody>
          <a:bodyPr/>
          <a:lstStyle/>
          <a:p>
            <a:r>
              <a:rPr lang="en-US" dirty="0"/>
              <a:t>Choose to Show Positive Emotions</a:t>
            </a:r>
          </a:p>
        </p:txBody>
      </p:sp>
      <p:sp>
        <p:nvSpPr>
          <p:cNvPr id="6" name="Content Placeholder 5">
            <a:extLst>
              <a:ext uri="{FF2B5EF4-FFF2-40B4-BE49-F238E27FC236}">
                <a16:creationId xmlns:a16="http://schemas.microsoft.com/office/drawing/2014/main" id="{B49D2F83-2218-4A04-9E25-455CB8AA143A}"/>
              </a:ext>
            </a:extLst>
          </p:cNvPr>
          <p:cNvSpPr>
            <a:spLocks noGrp="1"/>
          </p:cNvSpPr>
          <p:nvPr>
            <p:ph idx="1"/>
          </p:nvPr>
        </p:nvSpPr>
        <p:spPr/>
        <p:txBody>
          <a:bodyPr/>
          <a:lstStyle/>
          <a:p>
            <a:r>
              <a:rPr lang="en-US" sz="2800" dirty="0"/>
              <a:t>Your code will be easier to read and maintain</a:t>
            </a:r>
          </a:p>
          <a:p>
            <a:r>
              <a:rPr lang="en-US" sz="2800" dirty="0"/>
              <a:t>You will enjoy reading and maintaining it more</a:t>
            </a:r>
          </a:p>
          <a:p>
            <a:r>
              <a:rPr lang="en-US" sz="2800" dirty="0"/>
              <a:t>Your reputation will improve</a:t>
            </a:r>
          </a:p>
          <a:p>
            <a:r>
              <a:rPr lang="en-US" sz="2800" dirty="0"/>
              <a:t>Even if the code isn’t better</a:t>
            </a:r>
          </a:p>
          <a:p>
            <a:pPr lvl="1"/>
            <a:r>
              <a:rPr lang="en-US" sz="2400" dirty="0"/>
              <a:t>But it probably will be</a:t>
            </a:r>
          </a:p>
        </p:txBody>
      </p:sp>
    </p:spTree>
    <p:extLst>
      <p:ext uri="{BB962C8B-B14F-4D97-AF65-F5344CB8AC3E}">
        <p14:creationId xmlns:p14="http://schemas.microsoft.com/office/powerpoint/2010/main" val="263138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364BAD-6EFA-442A-BB14-512E4E1A352D}"/>
              </a:ext>
            </a:extLst>
          </p:cNvPr>
          <p:cNvSpPr>
            <a:spLocks noGrp="1"/>
          </p:cNvSpPr>
          <p:nvPr>
            <p:ph type="title"/>
          </p:nvPr>
        </p:nvSpPr>
        <p:spPr/>
        <p:txBody>
          <a:bodyPr/>
          <a:lstStyle/>
          <a:p>
            <a:r>
              <a:rPr lang="zh-CN" altLang="en-US" dirty="0" smtClean="0"/>
              <a:t>选择展示正面情绪</a:t>
            </a:r>
            <a:endParaRPr lang="en-US" dirty="0"/>
          </a:p>
        </p:txBody>
      </p:sp>
      <p:sp>
        <p:nvSpPr>
          <p:cNvPr id="6" name="Content Placeholder 5">
            <a:extLst>
              <a:ext uri="{FF2B5EF4-FFF2-40B4-BE49-F238E27FC236}">
                <a16:creationId xmlns:a16="http://schemas.microsoft.com/office/drawing/2014/main" id="{B49D2F83-2218-4A04-9E25-455CB8AA143A}"/>
              </a:ext>
            </a:extLst>
          </p:cNvPr>
          <p:cNvSpPr>
            <a:spLocks noGrp="1"/>
          </p:cNvSpPr>
          <p:nvPr>
            <p:ph idx="1"/>
          </p:nvPr>
        </p:nvSpPr>
        <p:spPr/>
        <p:txBody>
          <a:bodyPr/>
          <a:lstStyle/>
          <a:p>
            <a:r>
              <a:rPr lang="zh-CN" altLang="en-US" sz="2800" dirty="0" smtClean="0"/>
              <a:t>你的代码会变得更易阅读和维护</a:t>
            </a:r>
            <a:endParaRPr lang="en-US" sz="2800" dirty="0"/>
          </a:p>
          <a:p>
            <a:r>
              <a:rPr lang="zh-CN" altLang="en-US" sz="2800" dirty="0" smtClean="0"/>
              <a:t>你会更享受阅读和维护它</a:t>
            </a:r>
            <a:endParaRPr lang="en-US" sz="2800" dirty="0"/>
          </a:p>
          <a:p>
            <a:r>
              <a:rPr lang="zh-CN" altLang="en-US" sz="2800" dirty="0" smtClean="0"/>
              <a:t>你的声誉会提高</a:t>
            </a:r>
            <a:endParaRPr lang="en-US" sz="2800" dirty="0"/>
          </a:p>
          <a:p>
            <a:r>
              <a:rPr lang="zh-CN" altLang="en-US" sz="2800" dirty="0" smtClean="0"/>
              <a:t>即使代码不是更好</a:t>
            </a:r>
            <a:endParaRPr lang="en-US" sz="2800" dirty="0"/>
          </a:p>
          <a:p>
            <a:pPr lvl="1"/>
            <a:r>
              <a:rPr lang="zh-CN" altLang="en-US" sz="2400" dirty="0" smtClean="0"/>
              <a:t>但是它可能会</a:t>
            </a:r>
            <a:r>
              <a:rPr lang="en-US" altLang="zh-CN" sz="2400" dirty="0" smtClean="0"/>
              <a:t>(</a:t>
            </a:r>
            <a:r>
              <a:rPr lang="zh-CN" altLang="en-US" sz="2400" dirty="0" smtClean="0"/>
              <a:t>更好</a:t>
            </a:r>
            <a:r>
              <a:rPr lang="en-US" altLang="zh-CN" sz="2400" dirty="0" smtClean="0"/>
              <a:t>)</a:t>
            </a:r>
            <a:endParaRPr lang="en-US" sz="2400" dirty="0"/>
          </a:p>
        </p:txBody>
      </p:sp>
    </p:spTree>
    <p:extLst>
      <p:ext uri="{BB962C8B-B14F-4D97-AF65-F5344CB8AC3E}">
        <p14:creationId xmlns:p14="http://schemas.microsoft.com/office/powerpoint/2010/main" val="100008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D3FF-F8F3-41E3-A1FC-48327F80D0C9}"/>
              </a:ext>
            </a:extLst>
          </p:cNvPr>
          <p:cNvSpPr>
            <a:spLocks noGrp="1"/>
          </p:cNvSpPr>
          <p:nvPr>
            <p:ph type="title"/>
          </p:nvPr>
        </p:nvSpPr>
        <p:spPr/>
        <p:txBody>
          <a:bodyPr/>
          <a:lstStyle/>
          <a:p>
            <a:r>
              <a:rPr lang="en-US" dirty="0"/>
              <a:t>Call to action</a:t>
            </a:r>
          </a:p>
        </p:txBody>
      </p:sp>
      <p:sp>
        <p:nvSpPr>
          <p:cNvPr id="3" name="Content Placeholder 2">
            <a:extLst>
              <a:ext uri="{FF2B5EF4-FFF2-40B4-BE49-F238E27FC236}">
                <a16:creationId xmlns:a16="http://schemas.microsoft.com/office/drawing/2014/main" id="{7156D3C3-F358-470D-8FCC-9B7144DD50BC}"/>
              </a:ext>
            </a:extLst>
          </p:cNvPr>
          <p:cNvSpPr>
            <a:spLocks noGrp="1"/>
          </p:cNvSpPr>
          <p:nvPr>
            <p:ph idx="1"/>
          </p:nvPr>
        </p:nvSpPr>
        <p:spPr>
          <a:xfrm>
            <a:off x="677334" y="1650226"/>
            <a:ext cx="8596668" cy="4743486"/>
          </a:xfrm>
        </p:spPr>
        <p:txBody>
          <a:bodyPr>
            <a:normAutofit/>
          </a:bodyPr>
          <a:lstStyle/>
          <a:p>
            <a:r>
              <a:rPr lang="en-US" sz="2400" dirty="0"/>
              <a:t>Show your confidence</a:t>
            </a:r>
          </a:p>
          <a:p>
            <a:pPr lvl="1"/>
            <a:r>
              <a:rPr lang="en-US" sz="2000" dirty="0"/>
              <a:t>Clean up</a:t>
            </a:r>
          </a:p>
          <a:p>
            <a:pPr lvl="1"/>
            <a:r>
              <a:rPr lang="en-US" sz="2000" dirty="0"/>
              <a:t>Use a library</a:t>
            </a:r>
          </a:p>
          <a:p>
            <a:pPr lvl="1"/>
            <a:r>
              <a:rPr lang="en-US" sz="2000" dirty="0"/>
              <a:t>Make it right</a:t>
            </a:r>
          </a:p>
          <a:p>
            <a:r>
              <a:rPr lang="en-US" sz="2400" dirty="0"/>
              <a:t>Be generous and empathetic</a:t>
            </a:r>
          </a:p>
          <a:p>
            <a:pPr lvl="1"/>
            <a:r>
              <a:rPr lang="en-US" sz="2000" dirty="0"/>
              <a:t>Help users</a:t>
            </a:r>
          </a:p>
          <a:p>
            <a:pPr lvl="1"/>
            <a:r>
              <a:rPr lang="en-US" sz="2000" dirty="0"/>
              <a:t>Help your team</a:t>
            </a:r>
          </a:p>
          <a:p>
            <a:pPr lvl="1"/>
            <a:r>
              <a:rPr lang="en-US" sz="2000" dirty="0"/>
              <a:t>Name things well</a:t>
            </a:r>
          </a:p>
          <a:p>
            <a:r>
              <a:rPr lang="en-US" sz="2400" dirty="0"/>
              <a:t>You are going to show emotions in your code</a:t>
            </a:r>
          </a:p>
          <a:p>
            <a:pPr lvl="1"/>
            <a:r>
              <a:rPr lang="en-US" sz="2000" dirty="0"/>
              <a:t>They might as well be positive ones!</a:t>
            </a:r>
          </a:p>
        </p:txBody>
      </p:sp>
    </p:spTree>
    <p:extLst>
      <p:ext uri="{BB962C8B-B14F-4D97-AF65-F5344CB8AC3E}">
        <p14:creationId xmlns:p14="http://schemas.microsoft.com/office/powerpoint/2010/main" val="32851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D3FF-F8F3-41E3-A1FC-48327F80D0C9}"/>
              </a:ext>
            </a:extLst>
          </p:cNvPr>
          <p:cNvSpPr>
            <a:spLocks noGrp="1"/>
          </p:cNvSpPr>
          <p:nvPr>
            <p:ph type="title"/>
          </p:nvPr>
        </p:nvSpPr>
        <p:spPr/>
        <p:txBody>
          <a:bodyPr/>
          <a:lstStyle/>
          <a:p>
            <a:r>
              <a:rPr lang="zh-CN" altLang="en-US" dirty="0" smtClean="0"/>
              <a:t>采取行动</a:t>
            </a:r>
            <a:r>
              <a:rPr lang="en-US" altLang="zh-CN" dirty="0" smtClean="0"/>
              <a:t>!</a:t>
            </a:r>
            <a:endParaRPr lang="en-US" dirty="0"/>
          </a:p>
        </p:txBody>
      </p:sp>
      <p:sp>
        <p:nvSpPr>
          <p:cNvPr id="3" name="Content Placeholder 2">
            <a:extLst>
              <a:ext uri="{FF2B5EF4-FFF2-40B4-BE49-F238E27FC236}">
                <a16:creationId xmlns:a16="http://schemas.microsoft.com/office/drawing/2014/main" id="{7156D3C3-F358-470D-8FCC-9B7144DD50BC}"/>
              </a:ext>
            </a:extLst>
          </p:cNvPr>
          <p:cNvSpPr>
            <a:spLocks noGrp="1"/>
          </p:cNvSpPr>
          <p:nvPr>
            <p:ph idx="1"/>
          </p:nvPr>
        </p:nvSpPr>
        <p:spPr>
          <a:xfrm>
            <a:off x="677334" y="1650226"/>
            <a:ext cx="8596668" cy="4743486"/>
          </a:xfrm>
        </p:spPr>
        <p:txBody>
          <a:bodyPr>
            <a:normAutofit/>
          </a:bodyPr>
          <a:lstStyle/>
          <a:p>
            <a:r>
              <a:rPr lang="zh-CN" altLang="en-US" sz="2400" dirty="0" smtClean="0"/>
              <a:t>展示你的自信</a:t>
            </a:r>
            <a:endParaRPr lang="en-US" sz="2400" dirty="0"/>
          </a:p>
          <a:p>
            <a:pPr lvl="1"/>
            <a:r>
              <a:rPr lang="zh-CN" altLang="en-US" sz="2000" dirty="0" smtClean="0"/>
              <a:t>整理</a:t>
            </a:r>
            <a:endParaRPr lang="en-US" sz="2000" dirty="0"/>
          </a:p>
          <a:p>
            <a:pPr lvl="1"/>
            <a:r>
              <a:rPr lang="zh-CN" altLang="en-US" sz="2000" dirty="0" smtClean="0"/>
              <a:t>使用库</a:t>
            </a:r>
            <a:endParaRPr lang="en-US" sz="2000" dirty="0"/>
          </a:p>
          <a:p>
            <a:pPr lvl="1"/>
            <a:r>
              <a:rPr lang="zh-CN" altLang="en-US" sz="2000" dirty="0" smtClean="0"/>
              <a:t>做对事情</a:t>
            </a:r>
            <a:endParaRPr lang="en-US" sz="2000" dirty="0"/>
          </a:p>
          <a:p>
            <a:r>
              <a:rPr lang="zh-CN" altLang="en-US" sz="2400" dirty="0" smtClean="0"/>
              <a:t>要慷慨和善解人意</a:t>
            </a:r>
            <a:endParaRPr lang="en-US" sz="2400" dirty="0"/>
          </a:p>
          <a:p>
            <a:pPr lvl="1"/>
            <a:r>
              <a:rPr lang="zh-CN" altLang="en-US" sz="2000" dirty="0" smtClean="0"/>
              <a:t>帮助用户</a:t>
            </a:r>
            <a:endParaRPr lang="en-US" sz="2000" dirty="0"/>
          </a:p>
          <a:p>
            <a:pPr lvl="1"/>
            <a:r>
              <a:rPr lang="zh-CN" altLang="en-US" sz="2000" dirty="0" smtClean="0"/>
              <a:t>帮助你的团队</a:t>
            </a:r>
            <a:endParaRPr lang="en-US" sz="2000" dirty="0"/>
          </a:p>
          <a:p>
            <a:pPr lvl="1"/>
            <a:r>
              <a:rPr lang="zh-CN" altLang="en-US" sz="2000" dirty="0" smtClean="0"/>
              <a:t>把事情说好</a:t>
            </a:r>
            <a:endParaRPr lang="en-US" sz="2000" dirty="0"/>
          </a:p>
          <a:p>
            <a:r>
              <a:rPr lang="zh-CN" altLang="en-US" sz="2400" dirty="0" smtClean="0"/>
              <a:t>你将在代码中显示情绪</a:t>
            </a:r>
            <a:endParaRPr lang="en-US" sz="2400" dirty="0"/>
          </a:p>
          <a:p>
            <a:pPr lvl="1"/>
            <a:r>
              <a:rPr lang="zh-CN" altLang="en-US" sz="2000" dirty="0" smtClean="0"/>
              <a:t>他们可能也是正面的</a:t>
            </a:r>
            <a:r>
              <a:rPr lang="en-US" altLang="zh-CN" sz="2000" dirty="0" smtClean="0"/>
              <a:t>!</a:t>
            </a:r>
            <a:endParaRPr lang="en-US" sz="2000" dirty="0"/>
          </a:p>
        </p:txBody>
      </p:sp>
    </p:spTree>
    <p:extLst>
      <p:ext uri="{BB962C8B-B14F-4D97-AF65-F5344CB8AC3E}">
        <p14:creationId xmlns:p14="http://schemas.microsoft.com/office/powerpoint/2010/main" val="394822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EC8C5-BE3C-4F75-8FAD-CDECBD0A1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7958" cy="6858000"/>
          </a:xfrm>
          <a:prstGeom prst="rect">
            <a:avLst/>
          </a:prstGeom>
        </p:spPr>
      </p:pic>
    </p:spTree>
    <p:extLst>
      <p:ext uri="{BB962C8B-B14F-4D97-AF65-F5344CB8AC3E}">
        <p14:creationId xmlns:p14="http://schemas.microsoft.com/office/powerpoint/2010/main" val="838440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0813B9-A8EF-4ED9-AC72-BE73012B3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09" y="0"/>
            <a:ext cx="10795591" cy="8636473"/>
          </a:xfrm>
          <a:prstGeom prst="rect">
            <a:avLst/>
          </a:prstGeom>
        </p:spPr>
      </p:pic>
      <p:sp>
        <p:nvSpPr>
          <p:cNvPr id="4" name="Title 3">
            <a:extLst>
              <a:ext uri="{FF2B5EF4-FFF2-40B4-BE49-F238E27FC236}">
                <a16:creationId xmlns:a16="http://schemas.microsoft.com/office/drawing/2014/main" id="{6E0EEB20-2D2D-4167-A008-8825FC7F7841}"/>
              </a:ext>
            </a:extLst>
          </p:cNvPr>
          <p:cNvSpPr>
            <a:spLocks noGrp="1"/>
          </p:cNvSpPr>
          <p:nvPr>
            <p:ph type="title"/>
          </p:nvPr>
        </p:nvSpPr>
        <p:spPr>
          <a:xfrm>
            <a:off x="4217582" y="4423144"/>
            <a:ext cx="7891214" cy="2180685"/>
          </a:xfrm>
        </p:spPr>
        <p:txBody>
          <a:bodyPr>
            <a:normAutofit/>
          </a:bodyPr>
          <a:lstStyle/>
          <a:p>
            <a:r>
              <a:rPr lang="en-US" sz="6000" dirty="0"/>
              <a:t>No Emotions Allowed</a:t>
            </a:r>
          </a:p>
        </p:txBody>
      </p:sp>
    </p:spTree>
    <p:extLst>
      <p:ext uri="{BB962C8B-B14F-4D97-AF65-F5344CB8AC3E}">
        <p14:creationId xmlns:p14="http://schemas.microsoft.com/office/powerpoint/2010/main" val="36467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7C39F5-9D06-455F-A7AE-7607E8E0C91C}"/>
              </a:ext>
            </a:extLst>
          </p:cNvPr>
          <p:cNvSpPr>
            <a:spLocks noGrp="1"/>
          </p:cNvSpPr>
          <p:nvPr>
            <p:ph type="title"/>
          </p:nvPr>
        </p:nvSpPr>
        <p:spPr/>
        <p:txBody>
          <a:bodyPr/>
          <a:lstStyle/>
          <a:p>
            <a:r>
              <a:rPr lang="en-US" dirty="0"/>
              <a:t>These are fictional characters</a:t>
            </a:r>
          </a:p>
        </p:txBody>
      </p:sp>
      <p:sp>
        <p:nvSpPr>
          <p:cNvPr id="6" name="Title 4">
            <a:extLst>
              <a:ext uri="{FF2B5EF4-FFF2-40B4-BE49-F238E27FC236}">
                <a16:creationId xmlns:a16="http://schemas.microsoft.com/office/drawing/2014/main" id="{C521EA0B-220F-4990-A71B-4BA765545D15}"/>
              </a:ext>
            </a:extLst>
          </p:cNvPr>
          <p:cNvSpPr txBox="1">
            <a:spLocks/>
          </p:cNvSpPr>
          <p:nvPr/>
        </p:nvSpPr>
        <p:spPr>
          <a:xfrm>
            <a:off x="955464" y="601027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Not role models!</a:t>
            </a:r>
          </a:p>
        </p:txBody>
      </p:sp>
      <p:pic>
        <p:nvPicPr>
          <p:cNvPr id="8" name="Picture 7">
            <a:extLst>
              <a:ext uri="{FF2B5EF4-FFF2-40B4-BE49-F238E27FC236}">
                <a16:creationId xmlns:a16="http://schemas.microsoft.com/office/drawing/2014/main" id="{3A7871B5-C6D5-4573-937D-814EB42EC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48" y="1417320"/>
            <a:ext cx="4399756" cy="2754630"/>
          </a:xfrm>
          <a:prstGeom prst="rect">
            <a:avLst/>
          </a:prstGeom>
        </p:spPr>
      </p:pic>
      <p:pic>
        <p:nvPicPr>
          <p:cNvPr id="10" name="Picture 9">
            <a:extLst>
              <a:ext uri="{FF2B5EF4-FFF2-40B4-BE49-F238E27FC236}">
                <a16:creationId xmlns:a16="http://schemas.microsoft.com/office/drawing/2014/main" id="{E319EFE1-6590-4428-BEEE-4A2C47C0A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7" y="2011680"/>
            <a:ext cx="3095625" cy="3771900"/>
          </a:xfrm>
          <a:prstGeom prst="rect">
            <a:avLst/>
          </a:prstGeom>
        </p:spPr>
      </p:pic>
      <p:pic>
        <p:nvPicPr>
          <p:cNvPr id="12" name="Picture 11">
            <a:extLst>
              <a:ext uri="{FF2B5EF4-FFF2-40B4-BE49-F238E27FC236}">
                <a16:creationId xmlns:a16="http://schemas.microsoft.com/office/drawing/2014/main" id="{4F91C683-C246-471E-9E71-270686E012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898776"/>
            <a:ext cx="6096000" cy="4057650"/>
          </a:xfrm>
          <a:prstGeom prst="rect">
            <a:avLst/>
          </a:prstGeom>
        </p:spPr>
      </p:pic>
    </p:spTree>
    <p:extLst>
      <p:ext uri="{BB962C8B-B14F-4D97-AF65-F5344CB8AC3E}">
        <p14:creationId xmlns:p14="http://schemas.microsoft.com/office/powerpoint/2010/main" val="259218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5D29C-C8A3-4A9D-824C-A3EA88BC7076}"/>
              </a:ext>
            </a:extLst>
          </p:cNvPr>
          <p:cNvSpPr>
            <a:spLocks noGrp="1"/>
          </p:cNvSpPr>
          <p:nvPr>
            <p:ph type="title"/>
          </p:nvPr>
        </p:nvSpPr>
        <p:spPr/>
        <p:txBody>
          <a:bodyPr/>
          <a:lstStyle/>
          <a:p>
            <a:r>
              <a:rPr lang="en-US" dirty="0"/>
              <a:t>Stories We Tell Ourselves</a:t>
            </a:r>
          </a:p>
        </p:txBody>
      </p:sp>
      <p:sp>
        <p:nvSpPr>
          <p:cNvPr id="6" name="Content Placeholder 5">
            <a:extLst>
              <a:ext uri="{FF2B5EF4-FFF2-40B4-BE49-F238E27FC236}">
                <a16:creationId xmlns:a16="http://schemas.microsoft.com/office/drawing/2014/main" id="{F3A1B892-619C-4742-8D04-8CEFD0C9EA3C}"/>
              </a:ext>
            </a:extLst>
          </p:cNvPr>
          <p:cNvSpPr>
            <a:spLocks noGrp="1"/>
          </p:cNvSpPr>
          <p:nvPr>
            <p:ph idx="1"/>
          </p:nvPr>
        </p:nvSpPr>
        <p:spPr>
          <a:xfrm>
            <a:off x="677334" y="1600201"/>
            <a:ext cx="8596668" cy="5097780"/>
          </a:xfrm>
        </p:spPr>
        <p:txBody>
          <a:bodyPr>
            <a:normAutofit/>
          </a:bodyPr>
          <a:lstStyle/>
          <a:p>
            <a:r>
              <a:rPr lang="en-US" sz="3600" dirty="0"/>
              <a:t>Hard skills are worth more than soft skills</a:t>
            </a:r>
          </a:p>
          <a:p>
            <a:r>
              <a:rPr lang="en-US" sz="3600" dirty="0"/>
              <a:t>Emotions are for the weak</a:t>
            </a:r>
          </a:p>
          <a:p>
            <a:r>
              <a:rPr lang="en-US" sz="3600" dirty="0"/>
              <a:t>Code is just logical</a:t>
            </a:r>
          </a:p>
          <a:p>
            <a:r>
              <a:rPr lang="en-US" sz="3600" dirty="0"/>
              <a:t>I love getting away from people and back to simple pure code</a:t>
            </a:r>
          </a:p>
        </p:txBody>
      </p:sp>
    </p:spTree>
    <p:extLst>
      <p:ext uri="{BB962C8B-B14F-4D97-AF65-F5344CB8AC3E}">
        <p14:creationId xmlns:p14="http://schemas.microsoft.com/office/powerpoint/2010/main" val="11512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5D29C-C8A3-4A9D-824C-A3EA88BC7076}"/>
              </a:ext>
            </a:extLst>
          </p:cNvPr>
          <p:cNvSpPr>
            <a:spLocks noGrp="1"/>
          </p:cNvSpPr>
          <p:nvPr>
            <p:ph type="title"/>
          </p:nvPr>
        </p:nvSpPr>
        <p:spPr/>
        <p:txBody>
          <a:bodyPr/>
          <a:lstStyle/>
          <a:p>
            <a:r>
              <a:rPr lang="zh-CN" altLang="en-US" dirty="0" smtClean="0"/>
              <a:t>我们告诉我们自己</a:t>
            </a:r>
            <a:endParaRPr lang="en-US" dirty="0"/>
          </a:p>
        </p:txBody>
      </p:sp>
      <p:sp>
        <p:nvSpPr>
          <p:cNvPr id="6" name="Content Placeholder 5">
            <a:extLst>
              <a:ext uri="{FF2B5EF4-FFF2-40B4-BE49-F238E27FC236}">
                <a16:creationId xmlns:a16="http://schemas.microsoft.com/office/drawing/2014/main" id="{F3A1B892-619C-4742-8D04-8CEFD0C9EA3C}"/>
              </a:ext>
            </a:extLst>
          </p:cNvPr>
          <p:cNvSpPr>
            <a:spLocks noGrp="1"/>
          </p:cNvSpPr>
          <p:nvPr>
            <p:ph idx="1"/>
          </p:nvPr>
        </p:nvSpPr>
        <p:spPr>
          <a:xfrm>
            <a:off x="677334" y="1600201"/>
            <a:ext cx="8596668" cy="5097780"/>
          </a:xfrm>
        </p:spPr>
        <p:txBody>
          <a:bodyPr>
            <a:normAutofit/>
          </a:bodyPr>
          <a:lstStyle/>
          <a:p>
            <a:r>
              <a:rPr lang="zh-CN" altLang="en-US" sz="3600" dirty="0" smtClean="0"/>
              <a:t>硬技能比软技能更有价值</a:t>
            </a:r>
            <a:endParaRPr lang="en-US" altLang="zh-CN" sz="3600" dirty="0" smtClean="0"/>
          </a:p>
          <a:p>
            <a:r>
              <a:rPr lang="zh-CN" altLang="en-US" sz="3600" dirty="0" smtClean="0"/>
              <a:t>弱者才需要情绪</a:t>
            </a:r>
            <a:endParaRPr lang="en-US" altLang="zh-CN" sz="3600" dirty="0" smtClean="0"/>
          </a:p>
          <a:p>
            <a:r>
              <a:rPr lang="zh-CN" altLang="en-US" sz="3600" dirty="0" smtClean="0"/>
              <a:t>代码只是逻辑</a:t>
            </a:r>
            <a:endParaRPr lang="en-US" altLang="zh-CN" sz="3600" dirty="0" smtClean="0"/>
          </a:p>
          <a:p>
            <a:r>
              <a:rPr lang="zh-CN" altLang="en-US" sz="3600" dirty="0"/>
              <a:t>比</a:t>
            </a:r>
            <a:r>
              <a:rPr lang="zh-CN" altLang="en-US" sz="3600" dirty="0" smtClean="0"/>
              <a:t>起和人打交道我更喜欢编码</a:t>
            </a:r>
            <a:endParaRPr lang="en-US" sz="3600" dirty="0"/>
          </a:p>
        </p:txBody>
      </p:sp>
    </p:spTree>
    <p:extLst>
      <p:ext uri="{BB962C8B-B14F-4D97-AF65-F5344CB8AC3E}">
        <p14:creationId xmlns:p14="http://schemas.microsoft.com/office/powerpoint/2010/main" val="6129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13514</TotalTime>
  <Words>6145</Words>
  <Application>Microsoft Office PowerPoint</Application>
  <PresentationFormat>宽屏</PresentationFormat>
  <Paragraphs>536</Paragraphs>
  <Slides>48</Slides>
  <Notes>46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方正姚体</vt:lpstr>
      <vt:lpstr>华文新魏</vt:lpstr>
      <vt:lpstr>Arial</vt:lpstr>
      <vt:lpstr>Calibri</vt:lpstr>
      <vt:lpstr>Consolas</vt:lpstr>
      <vt:lpstr>Trebuchet MS</vt:lpstr>
      <vt:lpstr>Wingdings 3</vt:lpstr>
      <vt:lpstr>Facet</vt:lpstr>
      <vt:lpstr>Oh, the Humanity!</vt:lpstr>
      <vt:lpstr>PowerPoint 演示文稿</vt:lpstr>
      <vt:lpstr>PowerPoint 演示文稿</vt:lpstr>
      <vt:lpstr>PowerPoint 演示文稿</vt:lpstr>
      <vt:lpstr>PowerPoint 演示文稿</vt:lpstr>
      <vt:lpstr>No Emotions Allowed</vt:lpstr>
      <vt:lpstr>These are fictional characters</vt:lpstr>
      <vt:lpstr>Stories We Tell Ourselves</vt:lpstr>
      <vt:lpstr>我们告诉我们自己</vt:lpstr>
      <vt:lpstr>There Are No Emotions In Code</vt:lpstr>
      <vt:lpstr>代码里没有情绪</vt:lpstr>
      <vt:lpstr>Here’s a Little Logic</vt:lpstr>
      <vt:lpstr>简单的逻辑推理</vt:lpstr>
      <vt:lpstr>Fear</vt:lpstr>
      <vt:lpstr>恐惧</vt:lpstr>
      <vt:lpstr>Fear</vt:lpstr>
      <vt:lpstr>恐惧</vt:lpstr>
      <vt:lpstr>Arrogance</vt:lpstr>
      <vt:lpstr>傲慢</vt:lpstr>
      <vt:lpstr>Selfishness</vt:lpstr>
      <vt:lpstr>自私</vt:lpstr>
      <vt:lpstr>Laziness</vt:lpstr>
      <vt:lpstr>懒惰</vt:lpstr>
      <vt:lpstr>Code Shows Emotions</vt:lpstr>
      <vt:lpstr>代码展示了情绪</vt:lpstr>
      <vt:lpstr>Why Does This Matter?</vt:lpstr>
      <vt:lpstr>为什么这很重要</vt:lpstr>
      <vt:lpstr>But Can’t Some Code Be Neutral?</vt:lpstr>
      <vt:lpstr>但是一些代码不能是中性的么</vt:lpstr>
      <vt:lpstr>No Neutrality</vt:lpstr>
      <vt:lpstr>不要选择中性</vt:lpstr>
      <vt:lpstr>Look Where You Want to Go</vt:lpstr>
      <vt:lpstr>Confidence</vt:lpstr>
      <vt:lpstr>自信</vt:lpstr>
      <vt:lpstr>Humility</vt:lpstr>
      <vt:lpstr>谦逊</vt:lpstr>
      <vt:lpstr>Generosity</vt:lpstr>
      <vt:lpstr>慷慨</vt:lpstr>
      <vt:lpstr>Let’s Talk About Names</vt:lpstr>
      <vt:lpstr>让我们聊一聊命名</vt:lpstr>
      <vt:lpstr>An Algorithm Story</vt:lpstr>
      <vt:lpstr>PowerPoint 演示文稿</vt:lpstr>
      <vt:lpstr>Hard Working</vt:lpstr>
      <vt:lpstr>努力工作(?)</vt:lpstr>
      <vt:lpstr>Choose to Show Positive Emotions</vt:lpstr>
      <vt:lpstr>选择展示正面情绪</vt:lpstr>
      <vt:lpstr>Call to action</vt:lpstr>
      <vt:lpstr>采取行动!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Gregory</dc:creator>
  <cp:lastModifiedBy>3D-9-5-09  李锋锋(10013230)</cp:lastModifiedBy>
  <cp:revision>171</cp:revision>
  <dcterms:created xsi:type="dcterms:W3CDTF">2018-12-12T18:55:21Z</dcterms:created>
  <dcterms:modified xsi:type="dcterms:W3CDTF">2019-02-26T06:43:35Z</dcterms:modified>
</cp:coreProperties>
</file>