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43891200" cy="21945600"/>
  <p:notesSz cx="6858000" cy="9144000"/>
  <p:custDataLst>
    <p:tags r:id="rId8"/>
  </p:custDataLst>
  <p:defaultTextStyle>
    <a:defPPr>
      <a:defRPr lang="en-US"/>
    </a:defPPr>
    <a:lvl1pPr algn="l" defTabSz="1513840" rtl="0" eaLnBrk="0" fontAlgn="base" hangingPunct="0">
      <a:spcBef>
        <a:spcPct val="0"/>
      </a:spcBef>
      <a:spcAft>
        <a:spcPct val="0"/>
      </a:spcAft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840" indent="-1128395" algn="l" defTabSz="1513840" rtl="0" eaLnBrk="0" fontAlgn="base" hangingPunct="0">
      <a:spcBef>
        <a:spcPct val="0"/>
      </a:spcBef>
      <a:spcAft>
        <a:spcPct val="0"/>
      </a:spcAft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950" indent="-2259965" algn="l" defTabSz="1513840" rtl="0" eaLnBrk="0" fontAlgn="base" hangingPunct="0">
      <a:spcBef>
        <a:spcPct val="0"/>
      </a:spcBef>
      <a:spcAft>
        <a:spcPct val="0"/>
      </a:spcAft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4060" indent="-3390900" algn="l" defTabSz="1513840" rtl="0" eaLnBrk="0" fontAlgn="base" hangingPunct="0">
      <a:spcBef>
        <a:spcPct val="0"/>
      </a:spcBef>
      <a:spcAft>
        <a:spcPct val="0"/>
      </a:spcAft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250" indent="-4522470" algn="l" defTabSz="1513840" rtl="0" eaLnBrk="0" fontAlgn="base" hangingPunct="0">
      <a:spcBef>
        <a:spcPct val="0"/>
      </a:spcBef>
      <a:spcAft>
        <a:spcPct val="0"/>
      </a:spcAft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405" algn="l" defTabSz="940435" rtl="0" eaLnBrk="1" latinLnBrk="0" hangingPunct="1"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05" algn="l" defTabSz="940435" rtl="0" eaLnBrk="1" latinLnBrk="0" hangingPunct="1"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840" algn="l" defTabSz="940435" rtl="0" eaLnBrk="1" latinLnBrk="0" hangingPunct="1"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740" algn="l" defTabSz="940435" rtl="0" eaLnBrk="1" latinLnBrk="0" hangingPunct="1">
      <a:defRPr sz="586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35"/>
  </p:normalViewPr>
  <p:slideViewPr>
    <p:cSldViewPr snapToObjects="1">
      <p:cViewPr varScale="1">
        <p:scale>
          <a:sx n="20" d="100"/>
          <a:sy n="20" d="100"/>
        </p:scale>
        <p:origin x="576" y="84"/>
      </p:cViewPr>
      <p:guideLst>
        <p:guide orient="horz" pos="7640"/>
        <p:guide pos="13039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70535" rtl="0" eaLnBrk="0" fontAlgn="base" hangingPunct="0">
      <a:spcBef>
        <a:spcPct val="30000"/>
      </a:spcBef>
      <a:spcAft>
        <a:spcPct val="0"/>
      </a:spcAft>
      <a:defRPr sz="1235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70535" algn="l" defTabSz="470535" rtl="0" eaLnBrk="0" fontAlgn="base" hangingPunct="0">
      <a:spcBef>
        <a:spcPct val="30000"/>
      </a:spcBef>
      <a:spcAft>
        <a:spcPct val="0"/>
      </a:spcAft>
      <a:defRPr sz="1235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35" algn="l" defTabSz="470535" rtl="0" eaLnBrk="0" fontAlgn="base" hangingPunct="0">
      <a:spcBef>
        <a:spcPct val="30000"/>
      </a:spcBef>
      <a:spcAft>
        <a:spcPct val="0"/>
      </a:spcAft>
      <a:defRPr sz="1235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970" algn="l" defTabSz="470535" rtl="0" eaLnBrk="0" fontAlgn="base" hangingPunct="0">
      <a:spcBef>
        <a:spcPct val="30000"/>
      </a:spcBef>
      <a:spcAft>
        <a:spcPct val="0"/>
      </a:spcAft>
      <a:defRPr sz="1235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870" algn="l" defTabSz="470535" rtl="0" eaLnBrk="0" fontAlgn="base" hangingPunct="0">
      <a:spcBef>
        <a:spcPct val="30000"/>
      </a:spcBef>
      <a:spcAft>
        <a:spcPct val="0"/>
      </a:spcAft>
      <a:defRPr sz="1235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405" algn="l" defTabSz="470535" rtl="0" eaLnBrk="1" latinLnBrk="0" hangingPunct="1">
      <a:defRPr sz="1235" kern="1200">
        <a:solidFill>
          <a:schemeClr val="tx1"/>
        </a:solidFill>
        <a:latin typeface="+mn-lt"/>
        <a:ea typeface="+mn-ea"/>
        <a:cs typeface="+mn-cs"/>
      </a:defRPr>
    </a:lvl6pPr>
    <a:lvl7pPr marL="2821305" algn="l" defTabSz="470535" rtl="0" eaLnBrk="1" latinLnBrk="0" hangingPunct="1">
      <a:defRPr sz="1235" kern="1200">
        <a:solidFill>
          <a:schemeClr val="tx1"/>
        </a:solidFill>
        <a:latin typeface="+mn-lt"/>
        <a:ea typeface="+mn-ea"/>
        <a:cs typeface="+mn-cs"/>
      </a:defRPr>
    </a:lvl7pPr>
    <a:lvl8pPr marL="3291840" algn="l" defTabSz="470535" rtl="0" eaLnBrk="1" latinLnBrk="0" hangingPunct="1">
      <a:defRPr sz="1235" kern="1200">
        <a:solidFill>
          <a:schemeClr val="tx1"/>
        </a:solidFill>
        <a:latin typeface="+mn-lt"/>
        <a:ea typeface="+mn-ea"/>
        <a:cs typeface="+mn-cs"/>
      </a:defRPr>
    </a:lvl8pPr>
    <a:lvl9pPr marL="3761740" algn="l" defTabSz="470535" rtl="0" eaLnBrk="1" latinLnBrk="0" hangingPunct="1">
      <a:defRPr sz="12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685800"/>
            <a:ext cx="6858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9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9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9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9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6"/>
            <a:ext cx="37307520" cy="4704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2458723"/>
            <a:ext cx="47404017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9" y="2458723"/>
            <a:ext cx="14148054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14102081"/>
            <a:ext cx="3730752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9301487"/>
            <a:ext cx="3730752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47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30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77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61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0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5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3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8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320" y="409896"/>
            <a:ext cx="28128685" cy="2169159"/>
          </a:xfrm>
        </p:spPr>
        <p:txBody>
          <a:bodyPr>
            <a:noAutofit/>
          </a:bodyPr>
          <a:lstStyle>
            <a:lvl1pPr>
              <a:defRPr sz="440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5" y="3135090"/>
            <a:ext cx="13700761" cy="18200914"/>
          </a:xfrm>
        </p:spPr>
        <p:txBody>
          <a:bodyPr>
            <a:normAutofit/>
          </a:bodyPr>
          <a:lstStyle>
            <a:lvl1pPr marL="410210" indent="-410210">
              <a:buNone/>
              <a:defRPr sz="2900">
                <a:latin typeface="Arial" panose="020B0604020202020204"/>
                <a:cs typeface="Arial" panose="020B0604020202020204"/>
              </a:defRPr>
            </a:lvl1pPr>
            <a:lvl2pPr marL="793115" indent="-655320">
              <a:buFont typeface="Wingdings" panose="05000000000000000000" pitchFamily="2" charset="2"/>
              <a:buChar char="Ø"/>
              <a:defRPr sz="2300">
                <a:latin typeface="Arial" panose="020B0604020202020204"/>
                <a:cs typeface="Arial" panose="020B0604020202020204"/>
              </a:defRPr>
            </a:lvl2pPr>
            <a:lvl3pPr marL="929640" indent="-546735">
              <a:defRPr sz="1900">
                <a:latin typeface="Arial" panose="020B0604020202020204"/>
                <a:cs typeface="Arial" panose="020B0604020202020204"/>
              </a:defRPr>
            </a:lvl3pPr>
            <a:lvl4pPr marL="1202055" indent="-655320">
              <a:defRPr sz="1600">
                <a:latin typeface="Arial" panose="020B0604020202020204"/>
                <a:cs typeface="Arial" panose="020B0604020202020204"/>
              </a:defRPr>
            </a:lvl4pPr>
            <a:lvl5pPr marL="1449070" indent="-1449070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980925" y="3135090"/>
            <a:ext cx="13700761" cy="18200914"/>
          </a:xfrm>
        </p:spPr>
        <p:txBody>
          <a:bodyPr>
            <a:normAutofit/>
          </a:bodyPr>
          <a:lstStyle>
            <a:lvl1pPr marL="410210" indent="-410210">
              <a:buNone/>
              <a:defRPr sz="2900">
                <a:latin typeface="Arial" panose="020B0604020202020204"/>
                <a:cs typeface="Arial" panose="020B0604020202020204"/>
              </a:defRPr>
            </a:lvl1pPr>
            <a:lvl2pPr marL="793115" indent="-655320">
              <a:buFont typeface="Wingdings" panose="05000000000000000000" pitchFamily="2" charset="2"/>
              <a:buChar char="Ø"/>
              <a:defRPr sz="2300">
                <a:latin typeface="Arial" panose="020B0604020202020204"/>
                <a:cs typeface="Arial" panose="020B0604020202020204"/>
              </a:defRPr>
            </a:lvl2pPr>
            <a:lvl3pPr marL="929640" indent="-546735">
              <a:defRPr sz="1900">
                <a:latin typeface="Arial" panose="020B0604020202020204"/>
                <a:cs typeface="Arial" panose="020B0604020202020204"/>
              </a:defRPr>
            </a:lvl3pPr>
            <a:lvl4pPr marL="1202055" indent="-655320">
              <a:defRPr sz="1600">
                <a:latin typeface="Arial" panose="020B0604020202020204"/>
                <a:cs typeface="Arial" panose="020B0604020202020204"/>
              </a:defRPr>
            </a:lvl4pPr>
            <a:lvl5pPr marL="1449070" indent="-1449070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9580845" y="3135090"/>
            <a:ext cx="13700761" cy="18200914"/>
          </a:xfrm>
        </p:spPr>
        <p:txBody>
          <a:bodyPr>
            <a:normAutofit/>
          </a:bodyPr>
          <a:lstStyle>
            <a:lvl1pPr marL="410210" indent="-410210">
              <a:buNone/>
              <a:defRPr sz="2900">
                <a:latin typeface="Arial" panose="020B0604020202020204"/>
                <a:cs typeface="Arial" panose="020B0604020202020204"/>
              </a:defRPr>
            </a:lvl1pPr>
            <a:lvl2pPr marL="793115" indent="-655320">
              <a:buFont typeface="Wingdings" panose="05000000000000000000" pitchFamily="2" charset="2"/>
              <a:buChar char="Ø"/>
              <a:defRPr sz="2300">
                <a:latin typeface="Arial" panose="020B0604020202020204"/>
                <a:cs typeface="Arial" panose="020B0604020202020204"/>
              </a:defRPr>
            </a:lvl2pPr>
            <a:lvl3pPr marL="929640" indent="-546735">
              <a:defRPr sz="1900">
                <a:latin typeface="Arial" panose="020B0604020202020204"/>
                <a:cs typeface="Arial" panose="020B0604020202020204"/>
              </a:defRPr>
            </a:lvl3pPr>
            <a:lvl4pPr marL="1202055" indent="-655320">
              <a:defRPr sz="1600">
                <a:latin typeface="Arial" panose="020B0604020202020204"/>
                <a:cs typeface="Arial" panose="020B0604020202020204"/>
              </a:defRPr>
            </a:lvl4pPr>
            <a:lvl5pPr marL="1449070" indent="-1449070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0" y="351475"/>
            <a:ext cx="4064000" cy="228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873760"/>
            <a:ext cx="14439903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4" y="873766"/>
            <a:ext cx="24536400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4592326"/>
            <a:ext cx="14439903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470" indent="0">
              <a:buNone/>
              <a:defRPr sz="3900"/>
            </a:lvl2pPr>
            <a:lvl3pPr marL="2948305" indent="0">
              <a:buNone/>
              <a:defRPr sz="3100"/>
            </a:lvl3pPr>
            <a:lvl4pPr marL="4422775" indent="0">
              <a:buNone/>
              <a:defRPr sz="2800"/>
            </a:lvl4pPr>
            <a:lvl5pPr marL="5896610" indent="0">
              <a:buNone/>
              <a:defRPr sz="2800"/>
            </a:lvl5pPr>
            <a:lvl6pPr marL="7371080" indent="0">
              <a:buNone/>
              <a:defRPr sz="2800"/>
            </a:lvl6pPr>
            <a:lvl7pPr marL="8845550" indent="0">
              <a:buNone/>
              <a:defRPr sz="2800"/>
            </a:lvl7pPr>
            <a:lvl8pPr marL="10319385" indent="0">
              <a:buNone/>
              <a:defRPr sz="2800"/>
            </a:lvl8pPr>
            <a:lvl9pPr marL="1179385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15361927"/>
            <a:ext cx="2633472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1960880"/>
            <a:ext cx="2633472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470" indent="0">
              <a:buNone/>
              <a:defRPr sz="9000"/>
            </a:lvl2pPr>
            <a:lvl3pPr marL="2948305" indent="0">
              <a:buNone/>
              <a:defRPr sz="7800"/>
            </a:lvl3pPr>
            <a:lvl4pPr marL="4422775" indent="0">
              <a:buNone/>
              <a:defRPr sz="6500"/>
            </a:lvl4pPr>
            <a:lvl5pPr marL="5896610" indent="0">
              <a:buNone/>
              <a:defRPr sz="6500"/>
            </a:lvl5pPr>
            <a:lvl6pPr marL="7371080" indent="0">
              <a:buNone/>
              <a:defRPr sz="6500"/>
            </a:lvl6pPr>
            <a:lvl7pPr marL="8845550" indent="0">
              <a:buNone/>
              <a:defRPr sz="6500"/>
            </a:lvl7pPr>
            <a:lvl8pPr marL="10319385" indent="0">
              <a:buNone/>
              <a:defRPr sz="6500"/>
            </a:lvl8pPr>
            <a:lvl9pPr marL="11793855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17175488"/>
            <a:ext cx="2633472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470" indent="0">
              <a:buNone/>
              <a:defRPr sz="3900"/>
            </a:lvl2pPr>
            <a:lvl3pPr marL="2948305" indent="0">
              <a:buNone/>
              <a:defRPr sz="3100"/>
            </a:lvl3pPr>
            <a:lvl4pPr marL="4422775" indent="0">
              <a:buNone/>
              <a:defRPr sz="2800"/>
            </a:lvl4pPr>
            <a:lvl5pPr marL="5896610" indent="0">
              <a:buNone/>
              <a:defRPr sz="2800"/>
            </a:lvl5pPr>
            <a:lvl6pPr marL="7371080" indent="0">
              <a:buNone/>
              <a:defRPr sz="2800"/>
            </a:lvl6pPr>
            <a:lvl7pPr marL="8845550" indent="0">
              <a:buNone/>
              <a:defRPr sz="2800"/>
            </a:lvl7pPr>
            <a:lvl8pPr marL="10319385" indent="0">
              <a:buNone/>
              <a:defRPr sz="2800"/>
            </a:lvl8pPr>
            <a:lvl9pPr marL="11793855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209" y="877957"/>
            <a:ext cx="3950078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209" y="5120309"/>
            <a:ext cx="39500783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2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/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809" y="20340432"/>
            <a:ext cx="138975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/>
          <a:lstStyle>
            <a:lvl1pPr algn="ctr" eaLnBrk="1" hangingPunct="1">
              <a:defRPr sz="39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0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/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1930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1471930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1471930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1471930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1471930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74015" algn="ctr" defTabSz="1473835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748030" algn="ctr" defTabSz="1473835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121410" algn="ctr" defTabSz="1473835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495425" algn="ctr" defTabSz="1473835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1101725" indent="-110172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2392680" indent="-91757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730" indent="-73342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8105" indent="-73342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315" indent="-737235" algn="l" defTabSz="147447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150" indent="-737235" algn="l" defTabSz="147447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20" indent="-737235" algn="l" defTabSz="147447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1090" indent="-737235" algn="l" defTabSz="147447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47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305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775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61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08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55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385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855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7" Type="http://schemas.openxmlformats.org/officeDocument/2006/relationships/notesSlide" Target="../notesSlides/notesSlide1.xml"/><Relationship Id="rId86" Type="http://schemas.openxmlformats.org/officeDocument/2006/relationships/vmlDrawing" Target="../drawings/vmlDrawing1.vml"/><Relationship Id="rId85" Type="http://schemas.openxmlformats.org/officeDocument/2006/relationships/slideLayout" Target="../slideLayouts/slideLayout5.xml"/><Relationship Id="rId84" Type="http://schemas.openxmlformats.org/officeDocument/2006/relationships/image" Target="../media/image75.wmf"/><Relationship Id="rId83" Type="http://schemas.openxmlformats.org/officeDocument/2006/relationships/oleObject" Target="../embeddings/oleObject8.bin"/><Relationship Id="rId82" Type="http://schemas.openxmlformats.org/officeDocument/2006/relationships/image" Target="../media/image74.png"/><Relationship Id="rId81" Type="http://schemas.openxmlformats.org/officeDocument/2006/relationships/image" Target="../media/image73.png"/><Relationship Id="rId80" Type="http://schemas.openxmlformats.org/officeDocument/2006/relationships/image" Target="../media/image72.wmf"/><Relationship Id="rId8" Type="http://schemas.openxmlformats.org/officeDocument/2006/relationships/image" Target="../media/image7.png"/><Relationship Id="rId79" Type="http://schemas.openxmlformats.org/officeDocument/2006/relationships/oleObject" Target="../embeddings/oleObject7.bin"/><Relationship Id="rId78" Type="http://schemas.openxmlformats.org/officeDocument/2006/relationships/image" Target="../media/image71.wmf"/><Relationship Id="rId77" Type="http://schemas.openxmlformats.org/officeDocument/2006/relationships/oleObject" Target="../embeddings/oleObject6.bin"/><Relationship Id="rId76" Type="http://schemas.openxmlformats.org/officeDocument/2006/relationships/image" Target="../media/image70.wmf"/><Relationship Id="rId75" Type="http://schemas.openxmlformats.org/officeDocument/2006/relationships/oleObject" Target="../embeddings/oleObject5.bin"/><Relationship Id="rId74" Type="http://schemas.openxmlformats.org/officeDocument/2006/relationships/image" Target="../media/image69.wmf"/><Relationship Id="rId73" Type="http://schemas.openxmlformats.org/officeDocument/2006/relationships/oleObject" Target="../embeddings/oleObject4.bin"/><Relationship Id="rId72" Type="http://schemas.openxmlformats.org/officeDocument/2006/relationships/image" Target="../media/image68.wmf"/><Relationship Id="rId71" Type="http://schemas.openxmlformats.org/officeDocument/2006/relationships/oleObject" Target="../embeddings/oleObject3.bin"/><Relationship Id="rId70" Type="http://schemas.openxmlformats.org/officeDocument/2006/relationships/image" Target="../media/image67.wmf"/><Relationship Id="rId7" Type="http://schemas.openxmlformats.org/officeDocument/2006/relationships/image" Target="../media/image2.svg"/><Relationship Id="rId69" Type="http://schemas.openxmlformats.org/officeDocument/2006/relationships/oleObject" Target="../embeddings/oleObject2.bin"/><Relationship Id="rId68" Type="http://schemas.openxmlformats.org/officeDocument/2006/relationships/image" Target="../media/image66.wmf"/><Relationship Id="rId67" Type="http://schemas.openxmlformats.org/officeDocument/2006/relationships/oleObject" Target="../embeddings/oleObject1.bin"/><Relationship Id="rId66" Type="http://schemas.openxmlformats.org/officeDocument/2006/relationships/image" Target="../media/image65.png"/><Relationship Id="rId65" Type="http://schemas.openxmlformats.org/officeDocument/2006/relationships/image" Target="../media/image64.png"/><Relationship Id="rId64" Type="http://schemas.openxmlformats.org/officeDocument/2006/relationships/image" Target="../media/image63.png"/><Relationship Id="rId63" Type="http://schemas.openxmlformats.org/officeDocument/2006/relationships/image" Target="../media/image62.png"/><Relationship Id="rId62" Type="http://schemas.openxmlformats.org/officeDocument/2006/relationships/image" Target="../media/image61.png"/><Relationship Id="rId61" Type="http://schemas.openxmlformats.org/officeDocument/2006/relationships/image" Target="../media/image60.png"/><Relationship Id="rId60" Type="http://schemas.openxmlformats.org/officeDocument/2006/relationships/image" Target="../media/image59.png"/><Relationship Id="rId6" Type="http://schemas.openxmlformats.org/officeDocument/2006/relationships/image" Target="../media/image6.png"/><Relationship Id="rId59" Type="http://schemas.openxmlformats.org/officeDocument/2006/relationships/image" Target="../media/image58.png"/><Relationship Id="rId58" Type="http://schemas.openxmlformats.org/officeDocument/2006/relationships/image" Target="../media/image57.png"/><Relationship Id="rId57" Type="http://schemas.openxmlformats.org/officeDocument/2006/relationships/image" Target="../media/image56.png"/><Relationship Id="rId56" Type="http://schemas.openxmlformats.org/officeDocument/2006/relationships/image" Target="../media/image55.png"/><Relationship Id="rId55" Type="http://schemas.openxmlformats.org/officeDocument/2006/relationships/image" Target="../media/image54.png"/><Relationship Id="rId54" Type="http://schemas.openxmlformats.org/officeDocument/2006/relationships/image" Target="../media/image53.png"/><Relationship Id="rId53" Type="http://schemas.openxmlformats.org/officeDocument/2006/relationships/image" Target="../media/image52.png"/><Relationship Id="rId52" Type="http://schemas.openxmlformats.org/officeDocument/2006/relationships/image" Target="../media/image51.png"/><Relationship Id="rId51" Type="http://schemas.openxmlformats.org/officeDocument/2006/relationships/image" Target="../media/image50.png"/><Relationship Id="rId50" Type="http://schemas.openxmlformats.org/officeDocument/2006/relationships/image" Target="../media/image49.png"/><Relationship Id="rId5" Type="http://schemas.openxmlformats.org/officeDocument/2006/relationships/image" Target="../media/image1.svg"/><Relationship Id="rId49" Type="http://schemas.openxmlformats.org/officeDocument/2006/relationships/image" Target="../media/image48.png"/><Relationship Id="rId48" Type="http://schemas.openxmlformats.org/officeDocument/2006/relationships/image" Target="../media/image47.png"/><Relationship Id="rId47" Type="http://schemas.openxmlformats.org/officeDocument/2006/relationships/image" Target="../media/image46.png"/><Relationship Id="rId46" Type="http://schemas.openxmlformats.org/officeDocument/2006/relationships/image" Target="../media/image45.png"/><Relationship Id="rId45" Type="http://schemas.openxmlformats.org/officeDocument/2006/relationships/image" Target="../media/image44.png"/><Relationship Id="rId44" Type="http://schemas.openxmlformats.org/officeDocument/2006/relationships/image" Target="../media/image43.png"/><Relationship Id="rId43" Type="http://schemas.openxmlformats.org/officeDocument/2006/relationships/image" Target="../media/image42.png"/><Relationship Id="rId42" Type="http://schemas.openxmlformats.org/officeDocument/2006/relationships/image" Target="../media/image41.png"/><Relationship Id="rId41" Type="http://schemas.openxmlformats.org/officeDocument/2006/relationships/image" Target="../media/image40.png"/><Relationship Id="rId40" Type="http://schemas.openxmlformats.org/officeDocument/2006/relationships/image" Target="../media/image39.png"/><Relationship Id="rId4" Type="http://schemas.openxmlformats.org/officeDocument/2006/relationships/image" Target="../media/image5.png"/><Relationship Id="rId39" Type="http://schemas.openxmlformats.org/officeDocument/2006/relationships/image" Target="../media/image38.png"/><Relationship Id="rId38" Type="http://schemas.openxmlformats.org/officeDocument/2006/relationships/image" Target="../media/image37.png"/><Relationship Id="rId37" Type="http://schemas.openxmlformats.org/officeDocument/2006/relationships/image" Target="../media/image36.png"/><Relationship Id="rId36" Type="http://schemas.openxmlformats.org/officeDocument/2006/relationships/image" Target="../media/image35.png"/><Relationship Id="rId35" Type="http://schemas.openxmlformats.org/officeDocument/2006/relationships/image" Target="../media/image34.png"/><Relationship Id="rId34" Type="http://schemas.openxmlformats.org/officeDocument/2006/relationships/image" Target="../media/image33.png"/><Relationship Id="rId33" Type="http://schemas.openxmlformats.org/officeDocument/2006/relationships/image" Target="../media/image32.png"/><Relationship Id="rId32" Type="http://schemas.openxmlformats.org/officeDocument/2006/relationships/image" Target="../media/image31.png"/><Relationship Id="rId31" Type="http://schemas.openxmlformats.org/officeDocument/2006/relationships/image" Target="../media/image30.png"/><Relationship Id="rId30" Type="http://schemas.openxmlformats.org/officeDocument/2006/relationships/image" Target="../media/image29.png"/><Relationship Id="rId3" Type="http://schemas.openxmlformats.org/officeDocument/2006/relationships/image" Target="../media/image4.jpeg"/><Relationship Id="rId29" Type="http://schemas.openxmlformats.org/officeDocument/2006/relationships/image" Target="../media/image28.png"/><Relationship Id="rId28" Type="http://schemas.openxmlformats.org/officeDocument/2006/relationships/image" Target="../media/image27.png"/><Relationship Id="rId27" Type="http://schemas.openxmlformats.org/officeDocument/2006/relationships/image" Target="../media/image26.png"/><Relationship Id="rId26" Type="http://schemas.openxmlformats.org/officeDocument/2006/relationships/image" Target="../media/image25.png"/><Relationship Id="rId25" Type="http://schemas.openxmlformats.org/officeDocument/2006/relationships/image" Target="../media/image24.png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2" Type="http://schemas.openxmlformats.org/officeDocument/2006/relationships/image" Target="../media/image21.jpeg"/><Relationship Id="rId21" Type="http://schemas.openxmlformats.org/officeDocument/2006/relationships/image" Target="../media/image20.jpeg"/><Relationship Id="rId20" Type="http://schemas.openxmlformats.org/officeDocument/2006/relationships/image" Target="../media/image19.jpeg"/><Relationship Id="rId2" Type="http://schemas.openxmlformats.org/officeDocument/2006/relationships/image" Target="../media/image3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jpe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jpeg"/><Relationship Id="rId13" Type="http://schemas.openxmlformats.org/officeDocument/2006/relationships/image" Target="../media/image12.jpeg"/><Relationship Id="rId12" Type="http://schemas.openxmlformats.org/officeDocument/2006/relationships/image" Target="../media/image11.jpeg"/><Relationship Id="rId11" Type="http://schemas.openxmlformats.org/officeDocument/2006/relationships/image" Target="../media/image10.jpeg"/><Relationship Id="rId10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4754564" y="604839"/>
            <a:ext cx="34470975" cy="2078037"/>
          </a:xfrm>
        </p:spPr>
        <p:txBody>
          <a:bodyPr/>
          <a:lstStyle/>
          <a:p>
            <a: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Colar: Effective and Efficient Online Action Detection by Consulting Exemplars </a:t>
            </a:r>
            <a:b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Le Yang, Junwei Han, Dingwen Zhang</a:t>
            </a:r>
            <a:b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School of Automation, Northwestern Polytechnical University, China</a:t>
            </a:r>
            <a:b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830580" y="3462655"/>
            <a:ext cx="11560175" cy="10742930"/>
          </a:xfrm>
        </p:spPr>
        <p:txBody>
          <a:bodyPr/>
          <a:lstStyle/>
          <a:p>
            <a:pPr marL="565150" indent="-565150" defTabSz="2033905" eaLnBrk="1" hangingPunct="1">
              <a:defRPr/>
            </a:pPr>
            <a:r>
              <a:rPr lang="en-US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alt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Existing works strive to learn 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a coherent representation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for all frames belonging to the same category.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Even frames from the same category can exhibit 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large varieties</a:t>
            </a:r>
            <a:r>
              <a:rPr lang="en-US" altLang="en-US" sz="32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We propose to select representative frames, form category exemplars, and guide online action detection.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>
          <a:xfrm>
            <a:off x="12573000" y="3462655"/>
            <a:ext cx="5689600" cy="2484120"/>
          </a:xfrm>
        </p:spPr>
        <p:txBody>
          <a:bodyPr/>
          <a:lstStyle/>
          <a:p>
            <a:pPr marL="565150" indent="-565150" defTabSz="2033905" eaLnBrk="1" hangingPunct="1">
              <a:defRPr/>
            </a:pPr>
            <a:r>
              <a:rPr lang="en-US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en-US" alt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easy to follow. 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905"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1"/>
          </p:nvPr>
        </p:nvSpPr>
        <p:spPr>
          <a:xfrm>
            <a:off x="29421455" y="14264640"/>
            <a:ext cx="13415645" cy="6639560"/>
          </a:xfrm>
        </p:spPr>
        <p:txBody>
          <a:bodyPr/>
          <a:lstStyle/>
          <a:p>
            <a:pPr marL="0" lvl="1" indent="0" defTabSz="2033905" eaLnBrk="1" hangingPunct="1">
              <a:buFont typeface="Wingdings" panose="05000000000000000000" pitchFamily="2" charset="2"/>
              <a:buNone/>
              <a:defRPr/>
            </a:pP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905"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6"/>
          <p:cNvSpPr txBox="1"/>
          <p:nvPr/>
        </p:nvSpPr>
        <p:spPr bwMode="auto">
          <a:xfrm>
            <a:off x="29637990" y="14960600"/>
            <a:ext cx="13768705" cy="712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normAutofit/>
          </a:bodyPr>
          <a:lstStyle>
            <a:lvl1pPr marL="410210" indent="-41021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9311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3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929640" indent="-546735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3pPr>
            <a:lvl4pPr marL="120205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4pPr>
            <a:lvl5pPr marL="1449070" indent="-144907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315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15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2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109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905" eaLnBrk="1" hangingPunct="1">
              <a:lnSpc>
                <a:spcPct val="80000"/>
              </a:lnSpc>
              <a:defRPr/>
            </a:pPr>
            <a:r>
              <a:rPr lang="en-US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3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category exemplar makes Colar effective and efficient.</a:t>
            </a:r>
            <a:endParaRPr lang="en-US" altLang="zh-CN" sz="3555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3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Category exemplars can capture </a:t>
            </a:r>
            <a:r>
              <a:rPr lang="en-US" altLang="zh-CN" sz="3555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disverse distributions</a:t>
            </a:r>
            <a:r>
              <a:rPr lang="en-US" altLang="zh-CN" sz="3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 within actions.</a:t>
            </a:r>
            <a:endParaRPr lang="en-US" altLang="zh-CN" sz="3555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Diverse distributions are easier to learn than previous coherent distributions.</a:t>
            </a:r>
            <a:endParaRPr lang="en-US" altLang="zh-CN" sz="3555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3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Category exemplars are extensively trained, thus, </a:t>
            </a:r>
            <a:r>
              <a:rPr lang="en-US" altLang="zh-CN" sz="3555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more discriminative</a:t>
            </a:r>
            <a:r>
              <a:rPr lang="en-US" altLang="zh-CN" sz="3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 sz="3555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Ordinary sample only influences one iteration for a training epoch.</a:t>
            </a:r>
            <a:endParaRPr lang="en-US" altLang="zh-CN" sz="3555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3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Dynamic branch, along with the consistency loss, </a:t>
            </a:r>
            <a:r>
              <a:rPr lang="en-US" altLang="zh-CN" sz="3555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alleviates the optimization process</a:t>
            </a:r>
            <a:r>
              <a:rPr lang="en-US" altLang="zh-CN" sz="3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 sz="3555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Similar efficiency as mutual learning.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66370"/>
            <a:ext cx="2562860" cy="2562860"/>
          </a:xfrm>
          <a:prstGeom prst="rect">
            <a:avLst/>
          </a:prstGeom>
        </p:spPr>
      </p:pic>
      <p:pic>
        <p:nvPicPr>
          <p:cNvPr id="3" name="图片 2" descr="Colar-GitHu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28600"/>
            <a:ext cx="2438400" cy="2438400"/>
          </a:xfrm>
          <a:prstGeom prst="rect">
            <a:avLst/>
          </a:prstGeom>
        </p:spPr>
      </p:pic>
      <p:sp>
        <p:nvSpPr>
          <p:cNvPr id="6" name="Content Placeholder 14"/>
          <p:cNvSpPr>
            <a:spLocks noGrp="1"/>
          </p:cNvSpPr>
          <p:nvPr/>
        </p:nvSpPr>
        <p:spPr>
          <a:xfrm>
            <a:off x="6553200" y="2514600"/>
            <a:ext cx="1895475" cy="77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294846" tIns="147423" rIns="294846" bIns="147423" numCol="1" anchor="t" anchorCtr="0" compatLnSpc="1">
            <a:normAutofit lnSpcReduction="10000"/>
          </a:bodyPr>
          <a:lstStyle>
            <a:lvl1pPr marL="410210" indent="-41021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9311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3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929640" indent="-546735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3pPr>
            <a:lvl4pPr marL="120205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4pPr>
            <a:lvl5pPr marL="1449070" indent="-144907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315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15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2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109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905" eaLnBrk="1" hangingPunct="1">
              <a:defRPr/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endParaRPr lang="en-US" altLang="en-US" sz="2800" dirty="0">
              <a:solidFill>
                <a:srgbClr val="000000"/>
              </a:solidFill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13176250" y="12420600"/>
            <a:ext cx="16079470" cy="8355866"/>
            <a:chOff x="22560" y="19560"/>
            <a:chExt cx="23512" cy="12218"/>
          </a:xfrm>
        </p:grpSpPr>
        <p:sp>
          <p:nvSpPr>
            <p:cNvPr id="235" name="矩形 234"/>
            <p:cNvSpPr/>
            <p:nvPr/>
          </p:nvSpPr>
          <p:spPr>
            <a:xfrm flipV="1">
              <a:off x="25883" y="25187"/>
              <a:ext cx="17323" cy="65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100" name="连接符: 肘形 99"/>
            <p:cNvCxnSpPr>
              <a:endCxn id="343" idx="2"/>
            </p:cNvCxnSpPr>
            <p:nvPr/>
          </p:nvCxnSpPr>
          <p:spPr>
            <a:xfrm rot="10800000">
              <a:off x="31885" y="29809"/>
              <a:ext cx="8065" cy="493"/>
            </a:xfrm>
            <a:prstGeom prst="bentConnector2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321"/>
            <p:cNvCxnSpPr/>
            <p:nvPr/>
          </p:nvCxnSpPr>
          <p:spPr>
            <a:xfrm flipV="1">
              <a:off x="37499" y="29219"/>
              <a:ext cx="0" cy="595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" y="29744"/>
              <a:ext cx="2103" cy="127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1" name="矩形 50"/>
            <p:cNvSpPr/>
            <p:nvPr/>
          </p:nvSpPr>
          <p:spPr>
            <a:xfrm flipV="1">
              <a:off x="25899" y="19560"/>
              <a:ext cx="17340" cy="5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85" name="矩形: 圆角 184"/>
            <p:cNvSpPr/>
            <p:nvPr/>
          </p:nvSpPr>
          <p:spPr>
            <a:xfrm rot="16200000">
              <a:off x="43080" y="22796"/>
              <a:ext cx="1735" cy="617"/>
            </a:xfrm>
            <a:prstGeom prst="roundRect">
              <a:avLst/>
            </a:prstGeom>
            <a:solidFill>
              <a:srgbClr val="F4B18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248" name="图形 247" descr="钥匙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355153">
              <a:off x="27605" y="21574"/>
              <a:ext cx="578" cy="856"/>
            </a:xfrm>
            <a:prstGeom prst="rect">
              <a:avLst/>
            </a:prstGeom>
          </p:spPr>
        </p:pic>
        <p:cxnSp>
          <p:nvCxnSpPr>
            <p:cNvPr id="250" name="直接箭头连接符 249"/>
            <p:cNvCxnSpPr/>
            <p:nvPr/>
          </p:nvCxnSpPr>
          <p:spPr>
            <a:xfrm>
              <a:off x="27930" y="21133"/>
              <a:ext cx="0" cy="554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/>
            <p:cNvCxnSpPr>
              <a:endCxn id="225" idx="1"/>
            </p:cNvCxnSpPr>
            <p:nvPr/>
          </p:nvCxnSpPr>
          <p:spPr>
            <a:xfrm flipV="1">
              <a:off x="36183" y="21979"/>
              <a:ext cx="1776" cy="2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/>
            <p:cNvCxnSpPr/>
            <p:nvPr/>
          </p:nvCxnSpPr>
          <p:spPr>
            <a:xfrm>
              <a:off x="26788" y="21133"/>
              <a:ext cx="0" cy="1275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立方体 254"/>
            <p:cNvSpPr/>
            <p:nvPr/>
          </p:nvSpPr>
          <p:spPr>
            <a:xfrm>
              <a:off x="26465" y="22609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40905" y="22713"/>
              <a:ext cx="608" cy="5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259" name="图形 258" descr="添加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955" y="22829"/>
              <a:ext cx="532" cy="360"/>
            </a:xfrm>
            <a:prstGeom prst="rect">
              <a:avLst/>
            </a:prstGeom>
          </p:spPr>
        </p:pic>
        <p:cxnSp>
          <p:nvCxnSpPr>
            <p:cNvPr id="260" name="直接箭头连接符 259"/>
            <p:cNvCxnSpPr>
              <a:endCxn id="258" idx="0"/>
            </p:cNvCxnSpPr>
            <p:nvPr/>
          </p:nvCxnSpPr>
          <p:spPr>
            <a:xfrm>
              <a:off x="41173" y="21114"/>
              <a:ext cx="37" cy="160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箭头连接符 260"/>
            <p:cNvCxnSpPr/>
            <p:nvPr/>
          </p:nvCxnSpPr>
          <p:spPr>
            <a:xfrm>
              <a:off x="41496" y="23023"/>
              <a:ext cx="898" cy="0"/>
            </a:xfrm>
            <a:prstGeom prst="straightConnector1">
              <a:avLst/>
            </a:prstGeom>
            <a:ln w="28575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文本框 266"/>
            <p:cNvSpPr txBox="1"/>
            <p:nvPr/>
          </p:nvSpPr>
          <p:spPr>
            <a:xfrm>
              <a:off x="44486" y="20364"/>
              <a:ext cx="1586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Score</a:t>
              </a:r>
              <a:endParaRPr lang="en-US" altLang="zh-CN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70" name="直接箭头连接符 269"/>
            <p:cNvCxnSpPr/>
            <p:nvPr/>
          </p:nvCxnSpPr>
          <p:spPr>
            <a:xfrm flipV="1">
              <a:off x="43001" y="23084"/>
              <a:ext cx="636" cy="17"/>
            </a:xfrm>
            <a:prstGeom prst="straightConnector1">
              <a:avLst/>
            </a:prstGeom>
            <a:ln w="28575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矩形: 圆角 270"/>
            <p:cNvSpPr/>
            <p:nvPr/>
          </p:nvSpPr>
          <p:spPr>
            <a:xfrm>
              <a:off x="27407" y="21696"/>
              <a:ext cx="8782" cy="573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73" name="直接箭头连接符 272"/>
            <p:cNvCxnSpPr/>
            <p:nvPr/>
          </p:nvCxnSpPr>
          <p:spPr>
            <a:xfrm>
              <a:off x="29224" y="21160"/>
              <a:ext cx="0" cy="1275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矩形: 圆角 276"/>
            <p:cNvSpPr/>
            <p:nvPr/>
          </p:nvSpPr>
          <p:spPr>
            <a:xfrm>
              <a:off x="26049" y="23668"/>
              <a:ext cx="9502" cy="67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26544" y="23801"/>
              <a:ext cx="438" cy="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82" name="直接箭头连接符 281"/>
            <p:cNvCxnSpPr/>
            <p:nvPr/>
          </p:nvCxnSpPr>
          <p:spPr>
            <a:xfrm flipH="1">
              <a:off x="26692" y="23149"/>
              <a:ext cx="15" cy="523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矩形: 圆角 286"/>
            <p:cNvSpPr/>
            <p:nvPr/>
          </p:nvSpPr>
          <p:spPr>
            <a:xfrm>
              <a:off x="26049" y="22482"/>
              <a:ext cx="9451" cy="713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288" name="图形 287" descr="钥匙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355153">
              <a:off x="39870" y="21609"/>
              <a:ext cx="578" cy="856"/>
            </a:xfrm>
            <a:prstGeom prst="rect">
              <a:avLst/>
            </a:prstGeom>
          </p:spPr>
        </p:pic>
        <p:pic>
          <p:nvPicPr>
            <p:cNvPr id="289" name="图形 288" descr="钥匙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355153">
              <a:off x="32656" y="21611"/>
              <a:ext cx="558" cy="826"/>
            </a:xfrm>
            <a:prstGeom prst="rect">
              <a:avLst/>
            </a:prstGeom>
          </p:spPr>
        </p:pic>
        <p:pic>
          <p:nvPicPr>
            <p:cNvPr id="290" name="图形 289" descr="钥匙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355153">
              <a:off x="30257" y="21574"/>
              <a:ext cx="578" cy="85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1" name="文本框 290"/>
                <p:cNvSpPr txBox="1"/>
                <p:nvPr/>
              </p:nvSpPr>
              <p:spPr>
                <a:xfrm>
                  <a:off x="26779" y="23552"/>
                  <a:ext cx="1172" cy="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91" name="文本框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9" y="23552"/>
                  <a:ext cx="1172" cy="673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3" name="文本框 292"/>
                <p:cNvSpPr txBox="1"/>
                <p:nvPr/>
              </p:nvSpPr>
              <p:spPr>
                <a:xfrm>
                  <a:off x="29015" y="23552"/>
                  <a:ext cx="1379" cy="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2400" i="1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93" name="文本框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5" y="23552"/>
                  <a:ext cx="1379" cy="673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4" name="文本框 293"/>
            <p:cNvSpPr txBox="1"/>
            <p:nvPr/>
          </p:nvSpPr>
          <p:spPr>
            <a:xfrm rot="16200000">
              <a:off x="42864" y="22807"/>
              <a:ext cx="2173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charset="0"/>
                  <a:cs typeface="Times New Roman" panose="02020603050405020304" charset="0"/>
                </a:rPr>
                <a:t>Classifier</a:t>
              </a:r>
              <a:endParaRPr lang="en-US" altLang="zh-CN" sz="2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95" name="直接箭头连接符 294"/>
            <p:cNvCxnSpPr/>
            <p:nvPr/>
          </p:nvCxnSpPr>
          <p:spPr>
            <a:xfrm>
              <a:off x="44257" y="23132"/>
              <a:ext cx="717" cy="0"/>
            </a:xfrm>
            <a:prstGeom prst="straightConnector1">
              <a:avLst/>
            </a:prstGeom>
            <a:ln w="28575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立方体 129"/>
            <p:cNvSpPr/>
            <p:nvPr/>
          </p:nvSpPr>
          <p:spPr>
            <a:xfrm>
              <a:off x="28919" y="22624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1" name="立方体 130"/>
            <p:cNvSpPr/>
            <p:nvPr/>
          </p:nvSpPr>
          <p:spPr>
            <a:xfrm>
              <a:off x="31539" y="22596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2" name="立方体 131"/>
            <p:cNvSpPr/>
            <p:nvPr/>
          </p:nvSpPr>
          <p:spPr>
            <a:xfrm>
              <a:off x="40905" y="21722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33" name="直接箭头连接符 132"/>
            <p:cNvCxnSpPr/>
            <p:nvPr/>
          </p:nvCxnSpPr>
          <p:spPr>
            <a:xfrm>
              <a:off x="30549" y="21116"/>
              <a:ext cx="0" cy="554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32922" y="21103"/>
              <a:ext cx="0" cy="55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31837" y="21072"/>
              <a:ext cx="4" cy="1347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40212" y="21184"/>
              <a:ext cx="0" cy="53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225" idx="3"/>
            </p:cNvCxnSpPr>
            <p:nvPr/>
          </p:nvCxnSpPr>
          <p:spPr>
            <a:xfrm flipH="1">
              <a:off x="38730" y="21962"/>
              <a:ext cx="1220" cy="17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椭圆 155"/>
            <p:cNvSpPr/>
            <p:nvPr/>
          </p:nvSpPr>
          <p:spPr>
            <a:xfrm>
              <a:off x="28904" y="23803"/>
              <a:ext cx="438" cy="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31549" y="23807"/>
              <a:ext cx="438" cy="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flipH="1">
              <a:off x="31800" y="23130"/>
              <a:ext cx="15" cy="523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 flipH="1">
              <a:off x="29124" y="23125"/>
              <a:ext cx="15" cy="523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立方体 162"/>
            <p:cNvSpPr/>
            <p:nvPr/>
          </p:nvSpPr>
          <p:spPr>
            <a:xfrm>
              <a:off x="42430" y="22757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文本框 291"/>
                <p:cNvSpPr txBox="1"/>
                <p:nvPr/>
              </p:nvSpPr>
              <p:spPr>
                <a:xfrm>
                  <a:off x="31637" y="23570"/>
                  <a:ext cx="1379" cy="1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400" i="1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r"/>
                  <a:endParaRPr lang="zh-CN" altLang="en-US" sz="24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92" name="文本框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7" y="23570"/>
                  <a:ext cx="1379" cy="1214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直接箭头连接符 200"/>
            <p:cNvCxnSpPr/>
            <p:nvPr/>
          </p:nvCxnSpPr>
          <p:spPr>
            <a:xfrm>
              <a:off x="42773" y="27865"/>
              <a:ext cx="852" cy="11"/>
            </a:xfrm>
            <a:prstGeom prst="straightConnector1">
              <a:avLst/>
            </a:prstGeom>
            <a:ln w="28575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矩形: 圆角 380"/>
            <p:cNvSpPr/>
            <p:nvPr/>
          </p:nvSpPr>
          <p:spPr>
            <a:xfrm rot="16200000">
              <a:off x="43043" y="27589"/>
              <a:ext cx="1735" cy="617"/>
            </a:xfrm>
            <a:prstGeom prst="roundRect">
              <a:avLst/>
            </a:prstGeom>
            <a:solidFill>
              <a:srgbClr val="F4B18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84" name="文本框 383"/>
            <p:cNvSpPr txBox="1"/>
            <p:nvPr/>
          </p:nvSpPr>
          <p:spPr>
            <a:xfrm rot="5400000" flipH="1">
              <a:off x="44869" y="26558"/>
              <a:ext cx="1458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en-US" altLang="zh-CN" sz="2400" dirty="0"/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44486" y="28615"/>
              <a:ext cx="1586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Score</a:t>
              </a:r>
              <a:endParaRPr lang="en-US" altLang="zh-CN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6" name="文本框 385"/>
            <p:cNvSpPr txBox="1"/>
            <p:nvPr/>
          </p:nvSpPr>
          <p:spPr>
            <a:xfrm rot="16200000">
              <a:off x="42818" y="27510"/>
              <a:ext cx="2173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charset="0"/>
                  <a:cs typeface="Times New Roman" panose="02020603050405020304" charset="0"/>
                </a:rPr>
                <a:t>Classifier</a:t>
              </a:r>
              <a:endParaRPr lang="en-US" altLang="zh-CN" sz="2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87" name="直接箭头连接符 386"/>
            <p:cNvCxnSpPr/>
            <p:nvPr/>
          </p:nvCxnSpPr>
          <p:spPr>
            <a:xfrm>
              <a:off x="44257" y="27935"/>
              <a:ext cx="717" cy="0"/>
            </a:xfrm>
            <a:prstGeom prst="straightConnector1">
              <a:avLst/>
            </a:prstGeom>
            <a:ln w="28575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图片 14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47" t="1434" r="13110" b="1450"/>
            <a:stretch>
              <a:fillRect/>
            </a:stretch>
          </p:blipFill>
          <p:spPr>
            <a:xfrm>
              <a:off x="26304" y="19848"/>
              <a:ext cx="2133" cy="115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50" name="图片 149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2" t="2311" r="12648" b="2275"/>
            <a:stretch>
              <a:fillRect/>
            </a:stretch>
          </p:blipFill>
          <p:spPr>
            <a:xfrm>
              <a:off x="28790" y="19863"/>
              <a:ext cx="2133" cy="115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51" name="图片 150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7" t="1205" r="13261" b="1785"/>
            <a:stretch>
              <a:fillRect/>
            </a:stretch>
          </p:blipFill>
          <p:spPr>
            <a:xfrm>
              <a:off x="31249" y="19861"/>
              <a:ext cx="2125" cy="11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52" name="图片 151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2" t="1227" r="13261" b="1801"/>
            <a:stretch>
              <a:fillRect/>
            </a:stretch>
          </p:blipFill>
          <p:spPr>
            <a:xfrm>
              <a:off x="33729" y="19837"/>
              <a:ext cx="2127" cy="115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54" name="图形 153" descr="钥匙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355153">
              <a:off x="35069" y="21606"/>
              <a:ext cx="558" cy="826"/>
            </a:xfrm>
            <a:prstGeom prst="rect">
              <a:avLst/>
            </a:prstGeom>
          </p:spPr>
        </p:pic>
        <p:cxnSp>
          <p:nvCxnSpPr>
            <p:cNvPr id="155" name="直接箭头连接符 154"/>
            <p:cNvCxnSpPr/>
            <p:nvPr/>
          </p:nvCxnSpPr>
          <p:spPr>
            <a:xfrm>
              <a:off x="35324" y="21107"/>
              <a:ext cx="9" cy="545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>
              <a:off x="34293" y="21129"/>
              <a:ext cx="4" cy="1347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立方体 158"/>
            <p:cNvSpPr/>
            <p:nvPr/>
          </p:nvSpPr>
          <p:spPr>
            <a:xfrm>
              <a:off x="34047" y="22587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644"/>
            <a:stretch>
              <a:fillRect/>
            </a:stretch>
          </p:blipFill>
          <p:spPr bwMode="auto">
            <a:xfrm rot="5400000">
              <a:off x="30981" y="14814"/>
              <a:ext cx="185" cy="9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644"/>
            <a:stretch>
              <a:fillRect/>
            </a:stretch>
          </p:blipFill>
          <p:spPr bwMode="auto">
            <a:xfrm rot="5400000">
              <a:off x="30985" y="16173"/>
              <a:ext cx="185" cy="9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组合 39"/>
            <p:cNvGrpSpPr/>
            <p:nvPr/>
          </p:nvGrpSpPr>
          <p:grpSpPr>
            <a:xfrm>
              <a:off x="39458" y="19599"/>
              <a:ext cx="2458" cy="1650"/>
              <a:chOff x="4747627" y="1520859"/>
              <a:chExt cx="716053" cy="480978"/>
            </a:xfrm>
          </p:grpSpPr>
          <p:pic>
            <p:nvPicPr>
              <p:cNvPr id="187" name="图片 186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55" t="2370" r="13345" b="2659"/>
              <a:stretch>
                <a:fillRect/>
              </a:stretch>
            </p:blipFill>
            <p:spPr>
              <a:xfrm rot="10800000" flipV="1">
                <a:off x="4802595" y="1578283"/>
                <a:ext cx="618821" cy="365865"/>
              </a:xfrm>
              <a:prstGeom prst="rect">
                <a:avLst/>
              </a:prstGeom>
              <a:ln w="3810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171" name="Picture 2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6060" t="74528" r="85644"/>
              <a:stretch>
                <a:fillRect/>
              </a:stretch>
            </p:blipFill>
            <p:spPr bwMode="auto">
              <a:xfrm rot="5400000">
                <a:off x="5063215" y="1601372"/>
                <a:ext cx="84877" cy="716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2" name="Picture 2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6060" t="74528" r="85644"/>
              <a:stretch>
                <a:fillRect/>
              </a:stretch>
            </p:blipFill>
            <p:spPr bwMode="auto">
              <a:xfrm rot="5400000">
                <a:off x="5063216" y="1205270"/>
                <a:ext cx="84876" cy="716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3" name="椭圆 172"/>
            <p:cNvSpPr/>
            <p:nvPr/>
          </p:nvSpPr>
          <p:spPr>
            <a:xfrm>
              <a:off x="34112" y="23777"/>
              <a:ext cx="438" cy="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74" name="直接箭头连接符 173"/>
            <p:cNvCxnSpPr/>
            <p:nvPr/>
          </p:nvCxnSpPr>
          <p:spPr>
            <a:xfrm flipH="1">
              <a:off x="34287" y="23145"/>
              <a:ext cx="15" cy="523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文本框 275"/>
                <p:cNvSpPr txBox="1"/>
                <p:nvPr/>
              </p:nvSpPr>
              <p:spPr>
                <a:xfrm>
                  <a:off x="34195" y="23566"/>
                  <a:ext cx="1379" cy="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76" name="文本框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" y="23566"/>
                  <a:ext cx="1379" cy="673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25940" y="24415"/>
              <a:ext cx="3138" cy="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>
                  <a:solidFill>
                    <a:schemeClr val="tx1"/>
                  </a:solidFill>
                  <a:effectLst/>
                  <a:latin typeface="Times New Roman" panose="02020603050405020304" charset="0"/>
                  <a:cs typeface="Times New Roman" panose="02020603050405020304" charset="0"/>
                </a:rPr>
                <a:t>  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116" y="24278"/>
              <a:ext cx="4733" cy="1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Dynamic </a:t>
              </a:r>
              <a:r>
                <a:rPr lang="en-US" altLang="zh-CN" sz="2200" dirty="0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r>
                <a:rPr lang="en-US" altLang="zh-CN" sz="2200" dirty="0">
                  <a:solidFill>
                    <a:schemeClr val="tx1"/>
                  </a:solidFill>
                  <a:effectLst/>
                  <a:latin typeface="Times New Roman" panose="02020603050405020304" charset="0"/>
                  <a:cs typeface="Times New Roman" panose="02020603050405020304" charset="0"/>
                </a:rPr>
                <a:t>ranch</a:t>
              </a:r>
              <a:endParaRPr lang="en-US" altLang="zh-CN" sz="220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zh-CN" altLang="en-US" sz="22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5182" y="25137"/>
              <a:ext cx="4701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Static </a:t>
              </a:r>
              <a:r>
                <a:rPr lang="en-US" altLang="zh-CN" sz="2200" dirty="0">
                  <a:latin typeface="Times New Roman" panose="02020603050405020304" charset="0"/>
                  <a:cs typeface="Times New Roman" panose="02020603050405020304" charset="0"/>
                </a:rPr>
                <a:t>Branch</a:t>
              </a:r>
              <a:endParaRPr lang="zh-CN" altLang="en-US" sz="2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88" name="图形 187" descr="钥匙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355153">
              <a:off x="22996" y="28159"/>
              <a:ext cx="578" cy="856"/>
            </a:xfrm>
            <a:prstGeom prst="rect">
              <a:avLst/>
            </a:prstGeom>
          </p:spPr>
        </p:pic>
        <p:sp>
          <p:nvSpPr>
            <p:cNvPr id="189" name="立方体 188"/>
            <p:cNvSpPr/>
            <p:nvPr/>
          </p:nvSpPr>
          <p:spPr>
            <a:xfrm>
              <a:off x="22976" y="29199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23044" y="30025"/>
              <a:ext cx="438" cy="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3497" y="28125"/>
              <a:ext cx="2253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key</a:t>
              </a:r>
              <a:endParaRPr lang="en-US" altLang="zh-CN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453" y="28983"/>
              <a:ext cx="2055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value</a:t>
              </a:r>
              <a:endParaRPr lang="en-US" altLang="zh-CN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3414" y="29851"/>
              <a:ext cx="2055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weight</a:t>
              </a:r>
              <a:endParaRPr lang="en-US" altLang="zh-CN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5" name="立方体 174"/>
            <p:cNvSpPr/>
            <p:nvPr/>
          </p:nvSpPr>
          <p:spPr>
            <a:xfrm>
              <a:off x="38867" y="24289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5120" y="27750"/>
              <a:ext cx="427" cy="429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45120" y="28305"/>
              <a:ext cx="427" cy="4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45120" y="26433"/>
              <a:ext cx="427" cy="4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45120" y="25867"/>
              <a:ext cx="427" cy="4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5" name="文本框 214"/>
            <p:cNvSpPr txBox="1"/>
            <p:nvPr/>
          </p:nvSpPr>
          <p:spPr>
            <a:xfrm rot="5400000" flipH="1">
              <a:off x="44847" y="21711"/>
              <a:ext cx="1458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en-US" altLang="zh-CN" sz="2400" dirty="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45098" y="22903"/>
              <a:ext cx="427" cy="429"/>
            </a:xfrm>
            <a:prstGeom prst="rect">
              <a:avLst/>
            </a:prstGeom>
            <a:solidFill>
              <a:srgbClr val="44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45098" y="23459"/>
              <a:ext cx="427" cy="4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45098" y="21587"/>
              <a:ext cx="427" cy="4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45098" y="21020"/>
              <a:ext cx="427" cy="4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" name="连接符: 肘形 14"/>
            <p:cNvCxnSpPr>
              <a:stCxn id="277" idx="2"/>
              <a:endCxn id="175" idx="2"/>
            </p:cNvCxnSpPr>
            <p:nvPr/>
          </p:nvCxnSpPr>
          <p:spPr>
            <a:xfrm rot="16200000" flipH="1">
              <a:off x="34698" y="20443"/>
              <a:ext cx="270" cy="8068"/>
            </a:xfrm>
            <a:prstGeom prst="bentConnector2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34193" y="24407"/>
              <a:ext cx="475" cy="445"/>
              <a:chOff x="4134366" y="1248706"/>
              <a:chExt cx="138706" cy="129260"/>
            </a:xfrm>
          </p:grpSpPr>
          <p:sp>
            <p:nvSpPr>
              <p:cNvPr id="178" name="椭圆 177"/>
              <p:cNvSpPr/>
              <p:nvPr/>
            </p:nvSpPr>
            <p:spPr>
              <a:xfrm>
                <a:off x="4134366" y="1248706"/>
                <a:ext cx="138706" cy="1292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pic>
            <p:nvPicPr>
              <p:cNvPr id="179" name="图形 178" descr="添加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36784" y="1267722"/>
                <a:ext cx="128266" cy="86601"/>
              </a:xfrm>
              <a:prstGeom prst="rect">
                <a:avLst/>
              </a:prstGeom>
            </p:spPr>
          </p:pic>
        </p:grpSp>
        <p:sp>
          <p:nvSpPr>
            <p:cNvPr id="225" name="矩形: 圆角 224"/>
            <p:cNvSpPr/>
            <p:nvPr/>
          </p:nvSpPr>
          <p:spPr>
            <a:xfrm>
              <a:off x="37959" y="20929"/>
              <a:ext cx="771" cy="20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	</a:t>
              </a:r>
              <a:endParaRPr lang="en-US" altLang="zh-CN" sz="2400" dirty="0"/>
            </a:p>
          </p:txBody>
        </p:sp>
        <p:sp>
          <p:nvSpPr>
            <p:cNvPr id="226" name="文本框 225"/>
            <p:cNvSpPr txBox="1"/>
            <p:nvPr/>
          </p:nvSpPr>
          <p:spPr>
            <a:xfrm rot="16200000">
              <a:off x="36945" y="21637"/>
              <a:ext cx="2772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  <a:sym typeface="Wingdings" panose="05000000000000000000" pitchFamily="2" charset="2"/>
                </a:rPr>
                <a:t>Similarity</a:t>
              </a:r>
              <a:endParaRPr lang="en-US" altLang="zh-CN" sz="2400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endParaRPr>
            </a:p>
          </p:txBody>
        </p:sp>
        <p:cxnSp>
          <p:nvCxnSpPr>
            <p:cNvPr id="252" name="直接箭头连接符 251"/>
            <p:cNvCxnSpPr/>
            <p:nvPr/>
          </p:nvCxnSpPr>
          <p:spPr>
            <a:xfrm flipV="1">
              <a:off x="26594" y="28401"/>
              <a:ext cx="0" cy="1275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箭头连接符 261"/>
            <p:cNvCxnSpPr/>
            <p:nvPr/>
          </p:nvCxnSpPr>
          <p:spPr>
            <a:xfrm flipV="1">
              <a:off x="27768" y="29212"/>
              <a:ext cx="0" cy="595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矩形: 圆角 263"/>
            <p:cNvSpPr/>
            <p:nvPr/>
          </p:nvSpPr>
          <p:spPr>
            <a:xfrm>
              <a:off x="27365" y="28667"/>
              <a:ext cx="3435" cy="588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266" name="图形 265" descr="钥匙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355153">
              <a:off x="27583" y="28580"/>
              <a:ext cx="558" cy="826"/>
            </a:xfrm>
            <a:prstGeom prst="rect">
              <a:avLst/>
            </a:prstGeom>
          </p:spPr>
        </p:pic>
        <p:sp>
          <p:nvSpPr>
            <p:cNvPr id="269" name="矩形: 圆角 268"/>
            <p:cNvSpPr/>
            <p:nvPr/>
          </p:nvSpPr>
          <p:spPr>
            <a:xfrm>
              <a:off x="26001" y="27700"/>
              <a:ext cx="4345" cy="713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79" name="立方体 278"/>
            <p:cNvSpPr/>
            <p:nvPr/>
          </p:nvSpPr>
          <p:spPr>
            <a:xfrm>
              <a:off x="26319" y="27809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80" name="直接箭头连接符 279"/>
            <p:cNvCxnSpPr/>
            <p:nvPr/>
          </p:nvCxnSpPr>
          <p:spPr>
            <a:xfrm flipH="1" flipV="1">
              <a:off x="26583" y="27116"/>
              <a:ext cx="15" cy="523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矩形: 圆角 280"/>
            <p:cNvSpPr/>
            <p:nvPr/>
          </p:nvSpPr>
          <p:spPr>
            <a:xfrm>
              <a:off x="26001" y="26479"/>
              <a:ext cx="4332" cy="67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26378" y="26597"/>
              <a:ext cx="438" cy="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285" name="图形 284" descr="钥匙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355153">
              <a:off x="29983" y="28547"/>
              <a:ext cx="578" cy="856"/>
            </a:xfrm>
            <a:prstGeom prst="rect">
              <a:avLst/>
            </a:prstGeom>
          </p:spPr>
        </p:pic>
        <p:cxnSp>
          <p:nvCxnSpPr>
            <p:cNvPr id="286" name="直接箭头连接符 285"/>
            <p:cNvCxnSpPr/>
            <p:nvPr/>
          </p:nvCxnSpPr>
          <p:spPr>
            <a:xfrm flipV="1">
              <a:off x="30224" y="29219"/>
              <a:ext cx="0" cy="595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/>
            <p:cNvCxnSpPr/>
            <p:nvPr/>
          </p:nvCxnSpPr>
          <p:spPr>
            <a:xfrm flipV="1">
              <a:off x="29150" y="28454"/>
              <a:ext cx="0" cy="1275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立方体 296"/>
            <p:cNvSpPr/>
            <p:nvPr/>
          </p:nvSpPr>
          <p:spPr>
            <a:xfrm>
              <a:off x="28871" y="27802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28965" y="26595"/>
              <a:ext cx="438" cy="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99" name="直接箭头连接符 298"/>
            <p:cNvCxnSpPr/>
            <p:nvPr/>
          </p:nvCxnSpPr>
          <p:spPr>
            <a:xfrm flipH="1" flipV="1">
              <a:off x="29172" y="27170"/>
              <a:ext cx="15" cy="523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文本框 299"/>
                <p:cNvSpPr txBox="1"/>
                <p:nvPr/>
              </p:nvSpPr>
              <p:spPr>
                <a:xfrm>
                  <a:off x="26539" y="26388"/>
                  <a:ext cx="1379" cy="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300" name="文本框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9" y="26388"/>
                  <a:ext cx="1379" cy="676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1" name="组合 300"/>
            <p:cNvGrpSpPr/>
            <p:nvPr/>
          </p:nvGrpSpPr>
          <p:grpSpPr>
            <a:xfrm>
              <a:off x="26001" y="29585"/>
              <a:ext cx="2378" cy="1604"/>
              <a:chOff x="2790545" y="6039397"/>
              <a:chExt cx="692949" cy="467406"/>
            </a:xfrm>
          </p:grpSpPr>
          <p:pic>
            <p:nvPicPr>
              <p:cNvPr id="391" name="图片 39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3" t="5530" r="13070" b="6902"/>
              <a:stretch>
                <a:fillRect/>
              </a:stretch>
            </p:blipFill>
            <p:spPr>
              <a:xfrm>
                <a:off x="2831897" y="6090987"/>
                <a:ext cx="613646" cy="37103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92" name="Picture 2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8" t="74839" r="87557" b="330"/>
              <a:stretch>
                <a:fillRect/>
              </a:stretch>
            </p:blipFill>
            <p:spPr bwMode="auto">
              <a:xfrm rot="5400000">
                <a:off x="3113069" y="5716874"/>
                <a:ext cx="47901" cy="692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3" name="Picture 2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8" t="74839" r="87557" b="330"/>
              <a:stretch>
                <a:fillRect/>
              </a:stretch>
            </p:blipFill>
            <p:spPr bwMode="auto">
              <a:xfrm rot="5400000">
                <a:off x="3113068" y="6136379"/>
                <a:ext cx="47901" cy="692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2" name="文本框 301"/>
            <p:cNvSpPr txBox="1"/>
            <p:nvPr/>
          </p:nvSpPr>
          <p:spPr>
            <a:xfrm>
              <a:off x="26426" y="31110"/>
              <a:ext cx="2395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Times New Roman" panose="02020603050405020304" charset="0"/>
                  <a:cs typeface="Times New Roman" panose="02020603050405020304" charset="0"/>
                </a:rPr>
                <a:t>Shot Put</a:t>
              </a:r>
              <a:endParaRPr lang="en-US" altLang="zh-CN" sz="2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9074" y="31130"/>
              <a:ext cx="2395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Times New Roman" panose="02020603050405020304" charset="0"/>
                  <a:cs typeface="Times New Roman" panose="02020603050405020304" charset="0"/>
                </a:rPr>
                <a:t>Shot Put</a:t>
              </a:r>
              <a:endParaRPr lang="en-US" altLang="zh-CN" sz="2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05" name="直接箭头连接符 304"/>
            <p:cNvCxnSpPr/>
            <p:nvPr/>
          </p:nvCxnSpPr>
          <p:spPr>
            <a:xfrm flipH="1" flipV="1">
              <a:off x="41341" y="28177"/>
              <a:ext cx="7" cy="1593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305"/>
            <p:cNvCxnSpPr/>
            <p:nvPr/>
          </p:nvCxnSpPr>
          <p:spPr>
            <a:xfrm flipV="1">
              <a:off x="40639" y="29208"/>
              <a:ext cx="0" cy="53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" name="图形 306" descr="钥匙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355153">
              <a:off x="40351" y="28554"/>
              <a:ext cx="558" cy="826"/>
            </a:xfrm>
            <a:prstGeom prst="rect">
              <a:avLst/>
            </a:prstGeom>
          </p:spPr>
        </p:pic>
        <p:sp>
          <p:nvSpPr>
            <p:cNvPr id="308" name="立方体 307"/>
            <p:cNvSpPr/>
            <p:nvPr/>
          </p:nvSpPr>
          <p:spPr>
            <a:xfrm>
              <a:off x="41064" y="28678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309" name="组合 308"/>
            <p:cNvGrpSpPr/>
            <p:nvPr/>
          </p:nvGrpSpPr>
          <p:grpSpPr>
            <a:xfrm>
              <a:off x="40125" y="29532"/>
              <a:ext cx="2458" cy="1661"/>
              <a:chOff x="4747626" y="1517683"/>
              <a:chExt cx="716054" cy="484154"/>
            </a:xfrm>
          </p:grpSpPr>
          <p:pic>
            <p:nvPicPr>
              <p:cNvPr id="380" name="图片 379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55" t="2370" r="13345" b="2659"/>
              <a:stretch>
                <a:fillRect/>
              </a:stretch>
            </p:blipFill>
            <p:spPr>
              <a:xfrm rot="10800000" flipV="1">
                <a:off x="4802595" y="1578283"/>
                <a:ext cx="618821" cy="365865"/>
              </a:xfrm>
              <a:prstGeom prst="rect">
                <a:avLst/>
              </a:prstGeom>
              <a:ln w="3810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82" name="Picture 2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6060" t="74528" r="85644"/>
              <a:stretch>
                <a:fillRect/>
              </a:stretch>
            </p:blipFill>
            <p:spPr bwMode="auto">
              <a:xfrm rot="5400000">
                <a:off x="5070466" y="1608624"/>
                <a:ext cx="70373" cy="716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3" name="Picture 2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6060" t="74528" r="85644"/>
              <a:stretch>
                <a:fillRect/>
              </a:stretch>
            </p:blipFill>
            <p:spPr bwMode="auto">
              <a:xfrm rot="5400000">
                <a:off x="5070468" y="1194842"/>
                <a:ext cx="70372" cy="716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0" name="文本框 309"/>
            <p:cNvSpPr txBox="1"/>
            <p:nvPr/>
          </p:nvSpPr>
          <p:spPr>
            <a:xfrm>
              <a:off x="40530" y="31102"/>
              <a:ext cx="2395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Times New Roman" panose="02020603050405020304" charset="0"/>
                  <a:cs typeface="Times New Roman" panose="02020603050405020304" charset="0"/>
                </a:rPr>
                <a:t>Shot Put</a:t>
              </a:r>
              <a:endParaRPr lang="en-US" altLang="zh-CN" sz="2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11" name="直接箭头连接符 310"/>
            <p:cNvCxnSpPr/>
            <p:nvPr/>
          </p:nvCxnSpPr>
          <p:spPr>
            <a:xfrm flipV="1">
              <a:off x="33868" y="28401"/>
              <a:ext cx="0" cy="1275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箭头连接符 311"/>
            <p:cNvCxnSpPr/>
            <p:nvPr/>
          </p:nvCxnSpPr>
          <p:spPr>
            <a:xfrm flipV="1">
              <a:off x="35043" y="29212"/>
              <a:ext cx="0" cy="595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矩形: 圆角 312"/>
            <p:cNvSpPr/>
            <p:nvPr/>
          </p:nvSpPr>
          <p:spPr>
            <a:xfrm>
              <a:off x="34620" y="28667"/>
              <a:ext cx="3504" cy="601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314" name="图形 313" descr="钥匙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355153">
              <a:off x="34858" y="28580"/>
              <a:ext cx="558" cy="826"/>
            </a:xfrm>
            <a:prstGeom prst="rect">
              <a:avLst/>
            </a:prstGeom>
          </p:spPr>
        </p:pic>
        <p:sp>
          <p:nvSpPr>
            <p:cNvPr id="315" name="矩形: 圆角 314"/>
            <p:cNvSpPr/>
            <p:nvPr/>
          </p:nvSpPr>
          <p:spPr>
            <a:xfrm>
              <a:off x="33275" y="27700"/>
              <a:ext cx="4345" cy="713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6" name="立方体 315"/>
            <p:cNvSpPr/>
            <p:nvPr/>
          </p:nvSpPr>
          <p:spPr>
            <a:xfrm>
              <a:off x="33594" y="27809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17" name="直接箭头连接符 316"/>
            <p:cNvCxnSpPr/>
            <p:nvPr/>
          </p:nvCxnSpPr>
          <p:spPr>
            <a:xfrm flipH="1" flipV="1">
              <a:off x="33857" y="27116"/>
              <a:ext cx="15" cy="523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矩形: 圆角 317"/>
            <p:cNvSpPr/>
            <p:nvPr/>
          </p:nvSpPr>
          <p:spPr>
            <a:xfrm>
              <a:off x="33275" y="26479"/>
              <a:ext cx="4332" cy="67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33652" y="26597"/>
              <a:ext cx="438" cy="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321" name="图形 320" descr="钥匙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355153">
              <a:off x="37257" y="28547"/>
              <a:ext cx="578" cy="856"/>
            </a:xfrm>
            <a:prstGeom prst="rect">
              <a:avLst/>
            </a:prstGeom>
          </p:spPr>
        </p:pic>
        <p:cxnSp>
          <p:nvCxnSpPr>
            <p:cNvPr id="323" name="直接箭头连接符 322"/>
            <p:cNvCxnSpPr/>
            <p:nvPr/>
          </p:nvCxnSpPr>
          <p:spPr>
            <a:xfrm flipV="1">
              <a:off x="36424" y="28454"/>
              <a:ext cx="0" cy="1275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立方体 323"/>
            <p:cNvSpPr/>
            <p:nvPr/>
          </p:nvSpPr>
          <p:spPr>
            <a:xfrm>
              <a:off x="36145" y="27802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36239" y="26595"/>
              <a:ext cx="438" cy="4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26" name="直接箭头连接符 325"/>
            <p:cNvCxnSpPr/>
            <p:nvPr/>
          </p:nvCxnSpPr>
          <p:spPr>
            <a:xfrm flipH="1" flipV="1">
              <a:off x="36446" y="27170"/>
              <a:ext cx="15" cy="523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矩形: 圆角 327"/>
            <p:cNvSpPr/>
            <p:nvPr/>
          </p:nvSpPr>
          <p:spPr>
            <a:xfrm>
              <a:off x="38623" y="27606"/>
              <a:ext cx="798" cy="2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	</a:t>
              </a:r>
              <a:endParaRPr lang="en-US" altLang="zh-CN" sz="2400" dirty="0"/>
            </a:p>
          </p:txBody>
        </p:sp>
        <p:sp>
          <p:nvSpPr>
            <p:cNvPr id="329" name="文本框 328"/>
            <p:cNvSpPr txBox="1"/>
            <p:nvPr/>
          </p:nvSpPr>
          <p:spPr>
            <a:xfrm rot="16200000">
              <a:off x="37625" y="28347"/>
              <a:ext cx="2779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  <a:sym typeface="Wingdings" panose="05000000000000000000" pitchFamily="2" charset="2"/>
                </a:rPr>
                <a:t> Similarity</a:t>
              </a:r>
              <a:endParaRPr lang="en-US" altLang="zh-CN" sz="2400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endParaRPr>
            </a:p>
          </p:txBody>
        </p:sp>
        <p:grpSp>
          <p:nvGrpSpPr>
            <p:cNvPr id="330" name="组合 329"/>
            <p:cNvGrpSpPr/>
            <p:nvPr/>
          </p:nvGrpSpPr>
          <p:grpSpPr>
            <a:xfrm>
              <a:off x="41034" y="27652"/>
              <a:ext cx="608" cy="584"/>
              <a:chOff x="3118254" y="2856152"/>
              <a:chExt cx="177370" cy="169874"/>
            </a:xfrm>
          </p:grpSpPr>
          <p:sp>
            <p:nvSpPr>
              <p:cNvPr id="378" name="椭圆 377"/>
              <p:cNvSpPr/>
              <p:nvPr/>
            </p:nvSpPr>
            <p:spPr>
              <a:xfrm>
                <a:off x="3118254" y="2856152"/>
                <a:ext cx="177370" cy="1698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pic>
            <p:nvPicPr>
              <p:cNvPr id="379" name="图形 378" descr="添加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32806" y="2889907"/>
                <a:ext cx="154928" cy="104602"/>
              </a:xfrm>
              <a:prstGeom prst="rect">
                <a:avLst/>
              </a:prstGeom>
            </p:spPr>
          </p:pic>
        </p:grpSp>
        <p:grpSp>
          <p:nvGrpSpPr>
            <p:cNvPr id="331" name="组合 330"/>
            <p:cNvGrpSpPr/>
            <p:nvPr/>
          </p:nvGrpSpPr>
          <p:grpSpPr>
            <a:xfrm>
              <a:off x="33217" y="29589"/>
              <a:ext cx="2380" cy="1593"/>
              <a:chOff x="3509875" y="6040470"/>
              <a:chExt cx="693469" cy="464187"/>
            </a:xfrm>
          </p:grpSpPr>
          <p:pic>
            <p:nvPicPr>
              <p:cNvPr id="375" name="图片 374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51" r="12620"/>
              <a:stretch>
                <a:fillRect/>
              </a:stretch>
            </p:blipFill>
            <p:spPr>
              <a:xfrm>
                <a:off x="3554775" y="6086996"/>
                <a:ext cx="612674" cy="37037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76" name="Picture 2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8" t="74839" r="87557" b="330"/>
              <a:stretch>
                <a:fillRect/>
              </a:stretch>
            </p:blipFill>
            <p:spPr bwMode="auto">
              <a:xfrm rot="5400000">
                <a:off x="3832398" y="5717947"/>
                <a:ext cx="47901" cy="692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7" name="Picture 2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8" t="74839" r="87557" b="330"/>
              <a:stretch>
                <a:fillRect/>
              </a:stretch>
            </p:blipFill>
            <p:spPr bwMode="auto">
              <a:xfrm rot="5400000">
                <a:off x="3832919" y="6134233"/>
                <a:ext cx="47901" cy="692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2" name="文本框 331"/>
            <p:cNvSpPr txBox="1"/>
            <p:nvPr/>
          </p:nvSpPr>
          <p:spPr>
            <a:xfrm>
              <a:off x="33278" y="31104"/>
              <a:ext cx="30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Times New Roman" panose="02020603050405020304" charset="0"/>
                  <a:cs typeface="Times New Roman" panose="02020603050405020304" charset="0"/>
                </a:rPr>
                <a:t>Golf Swing</a:t>
              </a:r>
              <a:endParaRPr lang="en-US" altLang="zh-CN" sz="2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333" name="组合 332"/>
            <p:cNvGrpSpPr/>
            <p:nvPr/>
          </p:nvGrpSpPr>
          <p:grpSpPr>
            <a:xfrm>
              <a:off x="35810" y="29589"/>
              <a:ext cx="2380" cy="1593"/>
              <a:chOff x="3509875" y="6040470"/>
              <a:chExt cx="693469" cy="464187"/>
            </a:xfrm>
          </p:grpSpPr>
          <p:pic>
            <p:nvPicPr>
              <p:cNvPr id="373" name="Picture 2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8" t="74839" r="87557" b="330"/>
              <a:stretch>
                <a:fillRect/>
              </a:stretch>
            </p:blipFill>
            <p:spPr bwMode="auto">
              <a:xfrm rot="5400000">
                <a:off x="3832398" y="5717947"/>
                <a:ext cx="47901" cy="692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4" name="Picture 2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8" t="74839" r="87557" b="330"/>
              <a:stretch>
                <a:fillRect/>
              </a:stretch>
            </p:blipFill>
            <p:spPr bwMode="auto">
              <a:xfrm rot="5400000">
                <a:off x="3832919" y="6134233"/>
                <a:ext cx="47901" cy="6929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4" name="文本框 333"/>
            <p:cNvSpPr txBox="1"/>
            <p:nvPr/>
          </p:nvSpPr>
          <p:spPr>
            <a:xfrm>
              <a:off x="35871" y="31104"/>
              <a:ext cx="30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Times New Roman" panose="02020603050405020304" charset="0"/>
                  <a:cs typeface="Times New Roman" panose="02020603050405020304" charset="0"/>
                </a:rPr>
                <a:t>Golf Swing</a:t>
              </a:r>
              <a:endParaRPr lang="en-US" altLang="zh-CN" sz="2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36" name="直接箭头连接符 335"/>
            <p:cNvCxnSpPr/>
            <p:nvPr/>
          </p:nvCxnSpPr>
          <p:spPr>
            <a:xfrm flipH="1" flipV="1">
              <a:off x="29623" y="25926"/>
              <a:ext cx="15" cy="523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箭头连接符 336"/>
            <p:cNvCxnSpPr/>
            <p:nvPr/>
          </p:nvCxnSpPr>
          <p:spPr>
            <a:xfrm flipH="1" flipV="1">
              <a:off x="34844" y="25921"/>
              <a:ext cx="15" cy="523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立方体 337"/>
            <p:cNvSpPr/>
            <p:nvPr/>
          </p:nvSpPr>
          <p:spPr>
            <a:xfrm>
              <a:off x="38913" y="25315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39" name="立方体 338"/>
            <p:cNvSpPr/>
            <p:nvPr/>
          </p:nvSpPr>
          <p:spPr>
            <a:xfrm>
              <a:off x="34609" y="25363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0" name="立方体 339"/>
            <p:cNvSpPr/>
            <p:nvPr/>
          </p:nvSpPr>
          <p:spPr>
            <a:xfrm>
              <a:off x="29429" y="25359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1" name="矩形: 圆角 340"/>
            <p:cNvSpPr/>
            <p:nvPr/>
          </p:nvSpPr>
          <p:spPr>
            <a:xfrm>
              <a:off x="29224" y="25298"/>
              <a:ext cx="6732" cy="639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3" name="矩形: 圆角 342"/>
            <p:cNvSpPr/>
            <p:nvPr/>
          </p:nvSpPr>
          <p:spPr>
            <a:xfrm>
              <a:off x="31425" y="27643"/>
              <a:ext cx="920" cy="21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	</a:t>
              </a:r>
              <a:endParaRPr lang="en-US" altLang="zh-CN" sz="2400" dirty="0"/>
            </a:p>
          </p:txBody>
        </p:sp>
        <p:sp>
          <p:nvSpPr>
            <p:cNvPr id="344" name="文本框 343"/>
            <p:cNvSpPr txBox="1"/>
            <p:nvPr/>
          </p:nvSpPr>
          <p:spPr>
            <a:xfrm rot="16200000">
              <a:off x="30460" y="28528"/>
              <a:ext cx="2809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  <a:sym typeface="Wingdings" panose="05000000000000000000" pitchFamily="2" charset="2"/>
                </a:rPr>
                <a:t>   Similarity</a:t>
              </a:r>
              <a:endParaRPr lang="en-US" altLang="zh-CN" sz="2400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 rot="5400000">
              <a:off x="31458" y="27904"/>
              <a:ext cx="3624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en-US" altLang="zh-CN" sz="2400" dirty="0"/>
            </a:p>
          </p:txBody>
        </p:sp>
        <p:cxnSp>
          <p:nvCxnSpPr>
            <p:cNvPr id="347" name="直接箭头连接符 346"/>
            <p:cNvCxnSpPr/>
            <p:nvPr/>
          </p:nvCxnSpPr>
          <p:spPr>
            <a:xfrm flipH="1">
              <a:off x="39484" y="28929"/>
              <a:ext cx="778" cy="0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箭头连接符 347"/>
            <p:cNvCxnSpPr/>
            <p:nvPr/>
          </p:nvCxnSpPr>
          <p:spPr>
            <a:xfrm flipV="1">
              <a:off x="38124" y="28929"/>
              <a:ext cx="508" cy="17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箭头连接符 348"/>
            <p:cNvCxnSpPr/>
            <p:nvPr/>
          </p:nvCxnSpPr>
          <p:spPr>
            <a:xfrm>
              <a:off x="30774" y="28961"/>
              <a:ext cx="678" cy="0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39950" y="28929"/>
              <a:ext cx="0" cy="1371"/>
            </a:xfrm>
            <a:prstGeom prst="line">
              <a:avLst/>
            </a:prstGeom>
            <a:ln w="190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连接符: 肘形 366"/>
            <p:cNvCxnSpPr>
              <a:stCxn id="338" idx="5"/>
              <a:endCxn id="378" idx="0"/>
            </p:cNvCxnSpPr>
            <p:nvPr/>
          </p:nvCxnSpPr>
          <p:spPr>
            <a:xfrm>
              <a:off x="39484" y="25509"/>
              <a:ext cx="1855" cy="2142"/>
            </a:xfrm>
            <a:prstGeom prst="bentConnector2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文本框 393"/>
            <p:cNvSpPr txBox="1"/>
            <p:nvPr/>
          </p:nvSpPr>
          <p:spPr>
            <a:xfrm>
              <a:off x="32260" y="23773"/>
              <a:ext cx="1488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en-US" altLang="zh-CN" sz="2400" dirty="0"/>
            </a:p>
          </p:txBody>
        </p:sp>
        <p:cxnSp>
          <p:nvCxnSpPr>
            <p:cNvPr id="128" name="连接符: 肘形 127"/>
            <p:cNvCxnSpPr>
              <a:stCxn id="343" idx="0"/>
              <a:endCxn id="281" idx="3"/>
            </p:cNvCxnSpPr>
            <p:nvPr/>
          </p:nvCxnSpPr>
          <p:spPr>
            <a:xfrm rot="16200000" flipV="1">
              <a:off x="30695" y="26455"/>
              <a:ext cx="828" cy="1552"/>
            </a:xfrm>
            <a:prstGeom prst="bentConnector2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连接符: 肘形 134"/>
            <p:cNvCxnSpPr>
              <a:stCxn id="328" idx="0"/>
            </p:cNvCxnSpPr>
            <p:nvPr/>
          </p:nvCxnSpPr>
          <p:spPr>
            <a:xfrm rot="16200000" flipV="1">
              <a:off x="37871" y="26455"/>
              <a:ext cx="848" cy="1454"/>
            </a:xfrm>
            <a:prstGeom prst="bentConnector2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>
              <a:off x="35958" y="25560"/>
              <a:ext cx="2929" cy="0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矩形 486"/>
            <p:cNvSpPr/>
            <p:nvPr/>
          </p:nvSpPr>
          <p:spPr>
            <a:xfrm>
              <a:off x="25918" y="25296"/>
              <a:ext cx="3171" cy="4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72" name="立方体 371"/>
            <p:cNvSpPr/>
            <p:nvPr/>
          </p:nvSpPr>
          <p:spPr>
            <a:xfrm>
              <a:off x="42430" y="27623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05" name="梯形 504"/>
            <p:cNvSpPr/>
            <p:nvPr/>
          </p:nvSpPr>
          <p:spPr>
            <a:xfrm flipV="1">
              <a:off x="22819" y="24232"/>
              <a:ext cx="2369" cy="1717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06" name="文本框 505"/>
            <p:cNvSpPr txBox="1"/>
            <p:nvPr/>
          </p:nvSpPr>
          <p:spPr>
            <a:xfrm>
              <a:off x="22654" y="24657"/>
              <a:ext cx="2772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Network</a:t>
              </a:r>
              <a:endParaRPr lang="en-US" altLang="zh-CN" sz="24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94" name="图片 19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47" t="1434" r="13110" b="1450"/>
            <a:stretch>
              <a:fillRect/>
            </a:stretch>
          </p:blipFill>
          <p:spPr>
            <a:xfrm>
              <a:off x="22560" y="20098"/>
              <a:ext cx="2133" cy="1151"/>
            </a:xfrm>
            <a:prstGeom prst="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2" t="2311" r="12648" b="2275"/>
            <a:stretch>
              <a:fillRect/>
            </a:stretch>
          </p:blipFill>
          <p:spPr>
            <a:xfrm>
              <a:off x="22708" y="20223"/>
              <a:ext cx="2133" cy="1151"/>
            </a:xfrm>
            <a:prstGeom prst="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96" name="图片 19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7" t="1205" r="13261" b="1785"/>
            <a:stretch>
              <a:fillRect/>
            </a:stretch>
          </p:blipFill>
          <p:spPr>
            <a:xfrm>
              <a:off x="22822" y="20358"/>
              <a:ext cx="2125" cy="1148"/>
            </a:xfrm>
            <a:prstGeom prst="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97" name="图片 19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2" t="1227" r="13261" b="1801"/>
            <a:stretch>
              <a:fillRect/>
            </a:stretch>
          </p:blipFill>
          <p:spPr>
            <a:xfrm>
              <a:off x="22989" y="20521"/>
              <a:ext cx="2127" cy="1151"/>
            </a:xfrm>
            <a:prstGeom prst="rect">
              <a:avLst/>
            </a:prstGeom>
            <a:ln w="38100" cap="sq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8" name="直接箭头连接符 17"/>
            <p:cNvCxnSpPr>
              <a:stCxn id="197" idx="2"/>
            </p:cNvCxnSpPr>
            <p:nvPr/>
          </p:nvCxnSpPr>
          <p:spPr>
            <a:xfrm flipH="1">
              <a:off x="24044" y="21672"/>
              <a:ext cx="7" cy="2558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28568" y="29576"/>
              <a:ext cx="2543" cy="1606"/>
              <a:chOff x="308288" y="7001101"/>
              <a:chExt cx="694329" cy="442609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78" y="7039997"/>
                <a:ext cx="611030" cy="37103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10" name="Picture 2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8" t="74839" r="87557" b="330"/>
              <a:stretch>
                <a:fillRect/>
              </a:stretch>
            </p:blipFill>
            <p:spPr bwMode="auto">
              <a:xfrm rot="5400000">
                <a:off x="632477" y="7073570"/>
                <a:ext cx="47864" cy="692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8" t="74839" r="87557" b="330"/>
              <a:stretch>
                <a:fillRect/>
              </a:stretch>
            </p:blipFill>
            <p:spPr bwMode="auto">
              <a:xfrm rot="5400000">
                <a:off x="628685" y="6680704"/>
                <a:ext cx="47585" cy="6883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3" name="直接连接符 22"/>
            <p:cNvCxnSpPr>
              <a:stCxn id="505" idx="0"/>
            </p:cNvCxnSpPr>
            <p:nvPr/>
          </p:nvCxnSpPr>
          <p:spPr>
            <a:xfrm>
              <a:off x="24003" y="25950"/>
              <a:ext cx="0" cy="1484"/>
            </a:xfrm>
            <a:prstGeom prst="line">
              <a:avLst/>
            </a:prstGeom>
            <a:ln w="1905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9"/>
            <p:cNvCxnSpPr/>
            <p:nvPr/>
          </p:nvCxnSpPr>
          <p:spPr>
            <a:xfrm>
              <a:off x="24003" y="27434"/>
              <a:ext cx="1879" cy="1735"/>
            </a:xfrm>
            <a:prstGeom prst="bentConnector3">
              <a:avLst>
                <a:gd name="adj1" fmla="val 68561"/>
              </a:avLst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15"/>
            <p:cNvCxnSpPr/>
            <p:nvPr/>
          </p:nvCxnSpPr>
          <p:spPr>
            <a:xfrm rot="5400000" flipH="1" flipV="1">
              <a:off x="22961" y="24496"/>
              <a:ext cx="5241" cy="588"/>
            </a:xfrm>
            <a:prstGeom prst="bentConnector2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文本框 222"/>
                <p:cNvSpPr txBox="1"/>
                <p:nvPr/>
              </p:nvSpPr>
              <p:spPr>
                <a:xfrm>
                  <a:off x="29115" y="26346"/>
                  <a:ext cx="1379" cy="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0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23" name="文本框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5" y="26346"/>
                  <a:ext cx="1379" cy="676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文本框 223"/>
                <p:cNvSpPr txBox="1"/>
                <p:nvPr/>
              </p:nvSpPr>
              <p:spPr>
                <a:xfrm>
                  <a:off x="33798" y="26338"/>
                  <a:ext cx="1379" cy="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24" name="文本框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8" y="26338"/>
                  <a:ext cx="1379" cy="676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文本框 226"/>
                <p:cNvSpPr txBox="1"/>
                <p:nvPr/>
              </p:nvSpPr>
              <p:spPr>
                <a:xfrm>
                  <a:off x="36407" y="26320"/>
                  <a:ext cx="1379" cy="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27" name="文本框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7" y="26320"/>
                  <a:ext cx="1379" cy="676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立方体 227"/>
            <p:cNvSpPr/>
            <p:nvPr/>
          </p:nvSpPr>
          <p:spPr>
            <a:xfrm>
              <a:off x="31105" y="25363"/>
              <a:ext cx="571" cy="516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文本框 229"/>
                <p:cNvSpPr txBox="1"/>
                <p:nvPr/>
              </p:nvSpPr>
              <p:spPr>
                <a:xfrm>
                  <a:off x="29599" y="25143"/>
                  <a:ext cx="1379" cy="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30" name="文本框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9" y="25143"/>
                  <a:ext cx="1379" cy="673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" name="文本框 230"/>
                <p:cNvSpPr txBox="1"/>
                <p:nvPr/>
              </p:nvSpPr>
              <p:spPr>
                <a:xfrm>
                  <a:off x="31257" y="25124"/>
                  <a:ext cx="1379" cy="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31" name="文本框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7" y="25124"/>
                  <a:ext cx="1379" cy="673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文本框 231"/>
                <p:cNvSpPr txBox="1"/>
                <p:nvPr/>
              </p:nvSpPr>
              <p:spPr>
                <a:xfrm>
                  <a:off x="34773" y="25124"/>
                  <a:ext cx="1379" cy="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232" name="文本框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3" y="25124"/>
                  <a:ext cx="1379" cy="673"/>
                </a:xfrm>
                <a:prstGeom prst="rect">
                  <a:avLst/>
                </a:prstGeom>
                <a:blipFill rotWithShape="1">
                  <a:blip r:embed="rId2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文本框 232"/>
            <p:cNvSpPr txBox="1"/>
            <p:nvPr/>
          </p:nvSpPr>
          <p:spPr>
            <a:xfrm>
              <a:off x="37510" y="25640"/>
              <a:ext cx="4413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  <a:sym typeface="Wingdings" panose="05000000000000000000" pitchFamily="2" charset="2"/>
                </a:rPr>
                <a:t>Category feature </a:t>
              </a:r>
              <a:r>
                <a:rPr lang="en-US" altLang="zh-CN" sz="2400" b="1" dirty="0">
                  <a:latin typeface="Times New Roman" panose="02020603050405020304" charset="0"/>
                  <a:cs typeface="Times New Roman" panose="02020603050405020304" charset="0"/>
                  <a:sym typeface="Wingdings" panose="05000000000000000000" pitchFamily="2" charset="2"/>
                </a:rPr>
                <a:t>e</a:t>
              </a:r>
              <a:endParaRPr lang="en-US" sz="2400" b="1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2" name="连接符: 肘形 61"/>
            <p:cNvCxnSpPr/>
            <p:nvPr/>
          </p:nvCxnSpPr>
          <p:spPr>
            <a:xfrm flipV="1">
              <a:off x="39438" y="23363"/>
              <a:ext cx="1770" cy="1188"/>
            </a:xfrm>
            <a:prstGeom prst="bentConnector2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文本框 248"/>
            <p:cNvSpPr txBox="1"/>
            <p:nvPr/>
          </p:nvSpPr>
          <p:spPr>
            <a:xfrm>
              <a:off x="37320" y="23689"/>
              <a:ext cx="4413" cy="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Historical</a:t>
              </a: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  <a:sym typeface="Wingdings" panose="05000000000000000000" pitchFamily="2" charset="2"/>
                </a:rPr>
                <a:t> feature </a:t>
              </a:r>
              <a:r>
                <a:rPr lang="en-US" altLang="zh-CN" sz="2400" b="1" dirty="0">
                  <a:latin typeface="Times New Roman" panose="02020603050405020304" charset="0"/>
                  <a:cs typeface="Times New Roman" panose="02020603050405020304" charset="0"/>
                  <a:sym typeface="Wingdings" panose="05000000000000000000" pitchFamily="2" charset="2"/>
                </a:rPr>
                <a:t>f</a:t>
              </a:r>
              <a:endParaRPr lang="en-US" sz="2400" b="1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53" name="连接符: 肘形 452"/>
            <p:cNvCxnSpPr>
              <a:stCxn id="225" idx="2"/>
            </p:cNvCxnSpPr>
            <p:nvPr/>
          </p:nvCxnSpPr>
          <p:spPr>
            <a:xfrm rot="5400000">
              <a:off x="36555" y="22049"/>
              <a:ext cx="809" cy="2770"/>
            </a:xfrm>
            <a:prstGeom prst="bentConnector2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/>
            <p:nvPr/>
          </p:nvCxnSpPr>
          <p:spPr>
            <a:xfrm>
              <a:off x="41644" y="27896"/>
              <a:ext cx="739" cy="7"/>
            </a:xfrm>
            <a:prstGeom prst="straightConnector1">
              <a:avLst/>
            </a:prstGeom>
            <a:ln w="28575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14"/>
          <p:cNvSpPr>
            <a:spLocks noGrp="1"/>
          </p:cNvSpPr>
          <p:nvPr/>
        </p:nvSpPr>
        <p:spPr>
          <a:xfrm>
            <a:off x="14080490" y="20802600"/>
            <a:ext cx="13693140" cy="77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294846" tIns="147423" rIns="294846" bIns="147423" numCol="1" anchor="t" anchorCtr="0" compatLnSpc="1">
            <a:noAutofit/>
          </a:bodyPr>
          <a:lstStyle>
            <a:lvl1pPr marL="410210" indent="-41021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9311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3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929640" indent="-546735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3pPr>
            <a:lvl4pPr marL="120205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4pPr>
            <a:lvl5pPr marL="1449070" indent="-144907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315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15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2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109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905" eaLnBrk="1" hangingPunct="1"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Figure 2. Framework of the proposed Colar method for online action detection. 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29435" y="7334885"/>
            <a:ext cx="10628630" cy="6084782"/>
            <a:chOff x="43" y="5211"/>
            <a:chExt cx="5753" cy="3293"/>
          </a:xfrm>
        </p:grpSpPr>
        <p:sp>
          <p:nvSpPr>
            <p:cNvPr id="103" name="矩形: 圆角 223"/>
            <p:cNvSpPr/>
            <p:nvPr/>
          </p:nvSpPr>
          <p:spPr>
            <a:xfrm>
              <a:off x="100" y="5227"/>
              <a:ext cx="5231" cy="133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2" name="矩形: 圆角 223"/>
            <p:cNvSpPr/>
            <p:nvPr/>
          </p:nvSpPr>
          <p:spPr>
            <a:xfrm>
              <a:off x="91" y="6618"/>
              <a:ext cx="5239" cy="18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32" y="5625"/>
              <a:ext cx="566" cy="463"/>
            </a:xfrm>
            <a:prstGeom prst="rect">
              <a:avLst/>
            </a:prstGeom>
            <a:blipFill rotWithShape="1">
              <a:blip r:embed="rId2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918" y="5625"/>
              <a:ext cx="566" cy="463"/>
            </a:xfrm>
            <a:prstGeom prst="rect">
              <a:avLst/>
            </a:prstGeom>
            <a:blipFill rotWithShape="1">
              <a:blip r:embed="rId3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613" y="5624"/>
              <a:ext cx="566" cy="463"/>
            </a:xfrm>
            <a:prstGeom prst="rect">
              <a:avLst/>
            </a:prstGeom>
            <a:blipFill rotWithShape="1">
              <a:blip r:embed="rId3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306" y="5625"/>
              <a:ext cx="566" cy="463"/>
            </a:xfrm>
            <a:prstGeom prst="rect">
              <a:avLst/>
            </a:prstGeom>
            <a:blipFill rotWithShape="1">
              <a:blip r:embed="rId3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991" y="5624"/>
              <a:ext cx="566" cy="463"/>
            </a:xfrm>
            <a:prstGeom prst="rect">
              <a:avLst/>
            </a:prstGeom>
            <a:blipFill rotWithShape="1">
              <a:blip r:embed="rId3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36" name="曲线连接符 35"/>
            <p:cNvCxnSpPr>
              <a:stCxn id="33" idx="0"/>
              <a:endCxn id="35" idx="0"/>
            </p:cNvCxnSpPr>
            <p:nvPr/>
          </p:nvCxnSpPr>
          <p:spPr>
            <a:xfrm rot="5400000" flipH="1" flipV="1">
              <a:off x="1894" y="4245"/>
              <a:ext cx="1" cy="2759"/>
            </a:xfrm>
            <a:prstGeom prst="curvedConnector3">
              <a:avLst>
                <a:gd name="adj1" fmla="val 26732082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曲线连接符 36"/>
            <p:cNvCxnSpPr>
              <a:stCxn id="147" idx="0"/>
              <a:endCxn id="35" idx="0"/>
            </p:cNvCxnSpPr>
            <p:nvPr/>
          </p:nvCxnSpPr>
          <p:spPr>
            <a:xfrm rot="5400000" flipH="1" flipV="1">
              <a:off x="2237" y="4588"/>
              <a:ext cx="1" cy="2074"/>
            </a:xfrm>
            <a:prstGeom prst="curvedConnector3">
              <a:avLst>
                <a:gd name="adj1" fmla="val 20400319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曲线连接符 37"/>
            <p:cNvCxnSpPr>
              <a:stCxn id="148" idx="0"/>
              <a:endCxn id="35" idx="0"/>
            </p:cNvCxnSpPr>
            <p:nvPr/>
          </p:nvCxnSpPr>
          <p:spPr>
            <a:xfrm rot="5400000" flipH="1" flipV="1">
              <a:off x="2588" y="4936"/>
              <a:ext cx="19" cy="1379"/>
            </a:xfrm>
            <a:prstGeom prst="curvedConnector3">
              <a:avLst>
                <a:gd name="adj1" fmla="val 825000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曲线连接符 38"/>
            <p:cNvCxnSpPr>
              <a:stCxn id="34" idx="0"/>
              <a:endCxn id="35" idx="0"/>
            </p:cNvCxnSpPr>
            <p:nvPr/>
          </p:nvCxnSpPr>
          <p:spPr>
            <a:xfrm rot="5400000" flipH="1" flipV="1">
              <a:off x="2932" y="5282"/>
              <a:ext cx="1" cy="686"/>
            </a:xfrm>
            <a:prstGeom prst="curvedConnector3">
              <a:avLst>
                <a:gd name="adj1" fmla="val 10717644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组合 179"/>
            <p:cNvGrpSpPr/>
            <p:nvPr/>
          </p:nvGrpSpPr>
          <p:grpSpPr>
            <a:xfrm rot="21235885">
              <a:off x="2691" y="5515"/>
              <a:ext cx="106" cy="69"/>
              <a:chOff x="792480" y="2443163"/>
              <a:chExt cx="47330" cy="45243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792480" y="2443163"/>
                <a:ext cx="47330" cy="119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 flipV="1">
                <a:off x="800100" y="2455069"/>
                <a:ext cx="39710" cy="333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组合 182"/>
            <p:cNvGrpSpPr/>
            <p:nvPr/>
          </p:nvGrpSpPr>
          <p:grpSpPr>
            <a:xfrm>
              <a:off x="2154" y="5482"/>
              <a:ext cx="106" cy="69"/>
              <a:chOff x="792480" y="2443163"/>
              <a:chExt cx="47330" cy="45243"/>
            </a:xfrm>
          </p:grpSpPr>
          <p:cxnSp>
            <p:nvCxnSpPr>
              <p:cNvPr id="184" name="直接连接符 183"/>
              <p:cNvCxnSpPr/>
              <p:nvPr/>
            </p:nvCxnSpPr>
            <p:spPr>
              <a:xfrm>
                <a:off x="792480" y="2443163"/>
                <a:ext cx="47330" cy="119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 flipV="1">
                <a:off x="800100" y="2455069"/>
                <a:ext cx="39710" cy="333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 rot="420000">
              <a:off x="1923" y="5404"/>
              <a:ext cx="106" cy="69"/>
              <a:chOff x="792480" y="2443163"/>
              <a:chExt cx="47330" cy="45243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792480" y="2443163"/>
                <a:ext cx="47330" cy="119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V="1">
                <a:off x="800100" y="2455069"/>
                <a:ext cx="39710" cy="333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组合 189"/>
            <p:cNvGrpSpPr/>
            <p:nvPr/>
          </p:nvGrpSpPr>
          <p:grpSpPr>
            <a:xfrm rot="415884">
              <a:off x="1656" y="5332"/>
              <a:ext cx="106" cy="69"/>
              <a:chOff x="792480" y="2443163"/>
              <a:chExt cx="47330" cy="45243"/>
            </a:xfrm>
          </p:grpSpPr>
          <p:cxnSp>
            <p:nvCxnSpPr>
              <p:cNvPr id="191" name="直接连接符 190"/>
              <p:cNvCxnSpPr/>
              <p:nvPr/>
            </p:nvCxnSpPr>
            <p:spPr>
              <a:xfrm>
                <a:off x="792480" y="2443163"/>
                <a:ext cx="47330" cy="119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flipV="1">
                <a:off x="800100" y="2455069"/>
                <a:ext cx="39710" cy="333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/>
            <p:cNvSpPr/>
            <p:nvPr/>
          </p:nvSpPr>
          <p:spPr>
            <a:xfrm>
              <a:off x="3757" y="5615"/>
              <a:ext cx="566" cy="463"/>
            </a:xfrm>
            <a:prstGeom prst="rect">
              <a:avLst/>
            </a:prstGeom>
            <a:blipFill rotWithShape="1">
              <a:blip r:embed="rId34"/>
              <a:stretch>
                <a:fillRect/>
              </a:stretch>
            </a:blipFill>
            <a:ln w="12700" cmpd="sng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60" y="5625"/>
              <a:ext cx="566" cy="463"/>
            </a:xfrm>
            <a:prstGeom prst="rect">
              <a:avLst/>
            </a:prstGeom>
            <a:blipFill rotWithShape="1">
              <a:blip r:embed="rId35"/>
              <a:stretch>
                <a:fillRect/>
              </a:stretch>
            </a:blipFill>
            <a:ln w="12700" cmpd="sng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84" name="曲线连接符 83"/>
            <p:cNvCxnSpPr>
              <a:stCxn id="44" idx="0"/>
              <a:endCxn id="35" idx="0"/>
            </p:cNvCxnSpPr>
            <p:nvPr/>
          </p:nvCxnSpPr>
          <p:spPr>
            <a:xfrm rot="16200000" flipH="1" flipV="1">
              <a:off x="3652" y="5236"/>
              <a:ext cx="10" cy="766"/>
            </a:xfrm>
            <a:prstGeom prst="curvedConnector3">
              <a:avLst>
                <a:gd name="adj1" fmla="val -97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曲线连接符 84"/>
            <p:cNvCxnSpPr>
              <a:stCxn id="45" idx="0"/>
              <a:endCxn id="35" idx="0"/>
            </p:cNvCxnSpPr>
            <p:nvPr/>
          </p:nvCxnSpPr>
          <p:spPr>
            <a:xfrm rot="16200000" flipV="1">
              <a:off x="4008" y="4889"/>
              <a:ext cx="5" cy="1469"/>
            </a:xfrm>
            <a:prstGeom prst="curvedConnector3">
              <a:avLst>
                <a:gd name="adj1" fmla="val 43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组合 88"/>
            <p:cNvGrpSpPr/>
            <p:nvPr/>
          </p:nvGrpSpPr>
          <p:grpSpPr>
            <a:xfrm rot="11640000">
              <a:off x="3969" y="5368"/>
              <a:ext cx="106" cy="69"/>
              <a:chOff x="792480" y="2443163"/>
              <a:chExt cx="47330" cy="45243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792480" y="2443163"/>
                <a:ext cx="47330" cy="119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V="1">
                <a:off x="800100" y="2455069"/>
                <a:ext cx="39710" cy="333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组合 91"/>
            <p:cNvGrpSpPr/>
            <p:nvPr/>
          </p:nvGrpSpPr>
          <p:grpSpPr>
            <a:xfrm rot="11820000">
              <a:off x="3699" y="5480"/>
              <a:ext cx="106" cy="69"/>
              <a:chOff x="792480" y="2443163"/>
              <a:chExt cx="47330" cy="45243"/>
            </a:xfrm>
          </p:grpSpPr>
          <p:cxnSp>
            <p:nvCxnSpPr>
              <p:cNvPr id="93" name="直接连接符 92"/>
              <p:cNvCxnSpPr/>
              <p:nvPr/>
            </p:nvCxnSpPr>
            <p:spPr>
              <a:xfrm>
                <a:off x="792480" y="2443163"/>
                <a:ext cx="47330" cy="119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800100" y="2455069"/>
                <a:ext cx="39710" cy="333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曲线连接符 45"/>
            <p:cNvCxnSpPr>
              <a:stCxn id="33" idx="2"/>
              <a:endCxn id="147" idx="2"/>
            </p:cNvCxnSpPr>
            <p:nvPr/>
          </p:nvCxnSpPr>
          <p:spPr>
            <a:xfrm rot="5400000" flipV="1">
              <a:off x="858" y="5746"/>
              <a:ext cx="5" cy="686"/>
            </a:xfrm>
            <a:prstGeom prst="curvedConnector3">
              <a:avLst>
                <a:gd name="adj1" fmla="val 1370000"/>
              </a:avLst>
            </a:prstGeom>
            <a:ln w="63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/>
            <p:nvPr/>
          </p:nvCxnSpPr>
          <p:spPr>
            <a:xfrm rot="5400000" flipV="1">
              <a:off x="1556" y="5746"/>
              <a:ext cx="5" cy="686"/>
            </a:xfrm>
            <a:prstGeom prst="curvedConnector3">
              <a:avLst>
                <a:gd name="adj1" fmla="val 1370000"/>
              </a:avLst>
            </a:prstGeom>
            <a:ln w="63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/>
            <p:nvPr/>
          </p:nvCxnSpPr>
          <p:spPr>
            <a:xfrm rot="5400000" flipV="1">
              <a:off x="2248" y="5737"/>
              <a:ext cx="5" cy="686"/>
            </a:xfrm>
            <a:prstGeom prst="curvedConnector3">
              <a:avLst>
                <a:gd name="adj1" fmla="val 1370000"/>
              </a:avLst>
            </a:prstGeom>
            <a:ln w="63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/>
            <p:nvPr/>
          </p:nvCxnSpPr>
          <p:spPr>
            <a:xfrm rot="5400000" flipV="1">
              <a:off x="2951" y="5741"/>
              <a:ext cx="5" cy="686"/>
            </a:xfrm>
            <a:prstGeom prst="curvedConnector3">
              <a:avLst>
                <a:gd name="adj1" fmla="val 1370000"/>
              </a:avLst>
            </a:prstGeom>
            <a:ln w="63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33" idx="2"/>
              <a:endCxn id="148" idx="2"/>
            </p:cNvCxnSpPr>
            <p:nvPr/>
          </p:nvCxnSpPr>
          <p:spPr>
            <a:xfrm rot="5400000" flipH="1" flipV="1">
              <a:off x="1206" y="5397"/>
              <a:ext cx="5" cy="1381"/>
            </a:xfrm>
            <a:prstGeom prst="curvedConnector3">
              <a:avLst>
                <a:gd name="adj1" fmla="val -2350000"/>
              </a:avLst>
            </a:prstGeom>
            <a:ln w="63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曲线连接符 51"/>
            <p:cNvCxnSpPr/>
            <p:nvPr/>
          </p:nvCxnSpPr>
          <p:spPr>
            <a:xfrm rot="5400000" flipH="1" flipV="1">
              <a:off x="1900" y="5384"/>
              <a:ext cx="5" cy="1381"/>
            </a:xfrm>
            <a:prstGeom prst="curvedConnector3">
              <a:avLst>
                <a:gd name="adj1" fmla="val -2350000"/>
              </a:avLst>
            </a:prstGeom>
            <a:ln w="63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曲线连接符 52"/>
            <p:cNvCxnSpPr/>
            <p:nvPr/>
          </p:nvCxnSpPr>
          <p:spPr>
            <a:xfrm rot="5400000" flipH="1" flipV="1">
              <a:off x="2613" y="5387"/>
              <a:ext cx="5" cy="1381"/>
            </a:xfrm>
            <a:prstGeom prst="curvedConnector3">
              <a:avLst>
                <a:gd name="adj1" fmla="val -2350000"/>
              </a:avLst>
            </a:prstGeom>
            <a:ln w="63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曲线连接符 53"/>
            <p:cNvCxnSpPr>
              <a:stCxn id="33" idx="2"/>
              <a:endCxn id="34" idx="2"/>
            </p:cNvCxnSpPr>
            <p:nvPr/>
          </p:nvCxnSpPr>
          <p:spPr>
            <a:xfrm rot="5400000" flipV="1">
              <a:off x="1552" y="5051"/>
              <a:ext cx="5" cy="2074"/>
            </a:xfrm>
            <a:prstGeom prst="curvedConnector3">
              <a:avLst>
                <a:gd name="adj1" fmla="val 3570000"/>
              </a:avLst>
            </a:prstGeom>
            <a:ln w="63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曲线连接符 54"/>
            <p:cNvCxnSpPr>
              <a:stCxn id="147" idx="2"/>
              <a:endCxn id="35" idx="2"/>
            </p:cNvCxnSpPr>
            <p:nvPr/>
          </p:nvCxnSpPr>
          <p:spPr>
            <a:xfrm rot="5400000" flipH="1" flipV="1">
              <a:off x="2236" y="5050"/>
              <a:ext cx="5" cy="2073"/>
            </a:xfrm>
            <a:prstGeom prst="curvedConnector3">
              <a:avLst>
                <a:gd name="adj1" fmla="val -3600000"/>
              </a:avLst>
            </a:prstGeom>
            <a:ln w="63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91" y="6198"/>
              <a:ext cx="3282" cy="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</a:rPr>
                <a:t>Self-attention at each frame</a:t>
              </a:r>
              <a:endParaRPr lang="en-US" altLang="zh-CN" sz="32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361" y="6198"/>
              <a:ext cx="2096" cy="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Anticipating future</a:t>
              </a:r>
              <a:endPara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3504" y="7162"/>
              <a:ext cx="1637" cy="456"/>
            </a:xfrm>
            <a:prstGeom prst="roundRect">
              <a:avLst/>
            </a:prstGeom>
            <a:noFill/>
            <a:ln>
              <a:solidFill>
                <a:srgbClr val="41719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3518" y="6670"/>
              <a:ext cx="1637" cy="456"/>
            </a:xfrm>
            <a:prstGeom prst="roundRect">
              <a:avLst/>
            </a:prstGeom>
            <a:noFill/>
            <a:ln>
              <a:solidFill>
                <a:srgbClr val="41719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565" y="6702"/>
              <a:ext cx="447" cy="400"/>
            </a:xfrm>
            <a:prstGeom prst="rect">
              <a:avLst/>
            </a:prstGeom>
            <a:blipFill rotWithShape="1">
              <a:blip r:embed="rId3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12" y="6703"/>
              <a:ext cx="447" cy="400"/>
            </a:xfrm>
            <a:prstGeom prst="rect">
              <a:avLst/>
            </a:prstGeom>
            <a:blipFill rotWithShape="1">
              <a:blip r:embed="rId3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654" y="6702"/>
              <a:ext cx="447" cy="400"/>
            </a:xfrm>
            <a:prstGeom prst="rect">
              <a:avLst/>
            </a:prstGeom>
            <a:blipFill rotWithShape="1">
              <a:blip r:embed="rId3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558" y="7191"/>
              <a:ext cx="447" cy="400"/>
            </a:xfrm>
            <a:prstGeom prst="rect">
              <a:avLst/>
            </a:prstGeom>
            <a:blipFill rotWithShape="1">
              <a:blip r:embed="rId3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05" y="7192"/>
              <a:ext cx="447" cy="400"/>
            </a:xfrm>
            <a:prstGeom prst="rect">
              <a:avLst/>
            </a:prstGeom>
            <a:blipFill rotWithShape="1">
              <a:blip r:embed="rId3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647" y="7191"/>
              <a:ext cx="447" cy="400"/>
            </a:xfrm>
            <a:prstGeom prst="rect">
              <a:avLst/>
            </a:prstGeom>
            <a:blipFill rotWithShape="1">
              <a:blip r:embed="rId4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3504" y="7765"/>
              <a:ext cx="1637" cy="456"/>
            </a:xfrm>
            <a:prstGeom prst="roundRect">
              <a:avLst/>
            </a:prstGeom>
            <a:noFill/>
            <a:ln>
              <a:solidFill>
                <a:srgbClr val="41719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9" name="矩形 68"/>
            <p:cNvSpPr/>
            <p:nvPr/>
          </p:nvSpPr>
          <p:spPr>
            <a:xfrm>
              <a:off x="3551" y="7792"/>
              <a:ext cx="447" cy="400"/>
            </a:xfrm>
            <a:prstGeom prst="rect">
              <a:avLst/>
            </a:prstGeom>
            <a:blipFill rotWithShape="1">
              <a:blip r:embed="rId4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3" name="矩形 72"/>
            <p:cNvSpPr/>
            <p:nvPr/>
          </p:nvSpPr>
          <p:spPr>
            <a:xfrm>
              <a:off x="4098" y="7793"/>
              <a:ext cx="447" cy="400"/>
            </a:xfrm>
            <a:prstGeom prst="rect">
              <a:avLst/>
            </a:prstGeom>
            <a:blipFill rotWithShape="1">
              <a:blip r:embed="rId4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4640" y="7792"/>
              <a:ext cx="447" cy="400"/>
            </a:xfrm>
            <a:prstGeom prst="rect">
              <a:avLst/>
            </a:prstGeom>
            <a:blipFill rotWithShape="1">
              <a:blip r:embed="rId4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95" name="直接箭头连接符 94"/>
            <p:cNvCxnSpPr/>
            <p:nvPr/>
          </p:nvCxnSpPr>
          <p:spPr>
            <a:xfrm flipH="1">
              <a:off x="2889" y="6934"/>
              <a:ext cx="601" cy="389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flipH="1">
              <a:off x="2956" y="7375"/>
              <a:ext cx="5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 flipH="1" flipV="1">
              <a:off x="2903" y="7431"/>
              <a:ext cx="570" cy="452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/>
            <p:cNvSpPr txBox="1"/>
            <p:nvPr/>
          </p:nvSpPr>
          <p:spPr>
            <a:xfrm>
              <a:off x="3877" y="7359"/>
              <a:ext cx="1919" cy="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··</a:t>
              </a:r>
              <a:r>
                <a:rPr lang="en-US" altLang="zh-CN" sz="3200" b="1" dirty="0">
                  <a:sym typeface="+mn-ea"/>
                </a:rPr>
                <a:t>····</a:t>
              </a:r>
              <a:endParaRPr lang="zh-CN" altLang="en-US" sz="3200" b="1" dirty="0"/>
            </a:p>
          </p:txBody>
        </p:sp>
        <p:cxnSp>
          <p:nvCxnSpPr>
            <p:cNvPr id="63" name="曲线连接符 62"/>
            <p:cNvCxnSpPr/>
            <p:nvPr/>
          </p:nvCxnSpPr>
          <p:spPr>
            <a:xfrm rot="5400000" flipH="1" flipV="1">
              <a:off x="1539" y="6103"/>
              <a:ext cx="1" cy="2181"/>
            </a:xfrm>
            <a:prstGeom prst="curvedConnector3">
              <a:avLst>
                <a:gd name="adj1" fmla="val 27039374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线连接符 63"/>
            <p:cNvCxnSpPr/>
            <p:nvPr/>
          </p:nvCxnSpPr>
          <p:spPr>
            <a:xfrm rot="5400000" flipH="1" flipV="1">
              <a:off x="1810" y="6374"/>
              <a:ext cx="1" cy="1640"/>
            </a:xfrm>
            <a:prstGeom prst="curvedConnector3">
              <a:avLst>
                <a:gd name="adj1" fmla="val 20817641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曲线连接符 64"/>
            <p:cNvCxnSpPr/>
            <p:nvPr/>
          </p:nvCxnSpPr>
          <p:spPr>
            <a:xfrm rot="5400000" flipH="1" flipV="1">
              <a:off x="2087" y="6649"/>
              <a:ext cx="17" cy="1090"/>
            </a:xfrm>
            <a:prstGeom prst="curvedConnector3">
              <a:avLst>
                <a:gd name="adj1" fmla="val 825000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曲线连接符 65"/>
            <p:cNvCxnSpPr/>
            <p:nvPr/>
          </p:nvCxnSpPr>
          <p:spPr>
            <a:xfrm rot="5400000" flipH="1" flipV="1">
              <a:off x="2358" y="6923"/>
              <a:ext cx="1" cy="542"/>
            </a:xfrm>
            <a:prstGeom prst="curvedConnector3">
              <a:avLst>
                <a:gd name="adj1" fmla="val 10364753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/>
            <p:cNvGrpSpPr/>
            <p:nvPr/>
          </p:nvGrpSpPr>
          <p:grpSpPr>
            <a:xfrm rot="21060000">
              <a:off x="2132" y="7101"/>
              <a:ext cx="84" cy="60"/>
              <a:chOff x="792480" y="2443163"/>
              <a:chExt cx="47330" cy="45243"/>
            </a:xfrm>
          </p:grpSpPr>
          <p:cxnSp>
            <p:nvCxnSpPr>
              <p:cNvPr id="70" name="直接连接符 69"/>
              <p:cNvCxnSpPr/>
              <p:nvPr/>
            </p:nvCxnSpPr>
            <p:spPr>
              <a:xfrm>
                <a:off x="792480" y="2443163"/>
                <a:ext cx="47330" cy="119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 flipV="1">
                <a:off x="800100" y="2455069"/>
                <a:ext cx="39710" cy="333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组合 267"/>
            <p:cNvGrpSpPr/>
            <p:nvPr/>
          </p:nvGrpSpPr>
          <p:grpSpPr>
            <a:xfrm>
              <a:off x="1745" y="7068"/>
              <a:ext cx="84" cy="60"/>
              <a:chOff x="792480" y="2443163"/>
              <a:chExt cx="47330" cy="45243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792480" y="2443163"/>
                <a:ext cx="47330" cy="119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/>
              <p:cNvCxnSpPr/>
              <p:nvPr/>
            </p:nvCxnSpPr>
            <p:spPr>
              <a:xfrm flipV="1">
                <a:off x="800100" y="2455069"/>
                <a:ext cx="39710" cy="333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 rot="475884">
              <a:off x="1544" y="6976"/>
              <a:ext cx="84" cy="60"/>
              <a:chOff x="792480" y="2443163"/>
              <a:chExt cx="47330" cy="45243"/>
            </a:xfrm>
          </p:grpSpPr>
          <p:cxnSp>
            <p:nvCxnSpPr>
              <p:cNvPr id="74" name="直接连接符 73"/>
              <p:cNvCxnSpPr/>
              <p:nvPr/>
            </p:nvCxnSpPr>
            <p:spPr>
              <a:xfrm>
                <a:off x="792480" y="2443163"/>
                <a:ext cx="47330" cy="119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V="1">
                <a:off x="800100" y="2455069"/>
                <a:ext cx="39710" cy="333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组合 283"/>
            <p:cNvGrpSpPr/>
            <p:nvPr/>
          </p:nvGrpSpPr>
          <p:grpSpPr>
            <a:xfrm rot="415884">
              <a:off x="1353" y="6904"/>
              <a:ext cx="84" cy="60"/>
              <a:chOff x="792480" y="2443163"/>
              <a:chExt cx="47330" cy="45243"/>
            </a:xfrm>
          </p:grpSpPr>
          <p:cxnSp>
            <p:nvCxnSpPr>
              <p:cNvPr id="76" name="直接连接符 75"/>
              <p:cNvCxnSpPr/>
              <p:nvPr/>
            </p:nvCxnSpPr>
            <p:spPr>
              <a:xfrm>
                <a:off x="792480" y="2443163"/>
                <a:ext cx="47330" cy="119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V="1">
                <a:off x="800100" y="2455069"/>
                <a:ext cx="39710" cy="333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矩形 77"/>
            <p:cNvSpPr/>
            <p:nvPr/>
          </p:nvSpPr>
          <p:spPr>
            <a:xfrm>
              <a:off x="174" y="7185"/>
              <a:ext cx="505" cy="475"/>
            </a:xfrm>
            <a:prstGeom prst="rect">
              <a:avLst/>
            </a:prstGeom>
            <a:blipFill rotWithShape="1">
              <a:blip r:embed="rId2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4" y="7185"/>
              <a:ext cx="497" cy="475"/>
            </a:xfrm>
            <a:prstGeom prst="rect">
              <a:avLst/>
            </a:prstGeom>
            <a:blipFill rotWithShape="1">
              <a:blip r:embed="rId30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1" name="矩形 80"/>
            <p:cNvSpPr/>
            <p:nvPr/>
          </p:nvSpPr>
          <p:spPr>
            <a:xfrm>
              <a:off x="1265" y="7185"/>
              <a:ext cx="506" cy="475"/>
            </a:xfrm>
            <a:prstGeom prst="rect">
              <a:avLst/>
            </a:prstGeom>
            <a:blipFill rotWithShape="1">
              <a:blip r:embed="rId3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2" name="矩形 81"/>
            <p:cNvSpPr/>
            <p:nvPr/>
          </p:nvSpPr>
          <p:spPr>
            <a:xfrm>
              <a:off x="1830" y="7185"/>
              <a:ext cx="489" cy="475"/>
            </a:xfrm>
            <a:prstGeom prst="rect">
              <a:avLst/>
            </a:prstGeom>
            <a:blipFill rotWithShape="1">
              <a:blip r:embed="rId3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3" name="矩形 82"/>
            <p:cNvSpPr/>
            <p:nvPr/>
          </p:nvSpPr>
          <p:spPr>
            <a:xfrm>
              <a:off x="2358" y="7185"/>
              <a:ext cx="502" cy="475"/>
            </a:xfrm>
            <a:prstGeom prst="rect">
              <a:avLst/>
            </a:prstGeom>
            <a:blipFill rotWithShape="1">
              <a:blip r:embed="rId3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23" y="7757"/>
              <a:ext cx="2033" cy="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Historical exemplars</a:t>
              </a:r>
              <a:endPara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382" y="8142"/>
              <a:ext cx="2093" cy="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Category exemplars</a:t>
              </a:r>
              <a:endPara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43" y="5211"/>
              <a:ext cx="842" cy="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OadTR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43" y="6607"/>
              <a:ext cx="768" cy="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Colar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0099000" y="6175375"/>
            <a:ext cx="13326110" cy="8009890"/>
            <a:chOff x="-41" y="4801"/>
            <a:chExt cx="6176" cy="4376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456" y="6017"/>
              <a:ext cx="4906" cy="871"/>
            </a:xfrm>
            <a:prstGeom prst="rect">
              <a:avLst/>
            </a:prstGeom>
          </p:spPr>
        </p:pic>
        <p:pic>
          <p:nvPicPr>
            <p:cNvPr id="88" name="Picture 21" descr="02822"/>
            <p:cNvPicPr/>
            <p:nvPr/>
          </p:nvPicPr>
          <p:blipFill>
            <a:blip r:embed="rId45"/>
            <a:stretch>
              <a:fillRect/>
            </a:stretch>
          </p:blipFill>
          <p:spPr>
            <a:xfrm>
              <a:off x="2971" y="7234"/>
              <a:ext cx="408" cy="680"/>
            </a:xfrm>
            <a:prstGeom prst="rect">
              <a:avLst/>
            </a:prstGeom>
            <a:ln w="9525" cmpd="sng">
              <a:solidFill>
                <a:srgbClr val="FF691A"/>
              </a:solidFill>
              <a:prstDash val="solid"/>
            </a:ln>
          </p:spPr>
        </p:pic>
        <p:pic>
          <p:nvPicPr>
            <p:cNvPr id="99" name="Picture 24" descr="02987"/>
            <p:cNvPicPr/>
            <p:nvPr/>
          </p:nvPicPr>
          <p:blipFill>
            <a:blip r:embed="rId46"/>
            <a:stretch>
              <a:fillRect/>
            </a:stretch>
          </p:blipFill>
          <p:spPr>
            <a:xfrm>
              <a:off x="4459" y="7234"/>
              <a:ext cx="408" cy="680"/>
            </a:xfrm>
            <a:prstGeom prst="rect">
              <a:avLst/>
            </a:prstGeom>
            <a:ln w="9525" cmpd="sng">
              <a:solidFill>
                <a:srgbClr val="FF691A"/>
              </a:solidFill>
              <a:prstDash val="solid"/>
            </a:ln>
          </p:spPr>
        </p:pic>
        <p:pic>
          <p:nvPicPr>
            <p:cNvPr id="106" name="Picture 25" descr="03042"/>
            <p:cNvPicPr/>
            <p:nvPr/>
          </p:nvPicPr>
          <p:blipFill>
            <a:blip r:embed="rId47"/>
            <a:stretch>
              <a:fillRect/>
            </a:stretch>
          </p:blipFill>
          <p:spPr>
            <a:xfrm>
              <a:off x="4955" y="7234"/>
              <a:ext cx="408" cy="680"/>
            </a:xfrm>
            <a:prstGeom prst="rect">
              <a:avLst/>
            </a:prstGeom>
            <a:ln w="9525" cmpd="sng">
              <a:solidFill>
                <a:srgbClr val="FF691A"/>
              </a:solidFill>
              <a:prstDash val="solid"/>
            </a:ln>
          </p:spPr>
        </p:pic>
        <p:pic>
          <p:nvPicPr>
            <p:cNvPr id="109" name="Content Placeholder 15" descr="02582"/>
            <p:cNvPicPr/>
            <p:nvPr/>
          </p:nvPicPr>
          <p:blipFill>
            <a:blip r:embed="rId48"/>
            <a:stretch>
              <a:fillRect/>
            </a:stretch>
          </p:blipFill>
          <p:spPr>
            <a:xfrm>
              <a:off x="491" y="7234"/>
              <a:ext cx="408" cy="680"/>
            </a:xfrm>
            <a:prstGeom prst="rect">
              <a:avLst/>
            </a:prstGeom>
            <a:ln w="9525" cmpd="sng">
              <a:solidFill>
                <a:srgbClr val="FF691A"/>
              </a:solidFill>
              <a:prstDash val="solid"/>
            </a:ln>
          </p:spPr>
        </p:pic>
        <p:pic>
          <p:nvPicPr>
            <p:cNvPr id="110" name="Picture 64" descr="02696"/>
            <p:cNvPicPr/>
            <p:nvPr/>
          </p:nvPicPr>
          <p:blipFill>
            <a:blip r:embed="rId49"/>
            <a:stretch>
              <a:fillRect/>
            </a:stretch>
          </p:blipFill>
          <p:spPr>
            <a:xfrm>
              <a:off x="1483" y="7234"/>
              <a:ext cx="408" cy="680"/>
            </a:xfrm>
            <a:prstGeom prst="rect">
              <a:avLst/>
            </a:prstGeom>
            <a:ln w="9525" cmpd="sng">
              <a:solidFill>
                <a:srgbClr val="FF691A"/>
              </a:solidFill>
              <a:prstDash val="solid"/>
            </a:ln>
          </p:spPr>
        </p:pic>
        <p:pic>
          <p:nvPicPr>
            <p:cNvPr id="111" name="Picture 65" descr="02712"/>
            <p:cNvPicPr/>
            <p:nvPr/>
          </p:nvPicPr>
          <p:blipFill>
            <a:blip r:embed="rId50"/>
            <a:stretch>
              <a:fillRect/>
            </a:stretch>
          </p:blipFill>
          <p:spPr>
            <a:xfrm>
              <a:off x="1979" y="7234"/>
              <a:ext cx="408" cy="680"/>
            </a:xfrm>
            <a:prstGeom prst="rect">
              <a:avLst/>
            </a:prstGeom>
            <a:ln w="9525" cmpd="sng">
              <a:solidFill>
                <a:srgbClr val="FF691A"/>
              </a:solidFill>
              <a:prstDash val="solid"/>
            </a:ln>
          </p:spPr>
        </p:pic>
        <p:pic>
          <p:nvPicPr>
            <p:cNvPr id="112" name="Picture 66" descr="02761"/>
            <p:cNvPicPr/>
            <p:nvPr/>
          </p:nvPicPr>
          <p:blipFill>
            <a:blip r:embed="rId51"/>
            <a:stretch>
              <a:fillRect/>
            </a:stretch>
          </p:blipFill>
          <p:spPr>
            <a:xfrm>
              <a:off x="2475" y="7234"/>
              <a:ext cx="408" cy="680"/>
            </a:xfrm>
            <a:prstGeom prst="rect">
              <a:avLst/>
            </a:prstGeom>
            <a:ln w="9525" cmpd="sng">
              <a:solidFill>
                <a:srgbClr val="FF691A"/>
              </a:solidFill>
              <a:prstDash val="solid"/>
            </a:ln>
          </p:spPr>
        </p:pic>
        <p:grpSp>
          <p:nvGrpSpPr>
            <p:cNvPr id="113" name="组合 112"/>
            <p:cNvGrpSpPr/>
            <p:nvPr/>
          </p:nvGrpSpPr>
          <p:grpSpPr>
            <a:xfrm>
              <a:off x="3935" y="5705"/>
              <a:ext cx="2200" cy="480"/>
              <a:chOff x="3565" y="5705"/>
              <a:chExt cx="2200" cy="480"/>
            </a:xfrm>
          </p:grpSpPr>
          <p:sp>
            <p:nvSpPr>
              <p:cNvPr id="512" name="Text Box 71"/>
              <p:cNvSpPr txBox="1"/>
              <p:nvPr/>
            </p:nvSpPr>
            <p:spPr>
              <a:xfrm>
                <a:off x="3900" y="5866"/>
                <a:ext cx="1795" cy="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>
                    <a:latin typeface="Times New Roman" panose="02020603050405020304" charset="0"/>
                    <a:cs typeface="Times New Roman" panose="02020603050405020304" charset="0"/>
                  </a:rPr>
                  <a:t>Dynamic score</a:t>
                </a:r>
                <a:endParaRPr lang="en-US" sz="32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509" name="直接连接符 508"/>
              <p:cNvCxnSpPr/>
              <p:nvPr/>
            </p:nvCxnSpPr>
            <p:spPr>
              <a:xfrm flipV="1">
                <a:off x="3565" y="5871"/>
                <a:ext cx="430" cy="5"/>
              </a:xfrm>
              <a:prstGeom prst="line">
                <a:avLst/>
              </a:prstGeom>
              <a:ln w="19050">
                <a:solidFill>
                  <a:srgbClr val="C050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/>
              <p:cNvCxnSpPr/>
              <p:nvPr/>
            </p:nvCxnSpPr>
            <p:spPr>
              <a:xfrm flipV="1">
                <a:off x="3565" y="6027"/>
                <a:ext cx="430" cy="5"/>
              </a:xfrm>
              <a:prstGeom prst="line">
                <a:avLst/>
              </a:prstGeom>
              <a:ln w="19050">
                <a:solidFill>
                  <a:srgbClr val="437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1" name="Text Box 71"/>
              <p:cNvSpPr txBox="1"/>
              <p:nvPr/>
            </p:nvSpPr>
            <p:spPr>
              <a:xfrm>
                <a:off x="3900" y="5705"/>
                <a:ext cx="1865" cy="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>
                    <a:latin typeface="Times New Roman" panose="02020603050405020304" charset="0"/>
                    <a:cs typeface="Times New Roman" panose="02020603050405020304" charset="0"/>
                  </a:rPr>
                  <a:t>Static score</a:t>
                </a:r>
                <a:endParaRPr lang="en-US" sz="32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pic>
          <p:nvPicPr>
            <p:cNvPr id="518" name="Picture 17" descr="C:\Users\奥美定\Desktop\新建文件夹 (3)\02755.png02755"/>
            <p:cNvPicPr/>
            <p:nvPr/>
          </p:nvPicPr>
          <p:blipFill>
            <a:blip r:embed="rId52"/>
            <a:srcRect/>
            <a:stretch>
              <a:fillRect/>
            </a:stretch>
          </p:blipFill>
          <p:spPr>
            <a:xfrm>
              <a:off x="755" y="4803"/>
              <a:ext cx="408" cy="681"/>
            </a:xfrm>
            <a:prstGeom prst="rect">
              <a:avLst/>
            </a:prstGeom>
            <a:ln w="9525" cmpd="sng">
              <a:solidFill>
                <a:srgbClr val="FF5800"/>
              </a:solidFill>
              <a:prstDash val="solid"/>
            </a:ln>
          </p:spPr>
        </p:pic>
        <p:pic>
          <p:nvPicPr>
            <p:cNvPr id="519" name="Picture 21" descr="C:\Users\奥美定\Desktop\新建文件夹 (3)\02933.png02933"/>
            <p:cNvPicPr/>
            <p:nvPr/>
          </p:nvPicPr>
          <p:blipFill>
            <a:blip r:embed="rId53"/>
            <a:srcRect/>
            <a:stretch>
              <a:fillRect/>
            </a:stretch>
          </p:blipFill>
          <p:spPr>
            <a:xfrm>
              <a:off x="2848" y="4801"/>
              <a:ext cx="408" cy="685"/>
            </a:xfrm>
            <a:prstGeom prst="rect">
              <a:avLst/>
            </a:prstGeom>
            <a:ln w="9525" cmpd="sng">
              <a:solidFill>
                <a:schemeClr val="accent6"/>
              </a:solidFill>
              <a:prstDash val="solid"/>
            </a:ln>
          </p:spPr>
        </p:pic>
        <p:pic>
          <p:nvPicPr>
            <p:cNvPr id="520" name="Picture 22" descr="C:\Users\奥美定\Desktop\新建文件夹 (3)\02977.png02977"/>
            <p:cNvPicPr/>
            <p:nvPr/>
          </p:nvPicPr>
          <p:blipFill>
            <a:blip r:embed="rId54"/>
            <a:srcRect/>
            <a:stretch>
              <a:fillRect/>
            </a:stretch>
          </p:blipFill>
          <p:spPr>
            <a:xfrm>
              <a:off x="3380" y="4801"/>
              <a:ext cx="408" cy="687"/>
            </a:xfrm>
            <a:prstGeom prst="rect">
              <a:avLst/>
            </a:prstGeom>
            <a:ln w="9525" cmpd="sng">
              <a:solidFill>
                <a:schemeClr val="accent6"/>
              </a:solidFill>
              <a:prstDash val="solid"/>
            </a:ln>
          </p:spPr>
        </p:pic>
        <p:pic>
          <p:nvPicPr>
            <p:cNvPr id="521" name="Picture 23" descr="C:\Users\奥美定\Desktop\新建文件夹 (3)\03057.png03057"/>
            <p:cNvPicPr/>
            <p:nvPr/>
          </p:nvPicPr>
          <p:blipFill>
            <a:blip r:embed="rId55"/>
            <a:srcRect/>
            <a:stretch>
              <a:fillRect/>
            </a:stretch>
          </p:blipFill>
          <p:spPr>
            <a:xfrm>
              <a:off x="3911" y="4801"/>
              <a:ext cx="408" cy="687"/>
            </a:xfrm>
            <a:prstGeom prst="rect">
              <a:avLst/>
            </a:prstGeom>
            <a:ln w="9525" cmpd="sng">
              <a:solidFill>
                <a:schemeClr val="accent6"/>
              </a:solidFill>
              <a:prstDash val="solid"/>
            </a:ln>
          </p:spPr>
        </p:pic>
        <p:pic>
          <p:nvPicPr>
            <p:cNvPr id="522" name="Picture 24" descr="C:\Users\奥美定\Desktop\新建文件夹 (3)\03069.png03069"/>
            <p:cNvPicPr/>
            <p:nvPr/>
          </p:nvPicPr>
          <p:blipFill>
            <a:blip r:embed="rId56"/>
            <a:srcRect/>
            <a:stretch>
              <a:fillRect/>
            </a:stretch>
          </p:blipFill>
          <p:spPr>
            <a:xfrm>
              <a:off x="4447" y="4801"/>
              <a:ext cx="408" cy="687"/>
            </a:xfrm>
            <a:prstGeom prst="rect">
              <a:avLst/>
            </a:prstGeom>
            <a:ln w="9525" cmpd="sng">
              <a:solidFill>
                <a:srgbClr val="FF691A"/>
              </a:solidFill>
              <a:prstDash val="solid"/>
            </a:ln>
          </p:spPr>
        </p:pic>
        <p:pic>
          <p:nvPicPr>
            <p:cNvPr id="523" name="Picture 25" descr="C:\Users\奥美定\Desktop\新建文件夹 (3)\03069.png03069"/>
            <p:cNvPicPr/>
            <p:nvPr/>
          </p:nvPicPr>
          <p:blipFill>
            <a:blip r:embed="rId56"/>
            <a:srcRect/>
            <a:stretch>
              <a:fillRect/>
            </a:stretch>
          </p:blipFill>
          <p:spPr>
            <a:xfrm>
              <a:off x="4971" y="4801"/>
              <a:ext cx="408" cy="687"/>
            </a:xfrm>
            <a:prstGeom prst="rect">
              <a:avLst/>
            </a:prstGeom>
            <a:ln w="9525" cmpd="sng">
              <a:solidFill>
                <a:srgbClr val="FF691A"/>
              </a:solidFill>
              <a:prstDash val="solid"/>
            </a:ln>
          </p:spPr>
        </p:pic>
        <p:pic>
          <p:nvPicPr>
            <p:cNvPr id="524" name="Content Placeholder 15" descr="C:\Users\奥美定\Desktop\新建文件夹 (3)\02755.png02755"/>
            <p:cNvPicPr/>
            <p:nvPr/>
          </p:nvPicPr>
          <p:blipFill>
            <a:blip r:embed="rId52"/>
            <a:srcRect/>
            <a:stretch>
              <a:fillRect/>
            </a:stretch>
          </p:blipFill>
          <p:spPr>
            <a:xfrm>
              <a:off x="213" y="4802"/>
              <a:ext cx="408" cy="683"/>
            </a:xfrm>
            <a:prstGeom prst="rect">
              <a:avLst/>
            </a:prstGeom>
            <a:ln w="9525" cmpd="sng">
              <a:solidFill>
                <a:srgbClr val="FF691A"/>
              </a:solidFill>
              <a:prstDash val="solid"/>
            </a:ln>
          </p:spPr>
        </p:pic>
        <p:pic>
          <p:nvPicPr>
            <p:cNvPr id="525" name="Picture 64" descr="C:\Users\奥美定\Desktop\新建文件夹 (3)\02873.png02873"/>
            <p:cNvPicPr/>
            <p:nvPr/>
          </p:nvPicPr>
          <p:blipFill>
            <a:blip r:embed="rId57"/>
            <a:srcRect/>
            <a:stretch>
              <a:fillRect/>
            </a:stretch>
          </p:blipFill>
          <p:spPr>
            <a:xfrm>
              <a:off x="1260" y="4802"/>
              <a:ext cx="408" cy="684"/>
            </a:xfrm>
            <a:prstGeom prst="rect">
              <a:avLst/>
            </a:prstGeom>
            <a:ln w="9525" cmpd="sng">
              <a:solidFill>
                <a:schemeClr val="accent6"/>
              </a:solidFill>
              <a:prstDash val="solid"/>
            </a:ln>
          </p:spPr>
        </p:pic>
        <p:pic>
          <p:nvPicPr>
            <p:cNvPr id="526" name="Picture 65" descr="C:\Users\奥美定\Desktop\新建文件夹 (3)\02885.png02885"/>
            <p:cNvPicPr/>
            <p:nvPr/>
          </p:nvPicPr>
          <p:blipFill>
            <a:blip r:embed="rId58"/>
            <a:srcRect/>
            <a:stretch>
              <a:fillRect/>
            </a:stretch>
          </p:blipFill>
          <p:spPr>
            <a:xfrm>
              <a:off x="1791" y="4801"/>
              <a:ext cx="408" cy="684"/>
            </a:xfrm>
            <a:prstGeom prst="rect">
              <a:avLst/>
            </a:prstGeom>
            <a:ln w="9525" cmpd="sng">
              <a:solidFill>
                <a:schemeClr val="accent6"/>
              </a:solidFill>
              <a:prstDash val="solid"/>
            </a:ln>
          </p:spPr>
        </p:pic>
        <p:pic>
          <p:nvPicPr>
            <p:cNvPr id="527" name="Picture 66" descr="C:\Users\奥美定\Desktop\新建文件夹 (3)\02905.png02905"/>
            <p:cNvPicPr/>
            <p:nvPr/>
          </p:nvPicPr>
          <p:blipFill>
            <a:blip r:embed="rId59"/>
            <a:srcRect/>
            <a:stretch>
              <a:fillRect/>
            </a:stretch>
          </p:blipFill>
          <p:spPr>
            <a:xfrm>
              <a:off x="2320" y="4801"/>
              <a:ext cx="408" cy="686"/>
            </a:xfrm>
            <a:prstGeom prst="rect">
              <a:avLst/>
            </a:prstGeom>
            <a:ln w="9525" cmpd="sng">
              <a:solidFill>
                <a:schemeClr val="accent6"/>
              </a:solidFill>
              <a:prstDash val="solid"/>
            </a:ln>
          </p:spPr>
        </p:pic>
        <p:sp>
          <p:nvSpPr>
            <p:cNvPr id="114" name="文本框 113"/>
            <p:cNvSpPr txBox="1"/>
            <p:nvPr/>
          </p:nvSpPr>
          <p:spPr>
            <a:xfrm>
              <a:off x="-4" y="6822"/>
              <a:ext cx="5935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(a) Detection scores from intra-segment branch and intra-category branch.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15" name="Picture 44"/>
            <p:cNvPicPr/>
            <p:nvPr/>
          </p:nvPicPr>
          <p:blipFill>
            <a:blip r:embed="rId60"/>
            <a:srcRect r="388"/>
            <a:stretch>
              <a:fillRect/>
            </a:stretch>
          </p:blipFill>
          <p:spPr>
            <a:xfrm>
              <a:off x="491" y="8485"/>
              <a:ext cx="4874" cy="340"/>
            </a:xfrm>
            <a:prstGeom prst="rect">
              <a:avLst/>
            </a:prstGeom>
          </p:spPr>
        </p:pic>
        <p:grpSp>
          <p:nvGrpSpPr>
            <p:cNvPr id="116" name="Group 74"/>
            <p:cNvGrpSpPr/>
            <p:nvPr/>
          </p:nvGrpSpPr>
          <p:grpSpPr>
            <a:xfrm flipH="1">
              <a:off x="-41" y="7939"/>
              <a:ext cx="660" cy="994"/>
              <a:chOff x="4837" y="5336"/>
              <a:chExt cx="720" cy="994"/>
            </a:xfrm>
          </p:grpSpPr>
          <p:cxnSp>
            <p:nvCxnSpPr>
              <p:cNvPr id="117" name="Straight Connector 54"/>
              <p:cNvCxnSpPr/>
              <p:nvPr/>
            </p:nvCxnSpPr>
            <p:spPr>
              <a:xfrm flipV="1">
                <a:off x="5105" y="5504"/>
                <a:ext cx="13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55"/>
              <p:cNvCxnSpPr/>
              <p:nvPr/>
            </p:nvCxnSpPr>
            <p:spPr>
              <a:xfrm>
                <a:off x="5138" y="5842"/>
                <a:ext cx="9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56"/>
              <p:cNvCxnSpPr/>
              <p:nvPr/>
            </p:nvCxnSpPr>
            <p:spPr>
              <a:xfrm>
                <a:off x="5138" y="6179"/>
                <a:ext cx="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Picture 52"/>
              <p:cNvPicPr>
                <a:picLocks noChangeAspect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19" y="5455"/>
                <a:ext cx="141" cy="800"/>
              </a:xfrm>
              <a:prstGeom prst="rect">
                <a:avLst/>
              </a:prstGeom>
            </p:spPr>
          </p:pic>
          <p:sp>
            <p:nvSpPr>
              <p:cNvPr id="121" name="Text Box 59"/>
              <p:cNvSpPr txBox="1"/>
              <p:nvPr/>
            </p:nvSpPr>
            <p:spPr>
              <a:xfrm>
                <a:off x="5174" y="5336"/>
                <a:ext cx="338" cy="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sz="3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2" name="Text Box 60"/>
              <p:cNvSpPr txBox="1"/>
              <p:nvPr/>
            </p:nvSpPr>
            <p:spPr>
              <a:xfrm>
                <a:off x="4976" y="5663"/>
                <a:ext cx="525" cy="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sz="3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3" name="Text Box 61"/>
              <p:cNvSpPr txBox="1"/>
              <p:nvPr/>
            </p:nvSpPr>
            <p:spPr>
              <a:xfrm>
                <a:off x="4837" y="6011"/>
                <a:ext cx="720" cy="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Times New Roman" panose="02020603050405020304" charset="0"/>
                    <a:cs typeface="Times New Roman" panose="02020603050405020304" charset="0"/>
                  </a:rPr>
                  <a:t>-1</a:t>
                </a:r>
                <a:endParaRPr lang="en-US" sz="3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24" name="Rectangles 10"/>
            <p:cNvSpPr/>
            <p:nvPr/>
          </p:nvSpPr>
          <p:spPr>
            <a:xfrm>
              <a:off x="3222" y="8099"/>
              <a:ext cx="1000" cy="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5" name="Rectangles 11"/>
            <p:cNvSpPr/>
            <p:nvPr/>
          </p:nvSpPr>
          <p:spPr>
            <a:xfrm>
              <a:off x="1717" y="8099"/>
              <a:ext cx="1505" cy="20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9" name="Rectangles 12"/>
            <p:cNvSpPr/>
            <p:nvPr/>
          </p:nvSpPr>
          <p:spPr>
            <a:xfrm>
              <a:off x="4223" y="8099"/>
              <a:ext cx="1143" cy="20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6" name="Rectangles 9"/>
            <p:cNvSpPr/>
            <p:nvPr/>
          </p:nvSpPr>
          <p:spPr>
            <a:xfrm>
              <a:off x="722" y="8099"/>
              <a:ext cx="996" cy="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7" name="Rectangles 13"/>
            <p:cNvSpPr/>
            <p:nvPr/>
          </p:nvSpPr>
          <p:spPr>
            <a:xfrm>
              <a:off x="491" y="8099"/>
              <a:ext cx="274" cy="20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8" name="Text Box 70"/>
            <p:cNvSpPr txBox="1"/>
            <p:nvPr/>
          </p:nvSpPr>
          <p:spPr>
            <a:xfrm>
              <a:off x="4135" y="8034"/>
              <a:ext cx="1325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>
                  <a:latin typeface="Times New Roman" panose="02020603050405020304" charset="0"/>
                  <a:cs typeface="Times New Roman" panose="02020603050405020304" charset="0"/>
                </a:rPr>
                <a:t>Hammer Throw</a:t>
              </a:r>
              <a:endParaRPr lang="en-US" sz="32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9" name="Text Box 71"/>
            <p:cNvSpPr txBox="1"/>
            <p:nvPr/>
          </p:nvSpPr>
          <p:spPr>
            <a:xfrm>
              <a:off x="1807" y="8034"/>
              <a:ext cx="1325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>
                  <a:latin typeface="Times New Roman" panose="02020603050405020304" charset="0"/>
                  <a:cs typeface="Times New Roman" panose="02020603050405020304" charset="0"/>
                </a:rPr>
                <a:t>Hammer Throw</a:t>
              </a:r>
              <a:endParaRPr lang="en-US" sz="32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2" name="Text Box 72"/>
            <p:cNvSpPr txBox="1"/>
            <p:nvPr/>
          </p:nvSpPr>
          <p:spPr>
            <a:xfrm>
              <a:off x="3165" y="8034"/>
              <a:ext cx="1160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Background</a:t>
              </a:r>
              <a:endParaRPr lang="en-US" sz="3200" b="1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3" name="Text Box 73"/>
            <p:cNvSpPr txBox="1"/>
            <p:nvPr/>
          </p:nvSpPr>
          <p:spPr>
            <a:xfrm>
              <a:off x="674" y="8034"/>
              <a:ext cx="1133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Background</a:t>
              </a:r>
              <a:endParaRPr lang="en-US" sz="3200" b="1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-4" y="8858"/>
              <a:ext cx="4398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(b) Attention weights in intra-segment branch.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6" name="Text Box 71"/>
            <p:cNvSpPr txBox="1"/>
            <p:nvPr/>
          </p:nvSpPr>
          <p:spPr>
            <a:xfrm>
              <a:off x="120" y="5947"/>
              <a:ext cx="599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3" name="Text Box 71"/>
            <p:cNvSpPr txBox="1"/>
            <p:nvPr/>
          </p:nvSpPr>
          <p:spPr>
            <a:xfrm>
              <a:off x="39" y="6284"/>
              <a:ext cx="599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latin typeface="Times New Roman" panose="02020603050405020304" charset="0"/>
                  <a:cs typeface="Times New Roman" panose="02020603050405020304" charset="0"/>
                </a:rPr>
                <a:t>0.5</a:t>
              </a:r>
              <a:endParaRPr lang="en-US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0" name="Text Box 71"/>
            <p:cNvSpPr txBox="1"/>
            <p:nvPr/>
          </p:nvSpPr>
          <p:spPr>
            <a:xfrm>
              <a:off x="110" y="6621"/>
              <a:ext cx="599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en-US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120" y="5499"/>
              <a:ext cx="5407" cy="332"/>
              <a:chOff x="5479" y="7565"/>
              <a:chExt cx="5407" cy="332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5563" y="7636"/>
                <a:ext cx="5191" cy="2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514" name="矩形 513"/>
              <p:cNvSpPr/>
              <p:nvPr/>
            </p:nvSpPr>
            <p:spPr>
              <a:xfrm>
                <a:off x="5563" y="7636"/>
                <a:ext cx="925" cy="21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515" name="Text Box 71"/>
              <p:cNvSpPr txBox="1"/>
              <p:nvPr/>
            </p:nvSpPr>
            <p:spPr>
              <a:xfrm>
                <a:off x="7280" y="7576"/>
                <a:ext cx="1543" cy="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>
                    <a:latin typeface="Times New Roman" panose="02020603050405020304" charset="0"/>
                    <a:cs typeface="Times New Roman" panose="02020603050405020304" charset="0"/>
                  </a:rPr>
                  <a:t>Volleyball Spiking</a:t>
                </a:r>
                <a:endParaRPr lang="en-US" sz="32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17" name="矩形 516"/>
              <p:cNvSpPr/>
              <p:nvPr/>
            </p:nvSpPr>
            <p:spPr>
              <a:xfrm>
                <a:off x="9829" y="7636"/>
                <a:ext cx="925" cy="21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516" name="Text Box 73"/>
              <p:cNvSpPr txBox="1"/>
              <p:nvPr/>
            </p:nvSpPr>
            <p:spPr>
              <a:xfrm>
                <a:off x="9753" y="7565"/>
                <a:ext cx="1133" cy="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i="1"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Background</a:t>
                </a:r>
                <a:endParaRPr lang="en-US" sz="3200" b="1" i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13" name="Text Box 73"/>
              <p:cNvSpPr txBox="1"/>
              <p:nvPr/>
            </p:nvSpPr>
            <p:spPr>
              <a:xfrm>
                <a:off x="5479" y="7578"/>
                <a:ext cx="1133" cy="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i="1"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Background</a:t>
                </a:r>
                <a:endParaRPr lang="en-US" sz="3200" b="1" i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pic>
          <p:nvPicPr>
            <p:cNvPr id="166" name="图片 165" descr="03318"/>
            <p:cNvPicPr/>
            <p:nvPr/>
          </p:nvPicPr>
          <p:blipFill>
            <a:blip r:embed="rId62"/>
            <a:stretch>
              <a:fillRect/>
            </a:stretch>
          </p:blipFill>
          <p:spPr>
            <a:xfrm>
              <a:off x="3963" y="7234"/>
              <a:ext cx="408" cy="680"/>
            </a:xfrm>
            <a:prstGeom prst="rect">
              <a:avLst/>
            </a:prstGeom>
            <a:ln>
              <a:solidFill>
                <a:srgbClr val="000084"/>
              </a:solidFill>
            </a:ln>
          </p:spPr>
        </p:pic>
        <p:pic>
          <p:nvPicPr>
            <p:cNvPr id="167" name="图片 166" descr="03309"/>
            <p:cNvPicPr/>
            <p:nvPr/>
          </p:nvPicPr>
          <p:blipFill>
            <a:blip r:embed="rId63"/>
            <a:stretch>
              <a:fillRect/>
            </a:stretch>
          </p:blipFill>
          <p:spPr>
            <a:xfrm>
              <a:off x="3467" y="7234"/>
              <a:ext cx="408" cy="680"/>
            </a:xfrm>
            <a:prstGeom prst="rect">
              <a:avLst/>
            </a:prstGeom>
            <a:ln>
              <a:solidFill>
                <a:srgbClr val="000084"/>
              </a:solidFill>
            </a:ln>
          </p:spPr>
        </p:pic>
        <p:sp>
          <p:nvSpPr>
            <p:cNvPr id="169" name="矩形 168"/>
            <p:cNvSpPr/>
            <p:nvPr/>
          </p:nvSpPr>
          <p:spPr>
            <a:xfrm>
              <a:off x="492" y="8099"/>
              <a:ext cx="4873" cy="207"/>
            </a:xfrm>
            <a:prstGeom prst="rect">
              <a:avLst/>
            </a:prstGeom>
            <a:noFill/>
            <a:ln>
              <a:solidFill>
                <a:srgbClr val="C05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70" name="圆角矩形 169"/>
            <p:cNvSpPr/>
            <p:nvPr/>
          </p:nvSpPr>
          <p:spPr>
            <a:xfrm>
              <a:off x="2635" y="6111"/>
              <a:ext cx="1101" cy="682"/>
            </a:xfrm>
            <a:prstGeom prst="roundRect">
              <a:avLst/>
            </a:prstGeom>
            <a:noFill/>
            <a:ln w="12700" cmpd="sng">
              <a:solidFill>
                <a:srgbClr val="FFCC3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pic>
          <p:nvPicPr>
            <p:cNvPr id="176" name="内容占位符 3" descr="03577"/>
            <p:cNvPicPr>
              <a:picLocks noGrp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987" y="7234"/>
              <a:ext cx="408" cy="680"/>
            </a:xfrm>
            <a:prstGeom prst="rect">
              <a:avLst/>
            </a:prstGeom>
            <a:ln w="9525" cmpd="sng">
              <a:solidFill>
                <a:srgbClr val="FF691A"/>
              </a:solidFill>
              <a:prstDash val="solid"/>
            </a:ln>
          </p:spPr>
        </p:pic>
      </p:grpSp>
      <p:sp>
        <p:nvSpPr>
          <p:cNvPr id="177" name="Content Placeholder 14"/>
          <p:cNvSpPr>
            <a:spLocks noGrp="1"/>
          </p:cNvSpPr>
          <p:nvPr/>
        </p:nvSpPr>
        <p:spPr>
          <a:xfrm>
            <a:off x="30022800" y="14022070"/>
            <a:ext cx="11129645" cy="77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294846" tIns="147423" rIns="294846" bIns="147423" numCol="1" anchor="t" anchorCtr="0" compatLnSpc="1">
            <a:noAutofit/>
          </a:bodyPr>
          <a:lstStyle>
            <a:lvl1pPr marL="410210" indent="-41021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9311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3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929640" indent="-546735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3pPr>
            <a:lvl4pPr marL="120205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4pPr>
            <a:lvl5pPr marL="1449070" indent="-144907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315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15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2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109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905" eaLnBrk="1" hangingPunct="1"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Figure 4. Qualitative analysis of the proposed Colar method. 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8" name="Content Placeholder 14"/>
          <p:cNvSpPr>
            <a:spLocks noGrp="1"/>
          </p:cNvSpPr>
          <p:nvPr/>
        </p:nvSpPr>
        <p:spPr>
          <a:xfrm>
            <a:off x="2133600" y="13498830"/>
            <a:ext cx="9165590" cy="813435"/>
          </a:xfrm>
          <a:prstGeom prst="rect">
            <a:avLst/>
          </a:prstGeom>
          <a:noFill/>
          <a:ln>
            <a:noFill/>
          </a:ln>
        </p:spPr>
        <p:txBody>
          <a:bodyPr vert="horz" wrap="square" lIns="294846" tIns="147423" rIns="294846" bIns="147423" numCol="1" anchor="t" anchorCtr="0" compatLnSpc="1">
            <a:normAutofit/>
          </a:bodyPr>
          <a:lstStyle>
            <a:lvl1pPr marL="410210" indent="-41021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9311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3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929640" indent="-546735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3pPr>
            <a:lvl4pPr marL="120205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4pPr>
            <a:lvl5pPr marL="1449070" indent="-144907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315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15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2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109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905" eaLnBrk="1" hangingPunct="1"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Figure 1. Superiority of our proposed Colar method.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9" name="图片 198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21028025" y="9251315"/>
            <a:ext cx="7781290" cy="2719705"/>
          </a:xfrm>
          <a:prstGeom prst="rect">
            <a:avLst/>
          </a:prstGeom>
        </p:spPr>
      </p:pic>
      <p:pic>
        <p:nvPicPr>
          <p:cNvPr id="203" name="图片 202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12875260" y="4374515"/>
            <a:ext cx="7291070" cy="7753350"/>
          </a:xfrm>
          <a:prstGeom prst="rect">
            <a:avLst/>
          </a:prstGeom>
        </p:spPr>
      </p:pic>
      <p:sp>
        <p:nvSpPr>
          <p:cNvPr id="4" name="Content Placeholder 14"/>
          <p:cNvSpPr>
            <a:spLocks noGrp="1"/>
          </p:cNvSpPr>
          <p:nvPr/>
        </p:nvSpPr>
        <p:spPr>
          <a:xfrm>
            <a:off x="838200" y="14391640"/>
            <a:ext cx="11560175" cy="963930"/>
          </a:xfrm>
          <a:prstGeom prst="rect">
            <a:avLst/>
          </a:prstGeom>
          <a:noFill/>
          <a:ln>
            <a:noFill/>
          </a:ln>
        </p:spPr>
        <p:txBody>
          <a:bodyPr vert="horz" wrap="square" lIns="294846" tIns="147423" rIns="294846" bIns="147423" numCol="1" anchor="t" anchorCtr="0" compatLnSpc="1">
            <a:normAutofit/>
          </a:bodyPr>
          <a:lstStyle>
            <a:lvl1pPr marL="410210" indent="-41021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9311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3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929640" indent="-546735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3pPr>
            <a:lvl4pPr marL="120205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4pPr>
            <a:lvl5pPr marL="1449070" indent="-144907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315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15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2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109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905" eaLnBrk="1" hangingPunct="1">
              <a:defRPr/>
            </a:pPr>
            <a:r>
              <a:rPr lang="en-US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7" name="Content Placeholder 14"/>
          <p:cNvSpPr>
            <a:spLocks noGrp="1"/>
          </p:cNvSpPr>
          <p:nvPr/>
        </p:nvSpPr>
        <p:spPr>
          <a:xfrm>
            <a:off x="533400" y="15430500"/>
            <a:ext cx="5715635" cy="5169535"/>
          </a:xfrm>
          <a:prstGeom prst="rect">
            <a:avLst/>
          </a:prstGeom>
          <a:noFill/>
          <a:ln>
            <a:noFill/>
          </a:ln>
        </p:spPr>
        <p:txBody>
          <a:bodyPr vert="horz" wrap="square" lIns="294846" tIns="147423" rIns="294846" bIns="147423" numCol="1" anchor="t" anchorCtr="0" compatLnSpc="1">
            <a:normAutofit fontScale="97500"/>
          </a:bodyPr>
          <a:lstStyle>
            <a:lvl1pPr marL="410210" indent="-41021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9311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3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929640" indent="-546735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3pPr>
            <a:lvl4pPr marL="120205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4pPr>
            <a:lvl5pPr marL="1449070" indent="-144907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315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15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2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109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03390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Dynamic Branch</a:t>
            </a:r>
            <a:endParaRPr lang="en-US" altLang="zh-CN" sz="3200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sz="2500" dirty="0">
                <a:latin typeface="Times New Roman" panose="02020603050405020304" charset="0"/>
                <a:cs typeface="Times New Roman" panose="02020603050405020304" charset="0"/>
              </a:rPr>
              <a:t>Transform to the key space and the value space.</a:t>
            </a:r>
            <a:endParaRPr lang="en-US" sz="2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0" defTabSz="2033905" eaLnBrk="1" hangingPunct="1">
              <a:buFont typeface="Wingdings" panose="05000000000000000000" pitchFamily="2" charset="2"/>
              <a:buNone/>
              <a:defRPr/>
            </a:pP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500" dirty="0">
                <a:latin typeface="Times New Roman" panose="02020603050405020304" charset="0"/>
                <a:cs typeface="Times New Roman" panose="02020603050405020304" charset="0"/>
              </a:rPr>
              <a:t>Measure pair-wise similarity</a:t>
            </a:r>
            <a:endParaRPr lang="en-US" altLang="en-US" sz="2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0" defTabSz="2033905" eaLnBrk="1" hangingPunct="1">
              <a:buFont typeface="Wingdings" panose="05000000000000000000" pitchFamily="2" charset="2"/>
              <a:buNone/>
              <a:defRPr/>
            </a:pP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500" dirty="0">
                <a:latin typeface="Times New Roman" panose="02020603050405020304" charset="0"/>
                <a:cs typeface="Times New Roman" panose="02020603050405020304" charset="0"/>
              </a:rPr>
              <a:t>Aggregate value features</a:t>
            </a:r>
            <a:endParaRPr lang="en-US" altLang="en-US" sz="2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0" defTabSz="2033905" eaLnBrk="1" hangingPunct="1">
              <a:buFont typeface="Wingdings" panose="05000000000000000000" pitchFamily="2" charset="2"/>
              <a:buNone/>
              <a:defRPr/>
            </a:pP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0" defTabSz="2033905" eaLnBrk="1" hangingPunct="1">
              <a:buFont typeface="Wingdings" panose="05000000000000000000" pitchFamily="2" charset="2"/>
              <a:buNone/>
              <a:defRPr/>
            </a:pP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500" dirty="0">
                <a:latin typeface="Times New Roman" panose="02020603050405020304" charset="0"/>
                <a:cs typeface="Times New Roman" panose="02020603050405020304" charset="0"/>
              </a:rPr>
              <a:t>OAD based on historical features.</a:t>
            </a:r>
            <a:endParaRPr lang="en-US" altLang="en-US" sz="2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8" name="Content Placeholder 14"/>
          <p:cNvSpPr>
            <a:spLocks noGrp="1"/>
          </p:cNvSpPr>
          <p:nvPr/>
        </p:nvSpPr>
        <p:spPr>
          <a:xfrm>
            <a:off x="7033895" y="15593695"/>
            <a:ext cx="5842000" cy="5169535"/>
          </a:xfrm>
          <a:prstGeom prst="rect">
            <a:avLst/>
          </a:prstGeom>
          <a:noFill/>
          <a:ln>
            <a:noFill/>
          </a:ln>
        </p:spPr>
        <p:txBody>
          <a:bodyPr vert="horz" wrap="square" lIns="294846" tIns="147423" rIns="294846" bIns="147423" numCol="1" anchor="t" anchorCtr="0" compatLnSpc="1">
            <a:normAutofit/>
          </a:bodyPr>
          <a:lstStyle>
            <a:lvl1pPr marL="410210" indent="-41021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9311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3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929640" indent="-546735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3pPr>
            <a:lvl4pPr marL="120205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4pPr>
            <a:lvl5pPr marL="1449070" indent="-144907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315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15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2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109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2033905" eaLnBrk="1" hangingPunct="1"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Static Branch</a:t>
            </a:r>
            <a:endParaRPr lang="en-US" altLang="zh-CN" sz="3200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Transform to the key space and the value space.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Measure pair-wise similarity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Aggregate category feature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OAD based on exemplar features</a:t>
            </a:r>
            <a:r>
              <a:rPr lang="en-US" altLang="en-US" sz="27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en-US" sz="27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endParaRPr lang="en-US" altLang="en-US" sz="27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14"/>
          <p:cNvSpPr>
            <a:spLocks noGrp="1"/>
          </p:cNvSpPr>
          <p:nvPr/>
        </p:nvSpPr>
        <p:spPr>
          <a:xfrm>
            <a:off x="20699730" y="3962400"/>
            <a:ext cx="9479280" cy="10742930"/>
          </a:xfrm>
          <a:prstGeom prst="rect">
            <a:avLst/>
          </a:prstGeom>
          <a:noFill/>
          <a:ln>
            <a:noFill/>
          </a:ln>
        </p:spPr>
        <p:txBody>
          <a:bodyPr vert="horz" wrap="square" lIns="294846" tIns="147423" rIns="294846" bIns="147423" numCol="1" anchor="t" anchorCtr="0" compatLnSpc="1">
            <a:normAutofit/>
          </a:bodyPr>
          <a:lstStyle>
            <a:lvl1pPr marL="410210" indent="-41021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9311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3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929640" indent="-546735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3pPr>
            <a:lvl4pPr marL="120205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4pPr>
            <a:lvl5pPr marL="1449070" indent="-144907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315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15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2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109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03390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555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Comparison experiments</a:t>
            </a:r>
            <a:endParaRPr lang="en-US" altLang="zh-CN" sz="3555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Using both RGB features and flow features, Colar achieves state-of-the-art performance on three benchmarks, THUMOS14, TVSeries and HDD.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Using only video frames, Colar runs much faster and achieves competitive results.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0" defTabSz="203390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555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Ablation experiments</a:t>
            </a:r>
            <a:endParaRPr lang="en-US" altLang="zh-CN" sz="3555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65150" lvl="1" indent="-565150" defTabSz="2033905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The dynamic branch and the static branch are complementary to each other.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77488" y="16971253"/>
          <a:ext cx="3609811" cy="58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67" imgW="35966400" imgH="5791200" progId="Equation.DSMT4">
                  <p:embed/>
                </p:oleObj>
              </mc:Choice>
              <mc:Fallback>
                <p:oleObj name="Equation" r:id="rId67" imgW="35966400" imgH="57912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377488" y="16971253"/>
                        <a:ext cx="3609811" cy="581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77488" y="17709867"/>
          <a:ext cx="3301864" cy="93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69" imgW="43891200" imgH="10972800" progId="Equation.DSMT4">
                  <p:embed/>
                </p:oleObj>
              </mc:Choice>
              <mc:Fallback>
                <p:oleObj name="Equation" r:id="rId69" imgW="43891200" imgH="10972800" progId="Equation.DSMT4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377488" y="17709867"/>
                        <a:ext cx="3301864" cy="938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" name="对象 448"/>
          <p:cNvGraphicFramePr>
            <a:graphicFrameLocks noChangeAspect="1"/>
          </p:cNvGraphicFramePr>
          <p:nvPr/>
        </p:nvGraphicFramePr>
        <p:xfrm>
          <a:off x="1377487" y="20441351"/>
          <a:ext cx="2967603" cy="640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71" imgW="26822400" imgH="5791200" progId="Equation.DSMT4">
                  <p:embed/>
                </p:oleObj>
              </mc:Choice>
              <mc:Fallback>
                <p:oleObj name="Equation" r:id="rId71" imgW="26822400" imgH="5791200" progId="Equation.DSMT4">
                  <p:embed/>
                  <p:pic>
                    <p:nvPicPr>
                      <p:cNvPr id="0" name="图片 1040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377487" y="20441351"/>
                        <a:ext cx="2967603" cy="640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" name="对象 449"/>
          <p:cNvGraphicFramePr>
            <a:graphicFrameLocks noChangeAspect="1"/>
          </p:cNvGraphicFramePr>
          <p:nvPr/>
        </p:nvGraphicFramePr>
        <p:xfrm>
          <a:off x="6933724" y="17152490"/>
          <a:ext cx="5796400" cy="516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73" imgW="78333600" imgH="6096000" progId="Equation.DSMT4">
                  <p:embed/>
                </p:oleObj>
              </mc:Choice>
              <mc:Fallback>
                <p:oleObj name="Equation" r:id="rId73" imgW="78333600" imgH="6096000" progId="Equation.DSMT4">
                  <p:embed/>
                  <p:pic>
                    <p:nvPicPr>
                      <p:cNvPr id="0" name="图片 1041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6933724" y="17152490"/>
                        <a:ext cx="5796400" cy="516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" name="对象 450"/>
          <p:cNvGraphicFramePr>
            <a:graphicFrameLocks noChangeAspect="1"/>
          </p:cNvGraphicFramePr>
          <p:nvPr/>
        </p:nvGraphicFramePr>
        <p:xfrm>
          <a:off x="7643220" y="18014617"/>
          <a:ext cx="3429062" cy="78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75" imgW="44805600" imgH="11582400" progId="Equation.DSMT4">
                  <p:embed/>
                </p:oleObj>
              </mc:Choice>
              <mc:Fallback>
                <p:oleObj name="Equation" r:id="rId75" imgW="44805600" imgH="11582400" progId="Equation.DSMT4">
                  <p:embed/>
                  <p:pic>
                    <p:nvPicPr>
                      <p:cNvPr id="0" name="图片 1042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7643220" y="18014617"/>
                        <a:ext cx="3429062" cy="785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" name="对象 451"/>
          <p:cNvGraphicFramePr>
            <a:graphicFrameLocks noChangeAspect="1"/>
          </p:cNvGraphicFramePr>
          <p:nvPr/>
        </p:nvGraphicFramePr>
        <p:xfrm>
          <a:off x="7643220" y="19156503"/>
          <a:ext cx="3759719" cy="91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77" imgW="42367200" imgH="10363200" progId="Equation.DSMT4">
                  <p:embed/>
                </p:oleObj>
              </mc:Choice>
              <mc:Fallback>
                <p:oleObj name="Equation" r:id="rId77" imgW="42367200" imgH="10363200" progId="Equation.DSMT4">
                  <p:embed/>
                  <p:pic>
                    <p:nvPicPr>
                      <p:cNvPr id="0" name="图片 1043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7643220" y="19156503"/>
                        <a:ext cx="3759719" cy="919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" name="对象 453"/>
          <p:cNvGraphicFramePr>
            <a:graphicFrameLocks noChangeAspect="1"/>
          </p:cNvGraphicFramePr>
          <p:nvPr/>
        </p:nvGraphicFramePr>
        <p:xfrm>
          <a:off x="7680447" y="20483217"/>
          <a:ext cx="2679143" cy="59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79" imgW="25908000" imgH="5791200" progId="Equation.DSMT4">
                  <p:embed/>
                </p:oleObj>
              </mc:Choice>
              <mc:Fallback>
                <p:oleObj name="Equation" r:id="rId79" imgW="25908000" imgH="5791200" progId="Equation.DSMT4">
                  <p:embed/>
                  <p:pic>
                    <p:nvPicPr>
                      <p:cNvPr id="0" name="图片 1044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7680447" y="20483217"/>
                        <a:ext cx="2679143" cy="598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" name="图片 204" descr="fig1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31089600" y="3124200"/>
            <a:ext cx="4899660" cy="2427605"/>
          </a:xfrm>
          <a:prstGeom prst="rect">
            <a:avLst/>
          </a:prstGeom>
        </p:spPr>
      </p:pic>
      <p:pic>
        <p:nvPicPr>
          <p:cNvPr id="206" name="图片 205" descr="fig2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36728400" y="3124200"/>
            <a:ext cx="5015230" cy="2496185"/>
          </a:xfrm>
          <a:prstGeom prst="rect">
            <a:avLst/>
          </a:prstGeom>
        </p:spPr>
      </p:pic>
      <p:sp>
        <p:nvSpPr>
          <p:cNvPr id="207" name="Content Placeholder 14"/>
          <p:cNvSpPr>
            <a:spLocks noGrp="1"/>
          </p:cNvSpPr>
          <p:nvPr/>
        </p:nvSpPr>
        <p:spPr>
          <a:xfrm>
            <a:off x="30734000" y="5410200"/>
            <a:ext cx="11129645" cy="779145"/>
          </a:xfrm>
          <a:prstGeom prst="rect">
            <a:avLst/>
          </a:prstGeom>
          <a:noFill/>
          <a:ln>
            <a:noFill/>
          </a:ln>
        </p:spPr>
        <p:txBody>
          <a:bodyPr vert="horz" wrap="square" lIns="294846" tIns="147423" rIns="294846" bIns="147423" numCol="1" anchor="t" anchorCtr="0" compatLnSpc="1">
            <a:noAutofit/>
          </a:bodyPr>
          <a:lstStyle>
            <a:lvl1pPr marL="410210" indent="-41021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9311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3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929640" indent="-546735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3pPr>
            <a:lvl4pPr marL="120205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4pPr>
            <a:lvl5pPr marL="1449070" indent="-144907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315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15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2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109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905" eaLnBrk="1" hangingPunct="1"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Figure 3. Ablation studies and temporal length (left) and exemplar number (right).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55" name="对象 454"/>
          <p:cNvGraphicFramePr>
            <a:graphicFrameLocks noChangeAspect="1"/>
          </p:cNvGraphicFramePr>
          <p:nvPr/>
        </p:nvGraphicFramePr>
        <p:xfrm>
          <a:off x="1377487" y="18960014"/>
          <a:ext cx="2007537" cy="106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83" imgW="19507200" imgH="10363200" progId="Equation.DSMT4">
                  <p:embed/>
                </p:oleObj>
              </mc:Choice>
              <mc:Fallback>
                <p:oleObj name="Equation" r:id="rId83" imgW="19507200" imgH="10363200" progId="Equation.DSMT4">
                  <p:embed/>
                  <p:pic>
                    <p:nvPicPr>
                      <p:cNvPr id="0" name="图片 1118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377487" y="18960014"/>
                        <a:ext cx="2007537" cy="106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Q3NjQ1YTFhOGE2NDVlMWJiZDYyYWUzOGVkYTFkMj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2478</Words>
  <Application>WPS 演示</Application>
  <PresentationFormat>自定义</PresentationFormat>
  <Paragraphs>190</Paragraphs>
  <Slides>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宋体</vt:lpstr>
      <vt:lpstr>Wingdings</vt:lpstr>
      <vt:lpstr>MS PGothic</vt:lpstr>
      <vt:lpstr>Calibri</vt:lpstr>
      <vt:lpstr>Arial</vt:lpstr>
      <vt:lpstr>Times New Roman</vt:lpstr>
      <vt:lpstr>Wingdings</vt:lpstr>
      <vt:lpstr>Times</vt:lpstr>
      <vt:lpstr>Cambria Math</vt:lpstr>
      <vt:lpstr>微软雅黑</vt:lpstr>
      <vt:lpstr>Arial Unicode MS</vt:lpstr>
      <vt:lpstr>Office Theme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Colar: Effective and Efficient Online Action Detection by Consulting Exemplars  Le Yang, Junwei Han, Dingwen Zhang School of Automation, Northwestern Polytechnical University, China </vt:lpstr>
    </vt:vector>
  </TitlesOfParts>
  <Company>Univ. of Colorado at Colorado Springs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Le Yang</dc:creator>
  <cp:lastModifiedBy>杨乐</cp:lastModifiedBy>
  <cp:revision>80</cp:revision>
  <dcterms:created xsi:type="dcterms:W3CDTF">2014-05-29T01:41:00Z</dcterms:created>
  <dcterms:modified xsi:type="dcterms:W3CDTF">2022-05-23T08:45:57Z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C561E41B35D842F4AB8ED6DEB5B0025F</vt:lpwstr>
  </property>
  <property fmtid="{D5CDD505-2E9C-101B-9397-08002B2CF9AE}" pid="3" name="KSOProductBuildVer">
    <vt:lpwstr>2052-11.1.0.11744</vt:lpwstr>
  </property>
</Properties>
</file>