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5" r:id="rId3"/>
    <p:sldId id="286" r:id="rId4"/>
    <p:sldId id="287" r:id="rId5"/>
    <p:sldId id="289" r:id="rId6"/>
    <p:sldId id="292" r:id="rId7"/>
    <p:sldId id="293" r:id="rId8"/>
    <p:sldId id="308" r:id="rId9"/>
    <p:sldId id="294" r:id="rId10"/>
    <p:sldId id="295" r:id="rId11"/>
    <p:sldId id="318" r:id="rId12"/>
    <p:sldId id="296" r:id="rId13"/>
    <p:sldId id="297" r:id="rId14"/>
    <p:sldId id="298" r:id="rId15"/>
    <p:sldId id="299" r:id="rId16"/>
    <p:sldId id="300" r:id="rId17"/>
    <p:sldId id="302" r:id="rId18"/>
    <p:sldId id="312" r:id="rId19"/>
    <p:sldId id="315" r:id="rId20"/>
    <p:sldId id="301" r:id="rId21"/>
    <p:sldId id="303" r:id="rId22"/>
    <p:sldId id="310" r:id="rId23"/>
    <p:sldId id="313" r:id="rId24"/>
    <p:sldId id="314" r:id="rId25"/>
    <p:sldId id="304" r:id="rId26"/>
    <p:sldId id="307" r:id="rId27"/>
    <p:sldId id="316" r:id="rId28"/>
    <p:sldId id="305" r:id="rId29"/>
    <p:sldId id="311" r:id="rId30"/>
    <p:sldId id="306" r:id="rId31"/>
  </p:sldIdLst>
  <p:sldSz cx="9144000" cy="5143500" type="screen16x9"/>
  <p:notesSz cx="6858000" cy="9144000"/>
  <p:embeddedFontLst>
    <p:embeddedFont>
      <p:font typeface="Lexend Deca" panose="020B0604020202020204" charset="0"/>
      <p:regular r:id="rId33"/>
    </p:embeddedFont>
    <p:embeddedFont>
      <p:font typeface="Muli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fu H" initials="LH" lastIdx="2" clrIdx="0">
    <p:extLst>
      <p:ext uri="{19B8F6BF-5375-455C-9EA6-DF929625EA0E}">
        <p15:presenceInfo xmlns:p15="http://schemas.microsoft.com/office/powerpoint/2012/main" userId="Lifu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6CC8E-2E7E-4EAF-A103-766CD0EEF9BF}">
  <a:tblStyle styleId="{6016CC8E-2E7E-4EAF-A103-766CD0EEF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524" autoAdjust="0"/>
  </p:normalViewPr>
  <p:slideViewPr>
    <p:cSldViewPr snapToGrid="0">
      <p:cViewPr varScale="1">
        <p:scale>
          <a:sx n="108" d="100"/>
          <a:sy n="10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4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92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2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9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8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14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0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93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92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72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0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35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20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12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5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2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9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9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6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29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1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8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89626" y="273181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500" dirty="0"/>
              <a:t>  G8T9</a:t>
            </a:r>
            <a:br>
              <a:rPr lang="en-SG" dirty="0"/>
            </a:br>
            <a:r>
              <a:rPr lang="en-SG" sz="2000" dirty="0"/>
              <a:t>      Y W L T C</a:t>
            </a:r>
            <a:endParaRPr sz="2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49223196-2C5B-426D-9044-659CB0119A5C}"/>
              </a:ext>
            </a:extLst>
          </p:cNvPr>
          <p:cNvSpPr txBox="1">
            <a:spLocks/>
          </p:cNvSpPr>
          <p:nvPr/>
        </p:nvSpPr>
        <p:spPr>
          <a:xfrm>
            <a:off x="219945" y="1602531"/>
            <a:ext cx="5694829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7200" dirty="0"/>
              <a:t>PM Review</a:t>
            </a: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66187F7A-2C4F-4033-B8DB-9E153C12ED04}"/>
              </a:ext>
            </a:extLst>
          </p:cNvPr>
          <p:cNvSpPr txBox="1">
            <a:spLocks/>
          </p:cNvSpPr>
          <p:nvPr/>
        </p:nvSpPr>
        <p:spPr>
          <a:xfrm>
            <a:off x="1669765" y="4320507"/>
            <a:ext cx="616504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2000" dirty="0"/>
              <a:t>Christine | Lifu | Tee Yong | Wang Ting | Yu Liang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62905" y="4687677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(17/9 – 1/10)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1765733" y="1740314"/>
            <a:ext cx="150381" cy="62162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1768671" y="2202637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UI ideation &amp; implementation</a:t>
            </a:r>
            <a:endParaRPr sz="8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Login + database connection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Main page + Logout</a:t>
            </a:r>
            <a:endParaRPr lang="en-US" sz="6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Bootstrap &amp; 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SG" sz="8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SQL + Objects &amp; DAOs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8342884" y="865437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1768670" y="2215948"/>
            <a:ext cx="143938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76313F-D802-4EB9-96B1-1586484D82C5}"/>
              </a:ext>
            </a:extLst>
          </p:cNvPr>
          <p:cNvGrpSpPr/>
          <p:nvPr/>
        </p:nvGrpSpPr>
        <p:grpSpPr>
          <a:xfrm>
            <a:off x="1526235" y="1945074"/>
            <a:ext cx="651701" cy="200055"/>
            <a:chOff x="2103646" y="1952579"/>
            <a:chExt cx="651701" cy="200055"/>
          </a:xfrm>
        </p:grpSpPr>
        <p:sp>
          <p:nvSpPr>
            <p:cNvPr id="219" name="Google Shape;219;p25"/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78135D-2D6F-4612-BCC6-95BF4EACF7E9}"/>
                </a:ext>
              </a:extLst>
            </p:cNvPr>
            <p:cNvSpPr txBox="1"/>
            <p:nvPr/>
          </p:nvSpPr>
          <p:spPr>
            <a:xfrm>
              <a:off x="2103646" y="1952579"/>
              <a:ext cx="6517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4953601" y="-2400191"/>
            <a:ext cx="142185" cy="699168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28/9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29/9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31/9 – 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4924" y="4632836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238475" y="4482085"/>
              <a:ext cx="8670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7304" y="2684656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1AB27C8-E49F-4BC7-A4CF-0178B3951045}"/>
              </a:ext>
            </a:extLst>
          </p:cNvPr>
          <p:cNvGrpSpPr/>
          <p:nvPr/>
        </p:nvGrpSpPr>
        <p:grpSpPr>
          <a:xfrm>
            <a:off x="1536012" y="2870458"/>
            <a:ext cx="654168" cy="200055"/>
            <a:chOff x="2102291" y="1949857"/>
            <a:chExt cx="672705" cy="218176"/>
          </a:xfrm>
        </p:grpSpPr>
        <p:sp>
          <p:nvSpPr>
            <p:cNvPr id="111" name="Google Shape;219;p25">
              <a:extLst>
                <a:ext uri="{FF2B5EF4-FFF2-40B4-BE49-F238E27FC236}">
                  <a16:creationId xmlns:a16="http://schemas.microsoft.com/office/drawing/2014/main" id="{68AECBDA-2274-4FC4-AA59-78E7F45AB1D3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049B31-DC35-4B46-86EC-66FDEE5B470E}"/>
                </a:ext>
              </a:extLst>
            </p:cNvPr>
            <p:cNvSpPr txBox="1"/>
            <p:nvPr/>
          </p:nvSpPr>
          <p:spPr>
            <a:xfrm>
              <a:off x="2102291" y="1949857"/>
              <a:ext cx="672705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4" name="Google Shape;222;p25">
            <a:extLst>
              <a:ext uri="{FF2B5EF4-FFF2-40B4-BE49-F238E27FC236}">
                <a16:creationId xmlns:a16="http://schemas.microsoft.com/office/drawing/2014/main" id="{D599C2DF-CE36-4F34-85A3-6D4215E79E47}"/>
              </a:ext>
            </a:extLst>
          </p:cNvPr>
          <p:cNvSpPr/>
          <p:nvPr/>
        </p:nvSpPr>
        <p:spPr>
          <a:xfrm rot="5400000" flipH="1">
            <a:off x="2918782" y="3130167"/>
            <a:ext cx="137631" cy="577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27D61B-AADB-46DE-AEE3-5F1A540A78F8}"/>
              </a:ext>
            </a:extLst>
          </p:cNvPr>
          <p:cNvGrpSpPr/>
          <p:nvPr/>
        </p:nvGrpSpPr>
        <p:grpSpPr>
          <a:xfrm>
            <a:off x="2627507" y="3308148"/>
            <a:ext cx="721471" cy="200055"/>
            <a:chOff x="2046270" y="1939633"/>
            <a:chExt cx="778103" cy="218176"/>
          </a:xfrm>
        </p:grpSpPr>
        <p:sp>
          <p:nvSpPr>
            <p:cNvPr id="116" name="Google Shape;219;p25">
              <a:extLst>
                <a:ext uri="{FF2B5EF4-FFF2-40B4-BE49-F238E27FC236}">
                  <a16:creationId xmlns:a16="http://schemas.microsoft.com/office/drawing/2014/main" id="{ADA73D4A-59A2-47E7-BF0F-07E63F1E38B4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1F136A-7783-40EE-9FDC-BC240F5686D4}"/>
                </a:ext>
              </a:extLst>
            </p:cNvPr>
            <p:cNvSpPr txBox="1"/>
            <p:nvPr/>
          </p:nvSpPr>
          <p:spPr>
            <a:xfrm>
              <a:off x="2046270" y="1939633"/>
              <a:ext cx="778103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3513246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528872-5F8E-4673-9E05-F0A26B57AEAF}"/>
              </a:ext>
            </a:extLst>
          </p:cNvPr>
          <p:cNvSpPr txBox="1"/>
          <p:nvPr/>
        </p:nvSpPr>
        <p:spPr>
          <a:xfrm>
            <a:off x="3355769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87" name="Google Shape;211;p25">
            <a:extLst>
              <a:ext uri="{FF2B5EF4-FFF2-40B4-BE49-F238E27FC236}">
                <a16:creationId xmlns:a16="http://schemas.microsoft.com/office/drawing/2014/main" id="{99201F7F-DB15-40EC-8345-A9767764B5FC}"/>
              </a:ext>
            </a:extLst>
          </p:cNvPr>
          <p:cNvSpPr/>
          <p:nvPr/>
        </p:nvSpPr>
        <p:spPr>
          <a:xfrm rot="5400000" flipH="1">
            <a:off x="5259145" y="2211348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10;p25">
            <a:extLst>
              <a:ext uri="{FF2B5EF4-FFF2-40B4-BE49-F238E27FC236}">
                <a16:creationId xmlns:a16="http://schemas.microsoft.com/office/drawing/2014/main" id="{BF5238AC-4B46-4393-A58E-3B3CA0CF0D7C}"/>
              </a:ext>
            </a:extLst>
          </p:cNvPr>
          <p:cNvSpPr/>
          <p:nvPr/>
        </p:nvSpPr>
        <p:spPr>
          <a:xfrm rot="5400000" flipH="1">
            <a:off x="5260371" y="2219134"/>
            <a:ext cx="136606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97EB8038-822E-414B-9BBF-19A431928227}"/>
              </a:ext>
            </a:extLst>
          </p:cNvPr>
          <p:cNvSpPr/>
          <p:nvPr/>
        </p:nvSpPr>
        <p:spPr>
          <a:xfrm rot="5400000" flipH="1">
            <a:off x="5879048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823F49-B60F-4C0A-A5E0-3F9B30D0813B}"/>
              </a:ext>
            </a:extLst>
          </p:cNvPr>
          <p:cNvSpPr txBox="1"/>
          <p:nvPr/>
        </p:nvSpPr>
        <p:spPr>
          <a:xfrm>
            <a:off x="1500035" y="2400333"/>
            <a:ext cx="651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C33A4E-29CF-416A-BFEC-860E87218DA3}"/>
              </a:ext>
            </a:extLst>
          </p:cNvPr>
          <p:cNvSpPr txBox="1"/>
          <p:nvPr/>
        </p:nvSpPr>
        <p:spPr>
          <a:xfrm>
            <a:off x="4999847" y="2404179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73" name="Google Shape;223;p25">
            <a:extLst>
              <a:ext uri="{FF2B5EF4-FFF2-40B4-BE49-F238E27FC236}">
                <a16:creationId xmlns:a16="http://schemas.microsoft.com/office/drawing/2014/main" id="{802FAAF9-D82D-477D-B09B-F20C6B270C9C}"/>
              </a:ext>
            </a:extLst>
          </p:cNvPr>
          <p:cNvSpPr/>
          <p:nvPr/>
        </p:nvSpPr>
        <p:spPr>
          <a:xfrm rot="5400000" flipH="1">
            <a:off x="5873674" y="3561141"/>
            <a:ext cx="153646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51405932-AF8F-475D-A6C3-B2AC29E8E88D}"/>
              </a:ext>
            </a:extLst>
          </p:cNvPr>
          <p:cNvSpPr/>
          <p:nvPr/>
        </p:nvSpPr>
        <p:spPr>
          <a:xfrm rot="5400000" flipH="1">
            <a:off x="6439146" y="3602365"/>
            <a:ext cx="164252" cy="5225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25D24F-200E-4098-B4E1-669E96E8309D}"/>
              </a:ext>
            </a:extLst>
          </p:cNvPr>
          <p:cNvSpPr txBox="1"/>
          <p:nvPr/>
        </p:nvSpPr>
        <p:spPr>
          <a:xfrm>
            <a:off x="5636125" y="3770965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FD7BCB-F101-44D4-B5EB-E47BCEC81207}"/>
              </a:ext>
            </a:extLst>
          </p:cNvPr>
          <p:cNvSpPr txBox="1"/>
          <p:nvPr/>
        </p:nvSpPr>
        <p:spPr>
          <a:xfrm>
            <a:off x="6314270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109" name="Google Shape;223;p25">
            <a:extLst>
              <a:ext uri="{FF2B5EF4-FFF2-40B4-BE49-F238E27FC236}">
                <a16:creationId xmlns:a16="http://schemas.microsoft.com/office/drawing/2014/main" id="{DDAD0E08-D9B3-455C-A058-C2B71A2B22D7}"/>
              </a:ext>
            </a:extLst>
          </p:cNvPr>
          <p:cNvSpPr/>
          <p:nvPr/>
        </p:nvSpPr>
        <p:spPr>
          <a:xfrm rot="5400000" flipH="1">
            <a:off x="6994135" y="3581186"/>
            <a:ext cx="160901" cy="57105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F43EC1-9E6D-4C22-9750-63391447B478}"/>
              </a:ext>
            </a:extLst>
          </p:cNvPr>
          <p:cNvSpPr txBox="1"/>
          <p:nvPr/>
        </p:nvSpPr>
        <p:spPr>
          <a:xfrm>
            <a:off x="6754584" y="3773118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13" name="Google Shape;174;p25">
            <a:extLst>
              <a:ext uri="{FF2B5EF4-FFF2-40B4-BE49-F238E27FC236}">
                <a16:creationId xmlns:a16="http://schemas.microsoft.com/office/drawing/2014/main" id="{87DB540E-C176-49F1-A4A8-D81787B46019}"/>
              </a:ext>
            </a:extLst>
          </p:cNvPr>
          <p:cNvSpPr/>
          <p:nvPr/>
        </p:nvSpPr>
        <p:spPr>
          <a:xfrm>
            <a:off x="6779500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1" name="Google Shape;222;p25">
            <a:extLst>
              <a:ext uri="{FF2B5EF4-FFF2-40B4-BE49-F238E27FC236}">
                <a16:creationId xmlns:a16="http://schemas.microsoft.com/office/drawing/2014/main" id="{5C8DFD3F-233E-4915-9B01-E75C504F673F}"/>
              </a:ext>
            </a:extLst>
          </p:cNvPr>
          <p:cNvSpPr/>
          <p:nvPr/>
        </p:nvSpPr>
        <p:spPr>
          <a:xfrm rot="5400000" flipH="1">
            <a:off x="7856975" y="3773878"/>
            <a:ext cx="179978" cy="114714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5" name="Google Shape;173;p25">
            <a:extLst>
              <a:ext uri="{FF2B5EF4-FFF2-40B4-BE49-F238E27FC236}">
                <a16:creationId xmlns:a16="http://schemas.microsoft.com/office/drawing/2014/main" id="{DF2CAAAE-057B-4417-8C01-103BAE0F9120}"/>
              </a:ext>
            </a:extLst>
          </p:cNvPr>
          <p:cNvSpPr/>
          <p:nvPr/>
        </p:nvSpPr>
        <p:spPr>
          <a:xfrm>
            <a:off x="5030457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6" name="Google Shape;179;p25">
            <a:extLst>
              <a:ext uri="{FF2B5EF4-FFF2-40B4-BE49-F238E27FC236}">
                <a16:creationId xmlns:a16="http://schemas.microsoft.com/office/drawing/2014/main" id="{5817AA6F-E2A1-4B38-B418-FF9A5712516C}"/>
              </a:ext>
            </a:extLst>
          </p:cNvPr>
          <p:cNvSpPr/>
          <p:nvPr/>
        </p:nvSpPr>
        <p:spPr>
          <a:xfrm>
            <a:off x="1529098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7" name="Google Shape;184;p25">
            <a:extLst>
              <a:ext uri="{FF2B5EF4-FFF2-40B4-BE49-F238E27FC236}">
                <a16:creationId xmlns:a16="http://schemas.microsoft.com/office/drawing/2014/main" id="{D3623EF0-42F3-423C-8120-E5BF21B0C5C9}"/>
              </a:ext>
            </a:extLst>
          </p:cNvPr>
          <p:cNvSpPr/>
          <p:nvPr/>
        </p:nvSpPr>
        <p:spPr>
          <a:xfrm>
            <a:off x="3280272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8" name="Google Shape;216;p25">
            <a:extLst>
              <a:ext uri="{FF2B5EF4-FFF2-40B4-BE49-F238E27FC236}">
                <a16:creationId xmlns:a16="http://schemas.microsoft.com/office/drawing/2014/main" id="{0F28B37E-CA67-4A84-A7D5-856F1F796338}"/>
              </a:ext>
            </a:extLst>
          </p:cNvPr>
          <p:cNvSpPr/>
          <p:nvPr/>
        </p:nvSpPr>
        <p:spPr>
          <a:xfrm>
            <a:off x="540069" y="4123109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+ PM Review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6" name="Google Shape;223;p25">
            <a:extLst>
              <a:ext uri="{FF2B5EF4-FFF2-40B4-BE49-F238E27FC236}">
                <a16:creationId xmlns:a16="http://schemas.microsoft.com/office/drawing/2014/main" id="{406EB454-6866-49B5-9833-1F2395E56E58}"/>
              </a:ext>
            </a:extLst>
          </p:cNvPr>
          <p:cNvSpPr/>
          <p:nvPr/>
        </p:nvSpPr>
        <p:spPr>
          <a:xfrm rot="5400000" flipH="1">
            <a:off x="7853719" y="3770622"/>
            <a:ext cx="186146" cy="11474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A4E951-9E02-4556-9074-6F8DF19450B3}"/>
              </a:ext>
            </a:extLst>
          </p:cNvPr>
          <p:cNvSpPr txBox="1"/>
          <p:nvPr/>
        </p:nvSpPr>
        <p:spPr>
          <a:xfrm>
            <a:off x="7614902" y="4241253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9797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4435" y="317495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4307" y="364375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23602" y="32108"/>
            <a:ext cx="1883291" cy="4036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80" name="Google Shape;180;p25"/>
          <p:cNvSpPr/>
          <p:nvPr/>
        </p:nvSpPr>
        <p:spPr>
          <a:xfrm>
            <a:off x="3283938" y="13150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3789" y="1333092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1963366" y="-1894"/>
            <a:ext cx="7172776" cy="3907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/>
              <a:t>Iteration 2 (2/10 – 15/10) (PLANNED)</a:t>
            </a:r>
            <a:endParaRPr sz="2400" dirty="0"/>
          </a:p>
        </p:txBody>
      </p:sp>
      <p:sp>
        <p:nvSpPr>
          <p:cNvPr id="173" name="Google Shape;173;p25"/>
          <p:cNvSpPr/>
          <p:nvPr/>
        </p:nvSpPr>
        <p:spPr>
          <a:xfrm>
            <a:off x="5025392" y="317495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4033" y="178756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4033" y="22500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4033" y="27124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4033" y="317495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3890" y="178756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3890" y="22500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3890" y="27124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75207" y="317495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26219" y="710247"/>
            <a:ext cx="7010136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22590" y="132620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18304" y="178756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25392" y="22500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25392" y="27124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4435" y="132521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4564" y="178756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4435" y="22500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4435" y="27124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1754771" y="1268604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35004" y="17875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Bootstrap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Validation</a:t>
            </a:r>
            <a:endParaRPr sz="11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35004" y="225009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 Bid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35004" y="2712446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Edit &amp; Drop Bid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35004" y="317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Start &amp; Clear Round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35004" y="710247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Token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Validation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26220" y="1017725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2/10 – 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09124" y="1017725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2028" y="1017725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76081" y="1017725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58985" y="1017725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1889" y="1017725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26266" y="1017725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09170" y="1017725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2074" y="1017725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75437" y="1017725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58341" y="1017725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1245" y="1017725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14/10 – 15/10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0" y="-73921"/>
            <a:ext cx="1792428" cy="516657"/>
            <a:chOff x="1416969" y="4339883"/>
            <a:chExt cx="1792428" cy="516657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87936" y="4217663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416969" y="4339883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100" dirty="0"/>
                <a:t>  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410062" y="4489504"/>
              <a:ext cx="7664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3589" y="4671874"/>
              <a:ext cx="6265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25264" y="364375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3905" y="364375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75079" y="364375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4876" y="3643753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View Bidding Result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174;p25">
            <a:extLst>
              <a:ext uri="{FF2B5EF4-FFF2-40B4-BE49-F238E27FC236}">
                <a16:creationId xmlns:a16="http://schemas.microsoft.com/office/drawing/2014/main" id="{6BCF3A14-4604-4100-8B57-6EAADC1A59EC}"/>
              </a:ext>
            </a:extLst>
          </p:cNvPr>
          <p:cNvSpPr/>
          <p:nvPr/>
        </p:nvSpPr>
        <p:spPr>
          <a:xfrm>
            <a:off x="5024885" y="4120937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" name="Google Shape;173;p25">
            <a:extLst>
              <a:ext uri="{FF2B5EF4-FFF2-40B4-BE49-F238E27FC236}">
                <a16:creationId xmlns:a16="http://schemas.microsoft.com/office/drawing/2014/main" id="{2A7C9250-24CD-43B2-AC78-D6F730B5130E}"/>
              </a:ext>
            </a:extLst>
          </p:cNvPr>
          <p:cNvSpPr/>
          <p:nvPr/>
        </p:nvSpPr>
        <p:spPr>
          <a:xfrm>
            <a:off x="6787655" y="4112163"/>
            <a:ext cx="1735890" cy="259635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9" name="Google Shape;179;p25">
            <a:extLst>
              <a:ext uri="{FF2B5EF4-FFF2-40B4-BE49-F238E27FC236}">
                <a16:creationId xmlns:a16="http://schemas.microsoft.com/office/drawing/2014/main" id="{BAA19485-04C6-44E8-B3BC-0C315278C283}"/>
              </a:ext>
            </a:extLst>
          </p:cNvPr>
          <p:cNvSpPr/>
          <p:nvPr/>
        </p:nvSpPr>
        <p:spPr>
          <a:xfrm>
            <a:off x="1518800" y="4120938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1" name="Google Shape;184;p25">
            <a:extLst>
              <a:ext uri="{FF2B5EF4-FFF2-40B4-BE49-F238E27FC236}">
                <a16:creationId xmlns:a16="http://schemas.microsoft.com/office/drawing/2014/main" id="{4BDF2C59-94EB-4875-BD51-58D0C064687E}"/>
              </a:ext>
            </a:extLst>
          </p:cNvPr>
          <p:cNvSpPr/>
          <p:nvPr/>
        </p:nvSpPr>
        <p:spPr>
          <a:xfrm>
            <a:off x="3269974" y="4120938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16;p25">
            <a:extLst>
              <a:ext uri="{FF2B5EF4-FFF2-40B4-BE49-F238E27FC236}">
                <a16:creationId xmlns:a16="http://schemas.microsoft.com/office/drawing/2014/main" id="{3E1B65AA-0538-4EEE-8DB2-5A91B7B97339}"/>
              </a:ext>
            </a:extLst>
          </p:cNvPr>
          <p:cNvSpPr/>
          <p:nvPr/>
        </p:nvSpPr>
        <p:spPr>
          <a:xfrm>
            <a:off x="529771" y="4120938"/>
            <a:ext cx="989700" cy="25086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JSON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18;p25">
            <a:extLst>
              <a:ext uri="{FF2B5EF4-FFF2-40B4-BE49-F238E27FC236}">
                <a16:creationId xmlns:a16="http://schemas.microsoft.com/office/drawing/2014/main" id="{17B4CAEF-4890-4786-93A1-6BA84AC57FD4}"/>
              </a:ext>
            </a:extLst>
          </p:cNvPr>
          <p:cNvSpPr/>
          <p:nvPr/>
        </p:nvSpPr>
        <p:spPr>
          <a:xfrm rot="5400000" flipH="1">
            <a:off x="4929982" y="-2937789"/>
            <a:ext cx="175914" cy="701013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0;p25">
            <a:extLst>
              <a:ext uri="{FF2B5EF4-FFF2-40B4-BE49-F238E27FC236}">
                <a16:creationId xmlns:a16="http://schemas.microsoft.com/office/drawing/2014/main" id="{44E33BBA-2AC3-45DC-A243-E7A83718BBE9}"/>
              </a:ext>
            </a:extLst>
          </p:cNvPr>
          <p:cNvSpPr/>
          <p:nvPr/>
        </p:nvSpPr>
        <p:spPr>
          <a:xfrm rot="5400000">
            <a:off x="1353273" y="503284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6" name="Google Shape;210;p25">
            <a:extLst>
              <a:ext uri="{FF2B5EF4-FFF2-40B4-BE49-F238E27FC236}">
                <a16:creationId xmlns:a16="http://schemas.microsoft.com/office/drawing/2014/main" id="{232AACAF-69B5-415D-8BD9-92588CA5EF7F}"/>
              </a:ext>
            </a:extLst>
          </p:cNvPr>
          <p:cNvSpPr/>
          <p:nvPr/>
        </p:nvSpPr>
        <p:spPr>
          <a:xfrm rot="5400000" flipH="1">
            <a:off x="1541797" y="477813"/>
            <a:ext cx="157770" cy="1716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E732CF-01FA-4FD9-B5F4-DC4B5E30196C}"/>
              </a:ext>
            </a:extLst>
          </p:cNvPr>
          <p:cNvSpPr txBox="1"/>
          <p:nvPr/>
        </p:nvSpPr>
        <p:spPr>
          <a:xfrm>
            <a:off x="1631640" y="1456632"/>
            <a:ext cx="6634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/>
              <a:t>Plan</a:t>
            </a:r>
          </a:p>
        </p:txBody>
      </p:sp>
      <p:sp>
        <p:nvSpPr>
          <p:cNvPr id="75" name="Google Shape;174;p25">
            <a:extLst>
              <a:ext uri="{FF2B5EF4-FFF2-40B4-BE49-F238E27FC236}">
                <a16:creationId xmlns:a16="http://schemas.microsoft.com/office/drawing/2014/main" id="{BD0AC629-7197-4F4D-BDC0-F99969A9F98D}"/>
              </a:ext>
            </a:extLst>
          </p:cNvPr>
          <p:cNvSpPr/>
          <p:nvPr/>
        </p:nvSpPr>
        <p:spPr>
          <a:xfrm>
            <a:off x="5005554" y="4671249"/>
            <a:ext cx="1776998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173;p25">
            <a:extLst>
              <a:ext uri="{FF2B5EF4-FFF2-40B4-BE49-F238E27FC236}">
                <a16:creationId xmlns:a16="http://schemas.microsoft.com/office/drawing/2014/main" id="{20280C69-B8C3-407A-87DC-9AF6D480F73B}"/>
              </a:ext>
            </a:extLst>
          </p:cNvPr>
          <p:cNvSpPr/>
          <p:nvPr/>
        </p:nvSpPr>
        <p:spPr>
          <a:xfrm>
            <a:off x="6785592" y="4671249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Google Shape;179;p25">
            <a:extLst>
              <a:ext uri="{FF2B5EF4-FFF2-40B4-BE49-F238E27FC236}">
                <a16:creationId xmlns:a16="http://schemas.microsoft.com/office/drawing/2014/main" id="{6EBE325F-DA76-40F2-BD84-2D46531B7C63}"/>
              </a:ext>
            </a:extLst>
          </p:cNvPr>
          <p:cNvSpPr/>
          <p:nvPr/>
        </p:nvSpPr>
        <p:spPr>
          <a:xfrm>
            <a:off x="1516737" y="4680024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6" name="Google Shape;184;p25">
            <a:extLst>
              <a:ext uri="{FF2B5EF4-FFF2-40B4-BE49-F238E27FC236}">
                <a16:creationId xmlns:a16="http://schemas.microsoft.com/office/drawing/2014/main" id="{7851CF3A-FDCE-4B7A-9C45-33F162D399B5}"/>
              </a:ext>
            </a:extLst>
          </p:cNvPr>
          <p:cNvSpPr/>
          <p:nvPr/>
        </p:nvSpPr>
        <p:spPr>
          <a:xfrm>
            <a:off x="3267911" y="4680024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8" name="Google Shape;216;p25">
            <a:extLst>
              <a:ext uri="{FF2B5EF4-FFF2-40B4-BE49-F238E27FC236}">
                <a16:creationId xmlns:a16="http://schemas.microsoft.com/office/drawing/2014/main" id="{C32193AE-44B6-46B6-8A26-340729A90BB8}"/>
              </a:ext>
            </a:extLst>
          </p:cNvPr>
          <p:cNvSpPr/>
          <p:nvPr/>
        </p:nvSpPr>
        <p:spPr>
          <a:xfrm>
            <a:off x="527708" y="4680024"/>
            <a:ext cx="989700" cy="25086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&amp; 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9" name="Google Shape;222;p25">
            <a:extLst>
              <a:ext uri="{FF2B5EF4-FFF2-40B4-BE49-F238E27FC236}">
                <a16:creationId xmlns:a16="http://schemas.microsoft.com/office/drawing/2014/main" id="{6DA28261-0507-4B37-A059-62491160E185}"/>
              </a:ext>
            </a:extLst>
          </p:cNvPr>
          <p:cNvSpPr/>
          <p:nvPr/>
        </p:nvSpPr>
        <p:spPr>
          <a:xfrm rot="5400000" flipH="1">
            <a:off x="3171258" y="1291738"/>
            <a:ext cx="161894" cy="23781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D3E2335-E4ED-472F-B86A-F1662A75B6FA}"/>
              </a:ext>
            </a:extLst>
          </p:cNvPr>
          <p:cNvSpPr txBox="1"/>
          <p:nvPr/>
        </p:nvSpPr>
        <p:spPr>
          <a:xfrm>
            <a:off x="2060323" y="2383655"/>
            <a:ext cx="23809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111" name="Google Shape;209;p25">
            <a:extLst>
              <a:ext uri="{FF2B5EF4-FFF2-40B4-BE49-F238E27FC236}">
                <a16:creationId xmlns:a16="http://schemas.microsoft.com/office/drawing/2014/main" id="{83EC71D9-0569-4ED4-857B-964E178FC373}"/>
              </a:ext>
            </a:extLst>
          </p:cNvPr>
          <p:cNvSpPr/>
          <p:nvPr/>
        </p:nvSpPr>
        <p:spPr>
          <a:xfrm rot="5400000" flipH="1">
            <a:off x="2604156" y="1461632"/>
            <a:ext cx="156828" cy="114147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E1F1C31-A57D-4532-83CD-EA4C52A9C616}"/>
              </a:ext>
            </a:extLst>
          </p:cNvPr>
          <p:cNvSpPr txBox="1"/>
          <p:nvPr/>
        </p:nvSpPr>
        <p:spPr>
          <a:xfrm>
            <a:off x="2202303" y="1928382"/>
            <a:ext cx="989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Plan</a:t>
            </a:r>
          </a:p>
        </p:txBody>
      </p:sp>
      <p:sp>
        <p:nvSpPr>
          <p:cNvPr id="113" name="Google Shape;209;p25">
            <a:extLst>
              <a:ext uri="{FF2B5EF4-FFF2-40B4-BE49-F238E27FC236}">
                <a16:creationId xmlns:a16="http://schemas.microsoft.com/office/drawing/2014/main" id="{FF58923B-7D9D-4276-9D06-A6C976BCD90F}"/>
              </a:ext>
            </a:extLst>
          </p:cNvPr>
          <p:cNvSpPr/>
          <p:nvPr/>
        </p:nvSpPr>
        <p:spPr>
          <a:xfrm rot="5400000" flipH="1">
            <a:off x="5790658" y="1488977"/>
            <a:ext cx="193909" cy="293392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AE93442-0BBF-4D82-A6BC-B59C41E3778F}"/>
              </a:ext>
            </a:extLst>
          </p:cNvPr>
          <p:cNvSpPr txBox="1"/>
          <p:nvPr/>
        </p:nvSpPr>
        <p:spPr>
          <a:xfrm>
            <a:off x="4531752" y="2836397"/>
            <a:ext cx="2703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Plan</a:t>
            </a:r>
          </a:p>
        </p:txBody>
      </p:sp>
      <p:sp>
        <p:nvSpPr>
          <p:cNvPr id="115" name="Google Shape;209;p25">
            <a:extLst>
              <a:ext uri="{FF2B5EF4-FFF2-40B4-BE49-F238E27FC236}">
                <a16:creationId xmlns:a16="http://schemas.microsoft.com/office/drawing/2014/main" id="{EAF7ABBC-A027-4D66-A158-3AA68FB44325}"/>
              </a:ext>
            </a:extLst>
          </p:cNvPr>
          <p:cNvSpPr/>
          <p:nvPr/>
        </p:nvSpPr>
        <p:spPr>
          <a:xfrm rot="5400000" flipH="1">
            <a:off x="4953123" y="1669744"/>
            <a:ext cx="160244" cy="3498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305D3FF-D28C-4175-A548-D99956063C97}"/>
              </a:ext>
            </a:extLst>
          </p:cNvPr>
          <p:cNvSpPr txBox="1"/>
          <p:nvPr/>
        </p:nvSpPr>
        <p:spPr>
          <a:xfrm>
            <a:off x="3546586" y="3313355"/>
            <a:ext cx="3187065" cy="20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Plan</a:t>
            </a:r>
          </a:p>
        </p:txBody>
      </p:sp>
      <p:sp>
        <p:nvSpPr>
          <p:cNvPr id="154" name="Google Shape;209;p25">
            <a:extLst>
              <a:ext uri="{FF2B5EF4-FFF2-40B4-BE49-F238E27FC236}">
                <a16:creationId xmlns:a16="http://schemas.microsoft.com/office/drawing/2014/main" id="{5F001AA5-9361-48BC-B413-8BC34770E3C9}"/>
              </a:ext>
            </a:extLst>
          </p:cNvPr>
          <p:cNvSpPr/>
          <p:nvPr/>
        </p:nvSpPr>
        <p:spPr>
          <a:xfrm rot="5400000" flipH="1">
            <a:off x="7283865" y="3312149"/>
            <a:ext cx="177496" cy="117314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7DCB421-90D2-4DB2-A417-71BCFDB5BDCD}"/>
              </a:ext>
            </a:extLst>
          </p:cNvPr>
          <p:cNvSpPr txBox="1"/>
          <p:nvPr/>
        </p:nvSpPr>
        <p:spPr>
          <a:xfrm>
            <a:off x="6885816" y="3787383"/>
            <a:ext cx="105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Plan</a:t>
            </a:r>
          </a:p>
        </p:txBody>
      </p:sp>
      <p:sp>
        <p:nvSpPr>
          <p:cNvPr id="156" name="Google Shape;209;p25">
            <a:extLst>
              <a:ext uri="{FF2B5EF4-FFF2-40B4-BE49-F238E27FC236}">
                <a16:creationId xmlns:a16="http://schemas.microsoft.com/office/drawing/2014/main" id="{A7A92DBC-F913-48CE-B8FB-9BBF3B586D24}"/>
              </a:ext>
            </a:extLst>
          </p:cNvPr>
          <p:cNvSpPr/>
          <p:nvPr/>
        </p:nvSpPr>
        <p:spPr>
          <a:xfrm rot="5400000" flipH="1">
            <a:off x="6128946" y="3090939"/>
            <a:ext cx="144153" cy="235448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F78106-2DDA-4DA4-823D-0C30F84F8D0D}"/>
              </a:ext>
            </a:extLst>
          </p:cNvPr>
          <p:cNvSpPr txBox="1"/>
          <p:nvPr/>
        </p:nvSpPr>
        <p:spPr>
          <a:xfrm>
            <a:off x="5134882" y="4173519"/>
            <a:ext cx="2243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Plan</a:t>
            </a:r>
          </a:p>
        </p:txBody>
      </p:sp>
      <p:sp>
        <p:nvSpPr>
          <p:cNvPr id="158" name="Google Shape;209;p25">
            <a:extLst>
              <a:ext uri="{FF2B5EF4-FFF2-40B4-BE49-F238E27FC236}">
                <a16:creationId xmlns:a16="http://schemas.microsoft.com/office/drawing/2014/main" id="{3524C189-5192-44DB-AA61-00EB01293F66}"/>
              </a:ext>
            </a:extLst>
          </p:cNvPr>
          <p:cNvSpPr/>
          <p:nvPr/>
        </p:nvSpPr>
        <p:spPr>
          <a:xfrm rot="5400000" flipH="1">
            <a:off x="8185162" y="4493530"/>
            <a:ext cx="140802" cy="5957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22F066-4A1C-4C82-8DDA-EC4B0BD3410D}"/>
              </a:ext>
            </a:extLst>
          </p:cNvPr>
          <p:cNvSpPr txBox="1"/>
          <p:nvPr/>
        </p:nvSpPr>
        <p:spPr>
          <a:xfrm>
            <a:off x="7695701" y="4685661"/>
            <a:ext cx="1119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Plan</a:t>
            </a:r>
          </a:p>
        </p:txBody>
      </p:sp>
      <p:sp>
        <p:nvSpPr>
          <p:cNvPr id="160" name="Google Shape;174;p25">
            <a:extLst>
              <a:ext uri="{FF2B5EF4-FFF2-40B4-BE49-F238E27FC236}">
                <a16:creationId xmlns:a16="http://schemas.microsoft.com/office/drawing/2014/main" id="{CEEE2D19-1B34-463E-84DE-62ED51A07035}"/>
              </a:ext>
            </a:extLst>
          </p:cNvPr>
          <p:cNvSpPr/>
          <p:nvPr/>
        </p:nvSpPr>
        <p:spPr>
          <a:xfrm>
            <a:off x="5005554" y="4392986"/>
            <a:ext cx="1776998" cy="268828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1" name="Google Shape;173;p25">
            <a:extLst>
              <a:ext uri="{FF2B5EF4-FFF2-40B4-BE49-F238E27FC236}">
                <a16:creationId xmlns:a16="http://schemas.microsoft.com/office/drawing/2014/main" id="{39DD242A-007C-48FE-9D76-EFC34BA11F25}"/>
              </a:ext>
            </a:extLst>
          </p:cNvPr>
          <p:cNvSpPr/>
          <p:nvPr/>
        </p:nvSpPr>
        <p:spPr>
          <a:xfrm>
            <a:off x="6785592" y="4392986"/>
            <a:ext cx="1748700" cy="268828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2" name="Google Shape;179;p25">
            <a:extLst>
              <a:ext uri="{FF2B5EF4-FFF2-40B4-BE49-F238E27FC236}">
                <a16:creationId xmlns:a16="http://schemas.microsoft.com/office/drawing/2014/main" id="{71EE0419-92B1-4ABF-B310-B9B844F7CF44}"/>
              </a:ext>
            </a:extLst>
          </p:cNvPr>
          <p:cNvSpPr/>
          <p:nvPr/>
        </p:nvSpPr>
        <p:spPr>
          <a:xfrm>
            <a:off x="1516737" y="4401761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3" name="Google Shape;184;p25">
            <a:extLst>
              <a:ext uri="{FF2B5EF4-FFF2-40B4-BE49-F238E27FC236}">
                <a16:creationId xmlns:a16="http://schemas.microsoft.com/office/drawing/2014/main" id="{3CFD2F25-23B5-4D3C-B4DD-230012A90529}"/>
              </a:ext>
            </a:extLst>
          </p:cNvPr>
          <p:cNvSpPr/>
          <p:nvPr/>
        </p:nvSpPr>
        <p:spPr>
          <a:xfrm>
            <a:off x="3267911" y="4401761"/>
            <a:ext cx="1748700" cy="250861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4" name="Google Shape;216;p25">
            <a:extLst>
              <a:ext uri="{FF2B5EF4-FFF2-40B4-BE49-F238E27FC236}">
                <a16:creationId xmlns:a16="http://schemas.microsoft.com/office/drawing/2014/main" id="{F19AEE5A-F53F-45F7-9631-E2DBFE0C641F}"/>
              </a:ext>
            </a:extLst>
          </p:cNvPr>
          <p:cNvSpPr/>
          <p:nvPr/>
        </p:nvSpPr>
        <p:spPr>
          <a:xfrm>
            <a:off x="527708" y="4401761"/>
            <a:ext cx="989700" cy="25086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Drop Section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5" name="Google Shape;209;p25">
            <a:extLst>
              <a:ext uri="{FF2B5EF4-FFF2-40B4-BE49-F238E27FC236}">
                <a16:creationId xmlns:a16="http://schemas.microsoft.com/office/drawing/2014/main" id="{F90FE10F-8DC6-49DC-9D00-38DC0A8D3F76}"/>
              </a:ext>
            </a:extLst>
          </p:cNvPr>
          <p:cNvSpPr/>
          <p:nvPr/>
        </p:nvSpPr>
        <p:spPr>
          <a:xfrm rot="5400000" flipH="1">
            <a:off x="7010008" y="4222862"/>
            <a:ext cx="140802" cy="5957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FDF15C-4DD4-4264-9D20-6589B375FEB5}"/>
              </a:ext>
            </a:extLst>
          </p:cNvPr>
          <p:cNvSpPr txBox="1"/>
          <p:nvPr/>
        </p:nvSpPr>
        <p:spPr>
          <a:xfrm>
            <a:off x="5958716" y="4405177"/>
            <a:ext cx="2243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99097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4435" y="3316396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4307" y="378519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23602" y="32108"/>
            <a:ext cx="1883291" cy="4036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80" name="Google Shape;180;p25"/>
          <p:cNvSpPr/>
          <p:nvPr/>
        </p:nvSpPr>
        <p:spPr>
          <a:xfrm>
            <a:off x="3283938" y="145651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3789" y="147453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1963366" y="-1894"/>
            <a:ext cx="7172776" cy="5010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700" dirty="0"/>
              <a:t>Iteration 2 (2/10 – 15/10) (ACTUAL)</a:t>
            </a:r>
            <a:endParaRPr sz="2700" dirty="0"/>
          </a:p>
        </p:txBody>
      </p:sp>
      <p:sp>
        <p:nvSpPr>
          <p:cNvPr id="173" name="Google Shape;173;p25"/>
          <p:cNvSpPr/>
          <p:nvPr/>
        </p:nvSpPr>
        <p:spPr>
          <a:xfrm>
            <a:off x="5025392" y="3316396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4033" y="192901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4033" y="239153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4033" y="28538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4033" y="3316396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3890" y="192901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3890" y="239153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3890" y="28538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75207" y="3316396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26219" y="851693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43172" y="1480956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18304" y="192901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25392" y="239153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25392" y="28538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4435" y="1466656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4564" y="192901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4435" y="2391535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4435" y="285388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1754771" y="1410050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35004" y="192901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Bootstrap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Validation</a:t>
            </a:r>
            <a:endParaRPr sz="11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35004" y="239154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 Bid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35004" y="285389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Edit &amp; Drop Bid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35004" y="3316396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Start &amp; Clear Round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35004" y="851693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Token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Validation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26220" y="1159171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2/10 – 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09124" y="1159171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2028" y="1159171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76081" y="1159171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58985" y="1159171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1889" y="1159171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26266" y="1159171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09170" y="1159171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2074" y="1159171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75437" y="1159171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58341" y="1159171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1245" y="1159171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14/10 </a:t>
            </a: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-  15/10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0" y="-73921"/>
            <a:ext cx="1792428" cy="516657"/>
            <a:chOff x="1416969" y="4339883"/>
            <a:chExt cx="1792428" cy="516657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87936" y="4217663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416969" y="4339883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100" dirty="0"/>
                <a:t>  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410062" y="4489504"/>
              <a:ext cx="7664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3589" y="4671874"/>
              <a:ext cx="6265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25264" y="378519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3905" y="378519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75079" y="378519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4876" y="3785199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View Bidding Result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2591855" y="1586457"/>
            <a:ext cx="159708" cy="121716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4058673" y="320753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EC8AB1-1CBD-423A-A612-12606569DBAC}"/>
              </a:ext>
            </a:extLst>
          </p:cNvPr>
          <p:cNvGrpSpPr/>
          <p:nvPr/>
        </p:nvGrpSpPr>
        <p:grpSpPr>
          <a:xfrm>
            <a:off x="2061968" y="2098971"/>
            <a:ext cx="1221968" cy="200055"/>
            <a:chOff x="453915" y="2769307"/>
            <a:chExt cx="714600" cy="200055"/>
          </a:xfrm>
        </p:grpSpPr>
        <p:sp>
          <p:nvSpPr>
            <p:cNvPr id="65" name="Google Shape;219;p25">
              <a:extLst>
                <a:ext uri="{FF2B5EF4-FFF2-40B4-BE49-F238E27FC236}">
                  <a16:creationId xmlns:a16="http://schemas.microsoft.com/office/drawing/2014/main" id="{E268AE42-DC8B-4830-986A-8AD86551BA14}"/>
                </a:ext>
              </a:extLst>
            </p:cNvPr>
            <p:cNvSpPr/>
            <p:nvPr/>
          </p:nvSpPr>
          <p:spPr>
            <a:xfrm rot="5400000" flipH="1">
              <a:off x="732033" y="2510826"/>
              <a:ext cx="143647" cy="69988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746B68-E43B-4D30-A221-F8B3F8A8397D}"/>
                </a:ext>
              </a:extLst>
            </p:cNvPr>
            <p:cNvSpPr txBox="1"/>
            <p:nvPr/>
          </p:nvSpPr>
          <p:spPr>
            <a:xfrm>
              <a:off x="468630" y="2769307"/>
              <a:ext cx="6998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67" name="Google Shape;174;p25">
            <a:extLst>
              <a:ext uri="{FF2B5EF4-FFF2-40B4-BE49-F238E27FC236}">
                <a16:creationId xmlns:a16="http://schemas.microsoft.com/office/drawing/2014/main" id="{6BCF3A14-4604-4100-8B57-6EAADC1A59EC}"/>
              </a:ext>
            </a:extLst>
          </p:cNvPr>
          <p:cNvSpPr/>
          <p:nvPr/>
        </p:nvSpPr>
        <p:spPr>
          <a:xfrm>
            <a:off x="5024885" y="4262383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" name="Google Shape;173;p25">
            <a:extLst>
              <a:ext uri="{FF2B5EF4-FFF2-40B4-BE49-F238E27FC236}">
                <a16:creationId xmlns:a16="http://schemas.microsoft.com/office/drawing/2014/main" id="{2A7C9250-24CD-43B2-AC78-D6F730B5130E}"/>
              </a:ext>
            </a:extLst>
          </p:cNvPr>
          <p:cNvSpPr/>
          <p:nvPr/>
        </p:nvSpPr>
        <p:spPr>
          <a:xfrm>
            <a:off x="6787655" y="4253609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9" name="Google Shape;179;p25">
            <a:extLst>
              <a:ext uri="{FF2B5EF4-FFF2-40B4-BE49-F238E27FC236}">
                <a16:creationId xmlns:a16="http://schemas.microsoft.com/office/drawing/2014/main" id="{BAA19485-04C6-44E8-B3BC-0C315278C283}"/>
              </a:ext>
            </a:extLst>
          </p:cNvPr>
          <p:cNvSpPr/>
          <p:nvPr/>
        </p:nvSpPr>
        <p:spPr>
          <a:xfrm>
            <a:off x="1518800" y="4262384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1" name="Google Shape;184;p25">
            <a:extLst>
              <a:ext uri="{FF2B5EF4-FFF2-40B4-BE49-F238E27FC236}">
                <a16:creationId xmlns:a16="http://schemas.microsoft.com/office/drawing/2014/main" id="{4BDF2C59-94EB-4875-BD51-58D0C064687E}"/>
              </a:ext>
            </a:extLst>
          </p:cNvPr>
          <p:cNvSpPr/>
          <p:nvPr/>
        </p:nvSpPr>
        <p:spPr>
          <a:xfrm>
            <a:off x="3269974" y="4262384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16;p25">
            <a:extLst>
              <a:ext uri="{FF2B5EF4-FFF2-40B4-BE49-F238E27FC236}">
                <a16:creationId xmlns:a16="http://schemas.microsoft.com/office/drawing/2014/main" id="{3E1B65AA-0538-4EEE-8DB2-5A91B7B97339}"/>
              </a:ext>
            </a:extLst>
          </p:cNvPr>
          <p:cNvSpPr/>
          <p:nvPr/>
        </p:nvSpPr>
        <p:spPr>
          <a:xfrm>
            <a:off x="529771" y="4262384"/>
            <a:ext cx="989700" cy="37587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JSON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3" name="Google Shape;222;p25">
            <a:extLst>
              <a:ext uri="{FF2B5EF4-FFF2-40B4-BE49-F238E27FC236}">
                <a16:creationId xmlns:a16="http://schemas.microsoft.com/office/drawing/2014/main" id="{88333388-7D11-4D5E-AEF5-06C4DA1F3231}"/>
              </a:ext>
            </a:extLst>
          </p:cNvPr>
          <p:cNvSpPr/>
          <p:nvPr/>
        </p:nvSpPr>
        <p:spPr>
          <a:xfrm rot="5400000" flipH="1">
            <a:off x="7054887" y="4174205"/>
            <a:ext cx="108612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18;p25">
            <a:extLst>
              <a:ext uri="{FF2B5EF4-FFF2-40B4-BE49-F238E27FC236}">
                <a16:creationId xmlns:a16="http://schemas.microsoft.com/office/drawing/2014/main" id="{17B4CAEF-4890-4786-93A1-6BA84AC57FD4}"/>
              </a:ext>
            </a:extLst>
          </p:cNvPr>
          <p:cNvSpPr/>
          <p:nvPr/>
        </p:nvSpPr>
        <p:spPr>
          <a:xfrm rot="5400000" flipH="1">
            <a:off x="4528869" y="-2775704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0;p25">
            <a:extLst>
              <a:ext uri="{FF2B5EF4-FFF2-40B4-BE49-F238E27FC236}">
                <a16:creationId xmlns:a16="http://schemas.microsoft.com/office/drawing/2014/main" id="{44E33BBA-2AC3-45DC-A243-E7A83718BBE9}"/>
              </a:ext>
            </a:extLst>
          </p:cNvPr>
          <p:cNvSpPr/>
          <p:nvPr/>
        </p:nvSpPr>
        <p:spPr>
          <a:xfrm rot="10800000">
            <a:off x="7921173" y="494075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6" name="Google Shape;210;p25">
            <a:extLst>
              <a:ext uri="{FF2B5EF4-FFF2-40B4-BE49-F238E27FC236}">
                <a16:creationId xmlns:a16="http://schemas.microsoft.com/office/drawing/2014/main" id="{232AACAF-69B5-415D-8BD9-92588CA5EF7F}"/>
              </a:ext>
            </a:extLst>
          </p:cNvPr>
          <p:cNvSpPr/>
          <p:nvPr/>
        </p:nvSpPr>
        <p:spPr>
          <a:xfrm rot="5400000" flipH="1">
            <a:off x="4531890" y="-2771553"/>
            <a:ext cx="142185" cy="699168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19;p25">
            <a:extLst>
              <a:ext uri="{FF2B5EF4-FFF2-40B4-BE49-F238E27FC236}">
                <a16:creationId xmlns:a16="http://schemas.microsoft.com/office/drawing/2014/main" id="{660B9EA5-8510-4EB6-AF23-AF8B938D4512}"/>
              </a:ext>
            </a:extLst>
          </p:cNvPr>
          <p:cNvSpPr/>
          <p:nvPr/>
        </p:nvSpPr>
        <p:spPr>
          <a:xfrm rot="5400000" flipH="1">
            <a:off x="1751661" y="1381842"/>
            <a:ext cx="156285" cy="60925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E732CF-01FA-4FD9-B5F4-DC4B5E30196C}"/>
              </a:ext>
            </a:extLst>
          </p:cNvPr>
          <p:cNvSpPr txBox="1"/>
          <p:nvPr/>
        </p:nvSpPr>
        <p:spPr>
          <a:xfrm>
            <a:off x="1504333" y="1584776"/>
            <a:ext cx="6634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75" name="Google Shape;174;p25">
            <a:extLst>
              <a:ext uri="{FF2B5EF4-FFF2-40B4-BE49-F238E27FC236}">
                <a16:creationId xmlns:a16="http://schemas.microsoft.com/office/drawing/2014/main" id="{BD0AC629-7197-4F4D-BDC0-F99969A9F98D}"/>
              </a:ext>
            </a:extLst>
          </p:cNvPr>
          <p:cNvSpPr/>
          <p:nvPr/>
        </p:nvSpPr>
        <p:spPr>
          <a:xfrm>
            <a:off x="5007617" y="4632714"/>
            <a:ext cx="1776998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173;p25">
            <a:extLst>
              <a:ext uri="{FF2B5EF4-FFF2-40B4-BE49-F238E27FC236}">
                <a16:creationId xmlns:a16="http://schemas.microsoft.com/office/drawing/2014/main" id="{20280C69-B8C3-407A-87DC-9AF6D480F73B}"/>
              </a:ext>
            </a:extLst>
          </p:cNvPr>
          <p:cNvSpPr/>
          <p:nvPr/>
        </p:nvSpPr>
        <p:spPr>
          <a:xfrm>
            <a:off x="6787655" y="4632714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Google Shape;179;p25">
            <a:extLst>
              <a:ext uri="{FF2B5EF4-FFF2-40B4-BE49-F238E27FC236}">
                <a16:creationId xmlns:a16="http://schemas.microsoft.com/office/drawing/2014/main" id="{6EBE325F-DA76-40F2-BD84-2D46531B7C63}"/>
              </a:ext>
            </a:extLst>
          </p:cNvPr>
          <p:cNvSpPr/>
          <p:nvPr/>
        </p:nvSpPr>
        <p:spPr>
          <a:xfrm>
            <a:off x="1518800" y="4641489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6" name="Google Shape;184;p25">
            <a:extLst>
              <a:ext uri="{FF2B5EF4-FFF2-40B4-BE49-F238E27FC236}">
                <a16:creationId xmlns:a16="http://schemas.microsoft.com/office/drawing/2014/main" id="{7851CF3A-FDCE-4B7A-9C45-33F162D399B5}"/>
              </a:ext>
            </a:extLst>
          </p:cNvPr>
          <p:cNvSpPr/>
          <p:nvPr/>
        </p:nvSpPr>
        <p:spPr>
          <a:xfrm>
            <a:off x="3269974" y="4641489"/>
            <a:ext cx="1748700" cy="375877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8" name="Google Shape;216;p25">
            <a:extLst>
              <a:ext uri="{FF2B5EF4-FFF2-40B4-BE49-F238E27FC236}">
                <a16:creationId xmlns:a16="http://schemas.microsoft.com/office/drawing/2014/main" id="{C32193AE-44B6-46B6-8A26-340729A90BB8}"/>
              </a:ext>
            </a:extLst>
          </p:cNvPr>
          <p:cNvSpPr/>
          <p:nvPr/>
        </p:nvSpPr>
        <p:spPr>
          <a:xfrm>
            <a:off x="529771" y="4641489"/>
            <a:ext cx="989700" cy="37587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&amp; 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9" name="Google Shape;222;p25">
            <a:extLst>
              <a:ext uri="{FF2B5EF4-FFF2-40B4-BE49-F238E27FC236}">
                <a16:creationId xmlns:a16="http://schemas.microsoft.com/office/drawing/2014/main" id="{6DA28261-0507-4B37-A059-62491160E185}"/>
              </a:ext>
            </a:extLst>
          </p:cNvPr>
          <p:cNvSpPr/>
          <p:nvPr/>
        </p:nvSpPr>
        <p:spPr>
          <a:xfrm rot="5400000" flipH="1">
            <a:off x="3456919" y="1147523"/>
            <a:ext cx="159708" cy="29472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9BA6E79-732F-4F66-8B55-FD3EC6F6EA10}"/>
              </a:ext>
            </a:extLst>
          </p:cNvPr>
          <p:cNvGrpSpPr/>
          <p:nvPr/>
        </p:nvGrpSpPr>
        <p:grpSpPr>
          <a:xfrm>
            <a:off x="2060323" y="2525101"/>
            <a:ext cx="2947294" cy="200055"/>
            <a:chOff x="506719" y="2769307"/>
            <a:chExt cx="711792" cy="200055"/>
          </a:xfrm>
        </p:grpSpPr>
        <p:sp>
          <p:nvSpPr>
            <p:cNvPr id="121" name="Google Shape;219;p25">
              <a:extLst>
                <a:ext uri="{FF2B5EF4-FFF2-40B4-BE49-F238E27FC236}">
                  <a16:creationId xmlns:a16="http://schemas.microsoft.com/office/drawing/2014/main" id="{85646679-C48B-4A4E-B740-E3919268D948}"/>
                </a:ext>
              </a:extLst>
            </p:cNvPr>
            <p:cNvSpPr/>
            <p:nvPr/>
          </p:nvSpPr>
          <p:spPr>
            <a:xfrm rot="5400000" flipH="1">
              <a:off x="783379" y="2512285"/>
              <a:ext cx="158472" cy="71179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D3E2335-E4ED-472F-B86A-F1662A75B6FA}"/>
                </a:ext>
              </a:extLst>
            </p:cNvPr>
            <p:cNvSpPr txBox="1"/>
            <p:nvPr/>
          </p:nvSpPr>
          <p:spPr>
            <a:xfrm>
              <a:off x="513193" y="2769307"/>
              <a:ext cx="7053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24" name="Google Shape;222;p25">
            <a:extLst>
              <a:ext uri="{FF2B5EF4-FFF2-40B4-BE49-F238E27FC236}">
                <a16:creationId xmlns:a16="http://schemas.microsoft.com/office/drawing/2014/main" id="{C3177C74-0D1E-4715-A1D9-71208AD54C1E}"/>
              </a:ext>
            </a:extLst>
          </p:cNvPr>
          <p:cNvSpPr/>
          <p:nvPr/>
        </p:nvSpPr>
        <p:spPr>
          <a:xfrm rot="5400000" flipH="1">
            <a:off x="5819470" y="2210623"/>
            <a:ext cx="159708" cy="17353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0021D7-D10F-4BDF-804A-73BB0E713907}"/>
              </a:ext>
            </a:extLst>
          </p:cNvPr>
          <p:cNvGrpSpPr/>
          <p:nvPr/>
        </p:nvGrpSpPr>
        <p:grpSpPr>
          <a:xfrm>
            <a:off x="5043172" y="2982234"/>
            <a:ext cx="1730792" cy="200055"/>
            <a:chOff x="544544" y="2769307"/>
            <a:chExt cx="623971" cy="200055"/>
          </a:xfrm>
        </p:grpSpPr>
        <p:sp>
          <p:nvSpPr>
            <p:cNvPr id="126" name="Google Shape;219;p25">
              <a:extLst>
                <a:ext uri="{FF2B5EF4-FFF2-40B4-BE49-F238E27FC236}">
                  <a16:creationId xmlns:a16="http://schemas.microsoft.com/office/drawing/2014/main" id="{5E0C7994-73FD-49F9-ADD9-13E56B5B377C}"/>
                </a:ext>
              </a:extLst>
            </p:cNvPr>
            <p:cNvSpPr/>
            <p:nvPr/>
          </p:nvSpPr>
          <p:spPr>
            <a:xfrm rot="5400000" flipH="1">
              <a:off x="771029" y="2562460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5C34BA-1910-473A-88B5-01B0A54FAEE0}"/>
                </a:ext>
              </a:extLst>
            </p:cNvPr>
            <p:cNvSpPr txBox="1"/>
            <p:nvPr/>
          </p:nvSpPr>
          <p:spPr>
            <a:xfrm>
              <a:off x="635405" y="2769307"/>
              <a:ext cx="5331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28" name="Google Shape;222;p25">
            <a:extLst>
              <a:ext uri="{FF2B5EF4-FFF2-40B4-BE49-F238E27FC236}">
                <a16:creationId xmlns:a16="http://schemas.microsoft.com/office/drawing/2014/main" id="{A8BA0DFC-E0A7-49FB-B852-C5FE0E697DB3}"/>
              </a:ext>
            </a:extLst>
          </p:cNvPr>
          <p:cNvSpPr/>
          <p:nvPr/>
        </p:nvSpPr>
        <p:spPr>
          <a:xfrm rot="5400000" flipH="1">
            <a:off x="4944469" y="1208314"/>
            <a:ext cx="159708" cy="46668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20577F2-915E-4832-888E-164510269135}"/>
              </a:ext>
            </a:extLst>
          </p:cNvPr>
          <p:cNvGrpSpPr/>
          <p:nvPr/>
        </p:nvGrpSpPr>
        <p:grpSpPr>
          <a:xfrm>
            <a:off x="2692028" y="3425455"/>
            <a:ext cx="4665714" cy="200055"/>
            <a:chOff x="536928" y="2749104"/>
            <a:chExt cx="694390" cy="200055"/>
          </a:xfrm>
        </p:grpSpPr>
        <p:sp>
          <p:nvSpPr>
            <p:cNvPr id="130" name="Google Shape;219;p25">
              <a:extLst>
                <a:ext uri="{FF2B5EF4-FFF2-40B4-BE49-F238E27FC236}">
                  <a16:creationId xmlns:a16="http://schemas.microsoft.com/office/drawing/2014/main" id="{BB4E9F08-9B1D-46A8-BFFA-E74956FA0883}"/>
                </a:ext>
              </a:extLst>
            </p:cNvPr>
            <p:cNvSpPr/>
            <p:nvPr/>
          </p:nvSpPr>
          <p:spPr>
            <a:xfrm rot="5400000" flipH="1">
              <a:off x="814028" y="2523768"/>
              <a:ext cx="140190" cy="6943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4B31077-BC1E-4898-9841-CFEBF1224C6C}"/>
                </a:ext>
              </a:extLst>
            </p:cNvPr>
            <p:cNvSpPr txBox="1"/>
            <p:nvPr/>
          </p:nvSpPr>
          <p:spPr>
            <a:xfrm>
              <a:off x="635405" y="2749104"/>
              <a:ext cx="5331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6789C67-511A-4EFF-B438-86C9943EDD2E}"/>
              </a:ext>
            </a:extLst>
          </p:cNvPr>
          <p:cNvGrpSpPr/>
          <p:nvPr/>
        </p:nvGrpSpPr>
        <p:grpSpPr>
          <a:xfrm>
            <a:off x="2692028" y="3447803"/>
            <a:ext cx="4665714" cy="200055"/>
            <a:chOff x="536928" y="2781204"/>
            <a:chExt cx="694390" cy="200055"/>
          </a:xfrm>
        </p:grpSpPr>
        <p:sp>
          <p:nvSpPr>
            <p:cNvPr id="133" name="Google Shape;219;p25">
              <a:extLst>
                <a:ext uri="{FF2B5EF4-FFF2-40B4-BE49-F238E27FC236}">
                  <a16:creationId xmlns:a16="http://schemas.microsoft.com/office/drawing/2014/main" id="{88411557-572C-4814-B745-85A25AB9B429}"/>
                </a:ext>
              </a:extLst>
            </p:cNvPr>
            <p:cNvSpPr/>
            <p:nvPr/>
          </p:nvSpPr>
          <p:spPr>
            <a:xfrm rot="5400000" flipH="1">
              <a:off x="814028" y="2523768"/>
              <a:ext cx="140190" cy="6943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0D825F-9823-4F4E-B8AD-38C18AB476F9}"/>
                </a:ext>
              </a:extLst>
            </p:cNvPr>
            <p:cNvSpPr txBox="1"/>
            <p:nvPr/>
          </p:nvSpPr>
          <p:spPr>
            <a:xfrm>
              <a:off x="635405" y="2781204"/>
              <a:ext cx="5331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35" name="Google Shape;222;p25">
            <a:extLst>
              <a:ext uri="{FF2B5EF4-FFF2-40B4-BE49-F238E27FC236}">
                <a16:creationId xmlns:a16="http://schemas.microsoft.com/office/drawing/2014/main" id="{070216D0-994B-4999-A2E3-D7C5528D2F38}"/>
              </a:ext>
            </a:extLst>
          </p:cNvPr>
          <p:cNvSpPr/>
          <p:nvPr/>
        </p:nvSpPr>
        <p:spPr>
          <a:xfrm rot="5400000" flipH="1">
            <a:off x="7032844" y="3785548"/>
            <a:ext cx="170091" cy="4740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4A7CE88-150D-408C-9317-29ADC534E98F}"/>
              </a:ext>
            </a:extLst>
          </p:cNvPr>
          <p:cNvGrpSpPr/>
          <p:nvPr/>
        </p:nvGrpSpPr>
        <p:grpSpPr>
          <a:xfrm>
            <a:off x="6666901" y="3922535"/>
            <a:ext cx="786741" cy="200055"/>
            <a:chOff x="450511" y="2770451"/>
            <a:chExt cx="1181275" cy="187843"/>
          </a:xfrm>
        </p:grpSpPr>
        <p:sp>
          <p:nvSpPr>
            <p:cNvPr id="137" name="Google Shape;219;p25">
              <a:extLst>
                <a:ext uri="{FF2B5EF4-FFF2-40B4-BE49-F238E27FC236}">
                  <a16:creationId xmlns:a16="http://schemas.microsoft.com/office/drawing/2014/main" id="{86C192F0-1611-4A92-BAF8-9335DDA6908A}"/>
                </a:ext>
              </a:extLst>
            </p:cNvPr>
            <p:cNvSpPr/>
            <p:nvPr/>
          </p:nvSpPr>
          <p:spPr>
            <a:xfrm rot="5400000" flipH="1">
              <a:off x="981165" y="2435034"/>
              <a:ext cx="147965" cy="8557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08E954-4675-4079-B417-F66463CF567D}"/>
                </a:ext>
              </a:extLst>
            </p:cNvPr>
            <p:cNvSpPr txBox="1"/>
            <p:nvPr/>
          </p:nvSpPr>
          <p:spPr>
            <a:xfrm>
              <a:off x="450511" y="2770451"/>
              <a:ext cx="1181275" cy="187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39" name="Google Shape;222;p25">
            <a:extLst>
              <a:ext uri="{FF2B5EF4-FFF2-40B4-BE49-F238E27FC236}">
                <a16:creationId xmlns:a16="http://schemas.microsoft.com/office/drawing/2014/main" id="{6509F8FD-BF44-492A-9E60-5A2D92C1D483}"/>
              </a:ext>
            </a:extLst>
          </p:cNvPr>
          <p:cNvSpPr/>
          <p:nvPr/>
        </p:nvSpPr>
        <p:spPr>
          <a:xfrm rot="5400000" flipH="1">
            <a:off x="6685413" y="3280255"/>
            <a:ext cx="158507" cy="231301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3DFA438-75B8-4D00-ACEE-A371CD4E45F2}"/>
              </a:ext>
            </a:extLst>
          </p:cNvPr>
          <p:cNvGrpSpPr/>
          <p:nvPr/>
        </p:nvGrpSpPr>
        <p:grpSpPr>
          <a:xfrm>
            <a:off x="5601949" y="4341063"/>
            <a:ext cx="2319224" cy="198551"/>
            <a:chOff x="544544" y="2769307"/>
            <a:chExt cx="609256" cy="200055"/>
          </a:xfrm>
        </p:grpSpPr>
        <p:sp>
          <p:nvSpPr>
            <p:cNvPr id="141" name="Google Shape;219;p25">
              <a:extLst>
                <a:ext uri="{FF2B5EF4-FFF2-40B4-BE49-F238E27FC236}">
                  <a16:creationId xmlns:a16="http://schemas.microsoft.com/office/drawing/2014/main" id="{0B3BD30B-AA07-4B80-8DB9-119150CA16BD}"/>
                </a:ext>
              </a:extLst>
            </p:cNvPr>
            <p:cNvSpPr/>
            <p:nvPr/>
          </p:nvSpPr>
          <p:spPr>
            <a:xfrm rot="5400000" flipH="1">
              <a:off x="771029" y="2562460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42381AB-EFB4-4037-863F-A3611229860C}"/>
                </a:ext>
              </a:extLst>
            </p:cNvPr>
            <p:cNvSpPr txBox="1"/>
            <p:nvPr/>
          </p:nvSpPr>
          <p:spPr>
            <a:xfrm>
              <a:off x="635405" y="2769307"/>
              <a:ext cx="511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43" name="Google Shape;222;p25">
            <a:extLst>
              <a:ext uri="{FF2B5EF4-FFF2-40B4-BE49-F238E27FC236}">
                <a16:creationId xmlns:a16="http://schemas.microsoft.com/office/drawing/2014/main" id="{0DB833D7-D12C-4FE0-9C9D-5DBAA269107F}"/>
              </a:ext>
            </a:extLst>
          </p:cNvPr>
          <p:cNvSpPr/>
          <p:nvPr/>
        </p:nvSpPr>
        <p:spPr>
          <a:xfrm rot="5400000" flipH="1">
            <a:off x="8139067" y="4545394"/>
            <a:ext cx="169863" cy="5667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B01E07C-43CF-420C-A36B-468E9F03F1D9}"/>
              </a:ext>
            </a:extLst>
          </p:cNvPr>
          <p:cNvGrpSpPr/>
          <p:nvPr/>
        </p:nvGrpSpPr>
        <p:grpSpPr>
          <a:xfrm>
            <a:off x="7740650" y="4727598"/>
            <a:ext cx="873579" cy="200055"/>
            <a:chOff x="469072" y="2769307"/>
            <a:chExt cx="1097205" cy="188096"/>
          </a:xfrm>
        </p:grpSpPr>
        <p:sp>
          <p:nvSpPr>
            <p:cNvPr id="145" name="Google Shape;219;p25">
              <a:extLst>
                <a:ext uri="{FF2B5EF4-FFF2-40B4-BE49-F238E27FC236}">
                  <a16:creationId xmlns:a16="http://schemas.microsoft.com/office/drawing/2014/main" id="{D8A97C05-D206-456B-B718-21D5FE6389B7}"/>
                </a:ext>
              </a:extLst>
            </p:cNvPr>
            <p:cNvSpPr/>
            <p:nvPr/>
          </p:nvSpPr>
          <p:spPr>
            <a:xfrm rot="5400000" flipH="1">
              <a:off x="943018" y="2468374"/>
              <a:ext cx="168458" cy="8096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3A7CDE-CA2B-41C0-99BA-35DB2724D6E1}"/>
                </a:ext>
              </a:extLst>
            </p:cNvPr>
            <p:cNvSpPr txBox="1"/>
            <p:nvPr/>
          </p:nvSpPr>
          <p:spPr>
            <a:xfrm>
              <a:off x="469072" y="2769307"/>
              <a:ext cx="1097205" cy="18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61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90719" y="17132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2364235" y="57781"/>
            <a:ext cx="6779765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3 (16/10 – 29/10)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3202834" y="881482"/>
            <a:ext cx="150651" cy="2331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Drop Section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JSON Test Cases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Start Round 2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Additional features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26/10-27/10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28/10 -  29/10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192738" y="11648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79573" y="268531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3" name="Google Shape;222;p25">
            <a:extLst>
              <a:ext uri="{FF2B5EF4-FFF2-40B4-BE49-F238E27FC236}">
                <a16:creationId xmlns:a16="http://schemas.microsoft.com/office/drawing/2014/main" id="{8B4EDB8E-8555-468C-89C3-077D8D350AE4}"/>
              </a:ext>
            </a:extLst>
          </p:cNvPr>
          <p:cNvSpPr/>
          <p:nvPr/>
        </p:nvSpPr>
        <p:spPr>
          <a:xfrm rot="5400000" flipH="1">
            <a:off x="7003318" y="2210378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A661C62C-8CC0-4079-BA42-7C6FFB5EAEE9}"/>
              </a:ext>
            </a:extLst>
          </p:cNvPr>
          <p:cNvSpPr/>
          <p:nvPr/>
        </p:nvSpPr>
        <p:spPr>
          <a:xfrm rot="5400000" flipH="1">
            <a:off x="7597488" y="405901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22;p25">
            <a:extLst>
              <a:ext uri="{FF2B5EF4-FFF2-40B4-BE49-F238E27FC236}">
                <a16:creationId xmlns:a16="http://schemas.microsoft.com/office/drawing/2014/main" id="{5E124370-F1DB-4C49-8B05-D694636AB470}"/>
              </a:ext>
            </a:extLst>
          </p:cNvPr>
          <p:cNvSpPr/>
          <p:nvPr/>
        </p:nvSpPr>
        <p:spPr>
          <a:xfrm rot="5400000" flipH="1">
            <a:off x="4360949" y="2853796"/>
            <a:ext cx="168377" cy="116503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D20B4AD6-7068-4453-88F9-F795E12511E1}"/>
              </a:ext>
            </a:extLst>
          </p:cNvPr>
          <p:cNvSpPr/>
          <p:nvPr/>
        </p:nvSpPr>
        <p:spPr>
          <a:xfrm rot="5400000" flipH="1">
            <a:off x="4662477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" name="Google Shape;222;p25">
            <a:extLst>
              <a:ext uri="{FF2B5EF4-FFF2-40B4-BE49-F238E27FC236}">
                <a16:creationId xmlns:a16="http://schemas.microsoft.com/office/drawing/2014/main" id="{7C00FB2F-44E5-4AF2-BF3B-6783211C298F}"/>
              </a:ext>
            </a:extLst>
          </p:cNvPr>
          <p:cNvSpPr/>
          <p:nvPr/>
        </p:nvSpPr>
        <p:spPr>
          <a:xfrm rot="5400000" flipH="1">
            <a:off x="5822740" y="3023179"/>
            <a:ext cx="160359" cy="174269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9" name="Google Shape;174;p25">
            <a:extLst>
              <a:ext uri="{FF2B5EF4-FFF2-40B4-BE49-F238E27FC236}">
                <a16:creationId xmlns:a16="http://schemas.microsoft.com/office/drawing/2014/main" id="{C5FE5629-B01F-410A-BDB8-8CCFF83E8EA1}"/>
              </a:ext>
            </a:extLst>
          </p:cNvPr>
          <p:cNvSpPr/>
          <p:nvPr/>
        </p:nvSpPr>
        <p:spPr>
          <a:xfrm>
            <a:off x="6779372" y="459954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1" name="Google Shape;173;p25">
            <a:extLst>
              <a:ext uri="{FF2B5EF4-FFF2-40B4-BE49-F238E27FC236}">
                <a16:creationId xmlns:a16="http://schemas.microsoft.com/office/drawing/2014/main" id="{058C1089-1171-4096-9F65-3591E65CBCFF}"/>
              </a:ext>
            </a:extLst>
          </p:cNvPr>
          <p:cNvSpPr/>
          <p:nvPr/>
        </p:nvSpPr>
        <p:spPr>
          <a:xfrm>
            <a:off x="5030329" y="459954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Google Shape;179;p25">
            <a:extLst>
              <a:ext uri="{FF2B5EF4-FFF2-40B4-BE49-F238E27FC236}">
                <a16:creationId xmlns:a16="http://schemas.microsoft.com/office/drawing/2014/main" id="{B357A6D4-E921-4BCC-96AF-48AEAB4CC574}"/>
              </a:ext>
            </a:extLst>
          </p:cNvPr>
          <p:cNvSpPr/>
          <p:nvPr/>
        </p:nvSpPr>
        <p:spPr>
          <a:xfrm>
            <a:off x="1528970" y="459954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5" name="Google Shape;184;p25">
            <a:extLst>
              <a:ext uri="{FF2B5EF4-FFF2-40B4-BE49-F238E27FC236}">
                <a16:creationId xmlns:a16="http://schemas.microsoft.com/office/drawing/2014/main" id="{9CF80131-20EF-4D56-83F9-89B68AA5E713}"/>
              </a:ext>
            </a:extLst>
          </p:cNvPr>
          <p:cNvSpPr/>
          <p:nvPr/>
        </p:nvSpPr>
        <p:spPr>
          <a:xfrm>
            <a:off x="3280144" y="459954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Google Shape;216;p25">
            <a:extLst>
              <a:ext uri="{FF2B5EF4-FFF2-40B4-BE49-F238E27FC236}">
                <a16:creationId xmlns:a16="http://schemas.microsoft.com/office/drawing/2014/main" id="{9AE050D5-4D6E-4861-8A6D-C5AD08E4F9E4}"/>
              </a:ext>
            </a:extLst>
          </p:cNvPr>
          <p:cNvSpPr/>
          <p:nvPr/>
        </p:nvSpPr>
        <p:spPr>
          <a:xfrm>
            <a:off x="539941" y="459954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6" name="Google Shape;222;p25">
            <a:extLst>
              <a:ext uri="{FF2B5EF4-FFF2-40B4-BE49-F238E27FC236}">
                <a16:creationId xmlns:a16="http://schemas.microsoft.com/office/drawing/2014/main" id="{52672EFA-1EAA-4F5B-945C-D46DE26C5B20}"/>
              </a:ext>
            </a:extLst>
          </p:cNvPr>
          <p:cNvSpPr/>
          <p:nvPr/>
        </p:nvSpPr>
        <p:spPr>
          <a:xfrm rot="5400000" flipH="1">
            <a:off x="8174749" y="4542359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280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309282" y="4048084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4 (30/10 – 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</a:p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Preparation</a:t>
            </a: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Fixing features &amp; UI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5/11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670800" y="1515928"/>
            <a:ext cx="852168" cy="300304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411301" y="3993243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6984821" y="1988685"/>
            <a:ext cx="173844" cy="291703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90126" y="26667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5247156" y="220160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95297F9D-6E5C-465F-A489-40EC95625F1A}"/>
              </a:ext>
            </a:extLst>
          </p:cNvPr>
          <p:cNvSpPr/>
          <p:nvPr/>
        </p:nvSpPr>
        <p:spPr>
          <a:xfrm rot="5400000" flipH="1">
            <a:off x="5246854" y="26845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2" name="Google Shape;222;p25">
            <a:extLst>
              <a:ext uri="{FF2B5EF4-FFF2-40B4-BE49-F238E27FC236}">
                <a16:creationId xmlns:a16="http://schemas.microsoft.com/office/drawing/2014/main" id="{E142F8EC-850F-4803-93D7-981277B2D540}"/>
              </a:ext>
            </a:extLst>
          </p:cNvPr>
          <p:cNvSpPr/>
          <p:nvPr/>
        </p:nvSpPr>
        <p:spPr>
          <a:xfrm rot="5400000" flipH="1">
            <a:off x="3202229" y="1468443"/>
            <a:ext cx="150650" cy="11704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3" name="Google Shape;222;p25">
            <a:extLst>
              <a:ext uri="{FF2B5EF4-FFF2-40B4-BE49-F238E27FC236}">
                <a16:creationId xmlns:a16="http://schemas.microsoft.com/office/drawing/2014/main" id="{519F2896-3B25-4E7D-B935-0A4EE58F945A}"/>
              </a:ext>
            </a:extLst>
          </p:cNvPr>
          <p:cNvSpPr/>
          <p:nvPr/>
        </p:nvSpPr>
        <p:spPr>
          <a:xfrm rot="5400000" flipH="1">
            <a:off x="3789350" y="1898341"/>
            <a:ext cx="150650" cy="116315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21AF84C9-2A5E-4089-B471-3807B49A2E20}"/>
              </a:ext>
            </a:extLst>
          </p:cNvPr>
          <p:cNvSpPr/>
          <p:nvPr/>
        </p:nvSpPr>
        <p:spPr>
          <a:xfrm rot="5400000" flipH="1">
            <a:off x="2904945" y="267712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5" name="Google Shape;222;p25">
            <a:extLst>
              <a:ext uri="{FF2B5EF4-FFF2-40B4-BE49-F238E27FC236}">
                <a16:creationId xmlns:a16="http://schemas.microsoft.com/office/drawing/2014/main" id="{E3C8CF3C-94C6-4082-8ABB-EAE52118896C}"/>
              </a:ext>
            </a:extLst>
          </p:cNvPr>
          <p:cNvSpPr/>
          <p:nvPr/>
        </p:nvSpPr>
        <p:spPr>
          <a:xfrm rot="5400000" flipH="1">
            <a:off x="1742423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600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71584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20294" y="2244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5042020" y="-1985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5 (9/11 – 19/11)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620538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620538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70395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70395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622724" y="16216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121769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21897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121897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70940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71069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70940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31509" y="2698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&amp; Submission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31509" y="3161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31509" y="1621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5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638902" y="12774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620433" y="1436880"/>
            <a:ext cx="156027" cy="1563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622725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10/11</a:t>
            </a: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205629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11/11</a:t>
            </a: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788533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372586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955490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538394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15/11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122770" y="1929103"/>
            <a:ext cx="85781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5985813" y="1929103"/>
            <a:ext cx="885066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871942" y="19291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762240" y="1927832"/>
            <a:ext cx="852168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793100-4AB8-4FC4-9045-0A24DC045B85}"/>
              </a:ext>
            </a:extLst>
          </p:cNvPr>
          <p:cNvGrpSpPr/>
          <p:nvPr/>
        </p:nvGrpSpPr>
        <p:grpSpPr>
          <a:xfrm>
            <a:off x="6373307" y="3794262"/>
            <a:ext cx="2220978" cy="479378"/>
            <a:chOff x="6259606" y="4581514"/>
            <a:chExt cx="2220978" cy="47937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0F46912-D8E9-436A-BA3F-81D58B34BEF0}"/>
                </a:ext>
              </a:extLst>
            </p:cNvPr>
            <p:cNvSpPr/>
            <p:nvPr/>
          </p:nvSpPr>
          <p:spPr>
            <a:xfrm>
              <a:off x="6259606" y="4636355"/>
              <a:ext cx="2220978" cy="424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D37F35-2212-4F35-8B85-02ECC08A0859}"/>
                </a:ext>
              </a:extLst>
            </p:cNvPr>
            <p:cNvGrpSpPr/>
            <p:nvPr/>
          </p:nvGrpSpPr>
          <p:grpSpPr>
            <a:xfrm>
              <a:off x="6361625" y="4581514"/>
              <a:ext cx="2002353" cy="462371"/>
              <a:chOff x="1212197" y="4427244"/>
              <a:chExt cx="2002353" cy="462371"/>
            </a:xfrm>
          </p:grpSpPr>
          <p:sp>
            <p:nvSpPr>
              <p:cNvPr id="88" name="Google Shape;211;p25">
                <a:extLst>
                  <a:ext uri="{FF2B5EF4-FFF2-40B4-BE49-F238E27FC236}">
                    <a16:creationId xmlns:a16="http://schemas.microsoft.com/office/drawing/2014/main" id="{B8DF55BA-358F-4C43-BFA0-A78151CF1790}"/>
                  </a:ext>
                </a:extLst>
              </p:cNvPr>
              <p:cNvSpPr/>
              <p:nvPr/>
            </p:nvSpPr>
            <p:spPr>
              <a:xfrm rot="5400000" flipH="1">
                <a:off x="2586907" y="4044668"/>
                <a:ext cx="149561" cy="109336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89" name="Google Shape;210;p25">
                <a:extLst>
                  <a:ext uri="{FF2B5EF4-FFF2-40B4-BE49-F238E27FC236}">
                    <a16:creationId xmlns:a16="http://schemas.microsoft.com/office/drawing/2014/main" id="{5F15B230-4CA4-48D3-897D-6050F2991CC3}"/>
                  </a:ext>
                </a:extLst>
              </p:cNvPr>
              <p:cNvSpPr/>
              <p:nvPr/>
            </p:nvSpPr>
            <p:spPr>
              <a:xfrm rot="5400000" flipH="1">
                <a:off x="2593089" y="4248988"/>
                <a:ext cx="149561" cy="109336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91" name="Google Shape;94;p17">
                <a:extLst>
                  <a:ext uri="{FF2B5EF4-FFF2-40B4-BE49-F238E27FC236}">
                    <a16:creationId xmlns:a16="http://schemas.microsoft.com/office/drawing/2014/main" id="{F36C2E6E-00FD-4847-80EF-6E06799C8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2197" y="4427244"/>
                <a:ext cx="1222146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9pPr>
              </a:lstStyle>
              <a:p>
                <a:r>
                  <a:rPr lang="en-SG" sz="1600" dirty="0"/>
                  <a:t>LEGEND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B6983B-B3BF-48EC-AA97-8AFD391FE1FD}"/>
                  </a:ext>
                </a:extLst>
              </p:cNvPr>
              <p:cNvSpPr txBox="1"/>
              <p:nvPr/>
            </p:nvSpPr>
            <p:spPr>
              <a:xfrm>
                <a:off x="2306204" y="4482085"/>
                <a:ext cx="7664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PLANNED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98BC862-6D57-4BF9-B7E1-AD9367D6A6D0}"/>
                  </a:ext>
                </a:extLst>
              </p:cNvPr>
              <p:cNvSpPr txBox="1"/>
              <p:nvPr/>
            </p:nvSpPr>
            <p:spPr>
              <a:xfrm>
                <a:off x="2358742" y="4674171"/>
                <a:ext cx="6265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bg1"/>
                    </a:solidFill>
                  </a:rPr>
                  <a:t>ACTUAL</a:t>
                </a:r>
              </a:p>
            </p:txBody>
          </p:sp>
        </p:grp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3588411" y="309055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8112643" y="2949897"/>
            <a:ext cx="151426" cy="86269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B69EEC0D-5ED0-441F-94BF-5C26ADEFBD6F}"/>
              </a:ext>
            </a:extLst>
          </p:cNvPr>
          <p:cNvSpPr/>
          <p:nvPr/>
        </p:nvSpPr>
        <p:spPr>
          <a:xfrm rot="5400000" flipH="1">
            <a:off x="6338888" y="2501925"/>
            <a:ext cx="168683" cy="88529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6005AD8A-624C-497D-A4BF-60744CA87DAC}"/>
              </a:ext>
            </a:extLst>
          </p:cNvPr>
          <p:cNvSpPr/>
          <p:nvPr/>
        </p:nvSpPr>
        <p:spPr>
          <a:xfrm rot="5400000" flipH="1">
            <a:off x="5037195" y="-1034026"/>
            <a:ext cx="173930" cy="69705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9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 are your milestones?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05065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1 – PM Review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2 – In-class Demo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3 – User Acceptance Test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4 – Deployment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5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0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68782" y="19128"/>
            <a:ext cx="6014400" cy="6869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Critical Path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923FA-5986-49C9-8124-626E82815592}"/>
              </a:ext>
            </a:extLst>
          </p:cNvPr>
          <p:cNvGrpSpPr/>
          <p:nvPr/>
        </p:nvGrpSpPr>
        <p:grpSpPr>
          <a:xfrm>
            <a:off x="237870" y="768348"/>
            <a:ext cx="1286459" cy="1034957"/>
            <a:chOff x="94815" y="2489050"/>
            <a:chExt cx="1286459" cy="1034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D35A2D-89F3-4190-95D2-32C751B43EEE}"/>
                </a:ext>
              </a:extLst>
            </p:cNvPr>
            <p:cNvGrpSpPr/>
            <p:nvPr/>
          </p:nvGrpSpPr>
          <p:grpSpPr>
            <a:xfrm>
              <a:off x="94815" y="2489050"/>
              <a:ext cx="1286459" cy="1014730"/>
              <a:chOff x="94815" y="2489050"/>
              <a:chExt cx="1286459" cy="10147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689E-CB4A-411B-B302-D76451537649}"/>
                  </a:ext>
                </a:extLst>
              </p:cNvPr>
              <p:cNvSpPr txBox="1"/>
              <p:nvPr/>
            </p:nvSpPr>
            <p:spPr>
              <a:xfrm>
                <a:off x="94924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5357-899B-4A5D-8725-601C6637D434}"/>
                  </a:ext>
                </a:extLst>
              </p:cNvPr>
              <p:cNvSpPr txBox="1"/>
              <p:nvPr/>
            </p:nvSpPr>
            <p:spPr>
              <a:xfrm>
                <a:off x="94815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EFCFA-EE49-49B8-B9D9-5C6BE94D3EB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1C5F46-6DFD-4186-B547-EC185F39C6F3}"/>
                  </a:ext>
                </a:extLst>
              </p:cNvPr>
              <p:cNvSpPr txBox="1"/>
              <p:nvPr/>
            </p:nvSpPr>
            <p:spPr>
              <a:xfrm>
                <a:off x="103736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7EF4DE-3FF5-41E1-B67F-77CA57EABB9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75C80-E7B7-4B47-980A-301BFF7CD211}"/>
                </a:ext>
              </a:extLst>
            </p:cNvPr>
            <p:cNvSpPr txBox="1"/>
            <p:nvPr/>
          </p:nvSpPr>
          <p:spPr>
            <a:xfrm>
              <a:off x="304991" y="2492956"/>
              <a:ext cx="882959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b="1" u="sng" dirty="0"/>
                <a:t>3.1.1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500" dirty="0"/>
            </a:p>
            <a:p>
              <a:pPr algn="ctr"/>
              <a:endParaRPr lang="en-SG" sz="500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06664-C718-4647-A2A1-4A72E03085EA}"/>
              </a:ext>
            </a:extLst>
          </p:cNvPr>
          <p:cNvGrpSpPr/>
          <p:nvPr/>
        </p:nvGrpSpPr>
        <p:grpSpPr>
          <a:xfrm>
            <a:off x="1694434" y="2405731"/>
            <a:ext cx="1286350" cy="1014730"/>
            <a:chOff x="85250" y="2489050"/>
            <a:chExt cx="1286350" cy="10147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CA057-8795-4A74-807C-A03FA070047C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75C1A-6B76-4CFE-9F32-B4036816761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A4247-EE93-44AE-B7D0-BDB3935651D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A03D1-0675-46FA-A831-8B957F54FDBB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0AA5F4-767F-4786-BCDD-6314E945DFFA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5FA72D-C609-481E-8AB5-3D4568146B9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074C0C-8CA9-4150-B25B-22D599F3F4D3}"/>
                </a:ext>
              </a:extLst>
            </p:cNvPr>
            <p:cNvSpPr txBox="1"/>
            <p:nvPr/>
          </p:nvSpPr>
          <p:spPr>
            <a:xfrm>
              <a:off x="132800" y="2534750"/>
              <a:ext cx="118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sz="1500" b="1" u="sng" dirty="0"/>
                <a:t>3.2.2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2D8C9-307D-472F-9DCE-4457EE166E56}"/>
              </a:ext>
            </a:extLst>
          </p:cNvPr>
          <p:cNvGrpSpPr/>
          <p:nvPr/>
        </p:nvGrpSpPr>
        <p:grpSpPr>
          <a:xfrm>
            <a:off x="269182" y="4049034"/>
            <a:ext cx="1286350" cy="1014730"/>
            <a:chOff x="85250" y="2489050"/>
            <a:chExt cx="1286350" cy="10147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71F2A6-13D2-42F1-BC36-0409851D9E7B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21E67-C11B-4FC6-A5DB-10A87859A4D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437583-6E65-406B-AC79-900FFFFF9A9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C16FD-E6D9-4633-99C0-F58A5AF6571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C573-37E7-4A66-87F3-5FE9D44CF924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39D446-4B48-4054-BC26-8DE6DA1B074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5E9ECD-BADD-4CD9-9845-9CA8459DEDB7}"/>
                </a:ext>
              </a:extLst>
            </p:cNvPr>
            <p:cNvSpPr txBox="1"/>
            <p:nvPr/>
          </p:nvSpPr>
          <p:spPr>
            <a:xfrm>
              <a:off x="294788" y="2548478"/>
              <a:ext cx="84165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200" dirty="0"/>
            </a:p>
            <a:p>
              <a:pPr algn="ctr"/>
              <a:endParaRPr lang="en-SG" sz="200" dirty="0"/>
            </a:p>
            <a:p>
              <a:pPr algn="ctr"/>
              <a:r>
                <a:rPr lang="en-SG" b="1" u="sng" dirty="0"/>
                <a:t>3.3.1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8653A3-A988-447D-89DE-DE4D8F4B484C}"/>
              </a:ext>
            </a:extLst>
          </p:cNvPr>
          <p:cNvGrpSpPr/>
          <p:nvPr/>
        </p:nvGrpSpPr>
        <p:grpSpPr>
          <a:xfrm>
            <a:off x="3148726" y="4069958"/>
            <a:ext cx="1286350" cy="1014730"/>
            <a:chOff x="85250" y="2489050"/>
            <a:chExt cx="1286350" cy="10147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70893-2778-4225-9D41-7403E4545C7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C0318-2B43-4A06-97D6-D7197B4E9EAF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4A305-AA7D-4E00-B9A6-F4FB01D0152E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F2F26-90A3-430B-93AE-D8A5F737E13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7CBEB0-C5FF-4E5F-BB0D-BA47015595A0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9E0D98-7B98-451E-A450-CB0F2D6CCAC3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81197-E0E7-4620-A5B6-D4947A1FC3DD}"/>
                </a:ext>
              </a:extLst>
            </p:cNvPr>
            <p:cNvSpPr txBox="1"/>
            <p:nvPr/>
          </p:nvSpPr>
          <p:spPr>
            <a:xfrm>
              <a:off x="197678" y="2579256"/>
              <a:ext cx="10808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b="1" u="sng" dirty="0"/>
                <a:t>3.4.2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2CD16-157E-49FB-8EDC-64F23920BDE5}"/>
              </a:ext>
            </a:extLst>
          </p:cNvPr>
          <p:cNvGrpSpPr/>
          <p:nvPr/>
        </p:nvGrpSpPr>
        <p:grpSpPr>
          <a:xfrm>
            <a:off x="3176120" y="2592966"/>
            <a:ext cx="1286350" cy="1014730"/>
            <a:chOff x="85250" y="2489050"/>
            <a:chExt cx="1286350" cy="10147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1EE2AC-F03F-4CC4-B8FF-ABFE59C07F5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42B160-FE60-4615-B98B-8ED8668D3F0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7B3E5-6D65-4316-A9CF-D8E73511C60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D5CAC0-8273-4456-8CA0-C3A9283FF58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668A35-C1E2-45C5-9A9B-7744ECCF27A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1407E3-634E-4D26-A2FE-CBFC2D3921B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C8F726-70C3-402D-A1B4-DFC1C82DDC81}"/>
                </a:ext>
              </a:extLst>
            </p:cNvPr>
            <p:cNvSpPr txBox="1"/>
            <p:nvPr/>
          </p:nvSpPr>
          <p:spPr>
            <a:xfrm>
              <a:off x="331949" y="2546267"/>
              <a:ext cx="7903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3.4.1.2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92E7A-8C16-411D-B8AC-24FBD5EB7CAB}"/>
              </a:ext>
            </a:extLst>
          </p:cNvPr>
          <p:cNvGrpSpPr/>
          <p:nvPr/>
        </p:nvGrpSpPr>
        <p:grpSpPr>
          <a:xfrm>
            <a:off x="5059367" y="4069958"/>
            <a:ext cx="1286350" cy="1014730"/>
            <a:chOff x="85250" y="2489050"/>
            <a:chExt cx="1286350" cy="10147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CD2127-7F7F-40CF-B42F-2D02B8B0304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56BE807-4AE8-4DF2-BF0C-22BF23F61FC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88FC82-CE5A-4B61-81B2-649185A2B79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E21552-1D7D-4A92-A689-33658375A14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939713-8EB4-4808-9D86-1F6BD81391C8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E8677-A893-4730-9B0A-A8C8A8D52A91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DC96A8-475C-493A-9EDF-8D38B334BFB1}"/>
                </a:ext>
              </a:extLst>
            </p:cNvPr>
            <p:cNvSpPr txBox="1"/>
            <p:nvPr/>
          </p:nvSpPr>
          <p:spPr>
            <a:xfrm>
              <a:off x="185628" y="2533089"/>
              <a:ext cx="10382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3.5.1.1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23A9FE-D9A9-4C98-99A8-C92BA35E5A10}"/>
              </a:ext>
            </a:extLst>
          </p:cNvPr>
          <p:cNvGrpSpPr/>
          <p:nvPr/>
        </p:nvGrpSpPr>
        <p:grpSpPr>
          <a:xfrm>
            <a:off x="5055884" y="863063"/>
            <a:ext cx="1286350" cy="1014730"/>
            <a:chOff x="85250" y="2489050"/>
            <a:chExt cx="1286350" cy="10147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672C06-3E62-4FCB-A7C1-745D1D3864D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E6F3B7-7E75-4705-AB21-E2E6DD82F31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A5108C-ED51-4CB4-8865-A5B889303D53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EAFD82E-327C-47F5-94FC-0E31C63F5915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3F4626E-F37C-48A9-9E61-D991CB03796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99770D-6CEA-4E83-BFB5-C5D6B6B431C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AA272B-068F-4412-9B7D-CAC537419868}"/>
                </a:ext>
              </a:extLst>
            </p:cNvPr>
            <p:cNvSpPr txBox="1"/>
            <p:nvPr/>
          </p:nvSpPr>
          <p:spPr>
            <a:xfrm>
              <a:off x="104046" y="2527055"/>
              <a:ext cx="125688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sz="1500" b="1" u="sng" dirty="0"/>
                <a:t>5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36CEA-C588-4F8E-8D1A-B7F8DD56082F}"/>
              </a:ext>
            </a:extLst>
          </p:cNvPr>
          <p:cNvGrpSpPr/>
          <p:nvPr/>
        </p:nvGrpSpPr>
        <p:grpSpPr>
          <a:xfrm>
            <a:off x="235388" y="2405731"/>
            <a:ext cx="1286350" cy="1014730"/>
            <a:chOff x="1476445" y="2489050"/>
            <a:chExt cx="1286350" cy="1014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4E1B2B-94CB-4672-AE34-9F76E6312A5A}"/>
                </a:ext>
              </a:extLst>
            </p:cNvPr>
            <p:cNvGrpSpPr/>
            <p:nvPr/>
          </p:nvGrpSpPr>
          <p:grpSpPr>
            <a:xfrm>
              <a:off x="1476445" y="2489050"/>
              <a:ext cx="1286350" cy="1014730"/>
              <a:chOff x="85250" y="2489050"/>
              <a:chExt cx="1286350" cy="10147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275E8C-D7C0-497C-B0D4-55B187F4E4D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5F4A0C-8DD6-44EB-BB68-0F92A4660E6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66ABDF-DC42-4DDF-ABD2-4053EAA0D927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63752-118D-4913-993E-80464E03273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EBBB76-E0E0-4EB5-A594-582375B0A1B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46FBF-53EC-41FB-A08A-4455203B0677}"/>
                </a:ext>
              </a:extLst>
            </p:cNvPr>
            <p:cNvSpPr txBox="1"/>
            <p:nvPr/>
          </p:nvSpPr>
          <p:spPr>
            <a:xfrm>
              <a:off x="1476445" y="2533089"/>
              <a:ext cx="128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3.2.1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F3559-831E-4A24-93E6-F7E5712F658F}"/>
              </a:ext>
            </a:extLst>
          </p:cNvPr>
          <p:cNvGrpSpPr/>
          <p:nvPr/>
        </p:nvGrpSpPr>
        <p:grpSpPr>
          <a:xfrm>
            <a:off x="5058960" y="2489330"/>
            <a:ext cx="1289367" cy="1014730"/>
            <a:chOff x="82233" y="2489050"/>
            <a:chExt cx="1289367" cy="10147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5219AC-D158-44B5-9F60-8D72D19F8753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B3C1E0-24E3-4CC3-87E2-30C119A403BC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B9E40B-A296-4EED-BB88-DC81181FDCA9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D1CCE6-EB88-4EC5-94DB-1BA82E5C1478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0509AA-B293-48D1-B91F-00E6F7A5B6B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EA9B6B-F1A5-437E-864E-470A3026659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0C8899-7F76-4950-B1D7-0122431F0C69}"/>
                </a:ext>
              </a:extLst>
            </p:cNvPr>
            <p:cNvSpPr txBox="1"/>
            <p:nvPr/>
          </p:nvSpPr>
          <p:spPr>
            <a:xfrm>
              <a:off x="82233" y="2541472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3.5.1.2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DFDCB1E-F3E2-47E2-A87E-84B50273D81F}"/>
              </a:ext>
            </a:extLst>
          </p:cNvPr>
          <p:cNvSpPr/>
          <p:nvPr/>
        </p:nvSpPr>
        <p:spPr>
          <a:xfrm rot="5400000">
            <a:off x="664472" y="1874674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9AFBF5B-9AF1-423D-A02C-72FC5C728686}"/>
              </a:ext>
            </a:extLst>
          </p:cNvPr>
          <p:cNvSpPr/>
          <p:nvPr/>
        </p:nvSpPr>
        <p:spPr>
          <a:xfrm rot="5400000">
            <a:off x="652957" y="3531763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D2A4C61-2FC2-4C8E-8B0A-2AA78CDD613E}"/>
              </a:ext>
            </a:extLst>
          </p:cNvPr>
          <p:cNvSpPr/>
          <p:nvPr/>
        </p:nvSpPr>
        <p:spPr>
          <a:xfrm rot="16200000">
            <a:off x="5463908" y="3549786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D7A530C1-E70C-4F0C-9C88-F7AD2CEB5E2F}"/>
              </a:ext>
            </a:extLst>
          </p:cNvPr>
          <p:cNvSpPr/>
          <p:nvPr/>
        </p:nvSpPr>
        <p:spPr>
          <a:xfrm rot="16200000">
            <a:off x="5463908" y="1942617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136E05D-B49A-4AE0-8F09-1318A0A81BFA}"/>
              </a:ext>
            </a:extLst>
          </p:cNvPr>
          <p:cNvSpPr/>
          <p:nvPr/>
        </p:nvSpPr>
        <p:spPr>
          <a:xfrm rot="7735036">
            <a:off x="1482484" y="3636264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B973B558-440C-4C7E-9E94-E8C5496F088F}"/>
              </a:ext>
            </a:extLst>
          </p:cNvPr>
          <p:cNvSpPr/>
          <p:nvPr/>
        </p:nvSpPr>
        <p:spPr>
          <a:xfrm>
            <a:off x="1740384" y="4335196"/>
            <a:ext cx="1286350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EE99DC21-4309-4DB7-AF92-EF10863076BB}"/>
              </a:ext>
            </a:extLst>
          </p:cNvPr>
          <p:cNvSpPr/>
          <p:nvPr/>
        </p:nvSpPr>
        <p:spPr>
          <a:xfrm>
            <a:off x="4502232" y="4354372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4097A57-E3B6-4AA8-B684-14DAA3CE84EF}"/>
              </a:ext>
            </a:extLst>
          </p:cNvPr>
          <p:cNvSpPr/>
          <p:nvPr/>
        </p:nvSpPr>
        <p:spPr>
          <a:xfrm rot="16200000">
            <a:off x="3608957" y="3665020"/>
            <a:ext cx="323515" cy="31511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482E58F-CA9D-4588-B63D-DA29B75891C1}"/>
              </a:ext>
            </a:extLst>
          </p:cNvPr>
          <p:cNvSpPr/>
          <p:nvPr/>
        </p:nvSpPr>
        <p:spPr>
          <a:xfrm rot="18998129">
            <a:off x="4142898" y="1943327"/>
            <a:ext cx="879115" cy="31987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FABCBBB7-6097-4360-8F72-0DADB540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92977"/>
              </p:ext>
            </p:extLst>
          </p:nvPr>
        </p:nvGraphicFramePr>
        <p:xfrm>
          <a:off x="6609003" y="949477"/>
          <a:ext cx="2380445" cy="394343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91272">
                  <a:extLst>
                    <a:ext uri="{9D8B030D-6E8A-4147-A177-3AD203B41FA5}">
                      <a16:colId xmlns:a16="http://schemas.microsoft.com/office/drawing/2014/main" val="3066746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93479302"/>
                    </a:ext>
                  </a:extLst>
                </a:gridCol>
                <a:gridCol w="607133">
                  <a:extLst>
                    <a:ext uri="{9D8B030D-6E8A-4147-A177-3AD203B41FA5}">
                      <a16:colId xmlns:a16="http://schemas.microsoft.com/office/drawing/2014/main" val="3655300887"/>
                    </a:ext>
                  </a:extLst>
                </a:gridCol>
              </a:tblGrid>
              <a:tr h="39228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119860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930765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objects &amp; DAOs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7789687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 up connection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4688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9356161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Main page &amp;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245671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 Page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44049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without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807551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</a:t>
                      </a:r>
                    </a:p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with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4236296"/>
                  </a:ext>
                </a:extLst>
              </a:tr>
              <a:tr h="285839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22154"/>
                  </a:ext>
                </a:extLst>
              </a:tr>
            </a:tbl>
          </a:graphicData>
        </a:graphic>
      </p:graphicFrame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E35CF22-6553-4A0C-8106-4B6120D53A5C}"/>
              </a:ext>
            </a:extLst>
          </p:cNvPr>
          <p:cNvSpPr/>
          <p:nvPr/>
        </p:nvSpPr>
        <p:spPr>
          <a:xfrm rot="3638993">
            <a:off x="1507937" y="1912168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68782" y="19128"/>
            <a:ext cx="6014400" cy="6869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2 Critical Path </a:t>
            </a:r>
            <a:r>
              <a:rPr lang="en-SG" sz="1700" dirty="0"/>
              <a:t>(Planned)</a:t>
            </a:r>
            <a:endParaRPr sz="1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923FA-5986-49C9-8124-626E82815592}"/>
              </a:ext>
            </a:extLst>
          </p:cNvPr>
          <p:cNvGrpSpPr/>
          <p:nvPr/>
        </p:nvGrpSpPr>
        <p:grpSpPr>
          <a:xfrm>
            <a:off x="237870" y="768348"/>
            <a:ext cx="1286459" cy="1036322"/>
            <a:chOff x="94815" y="2489050"/>
            <a:chExt cx="1286459" cy="10363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D35A2D-89F3-4190-95D2-32C751B43EEE}"/>
                </a:ext>
              </a:extLst>
            </p:cNvPr>
            <p:cNvGrpSpPr/>
            <p:nvPr/>
          </p:nvGrpSpPr>
          <p:grpSpPr>
            <a:xfrm>
              <a:off x="94815" y="2489050"/>
              <a:ext cx="1286459" cy="1014730"/>
              <a:chOff x="94815" y="2489050"/>
              <a:chExt cx="1286459" cy="10147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689E-CB4A-411B-B302-D76451537649}"/>
                  </a:ext>
                </a:extLst>
              </p:cNvPr>
              <p:cNvSpPr txBox="1"/>
              <p:nvPr/>
            </p:nvSpPr>
            <p:spPr>
              <a:xfrm>
                <a:off x="94924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5357-899B-4A5D-8725-601C6637D434}"/>
                  </a:ext>
                </a:extLst>
              </p:cNvPr>
              <p:cNvSpPr txBox="1"/>
              <p:nvPr/>
            </p:nvSpPr>
            <p:spPr>
              <a:xfrm>
                <a:off x="94815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EFCFA-EE49-49B8-B9D9-5C6BE94D3EB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1C5F46-6DFD-4186-B547-EC185F39C6F3}"/>
                  </a:ext>
                </a:extLst>
              </p:cNvPr>
              <p:cNvSpPr txBox="1"/>
              <p:nvPr/>
            </p:nvSpPr>
            <p:spPr>
              <a:xfrm>
                <a:off x="103736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7EF4DE-3FF5-41E1-B67F-77CA57EABB9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2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75C80-E7B7-4B47-980A-301BFF7CD211}"/>
                </a:ext>
              </a:extLst>
            </p:cNvPr>
            <p:cNvSpPr txBox="1"/>
            <p:nvPr/>
          </p:nvSpPr>
          <p:spPr>
            <a:xfrm>
              <a:off x="275584" y="2494321"/>
              <a:ext cx="882959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500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b="1" u="sng" dirty="0"/>
                <a:t>3.1.1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500" dirty="0"/>
            </a:p>
            <a:p>
              <a:pPr algn="ctr"/>
              <a:endParaRPr lang="en-SG" sz="500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06664-C718-4647-A2A1-4A72E03085EA}"/>
              </a:ext>
            </a:extLst>
          </p:cNvPr>
          <p:cNvGrpSpPr/>
          <p:nvPr/>
        </p:nvGrpSpPr>
        <p:grpSpPr>
          <a:xfrm>
            <a:off x="2882943" y="758432"/>
            <a:ext cx="1286350" cy="1014730"/>
            <a:chOff x="85250" y="2489050"/>
            <a:chExt cx="1286350" cy="10147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CA057-8795-4A74-807C-A03FA070047C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75C1A-6B76-4CFE-9F32-B4036816761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A4247-EE93-44AE-B7D0-BDB3935651D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A03D1-0675-46FA-A831-8B957F54FDBB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0AA5F4-767F-4786-BCDD-6314E945DFFA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5FA72D-C609-481E-8AB5-3D4568146B9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074C0C-8CA9-4150-B25B-22D599F3F4D3}"/>
                </a:ext>
              </a:extLst>
            </p:cNvPr>
            <p:cNvSpPr txBox="1"/>
            <p:nvPr/>
          </p:nvSpPr>
          <p:spPr>
            <a:xfrm>
              <a:off x="101873" y="2548776"/>
              <a:ext cx="118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sz="1500" b="1" u="sng" dirty="0"/>
                <a:t>3.6.1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2D8C9-307D-472F-9DCE-4457EE166E56}"/>
              </a:ext>
            </a:extLst>
          </p:cNvPr>
          <p:cNvGrpSpPr/>
          <p:nvPr/>
        </p:nvGrpSpPr>
        <p:grpSpPr>
          <a:xfrm>
            <a:off x="269182" y="4049034"/>
            <a:ext cx="1286350" cy="1014730"/>
            <a:chOff x="85250" y="2489050"/>
            <a:chExt cx="1286350" cy="10147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71F2A6-13D2-42F1-BC36-0409851D9E7B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21E67-C11B-4FC6-A5DB-10A87859A4D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437583-6E65-406B-AC79-900FFFFF9A9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C16FD-E6D9-4633-99C0-F58A5AF6571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C573-37E7-4A66-87F3-5FE9D44CF924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39D446-4B48-4054-BC26-8DE6DA1B074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5E9ECD-BADD-4CD9-9845-9CA8459DEDB7}"/>
                </a:ext>
              </a:extLst>
            </p:cNvPr>
            <p:cNvSpPr txBox="1"/>
            <p:nvPr/>
          </p:nvSpPr>
          <p:spPr>
            <a:xfrm>
              <a:off x="283606" y="2554013"/>
              <a:ext cx="84165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6</a:t>
              </a:r>
            </a:p>
            <a:p>
              <a:pPr algn="ctr"/>
              <a:endParaRPr lang="en-SG" sz="200" dirty="0"/>
            </a:p>
            <a:p>
              <a:pPr algn="ctr"/>
              <a:endParaRPr lang="en-SG" sz="200" dirty="0"/>
            </a:p>
            <a:p>
              <a:pPr algn="ctr"/>
              <a:r>
                <a:rPr lang="en-SG" b="1" u="sng" dirty="0"/>
                <a:t>3.3.1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8653A3-A988-447D-89DE-DE4D8F4B484C}"/>
              </a:ext>
            </a:extLst>
          </p:cNvPr>
          <p:cNvGrpSpPr/>
          <p:nvPr/>
        </p:nvGrpSpPr>
        <p:grpSpPr>
          <a:xfrm>
            <a:off x="3148726" y="4069958"/>
            <a:ext cx="1286350" cy="1014730"/>
            <a:chOff x="85250" y="2489050"/>
            <a:chExt cx="1286350" cy="10147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70893-2778-4225-9D41-7403E4545C7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C0318-2B43-4A06-97D6-D7197B4E9EAF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4A305-AA7D-4E00-B9A6-F4FB01D0152E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F2F26-90A3-430B-93AE-D8A5F737E13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7CBEB0-C5FF-4E5F-BB0D-BA47015595A0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9E0D98-7B98-451E-A450-CB0F2D6CCAC3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81197-E0E7-4620-A5B6-D4947A1FC3DD}"/>
                </a:ext>
              </a:extLst>
            </p:cNvPr>
            <p:cNvSpPr txBox="1"/>
            <p:nvPr/>
          </p:nvSpPr>
          <p:spPr>
            <a:xfrm>
              <a:off x="174558" y="2555585"/>
              <a:ext cx="10808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b="1" u="sng" dirty="0"/>
                <a:t>3.3.2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2CD16-157E-49FB-8EDC-64F23920BDE5}"/>
              </a:ext>
            </a:extLst>
          </p:cNvPr>
          <p:cNvGrpSpPr/>
          <p:nvPr/>
        </p:nvGrpSpPr>
        <p:grpSpPr>
          <a:xfrm>
            <a:off x="5185701" y="778567"/>
            <a:ext cx="1286350" cy="1014730"/>
            <a:chOff x="85250" y="2489050"/>
            <a:chExt cx="1286350" cy="10147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1EE2AC-F03F-4CC4-B8FF-ABFE59C07F5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42B160-FE60-4615-B98B-8ED8668D3F0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7B3E5-6D65-4316-A9CF-D8E73511C60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D5CAC0-8273-4456-8CA0-C3A9283FF58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668A35-C1E2-45C5-9A9B-7744ECCF27A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1407E3-634E-4D26-A2FE-CBFC2D3921B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C8F726-70C3-402D-A1B4-DFC1C82DDC81}"/>
                </a:ext>
              </a:extLst>
            </p:cNvPr>
            <p:cNvSpPr txBox="1"/>
            <p:nvPr/>
          </p:nvSpPr>
          <p:spPr>
            <a:xfrm>
              <a:off x="331949" y="2546267"/>
              <a:ext cx="7903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5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3.6.2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92E7A-8C16-411D-B8AC-24FBD5EB7CAB}"/>
              </a:ext>
            </a:extLst>
          </p:cNvPr>
          <p:cNvGrpSpPr/>
          <p:nvPr/>
        </p:nvGrpSpPr>
        <p:grpSpPr>
          <a:xfrm>
            <a:off x="5059367" y="4069958"/>
            <a:ext cx="1286350" cy="1014730"/>
            <a:chOff x="85250" y="2489050"/>
            <a:chExt cx="1286350" cy="10147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CD2127-7F7F-40CF-B42F-2D02B8B0304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56BE807-4AE8-4DF2-BF0C-22BF23F61FC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88FC82-CE5A-4B61-81B2-649185A2B79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E21552-1D7D-4A92-A689-33658375A14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939713-8EB4-4808-9D86-1F6BD81391C8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E8677-A893-4730-9B0A-A8C8A8D52A91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DC96A8-475C-493A-9EDF-8D38B334BFB1}"/>
                </a:ext>
              </a:extLst>
            </p:cNvPr>
            <p:cNvSpPr txBox="1"/>
            <p:nvPr/>
          </p:nvSpPr>
          <p:spPr>
            <a:xfrm>
              <a:off x="196502" y="2531501"/>
              <a:ext cx="10638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5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36CEA-C588-4F8E-8D1A-B7F8DD56082F}"/>
              </a:ext>
            </a:extLst>
          </p:cNvPr>
          <p:cNvGrpSpPr/>
          <p:nvPr/>
        </p:nvGrpSpPr>
        <p:grpSpPr>
          <a:xfrm>
            <a:off x="228305" y="2405731"/>
            <a:ext cx="1293433" cy="1014730"/>
            <a:chOff x="1469362" y="2489050"/>
            <a:chExt cx="1293433" cy="1014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4E1B2B-94CB-4672-AE34-9F76E6312A5A}"/>
                </a:ext>
              </a:extLst>
            </p:cNvPr>
            <p:cNvGrpSpPr/>
            <p:nvPr/>
          </p:nvGrpSpPr>
          <p:grpSpPr>
            <a:xfrm>
              <a:off x="1476445" y="2489050"/>
              <a:ext cx="1286350" cy="1014730"/>
              <a:chOff x="85250" y="2489050"/>
              <a:chExt cx="1286350" cy="10147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275E8C-D7C0-497C-B0D4-55B187F4E4D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5F4A0C-8DD6-44EB-BB68-0F92A4660E6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66ABDF-DC42-4DDF-ABD2-4053EAA0D927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63752-118D-4913-993E-80464E03273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EBBB76-E0E0-4EB5-A594-582375B0A1B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46FBF-53EC-41FB-A08A-4455203B0677}"/>
                </a:ext>
              </a:extLst>
            </p:cNvPr>
            <p:cNvSpPr txBox="1"/>
            <p:nvPr/>
          </p:nvSpPr>
          <p:spPr>
            <a:xfrm>
              <a:off x="1469362" y="2548776"/>
              <a:ext cx="128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3.2.1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F3559-831E-4A24-93E6-F7E5712F658F}"/>
              </a:ext>
            </a:extLst>
          </p:cNvPr>
          <p:cNvGrpSpPr/>
          <p:nvPr/>
        </p:nvGrpSpPr>
        <p:grpSpPr>
          <a:xfrm>
            <a:off x="3449192" y="1891149"/>
            <a:ext cx="1286350" cy="1014730"/>
            <a:chOff x="85250" y="2489050"/>
            <a:chExt cx="1286350" cy="10147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5219AC-D158-44B5-9F60-8D72D19F8753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B3C1E0-24E3-4CC3-87E2-30C119A403BC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B9E40B-A296-4EED-BB88-DC81181FDCA9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D1CCE6-EB88-4EC5-94DB-1BA82E5C1478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0509AA-B293-48D1-B91F-00E6F7A5B6B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8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EA9B6B-F1A5-437E-864E-470A3026659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0C8899-7F76-4950-B1D7-0122431F0C69}"/>
                </a:ext>
              </a:extLst>
            </p:cNvPr>
            <p:cNvSpPr txBox="1"/>
            <p:nvPr/>
          </p:nvSpPr>
          <p:spPr>
            <a:xfrm>
              <a:off x="91398" y="2534750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5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3.7.1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1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DFDCB1E-F3E2-47E2-A87E-84B50273D81F}"/>
              </a:ext>
            </a:extLst>
          </p:cNvPr>
          <p:cNvSpPr/>
          <p:nvPr/>
        </p:nvSpPr>
        <p:spPr>
          <a:xfrm rot="5400000">
            <a:off x="664472" y="1874674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9AFBF5B-9AF1-423D-A02C-72FC5C728686}"/>
              </a:ext>
            </a:extLst>
          </p:cNvPr>
          <p:cNvSpPr/>
          <p:nvPr/>
        </p:nvSpPr>
        <p:spPr>
          <a:xfrm rot="5400000">
            <a:off x="652957" y="3531763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B973B558-440C-4C7E-9E94-E8C5496F088F}"/>
              </a:ext>
            </a:extLst>
          </p:cNvPr>
          <p:cNvSpPr/>
          <p:nvPr/>
        </p:nvSpPr>
        <p:spPr>
          <a:xfrm>
            <a:off x="1740384" y="4335196"/>
            <a:ext cx="1286350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EE99DC21-4309-4DB7-AF92-EF10863076BB}"/>
              </a:ext>
            </a:extLst>
          </p:cNvPr>
          <p:cNvSpPr/>
          <p:nvPr/>
        </p:nvSpPr>
        <p:spPr>
          <a:xfrm>
            <a:off x="4502232" y="4354372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4097A57-E3B6-4AA8-B684-14DAA3CE84EF}"/>
              </a:ext>
            </a:extLst>
          </p:cNvPr>
          <p:cNvSpPr/>
          <p:nvPr/>
        </p:nvSpPr>
        <p:spPr>
          <a:xfrm rot="3721114">
            <a:off x="4520934" y="3282279"/>
            <a:ext cx="1076865" cy="37334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482E58F-CA9D-4588-B63D-DA29B75891C1}"/>
              </a:ext>
            </a:extLst>
          </p:cNvPr>
          <p:cNvSpPr/>
          <p:nvPr/>
        </p:nvSpPr>
        <p:spPr>
          <a:xfrm rot="1022726">
            <a:off x="1637146" y="1803450"/>
            <a:ext cx="1664404" cy="31987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FABCBBB7-6097-4360-8F72-0DADB540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31382"/>
              </p:ext>
            </p:extLst>
          </p:nvPr>
        </p:nvGraphicFramePr>
        <p:xfrm>
          <a:off x="6609003" y="949477"/>
          <a:ext cx="2380445" cy="348432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91272">
                  <a:extLst>
                    <a:ext uri="{9D8B030D-6E8A-4147-A177-3AD203B41FA5}">
                      <a16:colId xmlns:a16="http://schemas.microsoft.com/office/drawing/2014/main" val="3066746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93479302"/>
                    </a:ext>
                  </a:extLst>
                </a:gridCol>
                <a:gridCol w="607133">
                  <a:extLst>
                    <a:ext uri="{9D8B030D-6E8A-4147-A177-3AD203B41FA5}">
                      <a16:colId xmlns:a16="http://schemas.microsoft.com/office/drawing/2014/main" val="3655300887"/>
                    </a:ext>
                  </a:extLst>
                </a:gridCol>
              </a:tblGrid>
              <a:tr h="39228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  <a:endParaRPr lang="en-SG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119860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</a:t>
                      </a:r>
                      <a:endParaRPr lang="en-S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Token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930765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Bootstrap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7789687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Start and Clear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4688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View Bidding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9356161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Drop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245671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44049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3.6.2. , 3.6.3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Edit and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807551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4236296"/>
                  </a:ext>
                </a:extLst>
              </a:tr>
              <a:tr h="285839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S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22154"/>
                  </a:ext>
                </a:extLst>
              </a:tr>
            </a:tbl>
          </a:graphicData>
        </a:graphic>
      </p:graphicFrame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E35CF22-6553-4A0C-8106-4B6120D53A5C}"/>
              </a:ext>
            </a:extLst>
          </p:cNvPr>
          <p:cNvSpPr/>
          <p:nvPr/>
        </p:nvSpPr>
        <p:spPr>
          <a:xfrm>
            <a:off x="1673174" y="1137450"/>
            <a:ext cx="1044454" cy="34447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3F69620-580D-4364-B0CD-9A3023043C70}"/>
              </a:ext>
            </a:extLst>
          </p:cNvPr>
          <p:cNvSpPr/>
          <p:nvPr/>
        </p:nvSpPr>
        <p:spPr>
          <a:xfrm rot="5400000">
            <a:off x="4972720" y="2727393"/>
            <a:ext cx="1898239" cy="39945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AA02CBE9-83A3-4A4E-A5E0-AB33558F4E41}"/>
              </a:ext>
            </a:extLst>
          </p:cNvPr>
          <p:cNvSpPr/>
          <p:nvPr/>
        </p:nvSpPr>
        <p:spPr>
          <a:xfrm>
            <a:off x="4297578" y="1117241"/>
            <a:ext cx="706185" cy="34447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CC274FF-7E5F-4122-9A92-F19FA2408F03}"/>
              </a:ext>
            </a:extLst>
          </p:cNvPr>
          <p:cNvGrpSpPr/>
          <p:nvPr/>
        </p:nvGrpSpPr>
        <p:grpSpPr>
          <a:xfrm>
            <a:off x="1889193" y="2713352"/>
            <a:ext cx="1286350" cy="1014730"/>
            <a:chOff x="85250" y="2489050"/>
            <a:chExt cx="1286350" cy="101473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53F4637-9252-4B49-9922-CBD23CD60C1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6E4703-4A9B-4605-97E3-740F79C0821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37B9F5-6099-484D-B8F6-B2F09ABE5D9A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F72306F-D755-47CF-8AD5-95C1915D386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61B3E-F176-4D20-B406-87567402095B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CC3BF10-3D0D-4F3A-9E61-00DEB4EAD38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5CE38D-72C7-407B-B296-C4CE57749A76}"/>
                </a:ext>
              </a:extLst>
            </p:cNvPr>
            <p:cNvSpPr txBox="1"/>
            <p:nvPr/>
          </p:nvSpPr>
          <p:spPr>
            <a:xfrm>
              <a:off x="99983" y="2522959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3.5.1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1</a:t>
              </a:r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D04A1B9C-296A-44D9-8F1C-8EB3C14BBDC3}"/>
              </a:ext>
            </a:extLst>
          </p:cNvPr>
          <p:cNvSpPr/>
          <p:nvPr/>
        </p:nvSpPr>
        <p:spPr>
          <a:xfrm rot="1866526">
            <a:off x="3268966" y="3483916"/>
            <a:ext cx="1770976" cy="37334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97DB2572-273F-42FC-85BD-9AE917EE9229}"/>
              </a:ext>
            </a:extLst>
          </p:cNvPr>
          <p:cNvSpPr/>
          <p:nvPr/>
        </p:nvSpPr>
        <p:spPr>
          <a:xfrm rot="19411377">
            <a:off x="1644821" y="3876844"/>
            <a:ext cx="576771" cy="37334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6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68782" y="19128"/>
            <a:ext cx="6014400" cy="6869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2 Critical Path </a:t>
            </a:r>
            <a:r>
              <a:rPr lang="en-SG" sz="1700" dirty="0"/>
              <a:t>(Actual)</a:t>
            </a:r>
            <a:endParaRPr sz="1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923FA-5986-49C9-8124-626E82815592}"/>
              </a:ext>
            </a:extLst>
          </p:cNvPr>
          <p:cNvGrpSpPr/>
          <p:nvPr/>
        </p:nvGrpSpPr>
        <p:grpSpPr>
          <a:xfrm>
            <a:off x="237870" y="768348"/>
            <a:ext cx="1286459" cy="1036322"/>
            <a:chOff x="94815" y="2489050"/>
            <a:chExt cx="1286459" cy="10363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D35A2D-89F3-4190-95D2-32C751B43EEE}"/>
                </a:ext>
              </a:extLst>
            </p:cNvPr>
            <p:cNvGrpSpPr/>
            <p:nvPr/>
          </p:nvGrpSpPr>
          <p:grpSpPr>
            <a:xfrm>
              <a:off x="94815" y="2489050"/>
              <a:ext cx="1286459" cy="1014730"/>
              <a:chOff x="94815" y="2489050"/>
              <a:chExt cx="1286459" cy="10147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689E-CB4A-411B-B302-D76451537649}"/>
                  </a:ext>
                </a:extLst>
              </p:cNvPr>
              <p:cNvSpPr txBox="1"/>
              <p:nvPr/>
            </p:nvSpPr>
            <p:spPr>
              <a:xfrm>
                <a:off x="94924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5357-899B-4A5D-8725-601C6637D434}"/>
                  </a:ext>
                </a:extLst>
              </p:cNvPr>
              <p:cNvSpPr txBox="1"/>
              <p:nvPr/>
            </p:nvSpPr>
            <p:spPr>
              <a:xfrm>
                <a:off x="94815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EFCFA-EE49-49B8-B9D9-5C6BE94D3EB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1C5F46-6DFD-4186-B547-EC185F39C6F3}"/>
                  </a:ext>
                </a:extLst>
              </p:cNvPr>
              <p:cNvSpPr txBox="1"/>
              <p:nvPr/>
            </p:nvSpPr>
            <p:spPr>
              <a:xfrm>
                <a:off x="103736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7EF4DE-3FF5-41E1-B67F-77CA57EABB9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2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75C80-E7B7-4B47-980A-301BFF7CD211}"/>
                </a:ext>
              </a:extLst>
            </p:cNvPr>
            <p:cNvSpPr txBox="1"/>
            <p:nvPr/>
          </p:nvSpPr>
          <p:spPr>
            <a:xfrm>
              <a:off x="275584" y="2494321"/>
              <a:ext cx="882959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500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b="1" u="sng" dirty="0"/>
                <a:t>3.1.1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500" dirty="0"/>
            </a:p>
            <a:p>
              <a:pPr algn="ctr"/>
              <a:endParaRPr lang="en-SG" sz="500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06664-C718-4647-A2A1-4A72E03085EA}"/>
              </a:ext>
            </a:extLst>
          </p:cNvPr>
          <p:cNvGrpSpPr/>
          <p:nvPr/>
        </p:nvGrpSpPr>
        <p:grpSpPr>
          <a:xfrm>
            <a:off x="2556880" y="758432"/>
            <a:ext cx="1286350" cy="1014730"/>
            <a:chOff x="85250" y="2489050"/>
            <a:chExt cx="1286350" cy="10147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CA057-8795-4A74-807C-A03FA070047C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75C1A-6B76-4CFE-9F32-B4036816761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A4247-EE93-44AE-B7D0-BDB3935651D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A03D1-0675-46FA-A831-8B957F54FDBB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0AA5F4-767F-4786-BCDD-6314E945DFFA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5FA72D-C609-481E-8AB5-3D4568146B9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074C0C-8CA9-4150-B25B-22D599F3F4D3}"/>
                </a:ext>
              </a:extLst>
            </p:cNvPr>
            <p:cNvSpPr txBox="1"/>
            <p:nvPr/>
          </p:nvSpPr>
          <p:spPr>
            <a:xfrm>
              <a:off x="116880" y="2571460"/>
              <a:ext cx="118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4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sz="1500" b="1" u="sng" dirty="0"/>
                <a:t>3.6.1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2D8C9-307D-472F-9DCE-4457EE166E56}"/>
              </a:ext>
            </a:extLst>
          </p:cNvPr>
          <p:cNvGrpSpPr/>
          <p:nvPr/>
        </p:nvGrpSpPr>
        <p:grpSpPr>
          <a:xfrm>
            <a:off x="269182" y="4049034"/>
            <a:ext cx="1286350" cy="1014730"/>
            <a:chOff x="85250" y="2489050"/>
            <a:chExt cx="1286350" cy="10147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71F2A6-13D2-42F1-BC36-0409851D9E7B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21E67-C11B-4FC6-A5DB-10A87859A4D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437583-6E65-406B-AC79-900FFFFF9A9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C16FD-E6D9-4633-99C0-F58A5AF6571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C573-37E7-4A66-87F3-5FE9D44CF924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39D446-4B48-4054-BC26-8DE6DA1B074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5E9ECD-BADD-4CD9-9845-9CA8459DEDB7}"/>
                </a:ext>
              </a:extLst>
            </p:cNvPr>
            <p:cNvSpPr txBox="1"/>
            <p:nvPr/>
          </p:nvSpPr>
          <p:spPr>
            <a:xfrm>
              <a:off x="283606" y="2554013"/>
              <a:ext cx="84165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6</a:t>
              </a:r>
            </a:p>
            <a:p>
              <a:pPr algn="ctr"/>
              <a:endParaRPr lang="en-SG" sz="200" dirty="0"/>
            </a:p>
            <a:p>
              <a:pPr algn="ctr"/>
              <a:endParaRPr lang="en-SG" sz="200" dirty="0"/>
            </a:p>
            <a:p>
              <a:pPr algn="ctr"/>
              <a:r>
                <a:rPr lang="en-SG" b="1" u="sng" dirty="0"/>
                <a:t>3.3.1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8653A3-A988-447D-89DE-DE4D8F4B484C}"/>
              </a:ext>
            </a:extLst>
          </p:cNvPr>
          <p:cNvGrpSpPr/>
          <p:nvPr/>
        </p:nvGrpSpPr>
        <p:grpSpPr>
          <a:xfrm>
            <a:off x="3148726" y="4069958"/>
            <a:ext cx="1286350" cy="1014730"/>
            <a:chOff x="85250" y="2489050"/>
            <a:chExt cx="1286350" cy="10147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70893-2778-4225-9D41-7403E4545C7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C0318-2B43-4A06-97D6-D7197B4E9EAF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4A305-AA7D-4E00-B9A6-F4FB01D0152E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F2F26-90A3-430B-93AE-D8A5F737E13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7CBEB0-C5FF-4E5F-BB0D-BA47015595A0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9E0D98-7B98-451E-A450-CB0F2D6CCAC3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81197-E0E7-4620-A5B6-D4947A1FC3DD}"/>
                </a:ext>
              </a:extLst>
            </p:cNvPr>
            <p:cNvSpPr txBox="1"/>
            <p:nvPr/>
          </p:nvSpPr>
          <p:spPr>
            <a:xfrm>
              <a:off x="188005" y="2565528"/>
              <a:ext cx="10808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b="1" u="sng" dirty="0"/>
                <a:t>3.3.2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2CD16-157E-49FB-8EDC-64F23920BDE5}"/>
              </a:ext>
            </a:extLst>
          </p:cNvPr>
          <p:cNvGrpSpPr/>
          <p:nvPr/>
        </p:nvGrpSpPr>
        <p:grpSpPr>
          <a:xfrm>
            <a:off x="4859638" y="741087"/>
            <a:ext cx="1286350" cy="1107996"/>
            <a:chOff x="85250" y="2451570"/>
            <a:chExt cx="1286350" cy="110799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1EE2AC-F03F-4CC4-B8FF-ABFE59C07F5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42B160-FE60-4615-B98B-8ED8668D3F0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7B3E5-6D65-4316-A9CF-D8E73511C60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D5CAC0-8273-4456-8CA0-C3A9283FF58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668A35-C1E2-45C5-9A9B-7744ECCF27A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1407E3-634E-4D26-A2FE-CBFC2D3921B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C8F726-70C3-402D-A1B4-DFC1C82DDC81}"/>
                </a:ext>
              </a:extLst>
            </p:cNvPr>
            <p:cNvSpPr txBox="1"/>
            <p:nvPr/>
          </p:nvSpPr>
          <p:spPr>
            <a:xfrm>
              <a:off x="321036" y="2451570"/>
              <a:ext cx="7903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3.6.2, 3.6.3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92E7A-8C16-411D-B8AC-24FBD5EB7CAB}"/>
              </a:ext>
            </a:extLst>
          </p:cNvPr>
          <p:cNvGrpSpPr/>
          <p:nvPr/>
        </p:nvGrpSpPr>
        <p:grpSpPr>
          <a:xfrm>
            <a:off x="5059367" y="4069958"/>
            <a:ext cx="1286350" cy="1014730"/>
            <a:chOff x="85250" y="2489050"/>
            <a:chExt cx="1286350" cy="10147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CD2127-7F7F-40CF-B42F-2D02B8B0304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56BE807-4AE8-4DF2-BF0C-22BF23F61FC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88FC82-CE5A-4B61-81B2-649185A2B79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E21552-1D7D-4A92-A689-33658375A14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939713-8EB4-4808-9D86-1F6BD81391C8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E8677-A893-4730-9B0A-A8C8A8D52A91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DC96A8-475C-493A-9EDF-8D38B334BFB1}"/>
                </a:ext>
              </a:extLst>
            </p:cNvPr>
            <p:cNvSpPr txBox="1"/>
            <p:nvPr/>
          </p:nvSpPr>
          <p:spPr>
            <a:xfrm>
              <a:off x="196502" y="2496061"/>
              <a:ext cx="1063846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5</a:t>
              </a:r>
            </a:p>
            <a:p>
              <a:pPr algn="ctr"/>
              <a:endParaRPr lang="en-SG" sz="500" b="1" u="sng" dirty="0"/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36CEA-C588-4F8E-8D1A-B7F8DD56082F}"/>
              </a:ext>
            </a:extLst>
          </p:cNvPr>
          <p:cNvGrpSpPr/>
          <p:nvPr/>
        </p:nvGrpSpPr>
        <p:grpSpPr>
          <a:xfrm>
            <a:off x="228305" y="2405731"/>
            <a:ext cx="1293433" cy="1014730"/>
            <a:chOff x="1469362" y="2489050"/>
            <a:chExt cx="1293433" cy="1014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4E1B2B-94CB-4672-AE34-9F76E6312A5A}"/>
                </a:ext>
              </a:extLst>
            </p:cNvPr>
            <p:cNvGrpSpPr/>
            <p:nvPr/>
          </p:nvGrpSpPr>
          <p:grpSpPr>
            <a:xfrm>
              <a:off x="1476445" y="2489050"/>
              <a:ext cx="1286350" cy="1014730"/>
              <a:chOff x="85250" y="2489050"/>
              <a:chExt cx="1286350" cy="10147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275E8C-D7C0-497C-B0D4-55B187F4E4D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5F4A0C-8DD6-44EB-BB68-0F92A4660E6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66ABDF-DC42-4DDF-ABD2-4053EAA0D927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63752-118D-4913-993E-80464E03273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EBBB76-E0E0-4EB5-A594-582375B0A1B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46FBF-53EC-41FB-A08A-4455203B0677}"/>
                </a:ext>
              </a:extLst>
            </p:cNvPr>
            <p:cNvSpPr txBox="1"/>
            <p:nvPr/>
          </p:nvSpPr>
          <p:spPr>
            <a:xfrm>
              <a:off x="1469362" y="2548776"/>
              <a:ext cx="128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3.2.1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F3559-831E-4A24-93E6-F7E5712F658F}"/>
              </a:ext>
            </a:extLst>
          </p:cNvPr>
          <p:cNvGrpSpPr/>
          <p:nvPr/>
        </p:nvGrpSpPr>
        <p:grpSpPr>
          <a:xfrm>
            <a:off x="2548213" y="2395739"/>
            <a:ext cx="1293433" cy="1014730"/>
            <a:chOff x="78167" y="2489050"/>
            <a:chExt cx="1293433" cy="10147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5219AC-D158-44B5-9F60-8D72D19F8753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B3C1E0-24E3-4CC3-87E2-30C119A403BC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B9E40B-A296-4EED-BB88-DC81181FDCA9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D1CCE6-EB88-4EC5-94DB-1BA82E5C1478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0509AA-B293-48D1-B91F-00E6F7A5B6B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EA9B6B-F1A5-437E-864E-470A3026659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0C8899-7F76-4950-B1D7-0122431F0C69}"/>
                </a:ext>
              </a:extLst>
            </p:cNvPr>
            <p:cNvSpPr txBox="1"/>
            <p:nvPr/>
          </p:nvSpPr>
          <p:spPr>
            <a:xfrm>
              <a:off x="78167" y="2531800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4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3.7.1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DFDCB1E-F3E2-47E2-A87E-84B50273D81F}"/>
              </a:ext>
            </a:extLst>
          </p:cNvPr>
          <p:cNvSpPr/>
          <p:nvPr/>
        </p:nvSpPr>
        <p:spPr>
          <a:xfrm rot="5400000">
            <a:off x="664472" y="1874674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9AFBF5B-9AF1-423D-A02C-72FC5C728686}"/>
              </a:ext>
            </a:extLst>
          </p:cNvPr>
          <p:cNvSpPr/>
          <p:nvPr/>
        </p:nvSpPr>
        <p:spPr>
          <a:xfrm rot="5400000">
            <a:off x="652957" y="3531763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B973B558-440C-4C7E-9E94-E8C5496F088F}"/>
              </a:ext>
            </a:extLst>
          </p:cNvPr>
          <p:cNvSpPr/>
          <p:nvPr/>
        </p:nvSpPr>
        <p:spPr>
          <a:xfrm>
            <a:off x="1740384" y="4335196"/>
            <a:ext cx="1286350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EE99DC21-4309-4DB7-AF92-EF10863076BB}"/>
              </a:ext>
            </a:extLst>
          </p:cNvPr>
          <p:cNvSpPr/>
          <p:nvPr/>
        </p:nvSpPr>
        <p:spPr>
          <a:xfrm>
            <a:off x="4502232" y="4354372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4097A57-E3B6-4AA8-B684-14DAA3CE84EF}"/>
              </a:ext>
            </a:extLst>
          </p:cNvPr>
          <p:cNvSpPr/>
          <p:nvPr/>
        </p:nvSpPr>
        <p:spPr>
          <a:xfrm rot="1996064">
            <a:off x="3941100" y="3315694"/>
            <a:ext cx="1325538" cy="37334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482E58F-CA9D-4588-B63D-DA29B75891C1}"/>
              </a:ext>
            </a:extLst>
          </p:cNvPr>
          <p:cNvSpPr/>
          <p:nvPr/>
        </p:nvSpPr>
        <p:spPr>
          <a:xfrm rot="2001927">
            <a:off x="1540928" y="2012559"/>
            <a:ext cx="879115" cy="31987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E35CF22-6553-4A0C-8106-4B6120D53A5C}"/>
              </a:ext>
            </a:extLst>
          </p:cNvPr>
          <p:cNvSpPr/>
          <p:nvPr/>
        </p:nvSpPr>
        <p:spPr>
          <a:xfrm>
            <a:off x="1673174" y="1137450"/>
            <a:ext cx="706185" cy="34447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3F69620-580D-4364-B0CD-9A3023043C70}"/>
              </a:ext>
            </a:extLst>
          </p:cNvPr>
          <p:cNvSpPr/>
          <p:nvPr/>
        </p:nvSpPr>
        <p:spPr>
          <a:xfrm rot="5400000">
            <a:off x="4613424" y="2700426"/>
            <a:ext cx="1898239" cy="39945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AA02CBE9-83A3-4A4E-A5E0-AB33558F4E41}"/>
              </a:ext>
            </a:extLst>
          </p:cNvPr>
          <p:cNvSpPr/>
          <p:nvPr/>
        </p:nvSpPr>
        <p:spPr>
          <a:xfrm>
            <a:off x="3971515" y="1117241"/>
            <a:ext cx="706185" cy="34447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7" name="Table 12">
            <a:extLst>
              <a:ext uri="{FF2B5EF4-FFF2-40B4-BE49-F238E27FC236}">
                <a16:creationId xmlns:a16="http://schemas.microsoft.com/office/drawing/2014/main" id="{4E101C59-5E51-4634-9AFF-E6DDA8CE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46916"/>
              </p:ext>
            </p:extLst>
          </p:nvPr>
        </p:nvGraphicFramePr>
        <p:xfrm>
          <a:off x="6609003" y="949477"/>
          <a:ext cx="2380445" cy="348432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91272">
                  <a:extLst>
                    <a:ext uri="{9D8B030D-6E8A-4147-A177-3AD203B41FA5}">
                      <a16:colId xmlns:a16="http://schemas.microsoft.com/office/drawing/2014/main" val="3066746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93479302"/>
                    </a:ext>
                  </a:extLst>
                </a:gridCol>
                <a:gridCol w="607133">
                  <a:extLst>
                    <a:ext uri="{9D8B030D-6E8A-4147-A177-3AD203B41FA5}">
                      <a16:colId xmlns:a16="http://schemas.microsoft.com/office/drawing/2014/main" val="3655300887"/>
                    </a:ext>
                  </a:extLst>
                </a:gridCol>
              </a:tblGrid>
              <a:tr h="39228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  <a:endParaRPr lang="en-SG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119860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</a:t>
                      </a:r>
                      <a:endParaRPr lang="en-S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Token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930765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Bootstrap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7789687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Start and Clear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4688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View Bidding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9356161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Drop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245671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44049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3.6.2. , 3.6.3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Edit and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807551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4236296"/>
                  </a:ext>
                </a:extLst>
              </a:tr>
              <a:tr h="285839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S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2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Functionalities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10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395673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How much buffer time </a:t>
            </a:r>
            <a:br>
              <a:rPr lang="en-SG" dirty="0"/>
            </a:br>
            <a:r>
              <a:rPr lang="en-SG" dirty="0"/>
              <a:t>do you have?</a:t>
            </a:r>
            <a:endParaRPr dirty="0"/>
          </a:p>
        </p:txBody>
      </p:sp>
      <p:sp>
        <p:nvSpPr>
          <p:cNvPr id="6" name="Google Shape;265;p29">
            <a:extLst>
              <a:ext uri="{FF2B5EF4-FFF2-40B4-BE49-F238E27FC236}">
                <a16:creationId xmlns:a16="http://schemas.microsoft.com/office/drawing/2014/main" id="{C2B8185F-89E4-4C48-94C3-C2BFF4A2D568}"/>
              </a:ext>
            </a:extLst>
          </p:cNvPr>
          <p:cNvSpPr txBox="1">
            <a:spLocks/>
          </p:cNvSpPr>
          <p:nvPr/>
        </p:nvSpPr>
        <p:spPr>
          <a:xfrm>
            <a:off x="1638300" y="2259630"/>
            <a:ext cx="272796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dirty="0"/>
              <a:t> 6 days</a:t>
            </a:r>
          </a:p>
        </p:txBody>
      </p:sp>
    </p:spTree>
    <p:extLst>
      <p:ext uri="{BB962C8B-B14F-4D97-AF65-F5344CB8AC3E}">
        <p14:creationId xmlns:p14="http://schemas.microsoft.com/office/powerpoint/2010/main" val="909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Bug Metrics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96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ACFF2177-0B28-41DD-BF4C-B0C5D46D6433}"/>
              </a:ext>
            </a:extLst>
          </p:cNvPr>
          <p:cNvSpPr txBox="1">
            <a:spLocks/>
          </p:cNvSpPr>
          <p:nvPr/>
        </p:nvSpPr>
        <p:spPr>
          <a:xfrm>
            <a:off x="190324" y="159545"/>
            <a:ext cx="5075274" cy="66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Bug Metrics 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Iter</a:t>
            </a:r>
            <a:r>
              <a:rPr lang="en-US" sz="1400" dirty="0"/>
              <a:t> 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97CFF8-D9EC-48F9-AD10-61752E0A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35118"/>
              </p:ext>
            </p:extLst>
          </p:nvPr>
        </p:nvGraphicFramePr>
        <p:xfrm>
          <a:off x="190447" y="974537"/>
          <a:ext cx="8763105" cy="40094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16291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3565262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670806137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S/N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Description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Severity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Status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UI - Poor visibility for login page              (black text on dark purple BG)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ProcessLogin - Process login failed to redirect to targeted page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- Checked wrong columns for pre-requisite.csv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errors output not sorted accordingly to requirements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Login (admin) - No logout button in bootstrap.php after admin login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6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does not work on AWS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10 - Critical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Unresolved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475673856"/>
                  </a:ext>
                </a:extLst>
              </a:tr>
            </a:tbl>
          </a:graphicData>
        </a:graphic>
      </p:graphicFrame>
      <p:sp>
        <p:nvSpPr>
          <p:cNvPr id="5" name="Google Shape;265;p29">
            <a:extLst>
              <a:ext uri="{FF2B5EF4-FFF2-40B4-BE49-F238E27FC236}">
                <a16:creationId xmlns:a16="http://schemas.microsoft.com/office/drawing/2014/main" id="{72AE9D60-0DA9-4EFE-B934-E459AFF4E21D}"/>
              </a:ext>
            </a:extLst>
          </p:cNvPr>
          <p:cNvSpPr txBox="1">
            <a:spLocks/>
          </p:cNvSpPr>
          <p:nvPr/>
        </p:nvSpPr>
        <p:spPr>
          <a:xfrm>
            <a:off x="6416040" y="50877"/>
            <a:ext cx="2727960" cy="79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dirty="0"/>
              <a:t>Total: </a:t>
            </a:r>
            <a:r>
              <a:rPr lang="en-SG" sz="4800" u="sng" dirty="0"/>
              <a:t>27</a:t>
            </a:r>
            <a:r>
              <a:rPr lang="en-SG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64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ACFF2177-0B28-41DD-BF4C-B0C5D46D6433}"/>
              </a:ext>
            </a:extLst>
          </p:cNvPr>
          <p:cNvSpPr txBox="1">
            <a:spLocks/>
          </p:cNvSpPr>
          <p:nvPr/>
        </p:nvSpPr>
        <p:spPr>
          <a:xfrm>
            <a:off x="190324" y="250693"/>
            <a:ext cx="5075274" cy="66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Bug Metrics 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Iter</a:t>
            </a:r>
            <a:r>
              <a:rPr lang="en-US" sz="1400" dirty="0"/>
              <a:t> 2)</a:t>
            </a:r>
          </a:p>
        </p:txBody>
      </p:sp>
      <p:sp>
        <p:nvSpPr>
          <p:cNvPr id="5" name="Google Shape;265;p29">
            <a:extLst>
              <a:ext uri="{FF2B5EF4-FFF2-40B4-BE49-F238E27FC236}">
                <a16:creationId xmlns:a16="http://schemas.microsoft.com/office/drawing/2014/main" id="{72AE9D60-0DA9-4EFE-B934-E459AFF4E21D}"/>
              </a:ext>
            </a:extLst>
          </p:cNvPr>
          <p:cNvSpPr txBox="1">
            <a:spLocks/>
          </p:cNvSpPr>
          <p:nvPr/>
        </p:nvSpPr>
        <p:spPr>
          <a:xfrm>
            <a:off x="6416040" y="50877"/>
            <a:ext cx="2727960" cy="79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dirty="0"/>
              <a:t>Total: </a:t>
            </a:r>
            <a:r>
              <a:rPr lang="en-SG" sz="4800" u="sng" dirty="0"/>
              <a:t>87</a:t>
            </a:r>
            <a:r>
              <a:rPr lang="en-SG" sz="48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51C9A-A060-4DE7-98A7-C8718AE5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" y="1142102"/>
            <a:ext cx="9007968" cy="3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5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ACFF2177-0B28-41DD-BF4C-B0C5D46D6433}"/>
              </a:ext>
            </a:extLst>
          </p:cNvPr>
          <p:cNvSpPr txBox="1">
            <a:spLocks/>
          </p:cNvSpPr>
          <p:nvPr/>
        </p:nvSpPr>
        <p:spPr>
          <a:xfrm>
            <a:off x="184298" y="212361"/>
            <a:ext cx="3048000" cy="66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Bug Metrics 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Iter</a:t>
            </a:r>
            <a:r>
              <a:rPr lang="en-US" sz="1400" dirty="0"/>
              <a:t> 2)</a:t>
            </a:r>
          </a:p>
        </p:txBody>
      </p:sp>
      <p:sp>
        <p:nvSpPr>
          <p:cNvPr id="5" name="Google Shape;265;p29">
            <a:extLst>
              <a:ext uri="{FF2B5EF4-FFF2-40B4-BE49-F238E27FC236}">
                <a16:creationId xmlns:a16="http://schemas.microsoft.com/office/drawing/2014/main" id="{72AE9D60-0DA9-4EFE-B934-E459AFF4E21D}"/>
              </a:ext>
            </a:extLst>
          </p:cNvPr>
          <p:cNvSpPr txBox="1">
            <a:spLocks/>
          </p:cNvSpPr>
          <p:nvPr/>
        </p:nvSpPr>
        <p:spPr>
          <a:xfrm>
            <a:off x="5982586" y="116014"/>
            <a:ext cx="3437860" cy="79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dirty="0"/>
              <a:t>Current: </a:t>
            </a:r>
            <a:r>
              <a:rPr lang="en-SG" sz="4800" u="sng" dirty="0"/>
              <a:t>5</a:t>
            </a:r>
            <a:r>
              <a:rPr lang="en-SG" sz="4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E0C05-04ED-4523-BC59-212897F9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" y="1189688"/>
            <a:ext cx="9051851" cy="34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2620" y="1991850"/>
            <a:ext cx="4949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Roles &amp; Responsibilities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E1C83AA9-B95C-44AE-BF08-CA70F1A4B316}"/>
              </a:ext>
            </a:extLst>
          </p:cNvPr>
          <p:cNvSpPr txBox="1">
            <a:spLocks/>
          </p:cNvSpPr>
          <p:nvPr/>
        </p:nvSpPr>
        <p:spPr>
          <a:xfrm>
            <a:off x="207170" y="1360170"/>
            <a:ext cx="6437470" cy="31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Project Manager – Huang Lifu 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1 – Yu Liang &amp; Tee Yong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2 – Wang Ting &amp; Christine</a:t>
            </a:r>
          </a:p>
          <a:p>
            <a:pPr marL="76200" indent="0">
              <a:spcBef>
                <a:spcPts val="600"/>
              </a:spcBef>
              <a:buSzPts val="2400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A71BDF6-2F0D-4757-A356-2A20DAA43E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9144000" cy="8458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– Roles &amp; 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386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E1C83AA9-B95C-44AE-BF08-CA70F1A4B316}"/>
              </a:ext>
            </a:extLst>
          </p:cNvPr>
          <p:cNvSpPr txBox="1">
            <a:spLocks/>
          </p:cNvSpPr>
          <p:nvPr/>
        </p:nvSpPr>
        <p:spPr>
          <a:xfrm>
            <a:off x="207170" y="1360170"/>
            <a:ext cx="6437470" cy="31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Project Manager – Wang Ting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1 – Yu Liang &amp; Christine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2 – Li Fu &amp; Tee Yong</a:t>
            </a:r>
          </a:p>
          <a:p>
            <a:pPr marL="76200" indent="0">
              <a:spcBef>
                <a:spcPts val="600"/>
              </a:spcBef>
              <a:buSzPts val="2400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A71BDF6-2F0D-4757-A356-2A20DAA43E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9144000" cy="8458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2 – Roles &amp; 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1" y="1991850"/>
            <a:ext cx="52180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Pair Programming Teams &amp; Rotation Plan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738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74E00-02CC-4373-80D2-639E0C37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89403"/>
              </p:ext>
            </p:extLst>
          </p:nvPr>
        </p:nvGraphicFramePr>
        <p:xfrm>
          <a:off x="190447" y="974537"/>
          <a:ext cx="8763105" cy="37865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21035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Iteration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Project Manager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Programming Pairs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Tee Yong</a:t>
                      </a:r>
                    </a:p>
                    <a:p>
                      <a:pPr algn="ctr"/>
                      <a:r>
                        <a:rPr lang="en-SG" sz="1800" b="1" dirty="0"/>
                        <a:t>Wang Ting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Wang Ting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Tee Yong</a:t>
                      </a:r>
                    </a:p>
                    <a:p>
                      <a:pPr algn="ctr"/>
                      <a:r>
                        <a:rPr lang="en-SG" sz="1800" b="1" dirty="0"/>
                        <a:t>Yu Liang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Christine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Lifu</a:t>
                      </a:r>
                    </a:p>
                    <a:p>
                      <a:pPr algn="ctr"/>
                      <a:r>
                        <a:rPr lang="en-SG" sz="1800" b="1" dirty="0"/>
                        <a:t>Tee Yong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Tee Yong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Christine</a:t>
                      </a:r>
                    </a:p>
                    <a:p>
                      <a:pPr algn="ctr"/>
                      <a:r>
                        <a:rPr lang="en-SG" sz="1800" b="1" dirty="0"/>
                        <a:t>Yu Liang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N/A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</a:tbl>
          </a:graphicData>
        </a:graphic>
      </p:graphicFrame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FE435477-7AF7-4442-90D0-CBF106692D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6532"/>
            <a:ext cx="9144000" cy="525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500" dirty="0"/>
              <a:t>Pair Programming Teams &amp; Rotation Plan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05743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drop/add </a:t>
            </a:r>
            <a:br>
              <a:rPr lang="en-SG" dirty="0"/>
            </a:br>
            <a:r>
              <a:rPr lang="en-SG" dirty="0"/>
              <a:t>any functionalities?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30831"/>
            <a:ext cx="6768268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Not dropping any functionalities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Yes, we plan to add functionalities</a:t>
            </a:r>
            <a:endParaRPr sz="2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600" dirty="0"/>
              <a:t>Starting with recommended ones after completing required functions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SG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Timetable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Search</a:t>
            </a:r>
          </a:p>
          <a:p>
            <a:pPr marL="0" indent="0">
              <a:buNone/>
            </a:pPr>
            <a:endParaRPr lang="en-SG" sz="500" dirty="0"/>
          </a:p>
          <a:p>
            <a:pPr marL="0" indent="0">
              <a:buNone/>
            </a:pPr>
            <a:r>
              <a:rPr lang="en-SG" sz="1600" dirty="0"/>
              <a:t>Consideration for other functions will depend on progress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1973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366587" y="282637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</a:t>
            </a:r>
            <a:br>
              <a:rPr lang="en" sz="7200" dirty="0"/>
            </a:br>
            <a:r>
              <a:rPr lang="en" sz="7200" dirty="0"/>
              <a:t>you!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3123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use any </a:t>
            </a:r>
            <a:br>
              <a:rPr lang="en-SG" dirty="0"/>
            </a:br>
            <a:r>
              <a:rPr lang="en-SG" dirty="0"/>
              <a:t>PHP frameworks?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77990" y="1530831"/>
            <a:ext cx="520168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Didn’t use in </a:t>
            </a:r>
            <a:r>
              <a:rPr lang="en-SG" sz="2200" b="1" dirty="0" err="1"/>
              <a:t>Iter</a:t>
            </a:r>
            <a:r>
              <a:rPr lang="en-SG" sz="2200" b="1" dirty="0"/>
              <a:t> 1 &amp; 2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Maybe for additional features in future iterations (need to learn)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7754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78474" y="770989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3400" dirty="0"/>
              <a:t>Did you manage to finish +3 functionalities?</a:t>
            </a:r>
            <a:endParaRPr sz="34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262881" y="1427699"/>
            <a:ext cx="6130292" cy="890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Bid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Bid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Edit Bid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bg1"/>
                </a:solidFill>
              </a:rPr>
              <a:t>View Bidding Results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bg1"/>
                </a:solidFill>
              </a:rPr>
              <a:t>Bootstrap Validation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bg1"/>
                </a:solidFill>
              </a:rPr>
              <a:t>Token Validation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SG" b="1" dirty="0">
                <a:solidFill>
                  <a:schemeClr val="bg1"/>
                </a:solidFill>
              </a:rPr>
              <a:t>Start and Clear (Round 1)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SG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dirty="0"/>
              <a:t>What is the IP address &amp; admin password </a:t>
            </a:r>
            <a:br>
              <a:rPr lang="en-SG" dirty="0"/>
            </a:br>
            <a:r>
              <a:rPr lang="en-SG" dirty="0"/>
              <a:t>for your cloud deployment?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79185"/>
            <a:ext cx="6660338" cy="2647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</p:txBody>
      </p:sp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89844320-2E5F-4E49-8549-FAC7ADDF38FA}"/>
              </a:ext>
            </a:extLst>
          </p:cNvPr>
          <p:cNvSpPr txBox="1">
            <a:spLocks/>
          </p:cNvSpPr>
          <p:nvPr/>
        </p:nvSpPr>
        <p:spPr>
          <a:xfrm>
            <a:off x="532140" y="2277346"/>
            <a:ext cx="7626576" cy="166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US" sz="2200" b="1" dirty="0"/>
              <a:t>Admin password = P@ssw0rd!547</a:t>
            </a:r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200" b="1" dirty="0"/>
              <a:t>Cloud IP Address = 13.58.117.140/app/</a:t>
            </a:r>
            <a:r>
              <a:rPr lang="en-US" sz="2200" b="1" dirty="0" err="1"/>
              <a:t>login.php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83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Schedule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01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/>
              <a:t>Project Overall Schedule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309795"/>
            <a:ext cx="8590345" cy="3369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1600" b="1" dirty="0"/>
              <a:t>Iteration 1 – Login + Bootstrap + Basic UI design</a:t>
            </a: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lvl="0"/>
            <a:r>
              <a:rPr lang="en-SG" sz="1600" b="1" dirty="0"/>
              <a:t>Iteration 2 – Bootstrap Validation, Token Validation, Add Bid, Drop Bid, Edit Bid, Start and Clear Round 1, View Bidding Results, JSON</a:t>
            </a:r>
            <a:endParaRPr lang="en-SG" sz="1600" dirty="0"/>
          </a:p>
          <a:p>
            <a:pPr marL="76200" lvl="0" indent="0">
              <a:buNone/>
            </a:pPr>
            <a:endParaRPr lang="en-SG" sz="1600" dirty="0"/>
          </a:p>
          <a:p>
            <a:pPr lvl="0"/>
            <a:r>
              <a:rPr lang="en-SG" sz="1600" b="1" dirty="0"/>
              <a:t>Iteration 3 – Start and Clear Round 2, Drop Section, Develop additional features + finish UI</a:t>
            </a:r>
            <a:endParaRPr lang="en-SG" sz="1600" dirty="0"/>
          </a:p>
          <a:p>
            <a:pPr marL="76200" lvl="0" indent="0">
              <a:buNone/>
            </a:pPr>
            <a:endParaRPr lang="en-SG" sz="1600" dirty="0"/>
          </a:p>
          <a:p>
            <a:pPr lvl="0"/>
            <a:r>
              <a:rPr lang="en-SG" sz="1600" b="1" dirty="0"/>
              <a:t>Iteration 4 – Fix any bugs, UI, app finalization &amp; deployment</a:t>
            </a:r>
            <a:endParaRPr lang="en-SG" sz="1600" dirty="0"/>
          </a:p>
          <a:p>
            <a:pPr marL="76200" lvl="0" indent="0">
              <a:buNone/>
            </a:pPr>
            <a:endParaRPr lang="en-SG" sz="1600" dirty="0"/>
          </a:p>
          <a:p>
            <a:pPr lvl="0">
              <a:spcBef>
                <a:spcPts val="0"/>
              </a:spcBef>
            </a:pPr>
            <a:r>
              <a:rPr lang="en-SG" sz="1600" b="1" dirty="0"/>
              <a:t>Iteration 5 – Final Presentation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240611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69335" y="2050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91061" y="-2179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Project Schedule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5 – Week 6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5" y="1735103"/>
            <a:ext cx="885052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W5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7 – Week 8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85977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W7</a:t>
            </a:r>
          </a:p>
        </p:txBody>
      </p:sp>
      <p:sp>
        <p:nvSpPr>
          <p:cNvPr id="192" name="Google Shape;192;p25"/>
          <p:cNvSpPr/>
          <p:nvPr/>
        </p:nvSpPr>
        <p:spPr>
          <a:xfrm>
            <a:off x="4181401" y="1735103"/>
            <a:ext cx="88833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W8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9 – Week 10 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1" y="1735103"/>
            <a:ext cx="87086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W9</a:t>
            </a:r>
          </a:p>
        </p:txBody>
      </p:sp>
      <p:sp>
        <p:nvSpPr>
          <p:cNvPr id="200" name="Google Shape;200;p25"/>
          <p:cNvSpPr/>
          <p:nvPr/>
        </p:nvSpPr>
        <p:spPr>
          <a:xfrm>
            <a:off x="5945160" y="1735103"/>
            <a:ext cx="87476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11 – Week 13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W11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W12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W13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386435" y="1465401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(Rounds + user functionalities)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(Prepare for user testing)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</a:p>
          <a:p>
            <a:pPr lvl="0" algn="ctr"/>
            <a:r>
              <a:rPr lang="en-US" sz="6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(Develop additional features)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(Finishing touch + presentation)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(Login + Bootstrap)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2372239" y="1466602"/>
            <a:ext cx="157566" cy="17340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1" name="Google Shape;186;p25">
            <a:extLst>
              <a:ext uri="{FF2B5EF4-FFF2-40B4-BE49-F238E27FC236}">
                <a16:creationId xmlns:a16="http://schemas.microsoft.com/office/drawing/2014/main" id="{1C125F7C-BB80-4667-8BF1-343B6F2EE8DD}"/>
              </a:ext>
            </a:extLst>
          </p:cNvPr>
          <p:cNvSpPr/>
          <p:nvPr/>
        </p:nvSpPr>
        <p:spPr>
          <a:xfrm>
            <a:off x="2459335" y="1739029"/>
            <a:ext cx="859774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W6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129748" y="2072583"/>
            <a:ext cx="169605" cy="14930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4915886" y="1090092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11;p25">
            <a:extLst>
              <a:ext uri="{FF2B5EF4-FFF2-40B4-BE49-F238E27FC236}">
                <a16:creationId xmlns:a16="http://schemas.microsoft.com/office/drawing/2014/main" id="{FBBA2878-DC48-4B29-8670-E40575542F28}"/>
              </a:ext>
            </a:extLst>
          </p:cNvPr>
          <p:cNvSpPr/>
          <p:nvPr/>
        </p:nvSpPr>
        <p:spPr>
          <a:xfrm rot="5400000" flipH="1">
            <a:off x="5883117" y="2358946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6" name="Google Shape;210;p25">
            <a:extLst>
              <a:ext uri="{FF2B5EF4-FFF2-40B4-BE49-F238E27FC236}">
                <a16:creationId xmlns:a16="http://schemas.microsoft.com/office/drawing/2014/main" id="{D88F1F5C-642D-4A92-9CBE-BE78D03BE767}"/>
              </a:ext>
            </a:extLst>
          </p:cNvPr>
          <p:cNvSpPr/>
          <p:nvPr/>
        </p:nvSpPr>
        <p:spPr>
          <a:xfrm rot="5400000" flipH="1">
            <a:off x="5083907" y="3155839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78135D-2D6F-4612-BCC6-95BF4EACF7E9}"/>
              </a:ext>
            </a:extLst>
          </p:cNvPr>
          <p:cNvSpPr txBox="1"/>
          <p:nvPr/>
        </p:nvSpPr>
        <p:spPr>
          <a:xfrm>
            <a:off x="2115007" y="223287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D98EE-F126-4F0D-896F-E148DD61C50C}"/>
              </a:ext>
            </a:extLst>
          </p:cNvPr>
          <p:cNvSpPr txBox="1"/>
          <p:nvPr/>
        </p:nvSpPr>
        <p:spPr>
          <a:xfrm>
            <a:off x="5520880" y="312976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FC37C-D1F2-4668-9E5B-BFF1C84A1960}"/>
              </a:ext>
            </a:extLst>
          </p:cNvPr>
          <p:cNvGrpSpPr/>
          <p:nvPr/>
        </p:nvGrpSpPr>
        <p:grpSpPr>
          <a:xfrm>
            <a:off x="6829967" y="3521837"/>
            <a:ext cx="868474" cy="200055"/>
            <a:chOff x="6829967" y="3521837"/>
            <a:chExt cx="868474" cy="200055"/>
          </a:xfrm>
        </p:grpSpPr>
        <p:sp>
          <p:nvSpPr>
            <p:cNvPr id="222" name="Google Shape;222;p25"/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11DB73-CA0B-4122-BB7E-8859CDC7228D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DE417F1-ADD8-4C87-A6CE-D05D18F2A531}"/>
              </a:ext>
            </a:extLst>
          </p:cNvPr>
          <p:cNvGrpSpPr/>
          <p:nvPr/>
        </p:nvGrpSpPr>
        <p:grpSpPr>
          <a:xfrm>
            <a:off x="7694976" y="4023947"/>
            <a:ext cx="868474" cy="200055"/>
            <a:chOff x="6829967" y="3521837"/>
            <a:chExt cx="868474" cy="200055"/>
          </a:xfrm>
        </p:grpSpPr>
        <p:sp>
          <p:nvSpPr>
            <p:cNvPr id="72" name="Google Shape;222;p25">
              <a:extLst>
                <a:ext uri="{FF2B5EF4-FFF2-40B4-BE49-F238E27FC236}">
                  <a16:creationId xmlns:a16="http://schemas.microsoft.com/office/drawing/2014/main" id="{BB1BD3AE-E5F8-4BC9-8DA8-C505465EE65F}"/>
                </a:ext>
              </a:extLst>
            </p:cNvPr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3" name="Google Shape;223;p25">
              <a:extLst>
                <a:ext uri="{FF2B5EF4-FFF2-40B4-BE49-F238E27FC236}">
                  <a16:creationId xmlns:a16="http://schemas.microsoft.com/office/drawing/2014/main" id="{802FAAF9-D82D-477D-B09B-F20C6B270C9C}"/>
                </a:ext>
              </a:extLst>
            </p:cNvPr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D2D186-E887-41BE-AE36-54C84260C836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3246991" y="-428000"/>
            <a:ext cx="143487" cy="34988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433EBE5-5AD1-4307-9AB0-48DD186AC33D}"/>
              </a:ext>
            </a:extLst>
          </p:cNvPr>
          <p:cNvSpPr/>
          <p:nvPr/>
        </p:nvSpPr>
        <p:spPr>
          <a:xfrm>
            <a:off x="6342471" y="4498081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381F8D-0D6A-4720-B38C-02560F6E7512}"/>
              </a:ext>
            </a:extLst>
          </p:cNvPr>
          <p:cNvGrpSpPr/>
          <p:nvPr/>
        </p:nvGrpSpPr>
        <p:grpSpPr>
          <a:xfrm>
            <a:off x="6444490" y="4443240"/>
            <a:ext cx="2002353" cy="462371"/>
            <a:chOff x="1212197" y="4427244"/>
            <a:chExt cx="2002353" cy="462371"/>
          </a:xfrm>
        </p:grpSpPr>
        <p:sp>
          <p:nvSpPr>
            <p:cNvPr id="83" name="Google Shape;211;p25">
              <a:extLst>
                <a:ext uri="{FF2B5EF4-FFF2-40B4-BE49-F238E27FC236}">
                  <a16:creationId xmlns:a16="http://schemas.microsoft.com/office/drawing/2014/main" id="{B350307F-48CC-44DA-9CF4-CECF20A870F2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4" name="Google Shape;210;p25">
              <a:extLst>
                <a:ext uri="{FF2B5EF4-FFF2-40B4-BE49-F238E27FC236}">
                  <a16:creationId xmlns:a16="http://schemas.microsoft.com/office/drawing/2014/main" id="{AE237AF8-0F2E-4069-9AC8-2B6244A8F46C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5" name="Google Shape;94;p17">
              <a:extLst>
                <a:ext uri="{FF2B5EF4-FFF2-40B4-BE49-F238E27FC236}">
                  <a16:creationId xmlns:a16="http://schemas.microsoft.com/office/drawing/2014/main" id="{93A97042-09DC-45FC-9FE2-F342409D8151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0DF897-1F5A-4818-99E0-FBF6707BBC43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71C7DE-23FC-4F3D-8A8C-19218035803D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78" name="Google Shape;219;p25">
            <a:extLst>
              <a:ext uri="{FF2B5EF4-FFF2-40B4-BE49-F238E27FC236}">
                <a16:creationId xmlns:a16="http://schemas.microsoft.com/office/drawing/2014/main" id="{9A4B2F5D-7164-445B-B079-422D2C43D719}"/>
              </a:ext>
            </a:extLst>
          </p:cNvPr>
          <p:cNvSpPr/>
          <p:nvPr/>
        </p:nvSpPr>
        <p:spPr>
          <a:xfrm rot="5400000" flipH="1">
            <a:off x="4112420" y="1895452"/>
            <a:ext cx="157566" cy="17340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9" name="Google Shape;221;p25">
            <a:extLst>
              <a:ext uri="{FF2B5EF4-FFF2-40B4-BE49-F238E27FC236}">
                <a16:creationId xmlns:a16="http://schemas.microsoft.com/office/drawing/2014/main" id="{BEDE812B-9A58-4D3C-A5CA-399EB26D63F1}"/>
              </a:ext>
            </a:extLst>
          </p:cNvPr>
          <p:cNvSpPr/>
          <p:nvPr/>
        </p:nvSpPr>
        <p:spPr>
          <a:xfrm>
            <a:off x="4869929" y="2501433"/>
            <a:ext cx="169605" cy="14930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E0A922-2A9A-46D9-A1B6-415B6B4F6E67}"/>
              </a:ext>
            </a:extLst>
          </p:cNvPr>
          <p:cNvSpPr txBox="1"/>
          <p:nvPr/>
        </p:nvSpPr>
        <p:spPr>
          <a:xfrm>
            <a:off x="3855188" y="266172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87662067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1244</Words>
  <Application>Microsoft Office PowerPoint</Application>
  <PresentationFormat>On-screen Show (16:9)</PresentationFormat>
  <Paragraphs>718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Wingdings</vt:lpstr>
      <vt:lpstr>Lexend Deca</vt:lpstr>
      <vt:lpstr>Muli Light</vt:lpstr>
      <vt:lpstr>Arial</vt:lpstr>
      <vt:lpstr>Aliena template</vt:lpstr>
      <vt:lpstr>  G8T9       Y W L T C</vt:lpstr>
      <vt:lpstr>Functionalities</vt:lpstr>
      <vt:lpstr>Do you plan to drop/add  any functionalities?</vt:lpstr>
      <vt:lpstr>Do you plan to use any  PHP frameworks?</vt:lpstr>
      <vt:lpstr>Did you manage to finish +3 functionalities?</vt:lpstr>
      <vt:lpstr>What is the IP address &amp; admin password  for your cloud deployment?</vt:lpstr>
      <vt:lpstr>Schedule</vt:lpstr>
      <vt:lpstr>Project Overall Schedule</vt:lpstr>
      <vt:lpstr>Project Schedule</vt:lpstr>
      <vt:lpstr>Iteration 1 (17/9 – 1/10)</vt:lpstr>
      <vt:lpstr>Iteration 2 (2/10 – 15/10) (PLANNED)</vt:lpstr>
      <vt:lpstr>Iteration 2 (2/10 – 15/10) (ACTUAL)</vt:lpstr>
      <vt:lpstr>Iteration 3 (16/10 – 29/10)</vt:lpstr>
      <vt:lpstr>Iteration 4 (30/10 – 9/11)</vt:lpstr>
      <vt:lpstr>Iteration 5 (9/11 – 19/11)</vt:lpstr>
      <vt:lpstr>What are your milestones?</vt:lpstr>
      <vt:lpstr>Iteration 1 Critical Path</vt:lpstr>
      <vt:lpstr>Iteration 2 Critical Path (Planned)</vt:lpstr>
      <vt:lpstr>Iteration 2 Critical Path (Actual)</vt:lpstr>
      <vt:lpstr>How much buffer time  do you have?</vt:lpstr>
      <vt:lpstr>Bug Metrics</vt:lpstr>
      <vt:lpstr>PowerPoint Presentation</vt:lpstr>
      <vt:lpstr>PowerPoint Presentation</vt:lpstr>
      <vt:lpstr>PowerPoint Presentation</vt:lpstr>
      <vt:lpstr>Roles &amp; Responsibilities</vt:lpstr>
      <vt:lpstr>Iteration 1 – Roles &amp; Responsibilities</vt:lpstr>
      <vt:lpstr>Iteration 2 – Roles &amp; Responsibilities</vt:lpstr>
      <vt:lpstr>Pair Programming Teams &amp; Rotation Plan</vt:lpstr>
      <vt:lpstr>Pair Programming Teams &amp; 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G8T9       Y W L T C</dc:title>
  <dc:creator>-卍♀狼メ鬽ㄕ♂卐 「㊣」</dc:creator>
  <cp:lastModifiedBy>TOH Wang Ting</cp:lastModifiedBy>
  <cp:revision>86</cp:revision>
  <dcterms:modified xsi:type="dcterms:W3CDTF">2019-10-15T03:55:45Z</dcterms:modified>
</cp:coreProperties>
</file>