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5" r:id="rId3"/>
    <p:sldId id="286" r:id="rId4"/>
    <p:sldId id="287" r:id="rId5"/>
    <p:sldId id="289" r:id="rId6"/>
    <p:sldId id="290" r:id="rId7"/>
    <p:sldId id="292" r:id="rId8"/>
    <p:sldId id="293" r:id="rId9"/>
    <p:sldId id="308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1" r:id="rId19"/>
    <p:sldId id="303" r:id="rId20"/>
    <p:sldId id="310" r:id="rId21"/>
    <p:sldId id="304" r:id="rId22"/>
    <p:sldId id="307" r:id="rId23"/>
    <p:sldId id="305" r:id="rId24"/>
    <p:sldId id="311" r:id="rId25"/>
    <p:sldId id="306" r:id="rId26"/>
  </p:sldIdLst>
  <p:sldSz cx="9144000" cy="5143500" type="screen16x9"/>
  <p:notesSz cx="6858000" cy="9144000"/>
  <p:embeddedFontLst>
    <p:embeddedFont>
      <p:font typeface="Lexend Deca" panose="020B0604020202020204" charset="0"/>
      <p:regular r:id="rId28"/>
    </p:embeddedFont>
    <p:embeddedFont>
      <p:font typeface="Muli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fu H" initials="LH" lastIdx="2" clrIdx="0">
    <p:extLst>
      <p:ext uri="{19B8F6BF-5375-455C-9EA6-DF929625EA0E}">
        <p15:presenceInfo xmlns:p15="http://schemas.microsoft.com/office/powerpoint/2012/main" userId="Lifu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16CC8E-2E7E-4EAF-A103-766CD0EEF9BF}">
  <a:tblStyle styleId="{6016CC8E-2E7E-4EAF-A103-766CD0EEF9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5524" autoAdjust="0"/>
  </p:normalViewPr>
  <p:slideViewPr>
    <p:cSldViewPr snapToGrid="0">
      <p:cViewPr varScale="1">
        <p:scale>
          <a:sx n="100" d="100"/>
          <a:sy n="100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68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40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2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695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288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140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305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932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35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12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60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712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8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21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69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79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28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6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291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1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589626" y="2731811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500" dirty="0"/>
              <a:t>  G8T9</a:t>
            </a:r>
            <a:br>
              <a:rPr lang="en-SG" dirty="0"/>
            </a:br>
            <a:r>
              <a:rPr lang="en-SG" sz="2000" dirty="0"/>
              <a:t>      Y W L T C</a:t>
            </a:r>
            <a:endParaRPr sz="20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0;p15">
            <a:extLst>
              <a:ext uri="{FF2B5EF4-FFF2-40B4-BE49-F238E27FC236}">
                <a16:creationId xmlns:a16="http://schemas.microsoft.com/office/drawing/2014/main" id="{49223196-2C5B-426D-9044-659CB0119A5C}"/>
              </a:ext>
            </a:extLst>
          </p:cNvPr>
          <p:cNvSpPr txBox="1">
            <a:spLocks/>
          </p:cNvSpPr>
          <p:nvPr/>
        </p:nvSpPr>
        <p:spPr>
          <a:xfrm>
            <a:off x="219945" y="1602531"/>
            <a:ext cx="5694829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7200" dirty="0"/>
              <a:t>PM Review</a:t>
            </a: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66187F7A-2C4F-4033-B8DB-9E153C12ED04}"/>
              </a:ext>
            </a:extLst>
          </p:cNvPr>
          <p:cNvSpPr txBox="1">
            <a:spLocks/>
          </p:cNvSpPr>
          <p:nvPr/>
        </p:nvSpPr>
        <p:spPr>
          <a:xfrm>
            <a:off x="1669765" y="4320507"/>
            <a:ext cx="616504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fr-FR" sz="2000" dirty="0"/>
              <a:t>Christine | Lifu | Tee Yong | Wang Ting | Yu Liang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69335" y="20504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91061" y="-21792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Project Schedule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5 – Week 6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5" y="1735103"/>
            <a:ext cx="885052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W5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7 – Week 8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859774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W7</a:t>
            </a:r>
          </a:p>
        </p:txBody>
      </p:sp>
      <p:sp>
        <p:nvSpPr>
          <p:cNvPr id="192" name="Google Shape;192;p25"/>
          <p:cNvSpPr/>
          <p:nvPr/>
        </p:nvSpPr>
        <p:spPr>
          <a:xfrm>
            <a:off x="4181401" y="1735103"/>
            <a:ext cx="888334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W8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9 – Week 10 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1" y="1735103"/>
            <a:ext cx="870861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W9</a:t>
            </a:r>
          </a:p>
        </p:txBody>
      </p:sp>
      <p:sp>
        <p:nvSpPr>
          <p:cNvPr id="200" name="Google Shape;200;p25"/>
          <p:cNvSpPr/>
          <p:nvPr/>
        </p:nvSpPr>
        <p:spPr>
          <a:xfrm>
            <a:off x="5945160" y="1735103"/>
            <a:ext cx="87476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11 – Week 13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W11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W12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W13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2386435" y="1465401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4122845" y="1869581"/>
            <a:ext cx="140172" cy="173261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(Rounds + user functionalities)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(Prepare for user testing)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4</a:t>
            </a:r>
          </a:p>
          <a:p>
            <a:pPr lvl="0" algn="ctr"/>
            <a:r>
              <a:rPr lang="en-US" sz="65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(Develop additional features)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(Finishing touch + presentation)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(Login + Bootstrap)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2372239" y="1466602"/>
            <a:ext cx="157566" cy="173402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1" name="Google Shape;186;p25">
            <a:extLst>
              <a:ext uri="{FF2B5EF4-FFF2-40B4-BE49-F238E27FC236}">
                <a16:creationId xmlns:a16="http://schemas.microsoft.com/office/drawing/2014/main" id="{1C125F7C-BB80-4667-8BF1-343B6F2EE8DD}"/>
              </a:ext>
            </a:extLst>
          </p:cNvPr>
          <p:cNvSpPr/>
          <p:nvPr/>
        </p:nvSpPr>
        <p:spPr>
          <a:xfrm>
            <a:off x="2459335" y="1739029"/>
            <a:ext cx="859774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W6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3129748" y="2072583"/>
            <a:ext cx="169605" cy="14930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3161653" y="108359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3323635" y="2666474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6E310-A61D-4B32-B403-D6AA2B558015}"/>
              </a:ext>
            </a:extLst>
          </p:cNvPr>
          <p:cNvSpPr txBox="1"/>
          <p:nvPr/>
        </p:nvSpPr>
        <p:spPr>
          <a:xfrm>
            <a:off x="3849479" y="2631671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started</a:t>
            </a:r>
          </a:p>
        </p:txBody>
      </p:sp>
      <p:sp>
        <p:nvSpPr>
          <p:cNvPr id="64" name="Google Shape;211;p25">
            <a:extLst>
              <a:ext uri="{FF2B5EF4-FFF2-40B4-BE49-F238E27FC236}">
                <a16:creationId xmlns:a16="http://schemas.microsoft.com/office/drawing/2014/main" id="{FBBA2878-DC48-4B29-8670-E40575542F28}"/>
              </a:ext>
            </a:extLst>
          </p:cNvPr>
          <p:cNvSpPr/>
          <p:nvPr/>
        </p:nvSpPr>
        <p:spPr>
          <a:xfrm rot="5400000" flipH="1">
            <a:off x="5883117" y="2358946"/>
            <a:ext cx="140172" cy="173261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6" name="Google Shape;210;p25">
            <a:extLst>
              <a:ext uri="{FF2B5EF4-FFF2-40B4-BE49-F238E27FC236}">
                <a16:creationId xmlns:a16="http://schemas.microsoft.com/office/drawing/2014/main" id="{D88F1F5C-642D-4A92-9CBE-BE78D03BE767}"/>
              </a:ext>
            </a:extLst>
          </p:cNvPr>
          <p:cNvSpPr/>
          <p:nvPr/>
        </p:nvSpPr>
        <p:spPr>
          <a:xfrm rot="5400000" flipH="1">
            <a:off x="5083907" y="3155839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78135D-2D6F-4612-BCC6-95BF4EACF7E9}"/>
              </a:ext>
            </a:extLst>
          </p:cNvPr>
          <p:cNvSpPr txBox="1"/>
          <p:nvPr/>
        </p:nvSpPr>
        <p:spPr>
          <a:xfrm>
            <a:off x="2115007" y="2232872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FD98EE-F126-4F0D-896F-E148DD61C50C}"/>
              </a:ext>
            </a:extLst>
          </p:cNvPr>
          <p:cNvSpPr txBox="1"/>
          <p:nvPr/>
        </p:nvSpPr>
        <p:spPr>
          <a:xfrm>
            <a:off x="5520880" y="3129762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started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FC37C-D1F2-4668-9E5B-BFF1C84A1960}"/>
              </a:ext>
            </a:extLst>
          </p:cNvPr>
          <p:cNvGrpSpPr/>
          <p:nvPr/>
        </p:nvGrpSpPr>
        <p:grpSpPr>
          <a:xfrm>
            <a:off x="6829967" y="3521837"/>
            <a:ext cx="868474" cy="200055"/>
            <a:chOff x="6829967" y="3521837"/>
            <a:chExt cx="868474" cy="200055"/>
          </a:xfrm>
        </p:grpSpPr>
        <p:sp>
          <p:nvSpPr>
            <p:cNvPr id="222" name="Google Shape;222;p25"/>
            <p:cNvSpPr/>
            <p:nvPr/>
          </p:nvSpPr>
          <p:spPr>
            <a:xfrm rot="5400000" flipH="1">
              <a:off x="7199611" y="3192549"/>
              <a:ext cx="129529" cy="86813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 rot="5400000" flipH="1">
              <a:off x="6828167" y="3558828"/>
              <a:ext cx="141300" cy="13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11DB73-CA0B-4122-BB7E-8859CDC7228D}"/>
                </a:ext>
              </a:extLst>
            </p:cNvPr>
            <p:cNvSpPr txBox="1"/>
            <p:nvPr/>
          </p:nvSpPr>
          <p:spPr>
            <a:xfrm>
              <a:off x="6977653" y="3521837"/>
              <a:ext cx="6602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 started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DE417F1-ADD8-4C87-A6CE-D05D18F2A531}"/>
              </a:ext>
            </a:extLst>
          </p:cNvPr>
          <p:cNvGrpSpPr/>
          <p:nvPr/>
        </p:nvGrpSpPr>
        <p:grpSpPr>
          <a:xfrm>
            <a:off x="7694976" y="4023947"/>
            <a:ext cx="868474" cy="200055"/>
            <a:chOff x="6829967" y="3521837"/>
            <a:chExt cx="868474" cy="200055"/>
          </a:xfrm>
        </p:grpSpPr>
        <p:sp>
          <p:nvSpPr>
            <p:cNvPr id="72" name="Google Shape;222;p25">
              <a:extLst>
                <a:ext uri="{FF2B5EF4-FFF2-40B4-BE49-F238E27FC236}">
                  <a16:creationId xmlns:a16="http://schemas.microsoft.com/office/drawing/2014/main" id="{BB1BD3AE-E5F8-4BC9-8DA8-C505465EE65F}"/>
                </a:ext>
              </a:extLst>
            </p:cNvPr>
            <p:cNvSpPr/>
            <p:nvPr/>
          </p:nvSpPr>
          <p:spPr>
            <a:xfrm rot="5400000" flipH="1">
              <a:off x="7199611" y="3192549"/>
              <a:ext cx="129529" cy="86813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73" name="Google Shape;223;p25">
              <a:extLst>
                <a:ext uri="{FF2B5EF4-FFF2-40B4-BE49-F238E27FC236}">
                  <a16:creationId xmlns:a16="http://schemas.microsoft.com/office/drawing/2014/main" id="{802FAAF9-D82D-477D-B09B-F20C6B270C9C}"/>
                </a:ext>
              </a:extLst>
            </p:cNvPr>
            <p:cNvSpPr/>
            <p:nvPr/>
          </p:nvSpPr>
          <p:spPr>
            <a:xfrm rot="5400000" flipH="1">
              <a:off x="6828167" y="3558828"/>
              <a:ext cx="141300" cy="13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D2D186-E887-41BE-AE36-54C84260C836}"/>
                </a:ext>
              </a:extLst>
            </p:cNvPr>
            <p:cNvSpPr txBox="1"/>
            <p:nvPr/>
          </p:nvSpPr>
          <p:spPr>
            <a:xfrm>
              <a:off x="6977653" y="3521837"/>
              <a:ext cx="6602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 started</a:t>
              </a:r>
            </a:p>
          </p:txBody>
        </p:sp>
      </p:grp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2366187" y="452805"/>
            <a:ext cx="136312" cy="173001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433EBE5-5AD1-4307-9AB0-48DD186AC33D}"/>
              </a:ext>
            </a:extLst>
          </p:cNvPr>
          <p:cNvSpPr/>
          <p:nvPr/>
        </p:nvSpPr>
        <p:spPr>
          <a:xfrm>
            <a:off x="6342471" y="4498081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2381F8D-0D6A-4720-B38C-02560F6E7512}"/>
              </a:ext>
            </a:extLst>
          </p:cNvPr>
          <p:cNvGrpSpPr/>
          <p:nvPr/>
        </p:nvGrpSpPr>
        <p:grpSpPr>
          <a:xfrm>
            <a:off x="6444490" y="4443240"/>
            <a:ext cx="2002353" cy="462371"/>
            <a:chOff x="1212197" y="4427244"/>
            <a:chExt cx="2002353" cy="462371"/>
          </a:xfrm>
        </p:grpSpPr>
        <p:sp>
          <p:nvSpPr>
            <p:cNvPr id="83" name="Google Shape;211;p25">
              <a:extLst>
                <a:ext uri="{FF2B5EF4-FFF2-40B4-BE49-F238E27FC236}">
                  <a16:creationId xmlns:a16="http://schemas.microsoft.com/office/drawing/2014/main" id="{B350307F-48CC-44DA-9CF4-CECF20A870F2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4" name="Google Shape;210;p25">
              <a:extLst>
                <a:ext uri="{FF2B5EF4-FFF2-40B4-BE49-F238E27FC236}">
                  <a16:creationId xmlns:a16="http://schemas.microsoft.com/office/drawing/2014/main" id="{AE237AF8-0F2E-4069-9AC8-2B6244A8F46C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5" name="Google Shape;94;p17">
              <a:extLst>
                <a:ext uri="{FF2B5EF4-FFF2-40B4-BE49-F238E27FC236}">
                  <a16:creationId xmlns:a16="http://schemas.microsoft.com/office/drawing/2014/main" id="{93A97042-09DC-45FC-9FE2-F342409D8151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40DF897-1F5A-4818-99E0-FBF6707BBC43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371C7DE-23FC-4F3D-8A8C-19218035803D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6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9500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262905" y="4687677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(17/9 – 1/10)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30457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9098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0272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1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1765733" y="1740314"/>
            <a:ext cx="150381" cy="62162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1768671" y="2202637"/>
            <a:ext cx="143937" cy="59956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5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UI ideation &amp; implementation</a:t>
            </a:r>
            <a:endParaRPr sz="85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Login + database connection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Main page + Logout</a:t>
            </a:r>
            <a:endParaRPr lang="en-US" sz="65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40069" y="36672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Bootstrap &amp; Testing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SG" sz="8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SQL + Objects &amp; DAOs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8342884" y="865437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1768670" y="2215948"/>
            <a:ext cx="143938" cy="5771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76313F-D802-4EB9-96B1-1586484D82C5}"/>
              </a:ext>
            </a:extLst>
          </p:cNvPr>
          <p:cNvGrpSpPr/>
          <p:nvPr/>
        </p:nvGrpSpPr>
        <p:grpSpPr>
          <a:xfrm>
            <a:off x="1526235" y="1945074"/>
            <a:ext cx="651701" cy="200055"/>
            <a:chOff x="2103646" y="1952579"/>
            <a:chExt cx="651701" cy="200055"/>
          </a:xfrm>
        </p:grpSpPr>
        <p:sp>
          <p:nvSpPr>
            <p:cNvPr id="219" name="Google Shape;219;p25"/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78135D-2D6F-4612-BCC6-95BF4EACF7E9}"/>
                </a:ext>
              </a:extLst>
            </p:cNvPr>
            <p:cNvSpPr txBox="1"/>
            <p:nvPr/>
          </p:nvSpPr>
          <p:spPr>
            <a:xfrm>
              <a:off x="2103646" y="1952579"/>
              <a:ext cx="6517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4953601" y="-2400191"/>
            <a:ext cx="142185" cy="699168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20/9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21/9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22/9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23/9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24/9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25/9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26/9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27/9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28/9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29/9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63406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30/9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6310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31/9 – 1/10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364924" y="4632836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238475" y="4482085"/>
              <a:ext cx="8670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SCHEDULED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1767304" y="2684656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1AB27C8-E49F-4BC7-A4CF-0178B3951045}"/>
              </a:ext>
            </a:extLst>
          </p:cNvPr>
          <p:cNvGrpSpPr/>
          <p:nvPr/>
        </p:nvGrpSpPr>
        <p:grpSpPr>
          <a:xfrm>
            <a:off x="1536012" y="2870458"/>
            <a:ext cx="654168" cy="200055"/>
            <a:chOff x="2102291" y="1949857"/>
            <a:chExt cx="672705" cy="218176"/>
          </a:xfrm>
        </p:grpSpPr>
        <p:sp>
          <p:nvSpPr>
            <p:cNvPr id="111" name="Google Shape;219;p25">
              <a:extLst>
                <a:ext uri="{FF2B5EF4-FFF2-40B4-BE49-F238E27FC236}">
                  <a16:creationId xmlns:a16="http://schemas.microsoft.com/office/drawing/2014/main" id="{68AECBDA-2274-4FC4-AA59-78E7F45AB1D3}"/>
                </a:ext>
              </a:extLst>
            </p:cNvPr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049B31-DC35-4B46-86EC-66FDEE5B470E}"/>
                </a:ext>
              </a:extLst>
            </p:cNvPr>
            <p:cNvSpPr txBox="1"/>
            <p:nvPr/>
          </p:nvSpPr>
          <p:spPr>
            <a:xfrm>
              <a:off x="2102291" y="1949857"/>
              <a:ext cx="672705" cy="21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14" name="Google Shape;222;p25">
            <a:extLst>
              <a:ext uri="{FF2B5EF4-FFF2-40B4-BE49-F238E27FC236}">
                <a16:creationId xmlns:a16="http://schemas.microsoft.com/office/drawing/2014/main" id="{D599C2DF-CE36-4F34-85A3-6D4215E79E47}"/>
              </a:ext>
            </a:extLst>
          </p:cNvPr>
          <p:cNvSpPr/>
          <p:nvPr/>
        </p:nvSpPr>
        <p:spPr>
          <a:xfrm rot="5400000" flipH="1">
            <a:off x="2918782" y="3130167"/>
            <a:ext cx="137631" cy="5771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327D61B-AADB-46DE-AEE3-5F1A540A78F8}"/>
              </a:ext>
            </a:extLst>
          </p:cNvPr>
          <p:cNvGrpSpPr/>
          <p:nvPr/>
        </p:nvGrpSpPr>
        <p:grpSpPr>
          <a:xfrm>
            <a:off x="2627507" y="3308148"/>
            <a:ext cx="721471" cy="200055"/>
            <a:chOff x="2046270" y="1939633"/>
            <a:chExt cx="778103" cy="218176"/>
          </a:xfrm>
        </p:grpSpPr>
        <p:sp>
          <p:nvSpPr>
            <p:cNvPr id="116" name="Google Shape;219;p25">
              <a:extLst>
                <a:ext uri="{FF2B5EF4-FFF2-40B4-BE49-F238E27FC236}">
                  <a16:creationId xmlns:a16="http://schemas.microsoft.com/office/drawing/2014/main" id="{ADA73D4A-59A2-47E7-BF0F-07E63F1E38B4}"/>
                </a:ext>
              </a:extLst>
            </p:cNvPr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1F136A-7783-40EE-9FDC-BC240F5686D4}"/>
                </a:ext>
              </a:extLst>
            </p:cNvPr>
            <p:cNvSpPr txBox="1"/>
            <p:nvPr/>
          </p:nvSpPr>
          <p:spPr>
            <a:xfrm>
              <a:off x="2046270" y="1939633"/>
              <a:ext cx="778103" cy="21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18" name="Google Shape;222;p25">
            <a:extLst>
              <a:ext uri="{FF2B5EF4-FFF2-40B4-BE49-F238E27FC236}">
                <a16:creationId xmlns:a16="http://schemas.microsoft.com/office/drawing/2014/main" id="{747D909F-A743-494F-A1B5-D2526867FBAC}"/>
              </a:ext>
            </a:extLst>
          </p:cNvPr>
          <p:cNvSpPr/>
          <p:nvPr/>
        </p:nvSpPr>
        <p:spPr>
          <a:xfrm rot="5400000" flipH="1">
            <a:off x="3513246" y="3558361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9528872-5F8E-4673-9E05-F0A26B57AEAF}"/>
              </a:ext>
            </a:extLst>
          </p:cNvPr>
          <p:cNvSpPr txBox="1"/>
          <p:nvPr/>
        </p:nvSpPr>
        <p:spPr>
          <a:xfrm>
            <a:off x="3355769" y="3768187"/>
            <a:ext cx="440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rgbClr val="FF0000"/>
                </a:solidFill>
              </a:rPr>
              <a:t>HOLD</a:t>
            </a:r>
          </a:p>
        </p:txBody>
      </p:sp>
      <p:sp>
        <p:nvSpPr>
          <p:cNvPr id="87" name="Google Shape;211;p25">
            <a:extLst>
              <a:ext uri="{FF2B5EF4-FFF2-40B4-BE49-F238E27FC236}">
                <a16:creationId xmlns:a16="http://schemas.microsoft.com/office/drawing/2014/main" id="{99201F7F-DB15-40EC-8345-A9767764B5FC}"/>
              </a:ext>
            </a:extLst>
          </p:cNvPr>
          <p:cNvSpPr/>
          <p:nvPr/>
        </p:nvSpPr>
        <p:spPr>
          <a:xfrm rot="5400000" flipH="1">
            <a:off x="5259145" y="2211348"/>
            <a:ext cx="143937" cy="59956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4" name="Google Shape;210;p25">
            <a:extLst>
              <a:ext uri="{FF2B5EF4-FFF2-40B4-BE49-F238E27FC236}">
                <a16:creationId xmlns:a16="http://schemas.microsoft.com/office/drawing/2014/main" id="{BF5238AC-4B46-4393-A58E-3B3CA0CF0D7C}"/>
              </a:ext>
            </a:extLst>
          </p:cNvPr>
          <p:cNvSpPr/>
          <p:nvPr/>
        </p:nvSpPr>
        <p:spPr>
          <a:xfrm rot="5400000" flipH="1">
            <a:off x="5260371" y="2219134"/>
            <a:ext cx="136606" cy="5771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0" name="Google Shape;222;p25">
            <a:extLst>
              <a:ext uri="{FF2B5EF4-FFF2-40B4-BE49-F238E27FC236}">
                <a16:creationId xmlns:a16="http://schemas.microsoft.com/office/drawing/2014/main" id="{97EB8038-822E-414B-9BBF-19A431928227}"/>
              </a:ext>
            </a:extLst>
          </p:cNvPr>
          <p:cNvSpPr/>
          <p:nvPr/>
        </p:nvSpPr>
        <p:spPr>
          <a:xfrm rot="5400000" flipH="1">
            <a:off x="5879048" y="3558361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823F49-B60F-4C0A-A5E0-3F9B30D0813B}"/>
              </a:ext>
            </a:extLst>
          </p:cNvPr>
          <p:cNvSpPr txBox="1"/>
          <p:nvPr/>
        </p:nvSpPr>
        <p:spPr>
          <a:xfrm>
            <a:off x="1500035" y="2400333"/>
            <a:ext cx="651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C33A4E-29CF-416A-BFEC-860E87218DA3}"/>
              </a:ext>
            </a:extLst>
          </p:cNvPr>
          <p:cNvSpPr txBox="1"/>
          <p:nvPr/>
        </p:nvSpPr>
        <p:spPr>
          <a:xfrm>
            <a:off x="4999847" y="2404179"/>
            <a:ext cx="7214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73" name="Google Shape;223;p25">
            <a:extLst>
              <a:ext uri="{FF2B5EF4-FFF2-40B4-BE49-F238E27FC236}">
                <a16:creationId xmlns:a16="http://schemas.microsoft.com/office/drawing/2014/main" id="{802FAAF9-D82D-477D-B09B-F20C6B270C9C}"/>
              </a:ext>
            </a:extLst>
          </p:cNvPr>
          <p:cNvSpPr/>
          <p:nvPr/>
        </p:nvSpPr>
        <p:spPr>
          <a:xfrm rot="5400000" flipH="1">
            <a:off x="5873674" y="3561141"/>
            <a:ext cx="153646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7" name="Google Shape;222;p25">
            <a:extLst>
              <a:ext uri="{FF2B5EF4-FFF2-40B4-BE49-F238E27FC236}">
                <a16:creationId xmlns:a16="http://schemas.microsoft.com/office/drawing/2014/main" id="{51405932-AF8F-475D-A6C3-B2AC29E8E88D}"/>
              </a:ext>
            </a:extLst>
          </p:cNvPr>
          <p:cNvSpPr/>
          <p:nvPr/>
        </p:nvSpPr>
        <p:spPr>
          <a:xfrm rot="5400000" flipH="1">
            <a:off x="6439146" y="3602365"/>
            <a:ext cx="164252" cy="5225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25D24F-200E-4098-B4E1-669E96E8309D}"/>
              </a:ext>
            </a:extLst>
          </p:cNvPr>
          <p:cNvSpPr txBox="1"/>
          <p:nvPr/>
        </p:nvSpPr>
        <p:spPr>
          <a:xfrm>
            <a:off x="5636125" y="3770965"/>
            <a:ext cx="7214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DFD7BCB-F101-44D4-B5EB-E47BCEC81207}"/>
              </a:ext>
            </a:extLst>
          </p:cNvPr>
          <p:cNvSpPr txBox="1"/>
          <p:nvPr/>
        </p:nvSpPr>
        <p:spPr>
          <a:xfrm>
            <a:off x="6314270" y="3768187"/>
            <a:ext cx="440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rgbClr val="FF0000"/>
                </a:solidFill>
              </a:rPr>
              <a:t>HOLD</a:t>
            </a:r>
          </a:p>
        </p:txBody>
      </p:sp>
      <p:sp>
        <p:nvSpPr>
          <p:cNvPr id="109" name="Google Shape;223;p25">
            <a:extLst>
              <a:ext uri="{FF2B5EF4-FFF2-40B4-BE49-F238E27FC236}">
                <a16:creationId xmlns:a16="http://schemas.microsoft.com/office/drawing/2014/main" id="{DDAD0E08-D9B3-455C-A058-C2B71A2B22D7}"/>
              </a:ext>
            </a:extLst>
          </p:cNvPr>
          <p:cNvSpPr/>
          <p:nvPr/>
        </p:nvSpPr>
        <p:spPr>
          <a:xfrm rot="5400000" flipH="1">
            <a:off x="6994135" y="3581186"/>
            <a:ext cx="160901" cy="57105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F43EC1-9E6D-4C22-9750-63391447B478}"/>
              </a:ext>
            </a:extLst>
          </p:cNvPr>
          <p:cNvSpPr txBox="1"/>
          <p:nvPr/>
        </p:nvSpPr>
        <p:spPr>
          <a:xfrm>
            <a:off x="6754584" y="3773118"/>
            <a:ext cx="653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113" name="Google Shape;174;p25">
            <a:extLst>
              <a:ext uri="{FF2B5EF4-FFF2-40B4-BE49-F238E27FC236}">
                <a16:creationId xmlns:a16="http://schemas.microsoft.com/office/drawing/2014/main" id="{87DB540E-C176-49F1-A4A8-D81787B46019}"/>
              </a:ext>
            </a:extLst>
          </p:cNvPr>
          <p:cNvSpPr/>
          <p:nvPr/>
        </p:nvSpPr>
        <p:spPr>
          <a:xfrm>
            <a:off x="6779500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1" name="Google Shape;222;p25">
            <a:extLst>
              <a:ext uri="{FF2B5EF4-FFF2-40B4-BE49-F238E27FC236}">
                <a16:creationId xmlns:a16="http://schemas.microsoft.com/office/drawing/2014/main" id="{5C8DFD3F-233E-4915-9B01-E75C504F673F}"/>
              </a:ext>
            </a:extLst>
          </p:cNvPr>
          <p:cNvSpPr/>
          <p:nvPr/>
        </p:nvSpPr>
        <p:spPr>
          <a:xfrm rot="5400000" flipH="1">
            <a:off x="7856975" y="3773878"/>
            <a:ext cx="179978" cy="114714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5" name="Google Shape;173;p25">
            <a:extLst>
              <a:ext uri="{FF2B5EF4-FFF2-40B4-BE49-F238E27FC236}">
                <a16:creationId xmlns:a16="http://schemas.microsoft.com/office/drawing/2014/main" id="{DF2CAAAE-057B-4417-8C01-103BAE0F9120}"/>
              </a:ext>
            </a:extLst>
          </p:cNvPr>
          <p:cNvSpPr/>
          <p:nvPr/>
        </p:nvSpPr>
        <p:spPr>
          <a:xfrm>
            <a:off x="5030457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6" name="Google Shape;179;p25">
            <a:extLst>
              <a:ext uri="{FF2B5EF4-FFF2-40B4-BE49-F238E27FC236}">
                <a16:creationId xmlns:a16="http://schemas.microsoft.com/office/drawing/2014/main" id="{5817AA6F-E2A1-4B38-B418-FF9A5712516C}"/>
              </a:ext>
            </a:extLst>
          </p:cNvPr>
          <p:cNvSpPr/>
          <p:nvPr/>
        </p:nvSpPr>
        <p:spPr>
          <a:xfrm>
            <a:off x="1529098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7" name="Google Shape;184;p25">
            <a:extLst>
              <a:ext uri="{FF2B5EF4-FFF2-40B4-BE49-F238E27FC236}">
                <a16:creationId xmlns:a16="http://schemas.microsoft.com/office/drawing/2014/main" id="{D3623EF0-42F3-423C-8120-E5BF21B0C5C9}"/>
              </a:ext>
            </a:extLst>
          </p:cNvPr>
          <p:cNvSpPr/>
          <p:nvPr/>
        </p:nvSpPr>
        <p:spPr>
          <a:xfrm>
            <a:off x="3280272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8" name="Google Shape;216;p25">
            <a:extLst>
              <a:ext uri="{FF2B5EF4-FFF2-40B4-BE49-F238E27FC236}">
                <a16:creationId xmlns:a16="http://schemas.microsoft.com/office/drawing/2014/main" id="{0F28B37E-CA67-4A84-A7D5-856F1F796338}"/>
              </a:ext>
            </a:extLst>
          </p:cNvPr>
          <p:cNvSpPr/>
          <p:nvPr/>
        </p:nvSpPr>
        <p:spPr>
          <a:xfrm>
            <a:off x="540069" y="4123109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 + PM Review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36" name="Google Shape;223;p25">
            <a:extLst>
              <a:ext uri="{FF2B5EF4-FFF2-40B4-BE49-F238E27FC236}">
                <a16:creationId xmlns:a16="http://schemas.microsoft.com/office/drawing/2014/main" id="{406EB454-6866-49B5-9833-1F2395E56E58}"/>
              </a:ext>
            </a:extLst>
          </p:cNvPr>
          <p:cNvSpPr/>
          <p:nvPr/>
        </p:nvSpPr>
        <p:spPr>
          <a:xfrm rot="5400000" flipH="1">
            <a:off x="7853719" y="3770622"/>
            <a:ext cx="186146" cy="11474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5A4E951-9E02-4556-9074-6F8DF19450B3}"/>
              </a:ext>
            </a:extLst>
          </p:cNvPr>
          <p:cNvSpPr txBox="1"/>
          <p:nvPr/>
        </p:nvSpPr>
        <p:spPr>
          <a:xfrm>
            <a:off x="7614902" y="4241253"/>
            <a:ext cx="653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97973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9500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2" name="Google Shape;222;p25">
            <a:extLst>
              <a:ext uri="{FF2B5EF4-FFF2-40B4-BE49-F238E27FC236}">
                <a16:creationId xmlns:a16="http://schemas.microsoft.com/office/drawing/2014/main" id="{FB1F54A1-AD7D-46A0-9083-EE45FBC98D3C}"/>
              </a:ext>
            </a:extLst>
          </p:cNvPr>
          <p:cNvSpPr/>
          <p:nvPr/>
        </p:nvSpPr>
        <p:spPr>
          <a:xfrm rot="5400000" flipH="1">
            <a:off x="8167457" y="3612732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9" name="Google Shape;174;p25">
            <a:extLst>
              <a:ext uri="{FF2B5EF4-FFF2-40B4-BE49-F238E27FC236}">
                <a16:creationId xmlns:a16="http://schemas.microsoft.com/office/drawing/2014/main" id="{AADA6EFE-3E8D-4CA0-AFED-4A099476F458}"/>
              </a:ext>
            </a:extLst>
          </p:cNvPr>
          <p:cNvSpPr/>
          <p:nvPr/>
        </p:nvSpPr>
        <p:spPr>
          <a:xfrm>
            <a:off x="6779372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259606" y="4636355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2 (2/10 – 15/10)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30457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9098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0272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2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2909929" y="1774606"/>
            <a:ext cx="150062" cy="57726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3491470" y="2214657"/>
            <a:ext cx="145766" cy="56841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Rounds</a:t>
            </a:r>
            <a:endParaRPr sz="11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Add / Drop Bid / Section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Additional Feature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40069" y="36672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Testing &amp; Deployment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JSON Validations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547462" y="8583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540982" y="1005792"/>
            <a:ext cx="150660" cy="1749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2/10 – 3/10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4/10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5/10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6/10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7/10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8/10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9/10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10/10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11/10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63406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12/10</a:t>
            </a: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6310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13/10 -  15/10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361625" y="4581514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98" name="Google Shape;173;p25">
            <a:extLst>
              <a:ext uri="{FF2B5EF4-FFF2-40B4-BE49-F238E27FC236}">
                <a16:creationId xmlns:a16="http://schemas.microsoft.com/office/drawing/2014/main" id="{E88E8D5B-2A0B-4A6B-8E91-EC8BFD7A0304}"/>
              </a:ext>
            </a:extLst>
          </p:cNvPr>
          <p:cNvSpPr/>
          <p:nvPr/>
        </p:nvSpPr>
        <p:spPr>
          <a:xfrm>
            <a:off x="5030329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0" name="Google Shape;179;p25">
            <a:extLst>
              <a:ext uri="{FF2B5EF4-FFF2-40B4-BE49-F238E27FC236}">
                <a16:creationId xmlns:a16="http://schemas.microsoft.com/office/drawing/2014/main" id="{C4070EE5-1C27-4E90-8BE5-6FC3F7040419}"/>
              </a:ext>
            </a:extLst>
          </p:cNvPr>
          <p:cNvSpPr/>
          <p:nvPr/>
        </p:nvSpPr>
        <p:spPr>
          <a:xfrm>
            <a:off x="1528970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1" name="Google Shape;184;p25">
            <a:extLst>
              <a:ext uri="{FF2B5EF4-FFF2-40B4-BE49-F238E27FC236}">
                <a16:creationId xmlns:a16="http://schemas.microsoft.com/office/drawing/2014/main" id="{D1A00E8F-2B05-455D-A589-52E4477472E7}"/>
              </a:ext>
            </a:extLst>
          </p:cNvPr>
          <p:cNvSpPr/>
          <p:nvPr/>
        </p:nvSpPr>
        <p:spPr>
          <a:xfrm>
            <a:off x="3280144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2" name="Google Shape;216;p25">
            <a:extLst>
              <a:ext uri="{FF2B5EF4-FFF2-40B4-BE49-F238E27FC236}">
                <a16:creationId xmlns:a16="http://schemas.microsoft.com/office/drawing/2014/main" id="{FFDDCA7B-D2A4-4741-8E5E-3AF71AFCFF1F}"/>
              </a:ext>
            </a:extLst>
          </p:cNvPr>
          <p:cNvSpPr/>
          <p:nvPr/>
        </p:nvSpPr>
        <p:spPr>
          <a:xfrm>
            <a:off x="539941" y="4136031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Others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1763588" y="1755394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8" name="Google Shape;222;p25">
            <a:extLst>
              <a:ext uri="{FF2B5EF4-FFF2-40B4-BE49-F238E27FC236}">
                <a16:creationId xmlns:a16="http://schemas.microsoft.com/office/drawing/2014/main" id="{747D909F-A743-494F-A1B5-D2526867FBAC}"/>
              </a:ext>
            </a:extLst>
          </p:cNvPr>
          <p:cNvSpPr/>
          <p:nvPr/>
        </p:nvSpPr>
        <p:spPr>
          <a:xfrm rot="5400000" flipH="1">
            <a:off x="4063738" y="3558363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7" name="Google Shape;222;p25">
            <a:extLst>
              <a:ext uri="{FF2B5EF4-FFF2-40B4-BE49-F238E27FC236}">
                <a16:creationId xmlns:a16="http://schemas.microsoft.com/office/drawing/2014/main" id="{CE5EBBBC-E16F-42AA-AD60-8692477B1508}"/>
              </a:ext>
            </a:extLst>
          </p:cNvPr>
          <p:cNvSpPr/>
          <p:nvPr/>
        </p:nvSpPr>
        <p:spPr>
          <a:xfrm rot="5400000" flipH="1">
            <a:off x="6117776" y="2383037"/>
            <a:ext cx="156703" cy="116580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4" name="Google Shape;211;p25">
            <a:extLst>
              <a:ext uri="{FF2B5EF4-FFF2-40B4-BE49-F238E27FC236}">
                <a16:creationId xmlns:a16="http://schemas.microsoft.com/office/drawing/2014/main" id="{BFCFCB0D-1369-43DA-83AE-7A23463C5A37}"/>
              </a:ext>
            </a:extLst>
          </p:cNvPr>
          <p:cNvSpPr/>
          <p:nvPr/>
        </p:nvSpPr>
        <p:spPr>
          <a:xfrm rot="5400000" flipH="1">
            <a:off x="6985801" y="3153816"/>
            <a:ext cx="148190" cy="54490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5" name="Google Shape;222;p25">
            <a:extLst>
              <a:ext uri="{FF2B5EF4-FFF2-40B4-BE49-F238E27FC236}">
                <a16:creationId xmlns:a16="http://schemas.microsoft.com/office/drawing/2014/main" id="{58C08272-D69B-40E5-9AC4-6824AABEEDB3}"/>
              </a:ext>
            </a:extLst>
          </p:cNvPr>
          <p:cNvSpPr/>
          <p:nvPr/>
        </p:nvSpPr>
        <p:spPr>
          <a:xfrm rot="5400000" flipH="1">
            <a:off x="8167457" y="4094565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161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9500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2" name="Google Shape;222;p25">
            <a:extLst>
              <a:ext uri="{FF2B5EF4-FFF2-40B4-BE49-F238E27FC236}">
                <a16:creationId xmlns:a16="http://schemas.microsoft.com/office/drawing/2014/main" id="{FB1F54A1-AD7D-46A0-9083-EE45FBC98D3C}"/>
              </a:ext>
            </a:extLst>
          </p:cNvPr>
          <p:cNvSpPr/>
          <p:nvPr/>
        </p:nvSpPr>
        <p:spPr>
          <a:xfrm rot="5400000" flipH="1">
            <a:off x="8167457" y="3612732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9" name="Google Shape;174;p25">
            <a:extLst>
              <a:ext uri="{FF2B5EF4-FFF2-40B4-BE49-F238E27FC236}">
                <a16:creationId xmlns:a16="http://schemas.microsoft.com/office/drawing/2014/main" id="{AADA6EFE-3E8D-4CA0-AFED-4A099476F458}"/>
              </a:ext>
            </a:extLst>
          </p:cNvPr>
          <p:cNvSpPr/>
          <p:nvPr/>
        </p:nvSpPr>
        <p:spPr>
          <a:xfrm>
            <a:off x="6779372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259606" y="4636355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3 (16/10 – 29/10)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30457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9098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0272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3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2909929" y="1751809"/>
            <a:ext cx="150062" cy="57726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Organizing, tidying up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Testing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Presentation Preparation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40069" y="36672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Incomplete / Additional features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547462" y="8583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540982" y="1005792"/>
            <a:ext cx="150660" cy="1749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16/10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17/10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18/10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19/10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20/10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21/10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22/10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23/10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24/10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25/10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63406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26/10</a:t>
            </a: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6310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27/10 -  29/10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361625" y="4581514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98" name="Google Shape;173;p25">
            <a:extLst>
              <a:ext uri="{FF2B5EF4-FFF2-40B4-BE49-F238E27FC236}">
                <a16:creationId xmlns:a16="http://schemas.microsoft.com/office/drawing/2014/main" id="{E88E8D5B-2A0B-4A6B-8E91-EC8BFD7A0304}"/>
              </a:ext>
            </a:extLst>
          </p:cNvPr>
          <p:cNvSpPr/>
          <p:nvPr/>
        </p:nvSpPr>
        <p:spPr>
          <a:xfrm>
            <a:off x="5030329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0" name="Google Shape;179;p25">
            <a:extLst>
              <a:ext uri="{FF2B5EF4-FFF2-40B4-BE49-F238E27FC236}">
                <a16:creationId xmlns:a16="http://schemas.microsoft.com/office/drawing/2014/main" id="{C4070EE5-1C27-4E90-8BE5-6FC3F7040419}"/>
              </a:ext>
            </a:extLst>
          </p:cNvPr>
          <p:cNvSpPr/>
          <p:nvPr/>
        </p:nvSpPr>
        <p:spPr>
          <a:xfrm>
            <a:off x="1528970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1" name="Google Shape;184;p25">
            <a:extLst>
              <a:ext uri="{FF2B5EF4-FFF2-40B4-BE49-F238E27FC236}">
                <a16:creationId xmlns:a16="http://schemas.microsoft.com/office/drawing/2014/main" id="{D1A00E8F-2B05-455D-A589-52E4477472E7}"/>
              </a:ext>
            </a:extLst>
          </p:cNvPr>
          <p:cNvSpPr/>
          <p:nvPr/>
        </p:nvSpPr>
        <p:spPr>
          <a:xfrm>
            <a:off x="3280144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2" name="Google Shape;216;p25">
            <a:extLst>
              <a:ext uri="{FF2B5EF4-FFF2-40B4-BE49-F238E27FC236}">
                <a16:creationId xmlns:a16="http://schemas.microsoft.com/office/drawing/2014/main" id="{FFDDCA7B-D2A4-4741-8E5E-3AF71AFCFF1F}"/>
              </a:ext>
            </a:extLst>
          </p:cNvPr>
          <p:cNvSpPr/>
          <p:nvPr/>
        </p:nvSpPr>
        <p:spPr>
          <a:xfrm>
            <a:off x="539941" y="4136031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Others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5247156" y="1762989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2" name="Google Shape;222;p25">
            <a:extLst>
              <a:ext uri="{FF2B5EF4-FFF2-40B4-BE49-F238E27FC236}">
                <a16:creationId xmlns:a16="http://schemas.microsoft.com/office/drawing/2014/main" id="{EB0AFC48-EC96-4E78-BF9C-5E27C1310EEB}"/>
              </a:ext>
            </a:extLst>
          </p:cNvPr>
          <p:cNvSpPr/>
          <p:nvPr/>
        </p:nvSpPr>
        <p:spPr>
          <a:xfrm rot="5400000" flipH="1">
            <a:off x="4079573" y="2685315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3" name="Google Shape;222;p25">
            <a:extLst>
              <a:ext uri="{FF2B5EF4-FFF2-40B4-BE49-F238E27FC236}">
                <a16:creationId xmlns:a16="http://schemas.microsoft.com/office/drawing/2014/main" id="{8B4EDB8E-8555-468C-89C3-077D8D350AE4}"/>
              </a:ext>
            </a:extLst>
          </p:cNvPr>
          <p:cNvSpPr/>
          <p:nvPr/>
        </p:nvSpPr>
        <p:spPr>
          <a:xfrm rot="5400000" flipH="1">
            <a:off x="1745432" y="222899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4" name="Google Shape;222;p25">
            <a:extLst>
              <a:ext uri="{FF2B5EF4-FFF2-40B4-BE49-F238E27FC236}">
                <a16:creationId xmlns:a16="http://schemas.microsoft.com/office/drawing/2014/main" id="{2E4EF384-198C-4B17-97A1-CC44E5CC274A}"/>
              </a:ext>
            </a:extLst>
          </p:cNvPr>
          <p:cNvSpPr/>
          <p:nvPr/>
        </p:nvSpPr>
        <p:spPr>
          <a:xfrm rot="5400000" flipH="1">
            <a:off x="4080177" y="1760950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0" name="Google Shape;222;p25">
            <a:extLst>
              <a:ext uri="{FF2B5EF4-FFF2-40B4-BE49-F238E27FC236}">
                <a16:creationId xmlns:a16="http://schemas.microsoft.com/office/drawing/2014/main" id="{5190D6C1-C962-4FF1-9A85-DD74F4B0B44A}"/>
              </a:ext>
            </a:extLst>
          </p:cNvPr>
          <p:cNvSpPr/>
          <p:nvPr/>
        </p:nvSpPr>
        <p:spPr>
          <a:xfrm rot="5400000" flipH="1">
            <a:off x="2906722" y="267751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6" name="Google Shape;222;p25">
            <a:extLst>
              <a:ext uri="{FF2B5EF4-FFF2-40B4-BE49-F238E27FC236}">
                <a16:creationId xmlns:a16="http://schemas.microsoft.com/office/drawing/2014/main" id="{69179EDA-2E30-4F2C-B348-A164346E6E20}"/>
              </a:ext>
            </a:extLst>
          </p:cNvPr>
          <p:cNvSpPr/>
          <p:nvPr/>
        </p:nvSpPr>
        <p:spPr>
          <a:xfrm rot="5400000" flipH="1">
            <a:off x="8159011" y="2213311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7" name="Google Shape;222;p25">
            <a:extLst>
              <a:ext uri="{FF2B5EF4-FFF2-40B4-BE49-F238E27FC236}">
                <a16:creationId xmlns:a16="http://schemas.microsoft.com/office/drawing/2014/main" id="{A661C62C-8CC0-4079-BA42-7C6FFB5EAEE9}"/>
              </a:ext>
            </a:extLst>
          </p:cNvPr>
          <p:cNvSpPr/>
          <p:nvPr/>
        </p:nvSpPr>
        <p:spPr>
          <a:xfrm rot="5400000" flipH="1">
            <a:off x="8174750" y="4081142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3" name="Google Shape;222;p25">
            <a:extLst>
              <a:ext uri="{FF2B5EF4-FFF2-40B4-BE49-F238E27FC236}">
                <a16:creationId xmlns:a16="http://schemas.microsoft.com/office/drawing/2014/main" id="{BBA5B7C3-0219-4BF5-8910-2E31B7F0BADD}"/>
              </a:ext>
            </a:extLst>
          </p:cNvPr>
          <p:cNvSpPr/>
          <p:nvPr/>
        </p:nvSpPr>
        <p:spPr>
          <a:xfrm rot="5400000" flipH="1">
            <a:off x="5247156" y="2682092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4" name="Google Shape;222;p25">
            <a:extLst>
              <a:ext uri="{FF2B5EF4-FFF2-40B4-BE49-F238E27FC236}">
                <a16:creationId xmlns:a16="http://schemas.microsoft.com/office/drawing/2014/main" id="{5E124370-F1DB-4C49-8B05-D694636AB470}"/>
              </a:ext>
            </a:extLst>
          </p:cNvPr>
          <p:cNvSpPr/>
          <p:nvPr/>
        </p:nvSpPr>
        <p:spPr>
          <a:xfrm rot="5400000" flipH="1">
            <a:off x="7585731" y="2552925"/>
            <a:ext cx="138695" cy="175036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7" name="Google Shape;222;p25">
            <a:extLst>
              <a:ext uri="{FF2B5EF4-FFF2-40B4-BE49-F238E27FC236}">
                <a16:creationId xmlns:a16="http://schemas.microsoft.com/office/drawing/2014/main" id="{D20B4AD6-7068-4453-88F9-F795E12511E1}"/>
              </a:ext>
            </a:extLst>
          </p:cNvPr>
          <p:cNvSpPr/>
          <p:nvPr/>
        </p:nvSpPr>
        <p:spPr>
          <a:xfrm rot="5400000" flipH="1">
            <a:off x="4662477" y="2216710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8" name="Google Shape;222;p25">
            <a:extLst>
              <a:ext uri="{FF2B5EF4-FFF2-40B4-BE49-F238E27FC236}">
                <a16:creationId xmlns:a16="http://schemas.microsoft.com/office/drawing/2014/main" id="{7C00FB2F-44E5-4AF2-BF3B-6783211C298F}"/>
              </a:ext>
            </a:extLst>
          </p:cNvPr>
          <p:cNvSpPr/>
          <p:nvPr/>
        </p:nvSpPr>
        <p:spPr>
          <a:xfrm rot="5400000" flipH="1">
            <a:off x="8146757" y="269394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280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309282" y="4048084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4 (30/10 – 9/11)</a:t>
            </a:r>
            <a:endParaRPr dirty="0"/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4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Organizing, tidying up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Testing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</a:t>
            </a:r>
          </a:p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Preparation</a:t>
            </a: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Fixing features &amp; UI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547462" y="8583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540982" y="1005792"/>
            <a:ext cx="150660" cy="1749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30/10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31/10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1/11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2/11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3/11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4/11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5/11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6/11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7/11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885066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8/11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670800" y="1515928"/>
            <a:ext cx="852168" cy="300304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9/11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411301" y="3993243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6984821" y="1988685"/>
            <a:ext cx="173844" cy="291703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2" name="Google Shape;222;p25">
            <a:extLst>
              <a:ext uri="{FF2B5EF4-FFF2-40B4-BE49-F238E27FC236}">
                <a16:creationId xmlns:a16="http://schemas.microsoft.com/office/drawing/2014/main" id="{EB0AFC48-EC96-4E78-BF9C-5E27C1310EEB}"/>
              </a:ext>
            </a:extLst>
          </p:cNvPr>
          <p:cNvSpPr/>
          <p:nvPr/>
        </p:nvSpPr>
        <p:spPr>
          <a:xfrm rot="5400000" flipH="1">
            <a:off x="4090126" y="2666707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4" name="Google Shape;222;p25">
            <a:extLst>
              <a:ext uri="{FF2B5EF4-FFF2-40B4-BE49-F238E27FC236}">
                <a16:creationId xmlns:a16="http://schemas.microsoft.com/office/drawing/2014/main" id="{2E4EF384-198C-4B17-97A1-CC44E5CC274A}"/>
              </a:ext>
            </a:extLst>
          </p:cNvPr>
          <p:cNvSpPr/>
          <p:nvPr/>
        </p:nvSpPr>
        <p:spPr>
          <a:xfrm rot="5400000" flipH="1">
            <a:off x="5247156" y="220160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Google Shape;222;p25">
            <a:extLst>
              <a:ext uri="{FF2B5EF4-FFF2-40B4-BE49-F238E27FC236}">
                <a16:creationId xmlns:a16="http://schemas.microsoft.com/office/drawing/2014/main" id="{95297F9D-6E5C-465F-A489-40EC95625F1A}"/>
              </a:ext>
            </a:extLst>
          </p:cNvPr>
          <p:cNvSpPr/>
          <p:nvPr/>
        </p:nvSpPr>
        <p:spPr>
          <a:xfrm rot="5400000" flipH="1">
            <a:off x="5246854" y="2684507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2" name="Google Shape;222;p25">
            <a:extLst>
              <a:ext uri="{FF2B5EF4-FFF2-40B4-BE49-F238E27FC236}">
                <a16:creationId xmlns:a16="http://schemas.microsoft.com/office/drawing/2014/main" id="{E142F8EC-850F-4803-93D7-981277B2D540}"/>
              </a:ext>
            </a:extLst>
          </p:cNvPr>
          <p:cNvSpPr/>
          <p:nvPr/>
        </p:nvSpPr>
        <p:spPr>
          <a:xfrm rot="5400000" flipH="1">
            <a:off x="3202229" y="1468443"/>
            <a:ext cx="150650" cy="117040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3" name="Google Shape;222;p25">
            <a:extLst>
              <a:ext uri="{FF2B5EF4-FFF2-40B4-BE49-F238E27FC236}">
                <a16:creationId xmlns:a16="http://schemas.microsoft.com/office/drawing/2014/main" id="{519F2896-3B25-4E7D-B935-0A4EE58F945A}"/>
              </a:ext>
            </a:extLst>
          </p:cNvPr>
          <p:cNvSpPr/>
          <p:nvPr/>
        </p:nvSpPr>
        <p:spPr>
          <a:xfrm rot="5400000" flipH="1">
            <a:off x="3789350" y="1898341"/>
            <a:ext cx="150650" cy="116315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4" name="Google Shape;222;p25">
            <a:extLst>
              <a:ext uri="{FF2B5EF4-FFF2-40B4-BE49-F238E27FC236}">
                <a16:creationId xmlns:a16="http://schemas.microsoft.com/office/drawing/2014/main" id="{21AF84C9-2A5E-4089-B471-3807B49A2E20}"/>
              </a:ext>
            </a:extLst>
          </p:cNvPr>
          <p:cNvSpPr/>
          <p:nvPr/>
        </p:nvSpPr>
        <p:spPr>
          <a:xfrm rot="5400000" flipH="1">
            <a:off x="2904945" y="2677125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5" name="Google Shape;222;p25">
            <a:extLst>
              <a:ext uri="{FF2B5EF4-FFF2-40B4-BE49-F238E27FC236}">
                <a16:creationId xmlns:a16="http://schemas.microsoft.com/office/drawing/2014/main" id="{E3C8CF3C-94C6-4082-8ABB-EAE52118896C}"/>
              </a:ext>
            </a:extLst>
          </p:cNvPr>
          <p:cNvSpPr/>
          <p:nvPr/>
        </p:nvSpPr>
        <p:spPr>
          <a:xfrm rot="5400000" flipH="1">
            <a:off x="1742423" y="2216710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600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3371584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20294" y="22444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5042020" y="-19852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5 (9/11 – 19/11)</a:t>
            </a:r>
            <a:endParaRPr dirty="0"/>
          </a:p>
        </p:txBody>
      </p:sp>
      <p:sp>
        <p:nvSpPr>
          <p:cNvPr id="176" name="Google Shape;176;p25"/>
          <p:cNvSpPr/>
          <p:nvPr/>
        </p:nvSpPr>
        <p:spPr>
          <a:xfrm>
            <a:off x="1620538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620538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70395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70395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622724" y="16216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5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121769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121897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121897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70940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71069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70940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31509" y="2698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 &amp; Submission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631509" y="3161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Presentation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31509" y="1621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5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Presentation Preparation</a:t>
            </a: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638902" y="12774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620433" y="1436880"/>
            <a:ext cx="156027" cy="1563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622725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10/11</a:t>
            </a: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205629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11/11</a:t>
            </a: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788533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12/11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372586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13/11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955490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14/11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538394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15/11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122770" y="1929103"/>
            <a:ext cx="857811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16/11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5985813" y="1929103"/>
            <a:ext cx="885066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17/11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871942" y="1929103"/>
            <a:ext cx="885066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18/11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762240" y="1927832"/>
            <a:ext cx="852168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19/11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793100-4AB8-4FC4-9045-0A24DC045B85}"/>
              </a:ext>
            </a:extLst>
          </p:cNvPr>
          <p:cNvGrpSpPr/>
          <p:nvPr/>
        </p:nvGrpSpPr>
        <p:grpSpPr>
          <a:xfrm>
            <a:off x="6373307" y="3794262"/>
            <a:ext cx="2220978" cy="479378"/>
            <a:chOff x="6259606" y="4581514"/>
            <a:chExt cx="2220978" cy="47937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0F46912-D8E9-436A-BA3F-81D58B34BEF0}"/>
                </a:ext>
              </a:extLst>
            </p:cNvPr>
            <p:cNvSpPr/>
            <p:nvPr/>
          </p:nvSpPr>
          <p:spPr>
            <a:xfrm>
              <a:off x="6259606" y="4636355"/>
              <a:ext cx="2220978" cy="424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AD37F35-2212-4F35-8B85-02ECC08A0859}"/>
                </a:ext>
              </a:extLst>
            </p:cNvPr>
            <p:cNvGrpSpPr/>
            <p:nvPr/>
          </p:nvGrpSpPr>
          <p:grpSpPr>
            <a:xfrm>
              <a:off x="6361625" y="4581514"/>
              <a:ext cx="2002353" cy="462371"/>
              <a:chOff x="1212197" y="4427244"/>
              <a:chExt cx="2002353" cy="462371"/>
            </a:xfrm>
          </p:grpSpPr>
          <p:sp>
            <p:nvSpPr>
              <p:cNvPr id="88" name="Google Shape;211;p25">
                <a:extLst>
                  <a:ext uri="{FF2B5EF4-FFF2-40B4-BE49-F238E27FC236}">
                    <a16:creationId xmlns:a16="http://schemas.microsoft.com/office/drawing/2014/main" id="{B8DF55BA-358F-4C43-BFA0-A78151CF1790}"/>
                  </a:ext>
                </a:extLst>
              </p:cNvPr>
              <p:cNvSpPr/>
              <p:nvPr/>
            </p:nvSpPr>
            <p:spPr>
              <a:xfrm rot="5400000" flipH="1">
                <a:off x="2586907" y="4044668"/>
                <a:ext cx="149561" cy="109336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endParaRPr>
              </a:p>
            </p:txBody>
          </p:sp>
          <p:sp>
            <p:nvSpPr>
              <p:cNvPr id="89" name="Google Shape;210;p25">
                <a:extLst>
                  <a:ext uri="{FF2B5EF4-FFF2-40B4-BE49-F238E27FC236}">
                    <a16:creationId xmlns:a16="http://schemas.microsoft.com/office/drawing/2014/main" id="{5F15B230-4CA4-48D3-897D-6050F2991CC3}"/>
                  </a:ext>
                </a:extLst>
              </p:cNvPr>
              <p:cNvSpPr/>
              <p:nvPr/>
            </p:nvSpPr>
            <p:spPr>
              <a:xfrm rot="5400000" flipH="1">
                <a:off x="2593089" y="4248988"/>
                <a:ext cx="149561" cy="109336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endParaRPr>
              </a:p>
            </p:txBody>
          </p:sp>
          <p:sp>
            <p:nvSpPr>
              <p:cNvPr id="91" name="Google Shape;94;p17">
                <a:extLst>
                  <a:ext uri="{FF2B5EF4-FFF2-40B4-BE49-F238E27FC236}">
                    <a16:creationId xmlns:a16="http://schemas.microsoft.com/office/drawing/2014/main" id="{F36C2E6E-00FD-4847-80EF-6E06799C8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2197" y="4427244"/>
                <a:ext cx="1222146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9pPr>
              </a:lstStyle>
              <a:p>
                <a:r>
                  <a:rPr lang="en-SG" sz="1600" dirty="0"/>
                  <a:t>LEGEND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B6983B-B3BF-48EC-AA97-8AFD391FE1FD}"/>
                  </a:ext>
                </a:extLst>
              </p:cNvPr>
              <p:cNvSpPr txBox="1"/>
              <p:nvPr/>
            </p:nvSpPr>
            <p:spPr>
              <a:xfrm>
                <a:off x="2306204" y="4482085"/>
                <a:ext cx="7664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PLANNED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98BC862-6D57-4BF9-B7E1-AD9367D6A6D0}"/>
                  </a:ext>
                </a:extLst>
              </p:cNvPr>
              <p:cNvSpPr txBox="1"/>
              <p:nvPr/>
            </p:nvSpPr>
            <p:spPr>
              <a:xfrm>
                <a:off x="2358742" y="4674171"/>
                <a:ext cx="6265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00" b="1" dirty="0">
                    <a:solidFill>
                      <a:schemeClr val="bg1"/>
                    </a:solidFill>
                  </a:rPr>
                  <a:t>ACTUAL</a:t>
                </a:r>
              </a:p>
            </p:txBody>
          </p:sp>
        </p:grp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3588411" y="3090559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3" name="Google Shape;222;p25">
            <a:extLst>
              <a:ext uri="{FF2B5EF4-FFF2-40B4-BE49-F238E27FC236}">
                <a16:creationId xmlns:a16="http://schemas.microsoft.com/office/drawing/2014/main" id="{BBA5B7C3-0219-4BF5-8910-2E31B7F0BADD}"/>
              </a:ext>
            </a:extLst>
          </p:cNvPr>
          <p:cNvSpPr/>
          <p:nvPr/>
        </p:nvSpPr>
        <p:spPr>
          <a:xfrm rot="5400000" flipH="1">
            <a:off x="8112643" y="2949897"/>
            <a:ext cx="151426" cy="86269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Google Shape;222;p25">
            <a:extLst>
              <a:ext uri="{FF2B5EF4-FFF2-40B4-BE49-F238E27FC236}">
                <a16:creationId xmlns:a16="http://schemas.microsoft.com/office/drawing/2014/main" id="{B69EEC0D-5ED0-441F-94BF-5C26ADEFBD6F}"/>
              </a:ext>
            </a:extLst>
          </p:cNvPr>
          <p:cNvSpPr/>
          <p:nvPr/>
        </p:nvSpPr>
        <p:spPr>
          <a:xfrm rot="5400000" flipH="1">
            <a:off x="6338888" y="2501925"/>
            <a:ext cx="168683" cy="88529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4" name="Google Shape;222;p25">
            <a:extLst>
              <a:ext uri="{FF2B5EF4-FFF2-40B4-BE49-F238E27FC236}">
                <a16:creationId xmlns:a16="http://schemas.microsoft.com/office/drawing/2014/main" id="{6005AD8A-624C-497D-A4BF-60744CA87DAC}"/>
              </a:ext>
            </a:extLst>
          </p:cNvPr>
          <p:cNvSpPr/>
          <p:nvPr/>
        </p:nvSpPr>
        <p:spPr>
          <a:xfrm rot="5400000" flipH="1">
            <a:off x="5037195" y="-1034026"/>
            <a:ext cx="173930" cy="69705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47595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What are your milestones?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050656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1 – PM Review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2 – In-class Demo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3 – User Acceptance Test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4 – Deployment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5 –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04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968782" y="19128"/>
            <a:ext cx="6014400" cy="6869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Critical Path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923FA-5986-49C9-8124-626E82815592}"/>
              </a:ext>
            </a:extLst>
          </p:cNvPr>
          <p:cNvGrpSpPr/>
          <p:nvPr/>
        </p:nvGrpSpPr>
        <p:grpSpPr>
          <a:xfrm>
            <a:off x="237870" y="768348"/>
            <a:ext cx="1286459" cy="1034957"/>
            <a:chOff x="94815" y="2489050"/>
            <a:chExt cx="1286459" cy="1034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D35A2D-89F3-4190-95D2-32C751B43EEE}"/>
                </a:ext>
              </a:extLst>
            </p:cNvPr>
            <p:cNvGrpSpPr/>
            <p:nvPr/>
          </p:nvGrpSpPr>
          <p:grpSpPr>
            <a:xfrm>
              <a:off x="94815" y="2489050"/>
              <a:ext cx="1286459" cy="1014730"/>
              <a:chOff x="94815" y="2489050"/>
              <a:chExt cx="1286459" cy="10147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F689E-CB4A-411B-B302-D76451537649}"/>
                  </a:ext>
                </a:extLst>
              </p:cNvPr>
              <p:cNvSpPr txBox="1"/>
              <p:nvPr/>
            </p:nvSpPr>
            <p:spPr>
              <a:xfrm>
                <a:off x="94924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A5357-899B-4A5D-8725-601C6637D434}"/>
                  </a:ext>
                </a:extLst>
              </p:cNvPr>
              <p:cNvSpPr txBox="1"/>
              <p:nvPr/>
            </p:nvSpPr>
            <p:spPr>
              <a:xfrm>
                <a:off x="94815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EFCFA-EE49-49B8-B9D9-5C6BE94D3EB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1C5F46-6DFD-4186-B547-EC185F39C6F3}"/>
                  </a:ext>
                </a:extLst>
              </p:cNvPr>
              <p:cNvSpPr txBox="1"/>
              <p:nvPr/>
            </p:nvSpPr>
            <p:spPr>
              <a:xfrm>
                <a:off x="103736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7EF4DE-3FF5-41E1-B67F-77CA57EABB9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75C80-E7B7-4B47-980A-301BFF7CD211}"/>
                </a:ext>
              </a:extLst>
            </p:cNvPr>
            <p:cNvSpPr txBox="1"/>
            <p:nvPr/>
          </p:nvSpPr>
          <p:spPr>
            <a:xfrm>
              <a:off x="304991" y="2492956"/>
              <a:ext cx="882959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500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b="1" u="sng" dirty="0"/>
                <a:t>3.1.1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500" dirty="0"/>
            </a:p>
            <a:p>
              <a:pPr algn="ctr"/>
              <a:endParaRPr lang="en-SG" sz="500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06664-C718-4647-A2A1-4A72E03085EA}"/>
              </a:ext>
            </a:extLst>
          </p:cNvPr>
          <p:cNvGrpSpPr/>
          <p:nvPr/>
        </p:nvGrpSpPr>
        <p:grpSpPr>
          <a:xfrm>
            <a:off x="1694434" y="2405731"/>
            <a:ext cx="1286350" cy="1014730"/>
            <a:chOff x="85250" y="2489050"/>
            <a:chExt cx="1286350" cy="101473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57CA057-8795-4A74-807C-A03FA070047C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675C1A-6B76-4CFE-9F32-B4036816761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A4247-EE93-44AE-B7D0-BDB3935651D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CA03D1-0675-46FA-A831-8B957F54FDBB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0AA5F4-767F-4786-BCDD-6314E945DFFA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5FA72D-C609-481E-8AB5-3D4568146B9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074C0C-8CA9-4150-B25B-22D599F3F4D3}"/>
                </a:ext>
              </a:extLst>
            </p:cNvPr>
            <p:cNvSpPr txBox="1"/>
            <p:nvPr/>
          </p:nvSpPr>
          <p:spPr>
            <a:xfrm>
              <a:off x="132800" y="2534750"/>
              <a:ext cx="11886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sz="1500" b="1" u="sng" dirty="0"/>
                <a:t>3.2.2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42D8C9-307D-472F-9DCE-4457EE166E56}"/>
              </a:ext>
            </a:extLst>
          </p:cNvPr>
          <p:cNvGrpSpPr/>
          <p:nvPr/>
        </p:nvGrpSpPr>
        <p:grpSpPr>
          <a:xfrm>
            <a:off x="269182" y="4049034"/>
            <a:ext cx="1286350" cy="1014730"/>
            <a:chOff x="85250" y="2489050"/>
            <a:chExt cx="1286350" cy="10147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71F2A6-13D2-42F1-BC36-0409851D9E7B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C21E67-C11B-4FC6-A5DB-10A87859A4D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437583-6E65-406B-AC79-900FFFFF9A9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CC16FD-E6D9-4633-99C0-F58A5AF65710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4FC573-37E7-4A66-87F3-5FE9D44CF924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39D446-4B48-4054-BC26-8DE6DA1B074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5E9ECD-BADD-4CD9-9845-9CA8459DEDB7}"/>
                </a:ext>
              </a:extLst>
            </p:cNvPr>
            <p:cNvSpPr txBox="1"/>
            <p:nvPr/>
          </p:nvSpPr>
          <p:spPr>
            <a:xfrm>
              <a:off x="294788" y="2548478"/>
              <a:ext cx="84165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200" dirty="0"/>
            </a:p>
            <a:p>
              <a:pPr algn="ctr"/>
              <a:endParaRPr lang="en-SG" sz="200" dirty="0"/>
            </a:p>
            <a:p>
              <a:pPr algn="ctr"/>
              <a:r>
                <a:rPr lang="en-SG" b="1" u="sng" dirty="0"/>
                <a:t>3.3.1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8653A3-A988-447D-89DE-DE4D8F4B484C}"/>
              </a:ext>
            </a:extLst>
          </p:cNvPr>
          <p:cNvGrpSpPr/>
          <p:nvPr/>
        </p:nvGrpSpPr>
        <p:grpSpPr>
          <a:xfrm>
            <a:off x="3148726" y="4069958"/>
            <a:ext cx="1286350" cy="1014730"/>
            <a:chOff x="85250" y="2489050"/>
            <a:chExt cx="1286350" cy="10147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170893-2778-4225-9D41-7403E4545C7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4C0318-2B43-4A06-97D6-D7197B4E9EAF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14A305-AA7D-4E00-B9A6-F4FB01D0152E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DF2F26-90A3-430B-93AE-D8A5F737E13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7CBEB0-C5FF-4E5F-BB0D-BA47015595A0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9E0D98-7B98-451E-A450-CB0F2D6CCAC3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381197-E0E7-4620-A5B6-D4947A1FC3DD}"/>
                </a:ext>
              </a:extLst>
            </p:cNvPr>
            <p:cNvSpPr txBox="1"/>
            <p:nvPr/>
          </p:nvSpPr>
          <p:spPr>
            <a:xfrm>
              <a:off x="197678" y="2579256"/>
              <a:ext cx="108084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b="1" u="sng" dirty="0"/>
                <a:t>3.4.2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2CD16-157E-49FB-8EDC-64F23920BDE5}"/>
              </a:ext>
            </a:extLst>
          </p:cNvPr>
          <p:cNvGrpSpPr/>
          <p:nvPr/>
        </p:nvGrpSpPr>
        <p:grpSpPr>
          <a:xfrm>
            <a:off x="3176120" y="2592966"/>
            <a:ext cx="1286350" cy="1014730"/>
            <a:chOff x="85250" y="2489050"/>
            <a:chExt cx="1286350" cy="101473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71EE2AC-F03F-4CC4-B8FF-ABFE59C07F5F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42B160-FE60-4615-B98B-8ED8668D3F0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17B3E5-6D65-4316-A9CF-D8E73511C60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D5CAC0-8273-4456-8CA0-C3A9283FF58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3668A35-C1E2-45C5-9A9B-7744ECCF27A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1407E3-634E-4D26-A2FE-CBFC2D3921B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C8F726-70C3-402D-A1B4-DFC1C82DDC81}"/>
                </a:ext>
              </a:extLst>
            </p:cNvPr>
            <p:cNvSpPr txBox="1"/>
            <p:nvPr/>
          </p:nvSpPr>
          <p:spPr>
            <a:xfrm>
              <a:off x="331949" y="2546267"/>
              <a:ext cx="79036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3.4.1.2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92E7A-8C16-411D-B8AC-24FBD5EB7CAB}"/>
              </a:ext>
            </a:extLst>
          </p:cNvPr>
          <p:cNvGrpSpPr/>
          <p:nvPr/>
        </p:nvGrpSpPr>
        <p:grpSpPr>
          <a:xfrm>
            <a:off x="5059367" y="4069958"/>
            <a:ext cx="1286350" cy="1014730"/>
            <a:chOff x="85250" y="2489050"/>
            <a:chExt cx="1286350" cy="101473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CCD2127-7F7F-40CF-B42F-2D02B8B0304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56BE807-4AE8-4DF2-BF0C-22BF23F61FC7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88FC82-CE5A-4B61-81B2-649185A2B79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E21552-1D7D-4A92-A689-33658375A14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939713-8EB4-4808-9D86-1F6BD81391C8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5E8677-A893-4730-9B0A-A8C8A8D52A91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DC96A8-475C-493A-9EDF-8D38B334BFB1}"/>
                </a:ext>
              </a:extLst>
            </p:cNvPr>
            <p:cNvSpPr txBox="1"/>
            <p:nvPr/>
          </p:nvSpPr>
          <p:spPr>
            <a:xfrm>
              <a:off x="185628" y="2533089"/>
              <a:ext cx="10382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3.5.1.1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D23A9FE-D9A9-4C98-99A8-C92BA35E5A10}"/>
              </a:ext>
            </a:extLst>
          </p:cNvPr>
          <p:cNvGrpSpPr/>
          <p:nvPr/>
        </p:nvGrpSpPr>
        <p:grpSpPr>
          <a:xfrm>
            <a:off x="5055884" y="863063"/>
            <a:ext cx="1286350" cy="1014730"/>
            <a:chOff x="85250" y="2489050"/>
            <a:chExt cx="1286350" cy="10147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F672C06-3E62-4FCB-A7C1-745D1D3864D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9E6F3B7-7E75-4705-AB21-E2E6DD82F31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A5108C-ED51-4CB4-8865-A5B889303D53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EAFD82E-327C-47F5-94FC-0E31C63F5915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3F4626E-F37C-48A9-9E61-D991CB037965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999770D-6CEA-4E83-BFB5-C5D6B6B431C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14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3AA272B-068F-4412-9B7D-CAC537419868}"/>
                </a:ext>
              </a:extLst>
            </p:cNvPr>
            <p:cNvSpPr txBox="1"/>
            <p:nvPr/>
          </p:nvSpPr>
          <p:spPr>
            <a:xfrm>
              <a:off x="104046" y="2527055"/>
              <a:ext cx="125688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sz="1500" b="1" u="sng" dirty="0"/>
                <a:t>5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736CEA-C588-4F8E-8D1A-B7F8DD56082F}"/>
              </a:ext>
            </a:extLst>
          </p:cNvPr>
          <p:cNvGrpSpPr/>
          <p:nvPr/>
        </p:nvGrpSpPr>
        <p:grpSpPr>
          <a:xfrm>
            <a:off x="235388" y="2405731"/>
            <a:ext cx="1286350" cy="1014730"/>
            <a:chOff x="1476445" y="2489050"/>
            <a:chExt cx="1286350" cy="10147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4E1B2B-94CB-4672-AE34-9F76E6312A5A}"/>
                </a:ext>
              </a:extLst>
            </p:cNvPr>
            <p:cNvGrpSpPr/>
            <p:nvPr/>
          </p:nvGrpSpPr>
          <p:grpSpPr>
            <a:xfrm>
              <a:off x="1476445" y="2489050"/>
              <a:ext cx="1286350" cy="1014730"/>
              <a:chOff x="85250" y="2489050"/>
              <a:chExt cx="1286350" cy="101473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275E8C-D7C0-497C-B0D4-55B187F4E4D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5F4A0C-8DD6-44EB-BB68-0F92A4660E6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66ABDF-DC42-4DDF-ABD2-4053EAA0D927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A63752-118D-4913-993E-80464E032735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EBBB76-E0E0-4EB5-A594-582375B0A1B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546FBF-53EC-41FB-A08A-4455203B0677}"/>
                </a:ext>
              </a:extLst>
            </p:cNvPr>
            <p:cNvSpPr txBox="1"/>
            <p:nvPr/>
          </p:nvSpPr>
          <p:spPr>
            <a:xfrm>
              <a:off x="1476445" y="2533089"/>
              <a:ext cx="1286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3.2.1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8F3559-831E-4A24-93E6-F7E5712F658F}"/>
              </a:ext>
            </a:extLst>
          </p:cNvPr>
          <p:cNvGrpSpPr/>
          <p:nvPr/>
        </p:nvGrpSpPr>
        <p:grpSpPr>
          <a:xfrm>
            <a:off x="5058960" y="2489330"/>
            <a:ext cx="1289367" cy="1014730"/>
            <a:chOff x="82233" y="2489050"/>
            <a:chExt cx="1289367" cy="101473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B5219AC-D158-44B5-9F60-8D72D19F8753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B3C1E0-24E3-4CC3-87E2-30C119A403BC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B9E40B-A296-4EED-BB88-DC81181FDCA9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FD1CCE6-EB88-4EC5-94DB-1BA82E5C1478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E0509AA-B293-48D1-B91F-00E6F7A5B6B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5EA9B6B-F1A5-437E-864E-470A3026659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0C8899-7F76-4950-B1D7-0122431F0C69}"/>
                </a:ext>
              </a:extLst>
            </p:cNvPr>
            <p:cNvSpPr txBox="1"/>
            <p:nvPr/>
          </p:nvSpPr>
          <p:spPr>
            <a:xfrm>
              <a:off x="82233" y="2541472"/>
              <a:ext cx="1256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3.5.1.2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DFDCB1E-F3E2-47E2-A87E-84B50273D81F}"/>
              </a:ext>
            </a:extLst>
          </p:cNvPr>
          <p:cNvSpPr/>
          <p:nvPr/>
        </p:nvSpPr>
        <p:spPr>
          <a:xfrm rot="5400000">
            <a:off x="664472" y="1874674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79AFBF5B-9AF1-423D-A02C-72FC5C728686}"/>
              </a:ext>
            </a:extLst>
          </p:cNvPr>
          <p:cNvSpPr/>
          <p:nvPr/>
        </p:nvSpPr>
        <p:spPr>
          <a:xfrm rot="5400000">
            <a:off x="652957" y="3531763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7D2A4C61-2FC2-4C8E-8B0A-2AA78CDD613E}"/>
              </a:ext>
            </a:extLst>
          </p:cNvPr>
          <p:cNvSpPr/>
          <p:nvPr/>
        </p:nvSpPr>
        <p:spPr>
          <a:xfrm rot="16200000">
            <a:off x="5463908" y="3549786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D7A530C1-E70C-4F0C-9C88-F7AD2CEB5E2F}"/>
              </a:ext>
            </a:extLst>
          </p:cNvPr>
          <p:cNvSpPr/>
          <p:nvPr/>
        </p:nvSpPr>
        <p:spPr>
          <a:xfrm rot="16200000">
            <a:off x="5463908" y="1942617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136E05D-B49A-4AE0-8F09-1318A0A81BFA}"/>
              </a:ext>
            </a:extLst>
          </p:cNvPr>
          <p:cNvSpPr/>
          <p:nvPr/>
        </p:nvSpPr>
        <p:spPr>
          <a:xfrm rot="7735036">
            <a:off x="1482484" y="3636264"/>
            <a:ext cx="534248" cy="25669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B973B558-440C-4C7E-9E94-E8C5496F088F}"/>
              </a:ext>
            </a:extLst>
          </p:cNvPr>
          <p:cNvSpPr/>
          <p:nvPr/>
        </p:nvSpPr>
        <p:spPr>
          <a:xfrm>
            <a:off x="1740384" y="4335196"/>
            <a:ext cx="1286350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EE99DC21-4309-4DB7-AF92-EF10863076BB}"/>
              </a:ext>
            </a:extLst>
          </p:cNvPr>
          <p:cNvSpPr/>
          <p:nvPr/>
        </p:nvSpPr>
        <p:spPr>
          <a:xfrm>
            <a:off x="4502232" y="4354372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4097A57-E3B6-4AA8-B684-14DAA3CE84EF}"/>
              </a:ext>
            </a:extLst>
          </p:cNvPr>
          <p:cNvSpPr/>
          <p:nvPr/>
        </p:nvSpPr>
        <p:spPr>
          <a:xfrm rot="16200000">
            <a:off x="3608957" y="3665020"/>
            <a:ext cx="323515" cy="31511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C482E58F-CA9D-4588-B63D-DA29B75891C1}"/>
              </a:ext>
            </a:extLst>
          </p:cNvPr>
          <p:cNvSpPr/>
          <p:nvPr/>
        </p:nvSpPr>
        <p:spPr>
          <a:xfrm rot="18998129">
            <a:off x="4142898" y="1943327"/>
            <a:ext cx="879115" cy="31987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FABCBBB7-6097-4360-8F72-0DADB540E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92977"/>
              </p:ext>
            </p:extLst>
          </p:nvPr>
        </p:nvGraphicFramePr>
        <p:xfrm>
          <a:off x="6609003" y="949477"/>
          <a:ext cx="2380445" cy="394343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91272">
                  <a:extLst>
                    <a:ext uri="{9D8B030D-6E8A-4147-A177-3AD203B41FA5}">
                      <a16:colId xmlns:a16="http://schemas.microsoft.com/office/drawing/2014/main" val="306674646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393479302"/>
                    </a:ext>
                  </a:extLst>
                </a:gridCol>
                <a:gridCol w="607133">
                  <a:extLst>
                    <a:ext uri="{9D8B030D-6E8A-4147-A177-3AD203B41FA5}">
                      <a16:colId xmlns:a16="http://schemas.microsoft.com/office/drawing/2014/main" val="3655300887"/>
                    </a:ext>
                  </a:extLst>
                </a:gridCol>
              </a:tblGrid>
              <a:tr h="39228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3119860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6930765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objects &amp; DAOs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7789687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 up connection to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9084688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9356161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Main page &amp; 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3245671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3.4.1.2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Login Page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244049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Bootstrap without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807551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Bootstrap </a:t>
                      </a:r>
                    </a:p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with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4236296"/>
                  </a:ext>
                </a:extLst>
              </a:tr>
              <a:tr h="285839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522154"/>
                  </a:ext>
                </a:extLst>
              </a:tr>
            </a:tbl>
          </a:graphicData>
        </a:graphic>
      </p:graphicFrame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2E35CF22-6553-4A0C-8106-4B6120D53A5C}"/>
              </a:ext>
            </a:extLst>
          </p:cNvPr>
          <p:cNvSpPr/>
          <p:nvPr/>
        </p:nvSpPr>
        <p:spPr>
          <a:xfrm rot="3638993">
            <a:off x="1507937" y="1912168"/>
            <a:ext cx="534248" cy="25669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97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395673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How much buffer time </a:t>
            </a:r>
            <a:br>
              <a:rPr lang="en-SG" dirty="0"/>
            </a:br>
            <a:r>
              <a:rPr lang="en-SG" dirty="0"/>
              <a:t>do you have?</a:t>
            </a:r>
            <a:endParaRPr dirty="0"/>
          </a:p>
        </p:txBody>
      </p:sp>
      <p:sp>
        <p:nvSpPr>
          <p:cNvPr id="6" name="Google Shape;265;p29">
            <a:extLst>
              <a:ext uri="{FF2B5EF4-FFF2-40B4-BE49-F238E27FC236}">
                <a16:creationId xmlns:a16="http://schemas.microsoft.com/office/drawing/2014/main" id="{C2B8185F-89E4-4C48-94C3-C2BFF4A2D568}"/>
              </a:ext>
            </a:extLst>
          </p:cNvPr>
          <p:cNvSpPr txBox="1">
            <a:spLocks/>
          </p:cNvSpPr>
          <p:nvPr/>
        </p:nvSpPr>
        <p:spPr>
          <a:xfrm>
            <a:off x="1638300" y="2259630"/>
            <a:ext cx="272796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4800" u="sng" dirty="0"/>
              <a:t>4</a:t>
            </a:r>
            <a:r>
              <a:rPr lang="en-SG" sz="4800" dirty="0"/>
              <a:t> days</a:t>
            </a:r>
          </a:p>
        </p:txBody>
      </p:sp>
    </p:spTree>
    <p:extLst>
      <p:ext uri="{BB962C8B-B14F-4D97-AF65-F5344CB8AC3E}">
        <p14:creationId xmlns:p14="http://schemas.microsoft.com/office/powerpoint/2010/main" val="909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Bug Metrics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9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Functionalities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107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8">
            <a:extLst>
              <a:ext uri="{FF2B5EF4-FFF2-40B4-BE49-F238E27FC236}">
                <a16:creationId xmlns:a16="http://schemas.microsoft.com/office/drawing/2014/main" id="{ACFF2177-0B28-41DD-BF4C-B0C5D46D6433}"/>
              </a:ext>
            </a:extLst>
          </p:cNvPr>
          <p:cNvSpPr txBox="1">
            <a:spLocks/>
          </p:cNvSpPr>
          <p:nvPr/>
        </p:nvSpPr>
        <p:spPr>
          <a:xfrm>
            <a:off x="-1" y="50877"/>
            <a:ext cx="9144000" cy="66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dirty="0"/>
              <a:t>Bug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97CFF8-D9EC-48F9-AD10-61752E0A1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90552"/>
              </p:ext>
            </p:extLst>
          </p:nvPr>
        </p:nvGraphicFramePr>
        <p:xfrm>
          <a:off x="190447" y="974537"/>
          <a:ext cx="8763105" cy="347632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16291">
                  <a:extLst>
                    <a:ext uri="{9D8B030D-6E8A-4147-A177-3AD203B41FA5}">
                      <a16:colId xmlns:a16="http://schemas.microsoft.com/office/drawing/2014/main" val="1353042730"/>
                    </a:ext>
                  </a:extLst>
                </a:gridCol>
                <a:gridCol w="3565262">
                  <a:extLst>
                    <a:ext uri="{9D8B030D-6E8A-4147-A177-3AD203B41FA5}">
                      <a16:colId xmlns:a16="http://schemas.microsoft.com/office/drawing/2014/main" val="2870482259"/>
                    </a:ext>
                  </a:extLst>
                </a:gridCol>
                <a:gridCol w="2190776">
                  <a:extLst>
                    <a:ext uri="{9D8B030D-6E8A-4147-A177-3AD203B41FA5}">
                      <a16:colId xmlns:a16="http://schemas.microsoft.com/office/drawing/2014/main" val="670806137"/>
                    </a:ext>
                  </a:extLst>
                </a:gridCol>
                <a:gridCol w="2190776">
                  <a:extLst>
                    <a:ext uri="{9D8B030D-6E8A-4147-A177-3AD203B41FA5}">
                      <a16:colId xmlns:a16="http://schemas.microsoft.com/office/drawing/2014/main" val="1478396148"/>
                    </a:ext>
                  </a:extLst>
                </a:gridCol>
              </a:tblGrid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S/N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Description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Severity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Status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3864780190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UI - Poor visibility for login page              (black text on dark purple BG)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 – Low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567796887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2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ProcessLogin - Process login failed to redirect to targeted page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2782850931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3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Bootstrap - Checked wrong columns for pre-requisite.csv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725435759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4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Bootstrap – errors output not sorted accordingly to requirements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 – Low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935033342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Login (admin) - No logout button in bootstrap.php after admin login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79600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64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2620" y="1991850"/>
            <a:ext cx="4949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Roles &amp; Responsibilities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8">
            <a:extLst>
              <a:ext uri="{FF2B5EF4-FFF2-40B4-BE49-F238E27FC236}">
                <a16:creationId xmlns:a16="http://schemas.microsoft.com/office/drawing/2014/main" id="{E1C83AA9-B95C-44AE-BF08-CA70F1A4B316}"/>
              </a:ext>
            </a:extLst>
          </p:cNvPr>
          <p:cNvSpPr txBox="1">
            <a:spLocks/>
          </p:cNvSpPr>
          <p:nvPr/>
        </p:nvSpPr>
        <p:spPr>
          <a:xfrm>
            <a:off x="207170" y="1360170"/>
            <a:ext cx="6437470" cy="315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Project Manager – Huang Lifu </a:t>
            </a:r>
          </a:p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Coding Team 1 – Yu Liang &amp; Tee Yong</a:t>
            </a:r>
          </a:p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Coding Team 2 – Wang Ting &amp; Christine</a:t>
            </a:r>
          </a:p>
          <a:p>
            <a:pPr marL="76200" indent="0">
              <a:spcBef>
                <a:spcPts val="600"/>
              </a:spcBef>
              <a:buSzPts val="2400"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Google Shape;94;p17">
            <a:extLst>
              <a:ext uri="{FF2B5EF4-FFF2-40B4-BE49-F238E27FC236}">
                <a16:creationId xmlns:a16="http://schemas.microsoft.com/office/drawing/2014/main" id="{3A71BDF6-2F0D-4757-A356-2A20DAA43E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21920"/>
            <a:ext cx="9144000" cy="8458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– Roles &amp; Responsibilities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386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1" y="1991850"/>
            <a:ext cx="521806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Pair Programming Teams &amp; Rotation Plan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738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074E00-02CC-4373-80D2-639E0C37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89403"/>
              </p:ext>
            </p:extLst>
          </p:nvPr>
        </p:nvGraphicFramePr>
        <p:xfrm>
          <a:off x="190447" y="974537"/>
          <a:ext cx="8763105" cy="37865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921035">
                  <a:extLst>
                    <a:ext uri="{9D8B030D-6E8A-4147-A177-3AD203B41FA5}">
                      <a16:colId xmlns:a16="http://schemas.microsoft.com/office/drawing/2014/main" val="1353042730"/>
                    </a:ext>
                  </a:extLst>
                </a:gridCol>
                <a:gridCol w="2921035">
                  <a:extLst>
                    <a:ext uri="{9D8B030D-6E8A-4147-A177-3AD203B41FA5}">
                      <a16:colId xmlns:a16="http://schemas.microsoft.com/office/drawing/2014/main" val="2870482259"/>
                    </a:ext>
                  </a:extLst>
                </a:gridCol>
                <a:gridCol w="2921035">
                  <a:extLst>
                    <a:ext uri="{9D8B030D-6E8A-4147-A177-3AD203B41FA5}">
                      <a16:colId xmlns:a16="http://schemas.microsoft.com/office/drawing/2014/main" val="1478396148"/>
                    </a:ext>
                  </a:extLst>
                </a:gridCol>
              </a:tblGrid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Iteration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Project Manager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Programming Pairs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3864780190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1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 &amp; Tee Yong</a:t>
                      </a:r>
                    </a:p>
                    <a:p>
                      <a:pPr algn="ctr"/>
                      <a:r>
                        <a:rPr lang="en-SG" sz="1800" b="1" dirty="0"/>
                        <a:t>Wang Ting &amp; Christine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567796887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2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Wang Ting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 &amp; Tee Yong</a:t>
                      </a:r>
                    </a:p>
                    <a:p>
                      <a:pPr algn="ctr"/>
                      <a:r>
                        <a:rPr lang="en-SG" sz="1800" b="1" dirty="0"/>
                        <a:t>Yu Liang &amp; Christine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2782850931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3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Christine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 &amp; Lifu</a:t>
                      </a:r>
                    </a:p>
                    <a:p>
                      <a:pPr algn="ctr"/>
                      <a:r>
                        <a:rPr lang="en-SG" sz="1800" b="1" dirty="0"/>
                        <a:t>Tee Yong &amp; Wang Ting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725435759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4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Tee Yong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 &amp; Christine</a:t>
                      </a:r>
                    </a:p>
                    <a:p>
                      <a:pPr algn="ctr"/>
                      <a:r>
                        <a:rPr lang="en-SG" sz="1800" b="1" dirty="0"/>
                        <a:t>Yu Liang &amp; Wang Ting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935033342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5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N/A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796004828"/>
                  </a:ext>
                </a:extLst>
              </a:tr>
            </a:tbl>
          </a:graphicData>
        </a:graphic>
      </p:graphicFrame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FE435477-7AF7-4442-90D0-CBF106692D6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66532"/>
            <a:ext cx="9144000" cy="525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500" dirty="0"/>
              <a:t>Pair Programming Teams &amp; Rotation Plan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057430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366587" y="2826375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</a:t>
            </a:r>
            <a:br>
              <a:rPr lang="en" sz="7200" dirty="0"/>
            </a:br>
            <a:r>
              <a:rPr lang="en" sz="7200" dirty="0"/>
              <a:t>you!</a:t>
            </a:r>
            <a:endParaRPr sz="72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3123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96688" y="374063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Do you plan to drop/add </a:t>
            </a:r>
            <a:br>
              <a:rPr lang="en-SG" dirty="0"/>
            </a:br>
            <a:r>
              <a:rPr lang="en-SG" dirty="0"/>
              <a:t>any functionalities?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20" y="1530831"/>
            <a:ext cx="6768268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Not dropping any functionalities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Yes, we plan to add functionalities</a:t>
            </a:r>
            <a:endParaRPr sz="2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600" dirty="0"/>
              <a:t>Starting with recommended ones after completing required functions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SG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1600" dirty="0"/>
              <a:t>Timetable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1600" dirty="0"/>
              <a:t>Search</a:t>
            </a:r>
          </a:p>
          <a:p>
            <a:pPr marL="0" indent="0">
              <a:buNone/>
            </a:pPr>
            <a:endParaRPr lang="en-SG" sz="500" dirty="0"/>
          </a:p>
          <a:p>
            <a:pPr marL="0" indent="0">
              <a:buNone/>
            </a:pPr>
            <a:r>
              <a:rPr lang="en-SG" sz="1600" dirty="0"/>
              <a:t>Consideration for other functions will depend on progress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91973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96688" y="374063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Do you plan to use any </a:t>
            </a:r>
            <a:br>
              <a:rPr lang="en-SG" dirty="0"/>
            </a:br>
            <a:r>
              <a:rPr lang="en-SG" dirty="0"/>
              <a:t>PHP frameworks?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77990" y="1530831"/>
            <a:ext cx="5201686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Didn’t use in Iter 1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sz="1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Plan to utilize PHP frameworks in future iterations (need to learn)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277549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78474" y="770989"/>
            <a:ext cx="8875805" cy="5859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SG" sz="3400" dirty="0"/>
              <a:t>Did you manage to finish login </a:t>
            </a:r>
            <a:br>
              <a:rPr lang="en-SG" sz="3400" dirty="0"/>
            </a:br>
            <a:r>
              <a:rPr lang="en-SG" sz="3400" dirty="0"/>
              <a:t>+ 1 functionality?</a:t>
            </a:r>
            <a:endParaRPr sz="34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1291234" y="1583644"/>
            <a:ext cx="4771380" cy="8908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3500" b="1" dirty="0"/>
              <a:t>Login : </a:t>
            </a:r>
            <a:r>
              <a:rPr lang="en-SG" sz="3500" b="1" dirty="0">
                <a:solidFill>
                  <a:schemeClr val="accent4">
                    <a:lumMod val="75000"/>
                  </a:schemeClr>
                </a:solidFill>
              </a:rPr>
              <a:t>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95052-A4C1-4FD5-BB35-4D0C9453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554" y="1081651"/>
            <a:ext cx="4646952" cy="40438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0FB2EB-C094-40C5-872B-3F517B97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234" y="2392645"/>
            <a:ext cx="2472971" cy="27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8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53478" y="261206"/>
            <a:ext cx="8875805" cy="5859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SG" sz="2800" dirty="0"/>
              <a:t>Did you manage to finish login + 1 functionality?</a:t>
            </a:r>
            <a:endParaRPr sz="28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114716" y="1610390"/>
            <a:ext cx="5684103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800" b="1" dirty="0">
                <a:solidFill>
                  <a:schemeClr val="bg1"/>
                </a:solidFill>
              </a:rPr>
              <a:t>1 Functionality - Bootstrap</a:t>
            </a:r>
          </a:p>
          <a:p>
            <a:pPr marL="0" lvl="0" indent="0" algn="ctr">
              <a:buNone/>
            </a:pPr>
            <a:r>
              <a:rPr lang="en-SG" sz="2800" b="1" dirty="0">
                <a:solidFill>
                  <a:schemeClr val="accent4">
                    <a:lumMod val="75000"/>
                  </a:schemeClr>
                </a:solidFill>
              </a:rPr>
              <a:t>Largely complete </a:t>
            </a:r>
          </a:p>
          <a:p>
            <a:pPr marL="0" lvl="0" indent="0" algn="ctr">
              <a:buNone/>
            </a:pPr>
            <a:r>
              <a:rPr lang="en-SG" sz="2800" b="1" dirty="0">
                <a:solidFill>
                  <a:schemeClr val="accent4">
                    <a:lumMod val="75000"/>
                  </a:schemeClr>
                </a:solidFill>
              </a:rPr>
              <a:t>(with validation)</a:t>
            </a:r>
          </a:p>
          <a:p>
            <a:pPr marL="0" lvl="0" indent="0" algn="ctr">
              <a:buNone/>
            </a:pPr>
            <a:endParaRPr lang="en-SG" sz="200" dirty="0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en-SG" sz="2200" dirty="0">
                <a:solidFill>
                  <a:schemeClr val="bg1"/>
                </a:solidFill>
              </a:rPr>
              <a:t>(yet to implement bidding rounds)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136F8-6C51-4050-97D6-727BDAEA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97" y="4208367"/>
            <a:ext cx="3637226" cy="673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6AB00-C893-4654-AFFA-C932EC6A3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69" y="862024"/>
            <a:ext cx="1991857" cy="1301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B3F150-ECA9-4878-B3DF-64B100F1B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369" y="2404110"/>
            <a:ext cx="1991857" cy="258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5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57820" y="367339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SG" dirty="0"/>
              <a:t>What is the IP address &amp; admin password </a:t>
            </a:r>
            <a:br>
              <a:rPr lang="en-SG" dirty="0"/>
            </a:br>
            <a:r>
              <a:rPr lang="en-SG" dirty="0"/>
              <a:t>for your cloud deployment?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20" y="1579185"/>
            <a:ext cx="6660338" cy="26471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b="1" dirty="0"/>
          </a:p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b="1" dirty="0"/>
          </a:p>
        </p:txBody>
      </p:sp>
      <p:sp>
        <p:nvSpPr>
          <p:cNvPr id="4" name="Google Shape;104;p18">
            <a:extLst>
              <a:ext uri="{FF2B5EF4-FFF2-40B4-BE49-F238E27FC236}">
                <a16:creationId xmlns:a16="http://schemas.microsoft.com/office/drawing/2014/main" id="{89844320-2E5F-4E49-8549-FAC7ADDF38FA}"/>
              </a:ext>
            </a:extLst>
          </p:cNvPr>
          <p:cNvSpPr txBox="1">
            <a:spLocks/>
          </p:cNvSpPr>
          <p:nvPr/>
        </p:nvSpPr>
        <p:spPr>
          <a:xfrm>
            <a:off x="532140" y="2277346"/>
            <a:ext cx="6768268" cy="166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r>
              <a:rPr lang="en-US" sz="2200" b="1" dirty="0"/>
              <a:t>Admin password = P@ssw0rd!547</a:t>
            </a:r>
          </a:p>
          <a:p>
            <a:pPr marL="76200" indent="0">
              <a:buFont typeface="Muli Light"/>
              <a:buNone/>
            </a:pPr>
            <a:endParaRPr lang="en-US" sz="800" dirty="0"/>
          </a:p>
          <a:p>
            <a:pPr marL="76200" indent="0">
              <a:buFont typeface="Muli Light"/>
              <a:buNone/>
            </a:pPr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200" b="1" dirty="0"/>
              <a:t>Cloud IP Address = 13.58.117.140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583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Schedule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01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57820" y="367339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SG" dirty="0"/>
              <a:t>Project Overall Schedule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19" y="1406445"/>
            <a:ext cx="8590345" cy="33697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Iteration 1 – Login + Bootstrap + Basic UI design</a:t>
            </a:r>
            <a:endParaRPr lang="en-SG" sz="1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lvl="0"/>
            <a:r>
              <a:rPr lang="en-SG" sz="2200" b="1" dirty="0"/>
              <a:t>Iteration 2 – Finish all required functionalities</a:t>
            </a:r>
            <a:endParaRPr lang="en-SG" sz="1600" dirty="0"/>
          </a:p>
          <a:p>
            <a:pPr marL="76200" lvl="0" indent="0">
              <a:buNone/>
            </a:pPr>
            <a:endParaRPr lang="en-SG" sz="800" dirty="0"/>
          </a:p>
          <a:p>
            <a:pPr lvl="0"/>
            <a:r>
              <a:rPr lang="en-SG" sz="2200" b="1" dirty="0"/>
              <a:t>Iteration 3 – Develop additional features + finish UI</a:t>
            </a:r>
            <a:endParaRPr lang="en-SG" sz="1600" dirty="0"/>
          </a:p>
          <a:p>
            <a:pPr marL="76200" lvl="0" indent="0">
              <a:buNone/>
            </a:pPr>
            <a:endParaRPr lang="en-SG" sz="800" dirty="0"/>
          </a:p>
          <a:p>
            <a:pPr lvl="0"/>
            <a:r>
              <a:rPr lang="en-SG" sz="2200" b="1" dirty="0"/>
              <a:t>Iteration 4 – Fix any bugs, UI, app finalization &amp; deployment</a:t>
            </a:r>
            <a:endParaRPr lang="en-SG" sz="2200" dirty="0"/>
          </a:p>
          <a:p>
            <a:pPr marL="76200" lvl="0" indent="0">
              <a:buNone/>
            </a:pPr>
            <a:endParaRPr lang="en-SG" sz="800" dirty="0"/>
          </a:p>
          <a:p>
            <a:pPr lvl="0">
              <a:spcBef>
                <a:spcPts val="0"/>
              </a:spcBef>
            </a:pPr>
            <a:r>
              <a:rPr lang="en-SG" sz="2200" b="1" dirty="0"/>
              <a:t>Iteration 5 – Final Presentation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SG" sz="2200" b="1" dirty="0"/>
          </a:p>
          <a:p>
            <a:pPr marL="76200" lvl="0" indent="0">
              <a:spcBef>
                <a:spcPts val="0"/>
              </a:spcBef>
              <a:buNone/>
            </a:pPr>
            <a:endParaRPr lang="en-SG" sz="2200" b="1" dirty="0"/>
          </a:p>
        </p:txBody>
      </p:sp>
    </p:spTree>
    <p:extLst>
      <p:ext uri="{BB962C8B-B14F-4D97-AF65-F5344CB8AC3E}">
        <p14:creationId xmlns:p14="http://schemas.microsoft.com/office/powerpoint/2010/main" val="240611385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832</Words>
  <Application>Microsoft Office PowerPoint</Application>
  <PresentationFormat>On-screen Show (16:9)</PresentationFormat>
  <Paragraphs>416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Lexend Deca</vt:lpstr>
      <vt:lpstr>Wingdings</vt:lpstr>
      <vt:lpstr>Arial</vt:lpstr>
      <vt:lpstr>Muli Light</vt:lpstr>
      <vt:lpstr>Aliena template</vt:lpstr>
      <vt:lpstr>  G8T9       Y W L T C</vt:lpstr>
      <vt:lpstr>Functionalities</vt:lpstr>
      <vt:lpstr>Do you plan to drop/add  any functionalities?</vt:lpstr>
      <vt:lpstr>Do you plan to use any  PHP frameworks?</vt:lpstr>
      <vt:lpstr>Did you manage to finish login  + 1 functionality?</vt:lpstr>
      <vt:lpstr>Did you manage to finish login + 1 functionality?</vt:lpstr>
      <vt:lpstr>What is the IP address &amp; admin password  for your cloud deployment?</vt:lpstr>
      <vt:lpstr>Schedule</vt:lpstr>
      <vt:lpstr>Project Overall Schedule</vt:lpstr>
      <vt:lpstr>Project Schedule</vt:lpstr>
      <vt:lpstr>Iteration 1 (17/9 – 1/10)</vt:lpstr>
      <vt:lpstr>Iteration 2 (2/10 – 15/10)</vt:lpstr>
      <vt:lpstr>Iteration 3 (16/10 – 29/10)</vt:lpstr>
      <vt:lpstr>Iteration 4 (30/10 – 9/11)</vt:lpstr>
      <vt:lpstr>Iteration 5 (9/11 – 19/11)</vt:lpstr>
      <vt:lpstr>What are your milestones?</vt:lpstr>
      <vt:lpstr>Iteration 1 Critical Path</vt:lpstr>
      <vt:lpstr>How much buffer time  do you have?</vt:lpstr>
      <vt:lpstr>Bug Metrics</vt:lpstr>
      <vt:lpstr>PowerPoint Presentation</vt:lpstr>
      <vt:lpstr>Roles &amp; Responsibilities</vt:lpstr>
      <vt:lpstr>Iteration 1 – Roles &amp; Responsibilities</vt:lpstr>
      <vt:lpstr>Pair Programming Teams &amp; Rotation Plan</vt:lpstr>
      <vt:lpstr>Pair Programming Teams &amp; Rotation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G8T9       Y W L T C</dc:title>
  <dc:creator>-卍♀狼メ鬽ㄕ♂卐 「㊣」</dc:creator>
  <cp:lastModifiedBy>Lifu H</cp:lastModifiedBy>
  <cp:revision>56</cp:revision>
  <dcterms:modified xsi:type="dcterms:W3CDTF">2019-10-01T03:03:44Z</dcterms:modified>
</cp:coreProperties>
</file>