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57" r:id="rId5"/>
    <p:sldId id="317" r:id="rId6"/>
    <p:sldId id="299" r:id="rId7"/>
    <p:sldId id="341" r:id="rId8"/>
    <p:sldId id="311" r:id="rId9"/>
    <p:sldId id="344" r:id="rId10"/>
    <p:sldId id="30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17236A-DC7E-49FC-8D0F-4C08DF54FA0B}">
          <p14:sldIdLst>
            <p14:sldId id="256"/>
            <p14:sldId id="257"/>
            <p14:sldId id="317"/>
            <p14:sldId id="299"/>
            <p14:sldId id="341"/>
            <p14:sldId id="311"/>
          </p14:sldIdLst>
        </p14:section>
        <p14:section name="Untitled Section" id="{54593836-B14E-40C1-8F27-C7A5BFB0FC7A}">
          <p14:sldIdLst>
            <p14:sldId id="344"/>
            <p14:sldId id="301"/>
            <p14:sldId id="342"/>
          </p14:sldIdLst>
        </p14:section>
      </p14:sectionLst>
    </p:ex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f" initials="a" lastIdx="1" clrIdx="0">
    <p:extLst>
      <p:ext uri="{19B8F6BF-5375-455C-9EA6-DF929625EA0E}">
        <p15:presenceInfo xmlns:p15="http://schemas.microsoft.com/office/powerpoint/2012/main" userId="ali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9" d="100"/>
          <a:sy n="69" d="100"/>
        </p:scale>
        <p:origin x="48" y="210"/>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rId2"/>
            <a:extLst>
              <a:ext uri="{FF2B5EF4-FFF2-40B4-BE49-F238E27FC236}">
                <a16:creationId xmlns:a16="http://schemas.microsoft.com/office/drawing/2014/main" id="{65EB7FFB-6FB1-480A-A898-65150C03087A}"/>
              </a:ext>
            </a:extLst>
          </p:cNvPr>
          <p:cNvSpPr txBox="1"/>
          <p:nvPr/>
        </p:nvSpPr>
        <p:spPr>
          <a:xfrm>
            <a:off x="6582440" y="6467568"/>
            <a:ext cx="5169613" cy="246221"/>
          </a:xfrm>
          <a:prstGeom prst="rect">
            <a:avLst/>
          </a:prstGeom>
          <a:noFill/>
        </p:spPr>
        <p:txBody>
          <a:bodyPr wrap="square" rtlCol="0">
            <a:spAutoFit/>
          </a:bodyPr>
          <a:lstStyle/>
          <a:p>
            <a:pPr algn="r"/>
            <a:r>
              <a:rPr lang="id-ID" altLang="ko-KR" sz="1000" dirty="0">
                <a:solidFill>
                  <a:schemeClr val="bg1"/>
                </a:solidFill>
                <a:cs typeface="Arial" pitchFamily="34" charset="0"/>
              </a:rPr>
              <a:t>TA 2022 / 2023</a:t>
            </a:r>
            <a:endParaRPr lang="ko-KR" altLang="en-US" sz="1000" dirty="0">
              <a:solidFill>
                <a:schemeClr val="bg1"/>
              </a:solidFill>
              <a:cs typeface="Arial" pitchFamily="34" charset="0"/>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5358318" y="4410595"/>
            <a:ext cx="7283421" cy="707886"/>
          </a:xfrm>
          <a:prstGeom prst="rect">
            <a:avLst/>
          </a:prstGeom>
          <a:noFill/>
        </p:spPr>
        <p:txBody>
          <a:bodyPr wrap="square" rtlCol="0" anchor="ctr">
            <a:spAutoFit/>
          </a:bodyPr>
          <a:lstStyle/>
          <a:p>
            <a:pPr algn="ctr"/>
            <a:r>
              <a:rPr lang="en-US" sz="4000" dirty="0">
                <a:solidFill>
                  <a:schemeClr val="bg1"/>
                </a:solidFill>
                <a:latin typeface="+mj-lt"/>
              </a:rPr>
              <a:t>D</a:t>
            </a:r>
            <a:r>
              <a:rPr lang="id-ID" sz="4000" dirty="0">
                <a:solidFill>
                  <a:schemeClr val="bg1"/>
                </a:solidFill>
                <a:latin typeface="+mj-lt"/>
              </a:rPr>
              <a:t>asar Sistem Komputer</a:t>
            </a:r>
            <a:endParaRPr lang="ko-KR" altLang="en-US" sz="4000"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358406" y="5074879"/>
            <a:ext cx="7283333" cy="1328569"/>
          </a:xfrm>
          <a:prstGeom prst="rect">
            <a:avLst/>
          </a:prstGeom>
          <a:noFill/>
        </p:spPr>
        <p:txBody>
          <a:bodyPr wrap="square" rtlCol="0" anchor="ctr">
            <a:spAutoFit/>
          </a:bodyPr>
          <a:lstStyle/>
          <a:p>
            <a:pPr algn="ctr">
              <a:lnSpc>
                <a:spcPct val="150000"/>
              </a:lnSpc>
              <a:spcAft>
                <a:spcPts val="1000"/>
              </a:spcAft>
            </a:pPr>
            <a:r>
              <a:rPr lang="en-US"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id-ID"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PROGAM MENAMPILKAN KALIMAT DENGAN MENGGUNAKAN </a:t>
            </a:r>
            <a:r>
              <a:rPr lang="id-ID"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id-ID"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BASE RELATIVE ADDRESSING”</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id-ID" altLang="ko-KR" dirty="0">
                <a:solidFill>
                  <a:schemeClr val="bg1"/>
                </a:solidFill>
                <a:cs typeface="Arial" pitchFamily="34" charset="0"/>
              </a:rPr>
              <a:t> </a:t>
            </a:r>
            <a:endParaRPr lang="ko-KR" altLang="en-US" dirty="0">
              <a:solidFill>
                <a:schemeClr val="bg1"/>
              </a:solidFill>
              <a:cs typeface="Arial" pitchFamily="34" charset="0"/>
            </a:endParaRPr>
          </a:p>
        </p:txBody>
      </p:sp>
    </p:spTree>
    <p:extLst>
      <p:ext uri="{BB962C8B-B14F-4D97-AF65-F5344CB8AC3E}">
        <p14:creationId xmlns:p14="http://schemas.microsoft.com/office/powerpoint/2010/main" val="70567577"/>
      </p:ext>
    </p:extLst>
  </p:cSld>
  <p:clrMapOvr>
    <a:masterClrMapping/>
  </p:clrMapOvr>
  <mc:AlternateContent xmlns:mc="http://schemas.openxmlformats.org/markup-compatibility/2006">
    <mc:Choice xmlns:p14="http://schemas.microsoft.com/office/powerpoint/2010/main" Requires="p14">
      <p:transition spd="slow" p14:dur="2000" advTm="26510"/>
    </mc:Choice>
    <mc:Fallback>
      <p:transition spd="slow" advTm="265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312389" y="429443"/>
            <a:ext cx="10688120" cy="707886"/>
          </a:xfrm>
          <a:prstGeom prst="rect">
            <a:avLst/>
          </a:prstGeom>
          <a:noFill/>
        </p:spPr>
        <p:txBody>
          <a:bodyPr wrap="square" rtlCol="0" anchor="ctr">
            <a:spAutoFit/>
          </a:bodyPr>
          <a:lstStyle/>
          <a:p>
            <a:r>
              <a:rPr lang="id-ID" altLang="ko-KR" sz="4000" b="1" dirty="0">
                <a:solidFill>
                  <a:schemeClr val="bg1"/>
                </a:solidFill>
                <a:latin typeface="+mj-lt"/>
                <a:cs typeface="Arial" pitchFamily="34" charset="0"/>
              </a:rPr>
              <a:t>Pengertian Base Relative addressing</a:t>
            </a:r>
            <a:endParaRPr lang="ko-KR" altLang="en-US" sz="40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262961" y="2136202"/>
            <a:ext cx="11611882" cy="3827523"/>
          </a:xfrm>
          <a:prstGeom prst="rect">
            <a:avLst/>
          </a:prstGeom>
          <a:noFill/>
        </p:spPr>
        <p:txBody>
          <a:bodyPr wrap="square" rtlCol="0" anchor="ctr">
            <a:spAutoFit/>
          </a:bodyPr>
          <a:lstStyle/>
          <a:p>
            <a:pPr algn="just"/>
            <a:r>
              <a:rPr lang="id-ID" altLang="ko-KR" sz="1867" dirty="0">
                <a:solidFill>
                  <a:schemeClr val="bg1"/>
                </a:solidFill>
                <a:cs typeface="Arial" pitchFamily="34" charset="0"/>
              </a:rPr>
              <a:t>Program ini adalah program yang dibuat otomatis untuk mecetak Kalimat yang di inputkan dan setelah dijalankan maka hasil program tersebut menampilkan kalimat sesuai source code yang kita buat.</a:t>
            </a:r>
          </a:p>
          <a:p>
            <a:pPr algn="just"/>
            <a:endParaRPr lang="id-ID" altLang="ko-KR" sz="1867" dirty="0">
              <a:solidFill>
                <a:schemeClr val="bg1"/>
              </a:solidFill>
              <a:cs typeface="Arial" pitchFamily="34" charset="0"/>
            </a:endParaRPr>
          </a:p>
          <a:p>
            <a:pPr algn="just"/>
            <a:r>
              <a:rPr lang="id-ID" altLang="ko-KR" sz="1867" dirty="0">
                <a:solidFill>
                  <a:schemeClr val="bg1"/>
                </a:solidFill>
                <a:cs typeface="Arial" pitchFamily="34" charset="0"/>
              </a:rPr>
              <a:t> Base Relative Addressing adalah mode (mode pengelamatan) merupakan salah satu cara untuk menggunakan dan memakai alamat memori pada suatu mikroprosesor, dimana ketika kita akan menggunakan atau memakai memori ini menggunakan syntax operand : opcode.sistem pengalamatan pada mikroprosesor 8086 , dan  dibagi menjadi 2 kategori  :</a:t>
            </a:r>
          </a:p>
          <a:p>
            <a:pPr algn="just"/>
            <a:endParaRPr lang="id-ID" altLang="ko-KR" sz="1867" dirty="0">
              <a:solidFill>
                <a:schemeClr val="bg1"/>
              </a:solidFill>
              <a:cs typeface="Arial" pitchFamily="34" charset="0"/>
            </a:endParaRPr>
          </a:p>
          <a:p>
            <a:pPr algn="just"/>
            <a:r>
              <a:rPr lang="id-ID" altLang="ko-KR" sz="1867" dirty="0">
                <a:solidFill>
                  <a:schemeClr val="bg1"/>
                </a:solidFill>
                <a:cs typeface="Arial" pitchFamily="34" charset="0"/>
              </a:rPr>
              <a:t>• Data Addressing Mode, untuk data ( digunakan untuk mengakses data dari/ke source dan destination)</a:t>
            </a:r>
          </a:p>
          <a:p>
            <a:pPr algn="just"/>
            <a:endParaRPr lang="id-ID" altLang="ko-KR" sz="1867" dirty="0">
              <a:solidFill>
                <a:schemeClr val="bg1"/>
              </a:solidFill>
              <a:cs typeface="Arial" pitchFamily="34" charset="0"/>
            </a:endParaRPr>
          </a:p>
          <a:p>
            <a:pPr algn="just"/>
            <a:r>
              <a:rPr lang="id-ID" altLang="ko-KR" sz="1867" dirty="0">
                <a:solidFill>
                  <a:schemeClr val="bg1"/>
                </a:solidFill>
                <a:cs typeface="Arial" pitchFamily="34" charset="0"/>
              </a:rPr>
              <a:t>• Branch Addressing Mode, untuk percabangan Akses Mode pengalamatan pada memori 8086 sangat fleksibel sekali karena kita bisa mengakses variabel, array,pointer serta tipe-tipe data lainya secara mudah.dan untuk mengakses data-data tersebut kita harus memahami bahasa assembly</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mc:AlternateContent xmlns:mc="http://schemas.openxmlformats.org/markup-compatibility/2006">
    <mc:Choice xmlns:p14="http://schemas.microsoft.com/office/powerpoint/2010/main" Requires="p14">
      <p:transition spd="slow" p14:dur="2000" advTm="3462"/>
    </mc:Choice>
    <mc:Fallback>
      <p:transition spd="slow" advTm="346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04240A-41B4-7EFB-6B5C-4ABFD57CA91A}"/>
              </a:ext>
            </a:extLst>
          </p:cNvPr>
          <p:cNvPicPr>
            <a:picLocks noChangeAspect="1"/>
          </p:cNvPicPr>
          <p:nvPr/>
        </p:nvPicPr>
        <p:blipFill>
          <a:blip r:embed="rId2"/>
          <a:stretch>
            <a:fillRect/>
          </a:stretch>
        </p:blipFill>
        <p:spPr>
          <a:xfrm>
            <a:off x="1311850" y="1061042"/>
            <a:ext cx="8622983" cy="4598353"/>
          </a:xfrm>
          <a:prstGeom prst="rect">
            <a:avLst/>
          </a:prstGeom>
          <a:effectLst>
            <a:outerShdw blurRad="50800" dist="50800" dir="5400000" algn="ctr" rotWithShape="0">
              <a:srgbClr val="000000"/>
            </a:outerShdw>
          </a:effectLst>
        </p:spPr>
      </p:pic>
      <p:sp>
        <p:nvSpPr>
          <p:cNvPr id="11" name="TextBox 10">
            <a:extLst>
              <a:ext uri="{FF2B5EF4-FFF2-40B4-BE49-F238E27FC236}">
                <a16:creationId xmlns:a16="http://schemas.microsoft.com/office/drawing/2014/main" id="{C101DA11-1CD2-A2C1-F4F3-C4B79F769A4F}"/>
              </a:ext>
            </a:extLst>
          </p:cNvPr>
          <p:cNvSpPr txBox="1"/>
          <p:nvPr/>
        </p:nvSpPr>
        <p:spPr>
          <a:xfrm>
            <a:off x="614748" y="313208"/>
            <a:ext cx="6098058" cy="461665"/>
          </a:xfrm>
          <a:prstGeom prst="rect">
            <a:avLst/>
          </a:prstGeom>
          <a:noFill/>
        </p:spPr>
        <p:txBody>
          <a:bodyPr wrap="square">
            <a:spAutoFit/>
          </a:bodyPr>
          <a:lstStyle/>
          <a:p>
            <a:r>
              <a:rPr lang="id-ID" sz="2400" dirty="0">
                <a:solidFill>
                  <a:schemeClr val="bg1"/>
                </a:solidFill>
              </a:rPr>
              <a:t>Mode Base Addressing :</a:t>
            </a:r>
          </a:p>
        </p:txBody>
      </p:sp>
      <p:sp>
        <p:nvSpPr>
          <p:cNvPr id="12" name="Rectangle 11">
            <a:extLst>
              <a:ext uri="{FF2B5EF4-FFF2-40B4-BE49-F238E27FC236}">
                <a16:creationId xmlns:a16="http://schemas.microsoft.com/office/drawing/2014/main" id="{EE6F9310-4E86-B970-DED1-B4EF1241150C}"/>
              </a:ext>
            </a:extLst>
          </p:cNvPr>
          <p:cNvSpPr/>
          <p:nvPr/>
        </p:nvSpPr>
        <p:spPr>
          <a:xfrm>
            <a:off x="1458097" y="1346886"/>
            <a:ext cx="5078627" cy="247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Tree>
    <p:extLst>
      <p:ext uri="{BB962C8B-B14F-4D97-AF65-F5344CB8AC3E}">
        <p14:creationId xmlns:p14="http://schemas.microsoft.com/office/powerpoint/2010/main" val="140433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 Placeholder 10">
            <a:extLst>
              <a:ext uri="{FF2B5EF4-FFF2-40B4-BE49-F238E27FC236}">
                <a16:creationId xmlns:a16="http://schemas.microsoft.com/office/drawing/2014/main" id="{092F69B6-FD97-4B5A-A5DF-49B244C9D9EF}"/>
              </a:ext>
            </a:extLst>
          </p:cNvPr>
          <p:cNvSpPr txBox="1">
            <a:spLocks/>
          </p:cNvSpPr>
          <p:nvPr/>
        </p:nvSpPr>
        <p:spPr>
          <a:xfrm rot="5400000">
            <a:off x="8751397" y="1379648"/>
            <a:ext cx="3425113" cy="184000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id-ID" altLang="ko-KR" sz="4400" b="1" dirty="0">
                <a:solidFill>
                  <a:schemeClr val="bg1"/>
                </a:solidFill>
                <a:latin typeface="+mj-lt"/>
                <a:cs typeface="Arial" pitchFamily="34" charset="0"/>
              </a:rPr>
              <a:t>Flowchart</a:t>
            </a:r>
          </a:p>
        </p:txBody>
      </p:sp>
      <p:sp>
        <p:nvSpPr>
          <p:cNvPr id="171" name="Rectangle 170">
            <a:extLst>
              <a:ext uri="{FF2B5EF4-FFF2-40B4-BE49-F238E27FC236}">
                <a16:creationId xmlns:a16="http://schemas.microsoft.com/office/drawing/2014/main" id="{B74793B1-F720-4F13-A607-E516824A8C0D}"/>
              </a:ext>
            </a:extLst>
          </p:cNvPr>
          <p:cNvSpPr/>
          <p:nvPr/>
        </p:nvSpPr>
        <p:spPr>
          <a:xfrm>
            <a:off x="1989438" y="699242"/>
            <a:ext cx="8081319" cy="5557771"/>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2700" dirty="0">
              <a:ln w="0"/>
              <a:solidFill>
                <a:schemeClr val="tx1"/>
              </a:solidFill>
              <a:effectLst>
                <a:outerShdw blurRad="38100" dist="19050" dir="2700000" algn="tl" rotWithShape="0">
                  <a:schemeClr val="dk1">
                    <a:alpha val="40000"/>
                  </a:schemeClr>
                </a:outerShdw>
              </a:effectLst>
            </a:endParaRPr>
          </a:p>
        </p:txBody>
      </p:sp>
      <p:sp>
        <p:nvSpPr>
          <p:cNvPr id="2" name="Oval 1">
            <a:extLst>
              <a:ext uri="{FF2B5EF4-FFF2-40B4-BE49-F238E27FC236}">
                <a16:creationId xmlns:a16="http://schemas.microsoft.com/office/drawing/2014/main" id="{42DD7F33-DF16-A521-97F6-7C6956616955}"/>
              </a:ext>
            </a:extLst>
          </p:cNvPr>
          <p:cNvSpPr/>
          <p:nvPr/>
        </p:nvSpPr>
        <p:spPr>
          <a:xfrm>
            <a:off x="6565408" y="861663"/>
            <a:ext cx="1134722" cy="5726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Start</a:t>
            </a:r>
          </a:p>
        </p:txBody>
      </p:sp>
      <p:sp>
        <p:nvSpPr>
          <p:cNvPr id="3" name="Rectangle 2">
            <a:extLst>
              <a:ext uri="{FF2B5EF4-FFF2-40B4-BE49-F238E27FC236}">
                <a16:creationId xmlns:a16="http://schemas.microsoft.com/office/drawing/2014/main" id="{42D37C31-134C-4AC9-8892-6B3C9EA66167}"/>
              </a:ext>
            </a:extLst>
          </p:cNvPr>
          <p:cNvSpPr/>
          <p:nvPr/>
        </p:nvSpPr>
        <p:spPr>
          <a:xfrm>
            <a:off x="6248528" y="1780451"/>
            <a:ext cx="1768234" cy="892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000" dirty="0"/>
              <a:t>Membuka aplikasi emu 8086</a:t>
            </a:r>
          </a:p>
        </p:txBody>
      </p:sp>
      <p:sp>
        <p:nvSpPr>
          <p:cNvPr id="4" name="Rectangle 3">
            <a:extLst>
              <a:ext uri="{FF2B5EF4-FFF2-40B4-BE49-F238E27FC236}">
                <a16:creationId xmlns:a16="http://schemas.microsoft.com/office/drawing/2014/main" id="{03C047F4-19AC-BA3F-1C3E-1BA92DAD08BC}"/>
              </a:ext>
            </a:extLst>
          </p:cNvPr>
          <p:cNvSpPr/>
          <p:nvPr/>
        </p:nvSpPr>
        <p:spPr>
          <a:xfrm>
            <a:off x="2820669" y="1780451"/>
            <a:ext cx="1670633" cy="851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900" dirty="0"/>
              <a:t>Open file progam dan klik pada bagian emulate</a:t>
            </a:r>
          </a:p>
        </p:txBody>
      </p:sp>
      <p:sp>
        <p:nvSpPr>
          <p:cNvPr id="5" name="Rectangle 4">
            <a:extLst>
              <a:ext uri="{FF2B5EF4-FFF2-40B4-BE49-F238E27FC236}">
                <a16:creationId xmlns:a16="http://schemas.microsoft.com/office/drawing/2014/main" id="{D77BC4C2-AE89-40D6-E894-E10ACE10BF15}"/>
              </a:ext>
            </a:extLst>
          </p:cNvPr>
          <p:cNvSpPr/>
          <p:nvPr/>
        </p:nvSpPr>
        <p:spPr>
          <a:xfrm>
            <a:off x="2897248" y="4903709"/>
            <a:ext cx="1670633" cy="9027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1200" dirty="0"/>
              <a:t>Masukkan kalimat</a:t>
            </a:r>
          </a:p>
        </p:txBody>
      </p:sp>
      <p:sp>
        <p:nvSpPr>
          <p:cNvPr id="6" name="Rectangle 5">
            <a:extLst>
              <a:ext uri="{FF2B5EF4-FFF2-40B4-BE49-F238E27FC236}">
                <a16:creationId xmlns:a16="http://schemas.microsoft.com/office/drawing/2014/main" id="{76278780-CCF0-8CB0-58C1-AFC0714376AB}"/>
              </a:ext>
            </a:extLst>
          </p:cNvPr>
          <p:cNvSpPr/>
          <p:nvPr/>
        </p:nvSpPr>
        <p:spPr>
          <a:xfrm>
            <a:off x="2841178" y="3314727"/>
            <a:ext cx="1692502" cy="886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Klik run</a:t>
            </a:r>
          </a:p>
        </p:txBody>
      </p:sp>
      <p:sp>
        <p:nvSpPr>
          <p:cNvPr id="7" name="Rectangle 6">
            <a:extLst>
              <a:ext uri="{FF2B5EF4-FFF2-40B4-BE49-F238E27FC236}">
                <a16:creationId xmlns:a16="http://schemas.microsoft.com/office/drawing/2014/main" id="{39C5CC44-E6A3-5303-2992-8131CD24EF1A}"/>
              </a:ext>
            </a:extLst>
          </p:cNvPr>
          <p:cNvSpPr/>
          <p:nvPr/>
        </p:nvSpPr>
        <p:spPr>
          <a:xfrm>
            <a:off x="6160165" y="4903709"/>
            <a:ext cx="1482992" cy="9027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100" dirty="0">
                <a:ln w="0"/>
                <a:solidFill>
                  <a:schemeClr val="tx1"/>
                </a:solidFill>
              </a:rPr>
              <a:t>Progam akan menampilkan output yang dimasukkan</a:t>
            </a:r>
          </a:p>
        </p:txBody>
      </p:sp>
      <p:sp>
        <p:nvSpPr>
          <p:cNvPr id="8" name="Oval 7">
            <a:extLst>
              <a:ext uri="{FF2B5EF4-FFF2-40B4-BE49-F238E27FC236}">
                <a16:creationId xmlns:a16="http://schemas.microsoft.com/office/drawing/2014/main" id="{F1E29CE1-FF97-0664-20C0-B4032879D3E9}"/>
              </a:ext>
            </a:extLst>
          </p:cNvPr>
          <p:cNvSpPr/>
          <p:nvPr/>
        </p:nvSpPr>
        <p:spPr>
          <a:xfrm>
            <a:off x="8559793" y="5077053"/>
            <a:ext cx="1121812" cy="5560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End</a:t>
            </a:r>
          </a:p>
        </p:txBody>
      </p:sp>
      <p:cxnSp>
        <p:nvCxnSpPr>
          <p:cNvPr id="10" name="Straight Arrow Connector 9">
            <a:extLst>
              <a:ext uri="{FF2B5EF4-FFF2-40B4-BE49-F238E27FC236}">
                <a16:creationId xmlns:a16="http://schemas.microsoft.com/office/drawing/2014/main" id="{DBDC383F-EC89-65B0-4338-FCD87BAE4B01}"/>
              </a:ext>
            </a:extLst>
          </p:cNvPr>
          <p:cNvCxnSpPr>
            <a:cxnSpLocks/>
            <a:stCxn id="2" idx="4"/>
          </p:cNvCxnSpPr>
          <p:nvPr/>
        </p:nvCxnSpPr>
        <p:spPr>
          <a:xfrm flipH="1">
            <a:off x="7128979" y="1434292"/>
            <a:ext cx="3790" cy="346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739465FC-F902-05A1-6F35-2ADB2D5E2833}"/>
              </a:ext>
            </a:extLst>
          </p:cNvPr>
          <p:cNvCxnSpPr>
            <a:cxnSpLocks/>
            <a:endCxn id="4" idx="3"/>
          </p:cNvCxnSpPr>
          <p:nvPr/>
        </p:nvCxnSpPr>
        <p:spPr>
          <a:xfrm flipH="1" flipV="1">
            <a:off x="4491302" y="2205961"/>
            <a:ext cx="1768234" cy="7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12E5A90-28B0-FADA-D316-6040EC1651A1}"/>
              </a:ext>
            </a:extLst>
          </p:cNvPr>
          <p:cNvCxnSpPr>
            <a:cxnSpLocks/>
            <a:stCxn id="4" idx="2"/>
          </p:cNvCxnSpPr>
          <p:nvPr/>
        </p:nvCxnSpPr>
        <p:spPr>
          <a:xfrm>
            <a:off x="3655986" y="2631470"/>
            <a:ext cx="0" cy="692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A4AC61C-ECD4-7059-8B36-85A2FB49F469}"/>
              </a:ext>
            </a:extLst>
          </p:cNvPr>
          <p:cNvCxnSpPr>
            <a:cxnSpLocks/>
            <a:endCxn id="5" idx="0"/>
          </p:cNvCxnSpPr>
          <p:nvPr/>
        </p:nvCxnSpPr>
        <p:spPr>
          <a:xfrm>
            <a:off x="3732564" y="4201493"/>
            <a:ext cx="1" cy="702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D4C4D0E-F239-146F-C274-19173BC4AB12}"/>
              </a:ext>
            </a:extLst>
          </p:cNvPr>
          <p:cNvCxnSpPr>
            <a:cxnSpLocks/>
            <a:stCxn id="5" idx="3"/>
            <a:endCxn id="7" idx="1"/>
          </p:cNvCxnSpPr>
          <p:nvPr/>
        </p:nvCxnSpPr>
        <p:spPr>
          <a:xfrm>
            <a:off x="4567881" y="5355081"/>
            <a:ext cx="15922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336EC98-D26D-6528-C1A9-F78302FD30C7}"/>
              </a:ext>
            </a:extLst>
          </p:cNvPr>
          <p:cNvCxnSpPr>
            <a:cxnSpLocks/>
            <a:stCxn id="7" idx="3"/>
          </p:cNvCxnSpPr>
          <p:nvPr/>
        </p:nvCxnSpPr>
        <p:spPr>
          <a:xfrm flipV="1">
            <a:off x="7643157" y="5345055"/>
            <a:ext cx="902365" cy="10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E2CBE2FA-FC34-C2AA-2EAD-CC243D0D153D}"/>
              </a:ext>
            </a:extLst>
          </p:cNvPr>
          <p:cNvSpPr txBox="1"/>
          <p:nvPr/>
        </p:nvSpPr>
        <p:spPr>
          <a:xfrm rot="16200000">
            <a:off x="-1538880" y="2934098"/>
            <a:ext cx="6098058" cy="779381"/>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id-ID" altLang="ko-KR" sz="4400" b="1" i="0" u="none" strike="noStrike" kern="1200" cap="none" spc="0" normalizeH="0" baseline="0" noProof="0" dirty="0">
                <a:ln>
                  <a:noFill/>
                </a:ln>
                <a:solidFill>
                  <a:prstClr val="white"/>
                </a:solidFill>
                <a:effectLst/>
                <a:uLnTx/>
                <a:uFillTx/>
                <a:latin typeface="Arial"/>
                <a:cs typeface="Arial" pitchFamily="34" charset="0"/>
              </a:rPr>
              <a:t>Flowchart</a:t>
            </a:r>
          </a:p>
        </p:txBody>
      </p:sp>
    </p:spTree>
    <p:extLst>
      <p:ext uri="{BB962C8B-B14F-4D97-AF65-F5344CB8AC3E}">
        <p14:creationId xmlns:p14="http://schemas.microsoft.com/office/powerpoint/2010/main" val="417915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42255-CB76-1E37-9E55-D267715FE4C5}"/>
              </a:ext>
            </a:extLst>
          </p:cNvPr>
          <p:cNvSpPr txBox="1"/>
          <p:nvPr/>
        </p:nvSpPr>
        <p:spPr>
          <a:xfrm>
            <a:off x="7142206" y="6264873"/>
            <a:ext cx="2314832" cy="385362"/>
          </a:xfrm>
          <a:prstGeom prst="rect">
            <a:avLst/>
          </a:prstGeom>
          <a:noFill/>
        </p:spPr>
        <p:txBody>
          <a:bodyPr wrap="square">
            <a:spAutoFit/>
          </a:bodyPr>
          <a:lstStyle/>
          <a:p>
            <a:pPr lvl="0" algn="just">
              <a:lnSpc>
                <a:spcPct val="115000"/>
              </a:lnSpc>
              <a:tabLst>
                <a:tab pos="581025"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KODE PROGRAM</a:t>
            </a:r>
          </a:p>
        </p:txBody>
      </p:sp>
      <p:sp>
        <p:nvSpPr>
          <p:cNvPr id="4" name="Rectangle 3">
            <a:extLst>
              <a:ext uri="{FF2B5EF4-FFF2-40B4-BE49-F238E27FC236}">
                <a16:creationId xmlns:a16="http://schemas.microsoft.com/office/drawing/2014/main" id="{74C60717-A446-C2D8-F828-665D9A2B8EA9}"/>
              </a:ext>
            </a:extLst>
          </p:cNvPr>
          <p:cNvSpPr/>
          <p:nvPr/>
        </p:nvSpPr>
        <p:spPr>
          <a:xfrm>
            <a:off x="444844" y="593127"/>
            <a:ext cx="7599406" cy="56717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15000"/>
              </a:lnSpc>
              <a:tabLst>
                <a:tab pos="581025"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KODE PROGRAM</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SMALL</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ORG 100h</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JMP Proses</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Kalimat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DB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UNIVERSITAS AHMAD DAHLAN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24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karakter</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Proses:</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XOR BX,BX ; BX=0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penunjuk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Offset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MOV CX, 13 ; Counter LOOP</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MOV 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Kalimat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[BX]; Ambil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karakter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BX</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MOV AH,02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Servis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cetak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karakter</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21h;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Cetak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Karakter</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INC BX; BX:=BX+1</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LOOP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Lompat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Ulang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sampai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CX=0</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20h;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Selesai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kembali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DOS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tabLst>
                <a:tab pos="58102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TData</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791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5E2950-6255-6B33-3B80-2EDAFF17F372}"/>
              </a:ext>
            </a:extLst>
          </p:cNvPr>
          <p:cNvSpPr txBox="1"/>
          <p:nvPr/>
        </p:nvSpPr>
        <p:spPr>
          <a:xfrm>
            <a:off x="182262" y="304736"/>
            <a:ext cx="6098058" cy="369332"/>
          </a:xfrm>
          <a:prstGeom prst="rect">
            <a:avLst/>
          </a:prstGeom>
          <a:noFill/>
        </p:spPr>
        <p:txBody>
          <a:bodyPr wrap="square">
            <a:spAutoFit/>
          </a:bodyPr>
          <a:lstStyle/>
          <a:p>
            <a:r>
              <a:rPr lang="id-ID" dirty="0"/>
              <a:t>Langkah running progam</a:t>
            </a:r>
          </a:p>
        </p:txBody>
      </p:sp>
      <p:pic>
        <p:nvPicPr>
          <p:cNvPr id="9" name="Picture 8">
            <a:extLst>
              <a:ext uri="{FF2B5EF4-FFF2-40B4-BE49-F238E27FC236}">
                <a16:creationId xmlns:a16="http://schemas.microsoft.com/office/drawing/2014/main" id="{D7F639E0-3485-73A1-9AEC-E4ED130CD691}"/>
              </a:ext>
            </a:extLst>
          </p:cNvPr>
          <p:cNvPicPr>
            <a:picLocks noChangeAspect="1"/>
          </p:cNvPicPr>
          <p:nvPr/>
        </p:nvPicPr>
        <p:blipFill>
          <a:blip r:embed="rId2"/>
          <a:stretch>
            <a:fillRect/>
          </a:stretch>
        </p:blipFill>
        <p:spPr>
          <a:xfrm>
            <a:off x="372368" y="1395127"/>
            <a:ext cx="3198735" cy="4067743"/>
          </a:xfrm>
          <a:prstGeom prst="rect">
            <a:avLst/>
          </a:prstGeom>
        </p:spPr>
      </p:pic>
      <p:sp>
        <p:nvSpPr>
          <p:cNvPr id="10" name="Rectangle 9">
            <a:extLst>
              <a:ext uri="{FF2B5EF4-FFF2-40B4-BE49-F238E27FC236}">
                <a16:creationId xmlns:a16="http://schemas.microsoft.com/office/drawing/2014/main" id="{C13D5989-BC41-BCE6-6194-1A5B6226F8D9}"/>
              </a:ext>
            </a:extLst>
          </p:cNvPr>
          <p:cNvSpPr/>
          <p:nvPr/>
        </p:nvSpPr>
        <p:spPr>
          <a:xfrm>
            <a:off x="964460" y="3003338"/>
            <a:ext cx="1869989" cy="13771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Tekan emulate pada bar yang ada di atas </a:t>
            </a:r>
          </a:p>
        </p:txBody>
      </p:sp>
      <p:sp>
        <p:nvSpPr>
          <p:cNvPr id="15" name="Arrow: Right 14">
            <a:extLst>
              <a:ext uri="{FF2B5EF4-FFF2-40B4-BE49-F238E27FC236}">
                <a16:creationId xmlns:a16="http://schemas.microsoft.com/office/drawing/2014/main" id="{139C0048-257B-24CC-C3B7-4C017C84B2AB}"/>
              </a:ext>
            </a:extLst>
          </p:cNvPr>
          <p:cNvSpPr/>
          <p:nvPr/>
        </p:nvSpPr>
        <p:spPr>
          <a:xfrm rot="18739946">
            <a:off x="1808205" y="2187146"/>
            <a:ext cx="395416" cy="3583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8" name="Picture 17">
            <a:extLst>
              <a:ext uri="{FF2B5EF4-FFF2-40B4-BE49-F238E27FC236}">
                <a16:creationId xmlns:a16="http://schemas.microsoft.com/office/drawing/2014/main" id="{A797736E-CB6C-27F0-C10E-4577C1E71FAB}"/>
              </a:ext>
            </a:extLst>
          </p:cNvPr>
          <p:cNvPicPr>
            <a:picLocks noChangeAspect="1"/>
          </p:cNvPicPr>
          <p:nvPr/>
        </p:nvPicPr>
        <p:blipFill>
          <a:blip r:embed="rId3"/>
          <a:stretch>
            <a:fillRect/>
          </a:stretch>
        </p:blipFill>
        <p:spPr>
          <a:xfrm>
            <a:off x="3864663" y="1395127"/>
            <a:ext cx="3677094" cy="4153480"/>
          </a:xfrm>
          <a:prstGeom prst="rect">
            <a:avLst/>
          </a:prstGeom>
        </p:spPr>
      </p:pic>
      <p:sp>
        <p:nvSpPr>
          <p:cNvPr id="19" name="Rectangle 18">
            <a:extLst>
              <a:ext uri="{FF2B5EF4-FFF2-40B4-BE49-F238E27FC236}">
                <a16:creationId xmlns:a16="http://schemas.microsoft.com/office/drawing/2014/main" id="{FC020DF0-9960-789F-4CD9-476CC07D4105}"/>
              </a:ext>
            </a:extLst>
          </p:cNvPr>
          <p:cNvSpPr/>
          <p:nvPr/>
        </p:nvSpPr>
        <p:spPr>
          <a:xfrm>
            <a:off x="4856205" y="3206578"/>
            <a:ext cx="1989437" cy="117389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Tekan single step  yang ada di bar atas</a:t>
            </a:r>
          </a:p>
        </p:txBody>
      </p:sp>
      <p:sp>
        <p:nvSpPr>
          <p:cNvPr id="20" name="Arrow: Up 19">
            <a:extLst>
              <a:ext uri="{FF2B5EF4-FFF2-40B4-BE49-F238E27FC236}">
                <a16:creationId xmlns:a16="http://schemas.microsoft.com/office/drawing/2014/main" id="{360EBDB4-A899-EBCB-F6FD-6AB61EC49F19}"/>
              </a:ext>
            </a:extLst>
          </p:cNvPr>
          <p:cNvSpPr/>
          <p:nvPr/>
        </p:nvSpPr>
        <p:spPr>
          <a:xfrm rot="1836003">
            <a:off x="5234852" y="2279991"/>
            <a:ext cx="405196" cy="359009"/>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4" name="Picture 23">
            <a:extLst>
              <a:ext uri="{FF2B5EF4-FFF2-40B4-BE49-F238E27FC236}">
                <a16:creationId xmlns:a16="http://schemas.microsoft.com/office/drawing/2014/main" id="{DD43AD6B-9C08-A5CA-0890-7F716CC94CC8}"/>
              </a:ext>
            </a:extLst>
          </p:cNvPr>
          <p:cNvPicPr>
            <a:picLocks noChangeAspect="1"/>
          </p:cNvPicPr>
          <p:nvPr/>
        </p:nvPicPr>
        <p:blipFill>
          <a:blip r:embed="rId4"/>
          <a:stretch>
            <a:fillRect/>
          </a:stretch>
        </p:blipFill>
        <p:spPr>
          <a:xfrm>
            <a:off x="7775708" y="1396871"/>
            <a:ext cx="3676207" cy="4151736"/>
          </a:xfrm>
          <a:prstGeom prst="rect">
            <a:avLst/>
          </a:prstGeom>
        </p:spPr>
      </p:pic>
      <p:sp>
        <p:nvSpPr>
          <p:cNvPr id="25" name="Rectangle 24">
            <a:extLst>
              <a:ext uri="{FF2B5EF4-FFF2-40B4-BE49-F238E27FC236}">
                <a16:creationId xmlns:a16="http://schemas.microsoft.com/office/drawing/2014/main" id="{8F9C67E9-DCD1-E6A8-D7EA-6AD9C7713804}"/>
              </a:ext>
            </a:extLst>
          </p:cNvPr>
          <p:cNvSpPr/>
          <p:nvPr/>
        </p:nvSpPr>
        <p:spPr>
          <a:xfrm>
            <a:off x="8872151" y="3336324"/>
            <a:ext cx="2051222" cy="9391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Kemudian Klik run</a:t>
            </a:r>
          </a:p>
        </p:txBody>
      </p:sp>
      <p:sp>
        <p:nvSpPr>
          <p:cNvPr id="2" name="Arrow: Right 1">
            <a:extLst>
              <a:ext uri="{FF2B5EF4-FFF2-40B4-BE49-F238E27FC236}">
                <a16:creationId xmlns:a16="http://schemas.microsoft.com/office/drawing/2014/main" id="{78AAE444-8E55-ABCD-C4C9-739F5A0A7FFC}"/>
              </a:ext>
            </a:extLst>
          </p:cNvPr>
          <p:cNvSpPr/>
          <p:nvPr/>
        </p:nvSpPr>
        <p:spPr>
          <a:xfrm rot="18229670">
            <a:off x="9842343" y="2218535"/>
            <a:ext cx="340747" cy="295566"/>
          </a:xfrm>
          <a:prstGeom prst="rightArrow">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tx1"/>
              </a:solidFill>
              <a:highlight>
                <a:srgbClr val="FF0000"/>
              </a:highlight>
            </a:endParaRPr>
          </a:p>
        </p:txBody>
      </p:sp>
    </p:spTree>
    <p:extLst>
      <p:ext uri="{BB962C8B-B14F-4D97-AF65-F5344CB8AC3E}">
        <p14:creationId xmlns:p14="http://schemas.microsoft.com/office/powerpoint/2010/main" val="249816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2DDEBC-6292-9375-5CEF-563F37868D51}"/>
              </a:ext>
            </a:extLst>
          </p:cNvPr>
          <p:cNvPicPr>
            <a:picLocks noChangeAspect="1"/>
          </p:cNvPicPr>
          <p:nvPr/>
        </p:nvPicPr>
        <p:blipFill>
          <a:blip r:embed="rId2"/>
          <a:stretch>
            <a:fillRect/>
          </a:stretch>
        </p:blipFill>
        <p:spPr>
          <a:xfrm>
            <a:off x="3710508" y="1302558"/>
            <a:ext cx="7756562" cy="3732845"/>
          </a:xfrm>
          <a:prstGeom prst="rect">
            <a:avLst/>
          </a:prstGeom>
        </p:spPr>
      </p:pic>
      <p:sp>
        <p:nvSpPr>
          <p:cNvPr id="4" name="Rectangle 3">
            <a:extLst>
              <a:ext uri="{FF2B5EF4-FFF2-40B4-BE49-F238E27FC236}">
                <a16:creationId xmlns:a16="http://schemas.microsoft.com/office/drawing/2014/main" id="{CCE49752-E470-FEC7-1894-B4182035778E}"/>
              </a:ext>
            </a:extLst>
          </p:cNvPr>
          <p:cNvSpPr/>
          <p:nvPr/>
        </p:nvSpPr>
        <p:spPr>
          <a:xfrm>
            <a:off x="815544" y="2539338"/>
            <a:ext cx="2298357" cy="24960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id-ID" dirty="0"/>
              <a:t>Penjelasan :</a:t>
            </a:r>
          </a:p>
          <a:p>
            <a:endParaRPr lang="id-ID" dirty="0"/>
          </a:p>
          <a:p>
            <a:r>
              <a:rPr lang="id-ID" dirty="0"/>
              <a:t>Dan hasilnya  ketika setelah di run  adalah kalimat yang telah kita masukkan di emu 8086.</a:t>
            </a:r>
          </a:p>
        </p:txBody>
      </p:sp>
    </p:spTree>
    <p:extLst>
      <p:ext uri="{BB962C8B-B14F-4D97-AF65-F5344CB8AC3E}">
        <p14:creationId xmlns:p14="http://schemas.microsoft.com/office/powerpoint/2010/main" val="268149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CAE432-745E-7654-81BF-BA3A212714F4}"/>
              </a:ext>
            </a:extLst>
          </p:cNvPr>
          <p:cNvPicPr>
            <a:picLocks noChangeAspect="1"/>
          </p:cNvPicPr>
          <p:nvPr/>
        </p:nvPicPr>
        <p:blipFill>
          <a:blip r:embed="rId2"/>
          <a:stretch>
            <a:fillRect/>
          </a:stretch>
        </p:blipFill>
        <p:spPr>
          <a:xfrm>
            <a:off x="344826" y="1396315"/>
            <a:ext cx="3029920" cy="3744096"/>
          </a:xfrm>
          <a:prstGeom prst="rect">
            <a:avLst/>
          </a:prstGeom>
        </p:spPr>
      </p:pic>
      <p:pic>
        <p:nvPicPr>
          <p:cNvPr id="12" name="Picture 11">
            <a:extLst>
              <a:ext uri="{FF2B5EF4-FFF2-40B4-BE49-F238E27FC236}">
                <a16:creationId xmlns:a16="http://schemas.microsoft.com/office/drawing/2014/main" id="{B5E17F8B-7E65-E9AA-C0AB-95E4C953B803}"/>
              </a:ext>
            </a:extLst>
          </p:cNvPr>
          <p:cNvPicPr>
            <a:picLocks noChangeAspect="1"/>
          </p:cNvPicPr>
          <p:nvPr/>
        </p:nvPicPr>
        <p:blipFill>
          <a:blip r:embed="rId3"/>
          <a:stretch>
            <a:fillRect/>
          </a:stretch>
        </p:blipFill>
        <p:spPr>
          <a:xfrm>
            <a:off x="4003589" y="1396314"/>
            <a:ext cx="3317984" cy="3778861"/>
          </a:xfrm>
          <a:prstGeom prst="rect">
            <a:avLst/>
          </a:prstGeom>
        </p:spPr>
      </p:pic>
      <p:pic>
        <p:nvPicPr>
          <p:cNvPr id="14" name="Picture 13">
            <a:extLst>
              <a:ext uri="{FF2B5EF4-FFF2-40B4-BE49-F238E27FC236}">
                <a16:creationId xmlns:a16="http://schemas.microsoft.com/office/drawing/2014/main" id="{96F9A4B8-4C1D-4849-286E-E4149B7B5934}"/>
              </a:ext>
            </a:extLst>
          </p:cNvPr>
          <p:cNvPicPr>
            <a:picLocks noChangeAspect="1"/>
          </p:cNvPicPr>
          <p:nvPr/>
        </p:nvPicPr>
        <p:blipFill rotWithShape="1">
          <a:blip r:embed="rId4"/>
          <a:srcRect r="14992"/>
          <a:stretch/>
        </p:blipFill>
        <p:spPr>
          <a:xfrm>
            <a:off x="7994823" y="1396315"/>
            <a:ext cx="3819406" cy="3778860"/>
          </a:xfrm>
          <a:prstGeom prst="rect">
            <a:avLst/>
          </a:prstGeom>
        </p:spPr>
      </p:pic>
      <p:sp>
        <p:nvSpPr>
          <p:cNvPr id="15" name="Rectangle 14">
            <a:extLst>
              <a:ext uri="{FF2B5EF4-FFF2-40B4-BE49-F238E27FC236}">
                <a16:creationId xmlns:a16="http://schemas.microsoft.com/office/drawing/2014/main" id="{69514650-3409-9A13-8367-FC6B9871807D}"/>
              </a:ext>
            </a:extLst>
          </p:cNvPr>
          <p:cNvSpPr/>
          <p:nvPr/>
        </p:nvSpPr>
        <p:spPr>
          <a:xfrm>
            <a:off x="766119" y="5560541"/>
            <a:ext cx="2199503" cy="630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Screenshoot pada notepad</a:t>
            </a:r>
          </a:p>
        </p:txBody>
      </p:sp>
      <p:sp>
        <p:nvSpPr>
          <p:cNvPr id="16" name="Rectangle 15">
            <a:extLst>
              <a:ext uri="{FF2B5EF4-FFF2-40B4-BE49-F238E27FC236}">
                <a16:creationId xmlns:a16="http://schemas.microsoft.com/office/drawing/2014/main" id="{220359D6-F990-83FB-F476-9C937455BC13}"/>
              </a:ext>
            </a:extLst>
          </p:cNvPr>
          <p:cNvSpPr/>
          <p:nvPr/>
        </p:nvSpPr>
        <p:spPr>
          <a:xfrm>
            <a:off x="4477265" y="5501449"/>
            <a:ext cx="2442519" cy="689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Screenshoot pada Tampilan luar Progam</a:t>
            </a:r>
          </a:p>
        </p:txBody>
      </p:sp>
      <p:sp>
        <p:nvSpPr>
          <p:cNvPr id="17" name="Rectangle 16">
            <a:extLst>
              <a:ext uri="{FF2B5EF4-FFF2-40B4-BE49-F238E27FC236}">
                <a16:creationId xmlns:a16="http://schemas.microsoft.com/office/drawing/2014/main" id="{822C75DF-A64A-EC62-85A6-7B898EAB0AF1}"/>
              </a:ext>
            </a:extLst>
          </p:cNvPr>
          <p:cNvSpPr/>
          <p:nvPr/>
        </p:nvSpPr>
        <p:spPr>
          <a:xfrm>
            <a:off x="8649730" y="5501448"/>
            <a:ext cx="2442519" cy="689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Screenshoot pada Github</a:t>
            </a:r>
          </a:p>
        </p:txBody>
      </p:sp>
      <p:sp>
        <p:nvSpPr>
          <p:cNvPr id="18" name="Arrow: Pentagon 17">
            <a:extLst>
              <a:ext uri="{FF2B5EF4-FFF2-40B4-BE49-F238E27FC236}">
                <a16:creationId xmlns:a16="http://schemas.microsoft.com/office/drawing/2014/main" id="{57423AAB-23F5-EC8F-1AA8-34AE5DBE030B}"/>
              </a:ext>
            </a:extLst>
          </p:cNvPr>
          <p:cNvSpPr/>
          <p:nvPr/>
        </p:nvSpPr>
        <p:spPr>
          <a:xfrm>
            <a:off x="8896864" y="176573"/>
            <a:ext cx="3027406" cy="646331"/>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Screenshoot</a:t>
            </a:r>
          </a:p>
        </p:txBody>
      </p:sp>
    </p:spTree>
    <p:extLst>
      <p:ext uri="{BB962C8B-B14F-4D97-AF65-F5344CB8AC3E}">
        <p14:creationId xmlns:p14="http://schemas.microsoft.com/office/powerpoint/2010/main" val="124115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97C220-37E8-3AFC-7A47-A0C7E162E8A9}"/>
              </a:ext>
            </a:extLst>
          </p:cNvPr>
          <p:cNvSpPr txBox="1"/>
          <p:nvPr/>
        </p:nvSpPr>
        <p:spPr>
          <a:xfrm>
            <a:off x="429396" y="4643311"/>
            <a:ext cx="5827242" cy="1938992"/>
          </a:xfrm>
          <a:prstGeom prst="rect">
            <a:avLst/>
          </a:prstGeom>
          <a:noFill/>
        </p:spPr>
        <p:txBody>
          <a:bodyPr wrap="square">
            <a:spAutoFit/>
          </a:bodyPr>
          <a:lstStyle/>
          <a:p>
            <a:r>
              <a:rPr lang="id-ID" sz="2000" dirty="0">
                <a:solidFill>
                  <a:schemeClr val="bg1"/>
                </a:solidFill>
                <a:latin typeface="Castellar" panose="020A0402060406010301" pitchFamily="18" charset="0"/>
              </a:rPr>
              <a:t>Nama : Muhammad Alif Xandri</a:t>
            </a:r>
          </a:p>
          <a:p>
            <a:r>
              <a:rPr lang="id-ID" sz="2000" dirty="0">
                <a:solidFill>
                  <a:schemeClr val="bg1"/>
                </a:solidFill>
                <a:latin typeface="Castellar" panose="020A0402060406010301" pitchFamily="18" charset="0"/>
              </a:rPr>
              <a:t>Nim    : 2200018416</a:t>
            </a:r>
          </a:p>
          <a:p>
            <a:r>
              <a:rPr lang="id-ID" sz="2000" dirty="0">
                <a:solidFill>
                  <a:schemeClr val="bg1"/>
                </a:solidFill>
                <a:latin typeface="Castellar" panose="020A0402060406010301" pitchFamily="18" charset="0"/>
              </a:rPr>
              <a:t>Kelas : I</a:t>
            </a:r>
          </a:p>
          <a:p>
            <a:r>
              <a:rPr lang="id-ID" sz="2000" dirty="0">
                <a:solidFill>
                  <a:schemeClr val="bg1"/>
                </a:solidFill>
                <a:latin typeface="Castellar" panose="020A0402060406010301" pitchFamily="18" charset="0"/>
              </a:rPr>
              <a:t>Fakultas teknik industRI</a:t>
            </a:r>
          </a:p>
          <a:p>
            <a:r>
              <a:rPr lang="id-ID" sz="2000" dirty="0">
                <a:solidFill>
                  <a:schemeClr val="bg1"/>
                </a:solidFill>
                <a:latin typeface="Castellar" panose="020A0402060406010301" pitchFamily="18" charset="0"/>
              </a:rPr>
              <a:t>Prodi Informatika</a:t>
            </a:r>
          </a:p>
          <a:p>
            <a:endParaRPr lang="id-ID" sz="2000" dirty="0"/>
          </a:p>
        </p:txBody>
      </p:sp>
      <p:sp>
        <p:nvSpPr>
          <p:cNvPr id="6" name="TextBox 5">
            <a:extLst>
              <a:ext uri="{FF2B5EF4-FFF2-40B4-BE49-F238E27FC236}">
                <a16:creationId xmlns:a16="http://schemas.microsoft.com/office/drawing/2014/main" id="{796D282C-85AE-A744-B781-E599019D677C}"/>
              </a:ext>
            </a:extLst>
          </p:cNvPr>
          <p:cNvSpPr txBox="1"/>
          <p:nvPr/>
        </p:nvSpPr>
        <p:spPr>
          <a:xfrm>
            <a:off x="2681417" y="1750371"/>
            <a:ext cx="6895070" cy="830997"/>
          </a:xfrm>
          <a:prstGeom prst="rect">
            <a:avLst/>
          </a:prstGeom>
          <a:noFill/>
        </p:spPr>
        <p:txBody>
          <a:bodyPr wrap="square">
            <a:spAutoFit/>
          </a:bodyPr>
          <a:lstStyle/>
          <a:p>
            <a:r>
              <a:rPr lang="id-ID" sz="4800" spc="600" dirty="0">
                <a:solidFill>
                  <a:schemeClr val="bg1"/>
                </a:solidFill>
                <a:effectLst>
                  <a:outerShdw blurRad="38100" dist="38100" dir="2700000" algn="tl">
                    <a:srgbClr val="000000">
                      <a:alpha val="43137"/>
                    </a:srgbClr>
                  </a:outerShdw>
                </a:effectLst>
                <a:latin typeface="Castellar" panose="020A0402060406010301" pitchFamily="18" charset="0"/>
              </a:rPr>
              <a:t>TERIMA KASIH !</a:t>
            </a:r>
          </a:p>
        </p:txBody>
      </p:sp>
      <p:sp>
        <p:nvSpPr>
          <p:cNvPr id="8" name="TextBox 7">
            <a:extLst>
              <a:ext uri="{FF2B5EF4-FFF2-40B4-BE49-F238E27FC236}">
                <a16:creationId xmlns:a16="http://schemas.microsoft.com/office/drawing/2014/main" id="{7AD9050E-E15C-A574-0525-AE240D481C02}"/>
              </a:ext>
            </a:extLst>
          </p:cNvPr>
          <p:cNvSpPr txBox="1"/>
          <p:nvPr/>
        </p:nvSpPr>
        <p:spPr>
          <a:xfrm>
            <a:off x="2867798" y="2581368"/>
            <a:ext cx="6098058" cy="646331"/>
          </a:xfrm>
          <a:prstGeom prst="rect">
            <a:avLst/>
          </a:prstGeom>
          <a:noFill/>
        </p:spPr>
        <p:txBody>
          <a:bodyPr wrap="square">
            <a:spAutoFit/>
          </a:bodyPr>
          <a:lstStyle/>
          <a:p>
            <a:r>
              <a:rPr lang="id-ID" b="0" i="0" dirty="0">
                <a:solidFill>
                  <a:schemeClr val="bg1"/>
                </a:solidFill>
                <a:effectLst/>
                <a:latin typeface="Noto Sans" panose="020B0502040504020204" pitchFamily="34" charset="0"/>
              </a:rPr>
              <a:t>"Kamu tidak harus hebat untuk memulai, tapi kamu harus memulai untuk menjadi hebat.“ Jordy</a:t>
            </a:r>
            <a:endParaRPr lang="id-ID" dirty="0">
              <a:solidFill>
                <a:schemeClr val="bg1"/>
              </a:solidFill>
            </a:endParaRPr>
          </a:p>
        </p:txBody>
      </p:sp>
      <p:cxnSp>
        <p:nvCxnSpPr>
          <p:cNvPr id="10" name="Straight Connector 9">
            <a:extLst>
              <a:ext uri="{FF2B5EF4-FFF2-40B4-BE49-F238E27FC236}">
                <a16:creationId xmlns:a16="http://schemas.microsoft.com/office/drawing/2014/main" id="{0E9A92E0-939A-CAF7-04E1-FCC994094CEA}"/>
              </a:ext>
            </a:extLst>
          </p:cNvPr>
          <p:cNvCxnSpPr/>
          <p:nvPr/>
        </p:nvCxnSpPr>
        <p:spPr>
          <a:xfrm>
            <a:off x="2615513" y="2446638"/>
            <a:ext cx="66026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542C770-3AAD-F3E8-000C-70D055CA079E}"/>
              </a:ext>
            </a:extLst>
          </p:cNvPr>
          <p:cNvPicPr>
            <a:picLocks noChangeAspect="1"/>
          </p:cNvPicPr>
          <p:nvPr/>
        </p:nvPicPr>
        <p:blipFill>
          <a:blip r:embed="rId2"/>
          <a:stretch>
            <a:fillRect/>
          </a:stretch>
        </p:blipFill>
        <p:spPr>
          <a:xfrm>
            <a:off x="919468" y="6259138"/>
            <a:ext cx="10418967" cy="493819"/>
          </a:xfrm>
          <a:prstGeom prst="rect">
            <a:avLst/>
          </a:prstGeom>
        </p:spPr>
      </p:pic>
    </p:spTree>
    <p:extLst>
      <p:ext uri="{BB962C8B-B14F-4D97-AF65-F5344CB8AC3E}">
        <p14:creationId xmlns:p14="http://schemas.microsoft.com/office/powerpoint/2010/main" val="2450486884"/>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4275</TotalTime>
  <Words>385</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Calibri</vt:lpstr>
      <vt:lpstr>Calibri Light</vt:lpstr>
      <vt:lpstr>Castellar</vt:lpstr>
      <vt:lpstr>Noto Sans</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alif</cp:lastModifiedBy>
  <cp:revision>62</cp:revision>
  <dcterms:created xsi:type="dcterms:W3CDTF">2020-01-20T05:08:25Z</dcterms:created>
  <dcterms:modified xsi:type="dcterms:W3CDTF">2023-01-08T15:19:10Z</dcterms:modified>
</cp:coreProperties>
</file>