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9"/>
  </p:notesMasterIdLst>
  <p:handoutMasterIdLst>
    <p:handoutMasterId r:id="rId10"/>
  </p:handoutMasterIdLst>
  <p:sldIdLst>
    <p:sldId id="259" r:id="rId2"/>
    <p:sldId id="269" r:id="rId3"/>
    <p:sldId id="262" r:id="rId4"/>
    <p:sldId id="278" r:id="rId5"/>
    <p:sldId id="279" r:id="rId6"/>
    <p:sldId id="280" r:id="rId7"/>
    <p:sldId id="268" r:id="rId8"/>
  </p:sldIdLst>
  <p:sldSz cx="9144000" cy="6858000" type="screen4x3"/>
  <p:notesSz cx="6858000" cy="9144000"/>
  <p:defaultTextStyle>
    <a:defPPr lvl="0">
      <a:defRPr lang="en-GB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">
          <p15:clr>
            <a:srgbClr val="A4A3A4"/>
          </p15:clr>
        </p15:guide>
        <p15:guide id="2" orient="horz" pos="3487">
          <p15:clr>
            <a:srgbClr val="A4A3A4"/>
          </p15:clr>
        </p15:guide>
        <p15:guide id="3" orient="horz" pos="948">
          <p15:clr>
            <a:srgbClr val="A4A3A4"/>
          </p15:clr>
        </p15:guide>
        <p15:guide id="4" pos="210">
          <p15:clr>
            <a:srgbClr val="A4A3A4"/>
          </p15:clr>
        </p15:guide>
        <p15:guide id="5" pos="5520">
          <p15:clr>
            <a:srgbClr val="A4A3A4"/>
          </p15:clr>
        </p15:guide>
        <p15:guide id="6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53" autoAdjust="0"/>
  </p:normalViewPr>
  <p:slideViewPr>
    <p:cSldViewPr snapToGrid="0">
      <p:cViewPr varScale="1">
        <p:scale>
          <a:sx n="58" d="100"/>
          <a:sy n="58" d="100"/>
        </p:scale>
        <p:origin x="816" y="88"/>
      </p:cViewPr>
      <p:guideLst>
        <p:guide orient="horz" pos="172"/>
        <p:guide orient="horz" pos="3487"/>
        <p:guide orient="horz" pos="948"/>
        <p:guide pos="210"/>
        <p:guide pos="55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-2626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47AD2-5FF1-481E-BA17-92A87AC9FFEC}" type="datetimeFigureOut">
              <a:rPr lang="en-GB" smtClean="0"/>
              <a:pPr/>
              <a:t>15/10/2019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68DBD-8C7D-4F2D-8505-D01A3BC55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en-GB" smtClean="0"/>
              <a:pPr/>
              <a:t>15/10/2019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Title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60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Title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91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724EC-2DF5-4035-8FBA-FA46728BC96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067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724EC-2DF5-4035-8FBA-FA46728BC96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067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Title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25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Title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54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Closing</a:t>
            </a:r>
            <a:r>
              <a:rPr lang="en-GB" baseline="0" dirty="0"/>
              <a:t> slide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76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lar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 noSelect="1" noChangeAspect="1"/>
          </p:cNvSpPr>
          <p:nvPr>
            <p:ph type="pic" sz="quarter" idx="17" hasCustomPrompt="1"/>
          </p:nvPr>
        </p:nvSpPr>
        <p:spPr bwMode="gray">
          <a:xfrm>
            <a:off x="367200" y="367187"/>
            <a:ext cx="9324000" cy="6104296"/>
          </a:xfrm>
          <a:custGeom>
            <a:avLst/>
            <a:gdLst>
              <a:gd name="connsiteX0" fmla="*/ 9310874 w 9324000"/>
              <a:gd name="connsiteY0" fmla="*/ 6090257 h 6104296"/>
              <a:gd name="connsiteX1" fmla="*/ 9324000 w 9324000"/>
              <a:gd name="connsiteY1" fmla="*/ 6090257 h 6104296"/>
              <a:gd name="connsiteX2" fmla="*/ 9324000 w 9324000"/>
              <a:gd name="connsiteY2" fmla="*/ 6104296 h 6104296"/>
              <a:gd name="connsiteX3" fmla="*/ 9310874 w 9324000"/>
              <a:gd name="connsiteY3" fmla="*/ 6104296 h 6104296"/>
              <a:gd name="connsiteX4" fmla="*/ 0 w 9324000"/>
              <a:gd name="connsiteY4" fmla="*/ 0 h 6104296"/>
              <a:gd name="connsiteX5" fmla="*/ 8418798 w 9324000"/>
              <a:gd name="connsiteY5" fmla="*/ 0 h 6104296"/>
              <a:gd name="connsiteX6" fmla="*/ 8418798 w 9324000"/>
              <a:gd name="connsiteY6" fmla="*/ 6104296 h 6104296"/>
              <a:gd name="connsiteX7" fmla="*/ 0 w 9324000"/>
              <a:gd name="connsiteY7" fmla="*/ 6104296 h 610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4000" h="6104296">
                <a:moveTo>
                  <a:pt x="9310874" y="6090257"/>
                </a:moveTo>
                <a:lnTo>
                  <a:pt x="9324000" y="6090257"/>
                </a:lnTo>
                <a:lnTo>
                  <a:pt x="9324000" y="6104296"/>
                </a:lnTo>
                <a:lnTo>
                  <a:pt x="9310874" y="6104296"/>
                </a:lnTo>
                <a:close/>
                <a:moveTo>
                  <a:pt x="0" y="0"/>
                </a:moveTo>
                <a:lnTo>
                  <a:pt x="8418798" y="0"/>
                </a:lnTo>
                <a:lnTo>
                  <a:pt x="8418798" y="6104296"/>
                </a:lnTo>
                <a:lnTo>
                  <a:pt x="0" y="61042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360000" y="1051433"/>
            <a:ext cx="4320000" cy="194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4800"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360000" y="3136392"/>
            <a:ext cx="4320000" cy="566928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Subtitle and extra presentation information</a:t>
            </a:r>
          </a:p>
        </p:txBody>
      </p:sp>
      <p:sp>
        <p:nvSpPr>
          <p:cNvPr id="5" name="Tijdelijke aanduiding voor tekst 4"/>
          <p:cNvSpPr>
            <a:spLocks noGrp="1" noSelect="1"/>
          </p:cNvSpPr>
          <p:nvPr>
            <p:ph type="body" sz="quarter" idx="18" hasCustomPrompt="1"/>
          </p:nvPr>
        </p:nvSpPr>
        <p:spPr bwMode="gray">
          <a:xfrm>
            <a:off x="4573588" y="6252696"/>
            <a:ext cx="4235510" cy="284400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EA650D"/>
                </a:solidFill>
              </a:defRPr>
            </a:lvl1pPr>
          </a:lstStyle>
          <a:p>
            <a:pPr lvl="0"/>
            <a:r>
              <a:rPr lang="nl-NL" dirty="0"/>
              <a:t>[tag line]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5" name="Tijdelijke aanduiding voor afbeelding 4"/>
          <p:cNvSpPr>
            <a:spLocks noGrp="1" noSelect="1"/>
          </p:cNvSpPr>
          <p:nvPr>
            <p:ph type="pic" sz="quarter" idx="17" hasCustomPrompt="1"/>
          </p:nvPr>
        </p:nvSpPr>
        <p:spPr bwMode="gray">
          <a:xfrm>
            <a:off x="363600" y="1591200"/>
            <a:ext cx="8406000" cy="40392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0841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 noSelect="1"/>
          </p:cNvSpPr>
          <p:nvPr>
            <p:ph type="pic" sz="quarter" idx="10" hasCustomPrompt="1"/>
          </p:nvPr>
        </p:nvSpPr>
        <p:spPr bwMode="gray"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763200" y="763200"/>
            <a:ext cx="7646400" cy="608400"/>
          </a:xfrm>
          <a:prstGeom prst="roundRect">
            <a:avLst>
              <a:gd name="adj" fmla="val 7649"/>
            </a:avLst>
          </a:prstGeom>
          <a:solidFill>
            <a:schemeClr val="bg1"/>
          </a:solidFill>
        </p:spPr>
        <p:txBody>
          <a:bodyPr lIns="108000" rIns="108000"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588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334194" y="246063"/>
            <a:ext cx="842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4" name="Tijdelijke aanduiding voor grafiek 3"/>
          <p:cNvSpPr>
            <a:spLocks noGrp="1" noSelect="1"/>
          </p:cNvSpPr>
          <p:nvPr>
            <p:ph type="chart" sz="quarter" idx="12" hasCustomPrompt="1"/>
          </p:nvPr>
        </p:nvSpPr>
        <p:spPr bwMode="gray">
          <a:xfrm>
            <a:off x="334194" y="1497600"/>
            <a:ext cx="8424000" cy="4124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21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3" name="HR logo"/>
          <p:cNvGrpSpPr>
            <a:grpSpLocks noSelect="1"/>
          </p:cNvGrpSpPr>
          <p:nvPr userDrawn="1"/>
        </p:nvGrpSpPr>
        <p:grpSpPr bwMode="gray">
          <a:xfrm>
            <a:off x="374400" y="6090052"/>
            <a:ext cx="504000" cy="514800"/>
            <a:chOff x="0" y="0"/>
            <a:chExt cx="562610" cy="574675"/>
          </a:xfrm>
        </p:grpSpPr>
        <p:sp>
          <p:nvSpPr>
            <p:cNvPr id="34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5" name="Groep 34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6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7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1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2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0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798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 noSelect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5" name="Tijdelijke aanduiding voor grafiek 4"/>
          <p:cNvSpPr>
            <a:spLocks noGrp="1" noSelect="1"/>
          </p:cNvSpPr>
          <p:nvPr>
            <p:ph type="chart" sz="quarter" idx="17" hasCustomPrompt="1"/>
          </p:nvPr>
        </p:nvSpPr>
        <p:spPr bwMode="gray">
          <a:xfrm>
            <a:off x="4718994" y="1497600"/>
            <a:ext cx="4039200" cy="40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12" name="Tijdelijke aanduiding voor grafiek 4"/>
          <p:cNvSpPr>
            <a:spLocks noGrp="1" noSelect="1"/>
          </p:cNvSpPr>
          <p:nvPr>
            <p:ph type="chart" sz="quarter" idx="18" hasCustomPrompt="1"/>
          </p:nvPr>
        </p:nvSpPr>
        <p:spPr bwMode="gray">
          <a:xfrm>
            <a:off x="334194" y="1497600"/>
            <a:ext cx="4039200" cy="40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334194" y="246063"/>
            <a:ext cx="842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23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4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35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6" name="Groep 35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7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1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2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3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2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4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328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5" name="Tijdelijke aanduiding voor tabel 4"/>
          <p:cNvSpPr>
            <a:spLocks noGrp="1" noSelect="1"/>
          </p:cNvSpPr>
          <p:nvPr>
            <p:ph type="tbl" sz="quarter" idx="12" hasCustomPrompt="1"/>
          </p:nvPr>
        </p:nvSpPr>
        <p:spPr bwMode="gray">
          <a:xfrm>
            <a:off x="334194" y="1463675"/>
            <a:ext cx="8424000" cy="40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Table</a:t>
            </a:r>
          </a:p>
        </p:txBody>
      </p:sp>
      <p:sp>
        <p:nvSpPr>
          <p:cNvPr id="3" name="Titel 2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21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4" name="Groep 13"/>
          <p:cNvGrpSpPr>
            <a:grpSpLocks noSelect="1"/>
          </p:cNvGrpSpPr>
          <p:nvPr userDrawn="1"/>
        </p:nvGrpSpPr>
        <p:grpSpPr bwMode="gray">
          <a:xfrm>
            <a:off x="373430" y="6076949"/>
            <a:ext cx="502881" cy="513665"/>
            <a:chOff x="0" y="0"/>
            <a:chExt cx="562610" cy="574675"/>
          </a:xfrm>
        </p:grpSpPr>
        <p:sp>
          <p:nvSpPr>
            <p:cNvPr id="24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 baseline="0"/>
            </a:p>
          </p:txBody>
        </p:sp>
        <p:grpSp>
          <p:nvGrpSpPr>
            <p:cNvPr id="25" name="Groep 24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26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  <p:sp>
            <p:nvSpPr>
              <p:cNvPr id="27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  <p:sp>
            <p:nvSpPr>
              <p:cNvPr id="28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  <p:sp>
            <p:nvSpPr>
              <p:cNvPr id="29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  <p:sp>
            <p:nvSpPr>
              <p:cNvPr id="30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  <p:sp>
            <p:nvSpPr>
              <p:cNvPr id="31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  <p:sp>
            <p:nvSpPr>
              <p:cNvPr id="32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</p:grpSp>
      </p:grpSp>
      <p:sp>
        <p:nvSpPr>
          <p:cNvPr id="20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920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 noSelect="1"/>
          </p:cNvSpPr>
          <p:nvPr userDrawn="1"/>
        </p:nvSpPr>
        <p:spPr bwMode="gray">
          <a:xfrm>
            <a:off x="5329238" y="3038475"/>
            <a:ext cx="803275" cy="763588"/>
          </a:xfrm>
          <a:custGeom>
            <a:avLst/>
            <a:gdLst/>
            <a:ahLst/>
            <a:cxnLst>
              <a:cxn ang="0">
                <a:pos x="2820" y="0"/>
              </a:cxn>
              <a:cxn ang="0">
                <a:pos x="2820" y="2218"/>
              </a:cxn>
              <a:cxn ang="0">
                <a:pos x="1408" y="255"/>
              </a:cxn>
              <a:cxn ang="0">
                <a:pos x="939" y="0"/>
              </a:cxn>
              <a:cxn ang="0">
                <a:pos x="54" y="0"/>
              </a:cxn>
              <a:cxn ang="0">
                <a:pos x="0" y="292"/>
              </a:cxn>
              <a:cxn ang="0">
                <a:pos x="180" y="332"/>
              </a:cxn>
              <a:cxn ang="0">
                <a:pos x="315" y="672"/>
              </a:cxn>
              <a:cxn ang="0">
                <a:pos x="315" y="3419"/>
              </a:cxn>
              <a:cxn ang="0">
                <a:pos x="1088" y="3419"/>
              </a:cxn>
              <a:cxn ang="0">
                <a:pos x="1088" y="1181"/>
              </a:cxn>
              <a:cxn ang="0">
                <a:pos x="2545" y="3207"/>
              </a:cxn>
              <a:cxn ang="0">
                <a:pos x="2969" y="3419"/>
              </a:cxn>
              <a:cxn ang="0">
                <a:pos x="3593" y="3419"/>
              </a:cxn>
              <a:cxn ang="0">
                <a:pos x="3593" y="0"/>
              </a:cxn>
              <a:cxn ang="0">
                <a:pos x="2820" y="0"/>
              </a:cxn>
            </a:cxnLst>
            <a:rect l="0" t="0" r="r" b="b"/>
            <a:pathLst>
              <a:path w="3593" h="3419">
                <a:moveTo>
                  <a:pt x="2820" y="0"/>
                </a:moveTo>
                <a:cubicBezTo>
                  <a:pt x="2820" y="2218"/>
                  <a:pt x="2820" y="2218"/>
                  <a:pt x="2820" y="2218"/>
                </a:cubicBezTo>
                <a:cubicBezTo>
                  <a:pt x="1408" y="255"/>
                  <a:pt x="1408" y="255"/>
                  <a:pt x="1408" y="255"/>
                </a:cubicBezTo>
                <a:cubicBezTo>
                  <a:pt x="1306" y="110"/>
                  <a:pt x="1106" y="0"/>
                  <a:pt x="93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292"/>
                  <a:pt x="0" y="292"/>
                  <a:pt x="0" y="292"/>
                </a:cubicBezTo>
                <a:cubicBezTo>
                  <a:pt x="180" y="332"/>
                  <a:pt x="180" y="332"/>
                  <a:pt x="180" y="332"/>
                </a:cubicBezTo>
                <a:cubicBezTo>
                  <a:pt x="271" y="353"/>
                  <a:pt x="316" y="448"/>
                  <a:pt x="315" y="672"/>
                </a:cubicBezTo>
                <a:cubicBezTo>
                  <a:pt x="315" y="3419"/>
                  <a:pt x="315" y="3419"/>
                  <a:pt x="315" y="3419"/>
                </a:cubicBezTo>
                <a:cubicBezTo>
                  <a:pt x="1088" y="3419"/>
                  <a:pt x="1088" y="3419"/>
                  <a:pt x="1088" y="3419"/>
                </a:cubicBezTo>
                <a:cubicBezTo>
                  <a:pt x="1088" y="1181"/>
                  <a:pt x="1088" y="1181"/>
                  <a:pt x="1088" y="1181"/>
                </a:cubicBezTo>
                <a:cubicBezTo>
                  <a:pt x="2545" y="3207"/>
                  <a:pt x="2545" y="3207"/>
                  <a:pt x="2545" y="3207"/>
                </a:cubicBezTo>
                <a:cubicBezTo>
                  <a:pt x="2623" y="3318"/>
                  <a:pt x="2807" y="3419"/>
                  <a:pt x="2969" y="3419"/>
                </a:cubicBezTo>
                <a:cubicBezTo>
                  <a:pt x="3593" y="3419"/>
                  <a:pt x="3593" y="3419"/>
                  <a:pt x="3593" y="3419"/>
                </a:cubicBezTo>
                <a:cubicBezTo>
                  <a:pt x="3593" y="0"/>
                  <a:pt x="3593" y="0"/>
                  <a:pt x="3593" y="0"/>
                </a:cubicBezTo>
                <a:lnTo>
                  <a:pt x="28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" name="Freeform 7"/>
          <p:cNvSpPr>
            <a:spLocks noSelect="1"/>
          </p:cNvSpPr>
          <p:nvPr userDrawn="1"/>
        </p:nvSpPr>
        <p:spPr bwMode="gray">
          <a:xfrm>
            <a:off x="6256338" y="3038475"/>
            <a:ext cx="801688" cy="763588"/>
          </a:xfrm>
          <a:custGeom>
            <a:avLst/>
            <a:gdLst/>
            <a:ahLst/>
            <a:cxnLst>
              <a:cxn ang="0">
                <a:pos x="2821" y="0"/>
              </a:cxn>
              <a:cxn ang="0">
                <a:pos x="2821" y="2218"/>
              </a:cxn>
              <a:cxn ang="0">
                <a:pos x="1408" y="255"/>
              </a:cxn>
              <a:cxn ang="0">
                <a:pos x="939" y="0"/>
              </a:cxn>
              <a:cxn ang="0">
                <a:pos x="54" y="0"/>
              </a:cxn>
              <a:cxn ang="0">
                <a:pos x="0" y="292"/>
              </a:cxn>
              <a:cxn ang="0">
                <a:pos x="180" y="332"/>
              </a:cxn>
              <a:cxn ang="0">
                <a:pos x="315" y="672"/>
              </a:cxn>
              <a:cxn ang="0">
                <a:pos x="315" y="3419"/>
              </a:cxn>
              <a:cxn ang="0">
                <a:pos x="1088" y="3419"/>
              </a:cxn>
              <a:cxn ang="0">
                <a:pos x="1088" y="1181"/>
              </a:cxn>
              <a:cxn ang="0">
                <a:pos x="2545" y="3207"/>
              </a:cxn>
              <a:cxn ang="0">
                <a:pos x="2969" y="3419"/>
              </a:cxn>
              <a:cxn ang="0">
                <a:pos x="3593" y="3419"/>
              </a:cxn>
              <a:cxn ang="0">
                <a:pos x="3593" y="0"/>
              </a:cxn>
              <a:cxn ang="0">
                <a:pos x="2821" y="0"/>
              </a:cxn>
            </a:cxnLst>
            <a:rect l="0" t="0" r="r" b="b"/>
            <a:pathLst>
              <a:path w="3593" h="3419">
                <a:moveTo>
                  <a:pt x="2821" y="0"/>
                </a:moveTo>
                <a:cubicBezTo>
                  <a:pt x="2821" y="2218"/>
                  <a:pt x="2821" y="2218"/>
                  <a:pt x="2821" y="2218"/>
                </a:cubicBezTo>
                <a:cubicBezTo>
                  <a:pt x="1408" y="255"/>
                  <a:pt x="1408" y="255"/>
                  <a:pt x="1408" y="255"/>
                </a:cubicBezTo>
                <a:cubicBezTo>
                  <a:pt x="1306" y="110"/>
                  <a:pt x="1106" y="0"/>
                  <a:pt x="93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292"/>
                  <a:pt x="0" y="292"/>
                  <a:pt x="0" y="292"/>
                </a:cubicBezTo>
                <a:cubicBezTo>
                  <a:pt x="180" y="332"/>
                  <a:pt x="180" y="332"/>
                  <a:pt x="180" y="332"/>
                </a:cubicBezTo>
                <a:cubicBezTo>
                  <a:pt x="271" y="353"/>
                  <a:pt x="316" y="448"/>
                  <a:pt x="315" y="672"/>
                </a:cubicBezTo>
                <a:cubicBezTo>
                  <a:pt x="315" y="3419"/>
                  <a:pt x="315" y="3419"/>
                  <a:pt x="315" y="3419"/>
                </a:cubicBezTo>
                <a:cubicBezTo>
                  <a:pt x="1088" y="3419"/>
                  <a:pt x="1088" y="3419"/>
                  <a:pt x="1088" y="3419"/>
                </a:cubicBezTo>
                <a:cubicBezTo>
                  <a:pt x="1088" y="1181"/>
                  <a:pt x="1088" y="1181"/>
                  <a:pt x="1088" y="1181"/>
                </a:cubicBezTo>
                <a:cubicBezTo>
                  <a:pt x="2545" y="3207"/>
                  <a:pt x="2545" y="3207"/>
                  <a:pt x="2545" y="3207"/>
                </a:cubicBezTo>
                <a:cubicBezTo>
                  <a:pt x="2623" y="3318"/>
                  <a:pt x="2808" y="3419"/>
                  <a:pt x="2969" y="3419"/>
                </a:cubicBezTo>
                <a:cubicBezTo>
                  <a:pt x="3593" y="3419"/>
                  <a:pt x="3593" y="3419"/>
                  <a:pt x="3593" y="3419"/>
                </a:cubicBezTo>
                <a:cubicBezTo>
                  <a:pt x="3593" y="0"/>
                  <a:pt x="3593" y="0"/>
                  <a:pt x="3593" y="0"/>
                </a:cubicBezTo>
                <a:lnTo>
                  <a:pt x="28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24" name="HR logo"/>
          <p:cNvGrpSpPr>
            <a:grpSpLocks noSelect="1"/>
          </p:cNvGrpSpPr>
          <p:nvPr userDrawn="1"/>
        </p:nvGrpSpPr>
        <p:grpSpPr bwMode="gray">
          <a:xfrm>
            <a:off x="2321859" y="2154564"/>
            <a:ext cx="2535173" cy="2589459"/>
            <a:chOff x="0" y="0"/>
            <a:chExt cx="562610" cy="574675"/>
          </a:xfrm>
        </p:grpSpPr>
        <p:sp>
          <p:nvSpPr>
            <p:cNvPr id="25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26" name="Groep 25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27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28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29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0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1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2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3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76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1200" y="260648"/>
            <a:ext cx="8280000" cy="648072"/>
          </a:xfrm>
        </p:spPr>
        <p:txBody>
          <a:bodyPr lIns="0" tIns="0" rIns="0" bIns="0" anchor="t" anchorCtr="0">
            <a:noAutofit/>
          </a:bodyPr>
          <a:lstStyle>
            <a:lvl1pPr algn="l">
              <a:defRPr sz="4200" b="1">
                <a:solidFill>
                  <a:schemeClr val="accent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nl-NL" dirty="0"/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auto">
          <a:xfrm>
            <a:off x="-1436400" y="359113"/>
            <a:ext cx="1808458" cy="135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ct val="30000"/>
              </a:spcAft>
            </a:pPr>
            <a:r>
              <a:rPr lang="nl-NL" altLang="nl-NL" sz="1400" b="1" dirty="0" err="1">
                <a:latin typeface="+mj-lt"/>
              </a:rPr>
              <a:t>Title</a:t>
            </a:r>
            <a:r>
              <a:rPr lang="nl-NL" altLang="nl-NL" sz="1400" dirty="0">
                <a:latin typeface="+mj-lt"/>
              </a:rPr>
              <a:t>	</a:t>
            </a:r>
            <a:br>
              <a:rPr lang="nl-NL" altLang="nl-NL" sz="1400" dirty="0">
                <a:latin typeface="+mj-lt"/>
              </a:rPr>
            </a:br>
            <a:r>
              <a:rPr lang="nl-NL" altLang="nl-NL" sz="1400" dirty="0" err="1">
                <a:latin typeface="+mj-lt"/>
              </a:rPr>
              <a:t>Calibri</a:t>
            </a:r>
            <a:r>
              <a:rPr lang="nl-NL" altLang="nl-NL" sz="1400" dirty="0">
                <a:latin typeface="+mj-lt"/>
              </a:rPr>
              <a:t> - 42 </a:t>
            </a:r>
            <a:r>
              <a:rPr lang="nl-NL" altLang="nl-NL" sz="1400" dirty="0" err="1">
                <a:latin typeface="+mj-lt"/>
              </a:rPr>
              <a:t>bold</a:t>
            </a:r>
            <a:br>
              <a:rPr lang="nl-NL" altLang="nl-NL" sz="1400" dirty="0">
                <a:latin typeface="+mj-lt"/>
              </a:rPr>
            </a:br>
            <a:r>
              <a:rPr lang="nl-NL" altLang="nl-NL" sz="1400" dirty="0">
                <a:latin typeface="+mj-lt"/>
              </a:rPr>
              <a:t>238 - 127 - 000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nl-NL" sz="1400" b="1" dirty="0">
                <a:latin typeface="+mj-lt"/>
              </a:rPr>
              <a:t>Items</a:t>
            </a:r>
            <a:br>
              <a:rPr lang="en-US" altLang="nl-NL" sz="1400" b="1" dirty="0">
                <a:latin typeface="+mj-lt"/>
              </a:rPr>
            </a:br>
            <a:r>
              <a:rPr lang="en-US" altLang="nl-NL" sz="1400" dirty="0">
                <a:latin typeface="+mj-lt"/>
              </a:rPr>
              <a:t>Calibri - 26 bold</a:t>
            </a:r>
            <a:br>
              <a:rPr lang="en-US" altLang="nl-NL" sz="1400" dirty="0">
                <a:latin typeface="+mj-lt"/>
              </a:rPr>
            </a:br>
            <a:r>
              <a:rPr lang="en-US" altLang="nl-NL" sz="1400" dirty="0">
                <a:latin typeface="+mj-lt"/>
              </a:rPr>
              <a:t>234 - 101 - 013	</a:t>
            </a:r>
          </a:p>
        </p:txBody>
      </p:sp>
      <p:sp>
        <p:nvSpPr>
          <p:cNvPr id="22" name="Rectangle 9"/>
          <p:cNvSpPr>
            <a:spLocks noChangeArrowheads="1"/>
          </p:cNvSpPr>
          <p:nvPr userDrawn="1"/>
        </p:nvSpPr>
        <p:spPr bwMode="auto">
          <a:xfrm>
            <a:off x="-1713600" y="417687"/>
            <a:ext cx="179387" cy="1793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 userDrawn="1"/>
        </p:nvSpPr>
        <p:spPr bwMode="auto">
          <a:xfrm>
            <a:off x="-1685297" y="44624"/>
            <a:ext cx="6435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nl-NL" sz="1600" b="1" dirty="0" err="1">
                <a:latin typeface="+mj-lt"/>
                <a:ea typeface="ＭＳ Ｐゴシック" charset="0"/>
              </a:rPr>
              <a:t>Colours</a:t>
            </a:r>
            <a:endParaRPr lang="en-US" sz="1600" b="1" dirty="0">
              <a:latin typeface="+mj-lt"/>
              <a:ea typeface="ＭＳ Ｐゴシック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 userDrawn="1"/>
        </p:nvSpPr>
        <p:spPr bwMode="auto">
          <a:xfrm>
            <a:off x="-1713600" y="1112270"/>
            <a:ext cx="179387" cy="1793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</a:endParaRPr>
          </a:p>
        </p:txBody>
      </p:sp>
      <p:sp>
        <p:nvSpPr>
          <p:cNvPr id="27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331200" y="1201964"/>
            <a:ext cx="8280000" cy="4387922"/>
          </a:xfr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0"/>
              </a:spcBef>
              <a:buFont typeface="Arial" panose="020B0604020202020204" pitchFamily="34" charset="0"/>
              <a:buChar char="•"/>
              <a:defRPr sz="2600" b="1">
                <a:solidFill>
                  <a:schemeClr val="accent1"/>
                </a:solidFill>
              </a:defRPr>
            </a:lvl1pPr>
            <a:lvl2pPr marL="533400" indent="-266700">
              <a:spcBef>
                <a:spcPts val="0"/>
              </a:spcBef>
              <a:buFont typeface="Courier New" panose="02070309020205020404" pitchFamily="49" charset="0"/>
              <a:buChar char="o"/>
              <a:defRPr sz="2600" b="1">
                <a:solidFill>
                  <a:schemeClr val="accent1"/>
                </a:solidFill>
              </a:defRPr>
            </a:lvl2pPr>
            <a:lvl3pPr marL="812800" indent="-266700">
              <a:spcBef>
                <a:spcPts val="0"/>
              </a:spcBef>
              <a:buFont typeface="Calibri" panose="020F0502020204030204" pitchFamily="34" charset="0"/>
              <a:buChar char="-"/>
              <a:defRPr sz="2600" b="1">
                <a:solidFill>
                  <a:schemeClr val="accent1"/>
                </a:solidFill>
              </a:defRPr>
            </a:lvl3pPr>
            <a:lvl4pPr marL="1079500" indent="-266700">
              <a:spcBef>
                <a:spcPts val="0"/>
              </a:spcBef>
              <a:buFont typeface="Calibri" panose="020F0502020204030204" pitchFamily="34" charset="0"/>
              <a:buChar char="&gt;"/>
              <a:defRPr sz="2600" b="1">
                <a:solidFill>
                  <a:schemeClr val="accent1"/>
                </a:solidFill>
              </a:defRPr>
            </a:lvl4pPr>
            <a:lvl5pPr marL="1346200" indent="-266700">
              <a:spcBef>
                <a:spcPts val="0"/>
              </a:spcBef>
              <a:buFont typeface="Symbol" panose="05050102010706020507" pitchFamily="18" charset="2"/>
              <a:buChar char="-"/>
              <a:defRPr sz="2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/>
        </p:blipFill>
        <p:spPr>
          <a:xfrm>
            <a:off x="59275" y="5878477"/>
            <a:ext cx="1522800" cy="979524"/>
          </a:xfrm>
          <a:prstGeom prst="rect">
            <a:avLst/>
          </a:prstGeom>
        </p:spPr>
      </p:pic>
      <p:cxnSp>
        <p:nvCxnSpPr>
          <p:cNvPr id="13" name="Straight Connector 4"/>
          <p:cNvCxnSpPr/>
          <p:nvPr userDrawn="1"/>
        </p:nvCxnSpPr>
        <p:spPr>
          <a:xfrm>
            <a:off x="331787" y="5949950"/>
            <a:ext cx="82800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5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4"/>
          <p:cNvSpPr>
            <a:spLocks noGrp="1" noSelect="1"/>
          </p:cNvSpPr>
          <p:nvPr>
            <p:ph type="pic" sz="quarter" idx="17" hasCustomPrompt="1"/>
          </p:nvPr>
        </p:nvSpPr>
        <p:spPr bwMode="gray">
          <a:xfrm>
            <a:off x="367200" y="367200"/>
            <a:ext cx="8413200" cy="307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332568" y="3736800"/>
            <a:ext cx="8424000" cy="1332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4800"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332568" y="5193792"/>
            <a:ext cx="8424000" cy="667512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Subtitle and extra presentation information</a:t>
            </a:r>
          </a:p>
        </p:txBody>
      </p:sp>
      <p:sp>
        <p:nvSpPr>
          <p:cNvPr id="8" name="Tijdelijke aanduiding voor tekst 4"/>
          <p:cNvSpPr>
            <a:spLocks noGrp="1" noSelect="1"/>
          </p:cNvSpPr>
          <p:nvPr>
            <p:ph type="body" sz="quarter" idx="18" hasCustomPrompt="1"/>
          </p:nvPr>
        </p:nvSpPr>
        <p:spPr bwMode="gray">
          <a:xfrm>
            <a:off x="4573588" y="6252696"/>
            <a:ext cx="4235510" cy="284400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EA650D"/>
                </a:solidFill>
              </a:defRPr>
            </a:lvl1pPr>
          </a:lstStyle>
          <a:p>
            <a:pPr lvl="0"/>
            <a:r>
              <a:rPr lang="nl-NL" dirty="0"/>
              <a:t>[tag line]</a:t>
            </a:r>
          </a:p>
        </p:txBody>
      </p:sp>
    </p:spTree>
    <p:extLst>
      <p:ext uri="{BB962C8B-B14F-4D97-AF65-F5344CB8AC3E}">
        <p14:creationId xmlns:p14="http://schemas.microsoft.com/office/powerpoint/2010/main" val="5270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341712" y="292480"/>
            <a:ext cx="8424000" cy="2322703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400"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341712" y="2843784"/>
            <a:ext cx="8424000" cy="240487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Subtitle and extra presentation information</a:t>
            </a:r>
          </a:p>
        </p:txBody>
      </p:sp>
      <p:sp>
        <p:nvSpPr>
          <p:cNvPr id="8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5" name="Tijdelijke aanduiding voor tekst 4"/>
          <p:cNvSpPr>
            <a:spLocks noGrp="1" noSelect="1"/>
          </p:cNvSpPr>
          <p:nvPr>
            <p:ph type="body" sz="quarter" idx="18" hasCustomPrompt="1"/>
          </p:nvPr>
        </p:nvSpPr>
        <p:spPr bwMode="gray">
          <a:xfrm>
            <a:off x="4573588" y="6252696"/>
            <a:ext cx="4235510" cy="284400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EA650D"/>
                </a:solidFill>
              </a:defRPr>
            </a:lvl1pPr>
          </a:lstStyle>
          <a:p>
            <a:pPr lvl="0"/>
            <a:r>
              <a:rPr lang="nl-NL" dirty="0"/>
              <a:t>[tag line]</a:t>
            </a:r>
          </a:p>
        </p:txBody>
      </p:sp>
      <p:grpSp>
        <p:nvGrpSpPr>
          <p:cNvPr id="28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29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0" name="Groep 29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1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2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3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4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5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6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7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0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35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325050" y="291783"/>
            <a:ext cx="8424000" cy="7920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GB" noProof="1"/>
              <a:t>Agenda Title</a:t>
            </a:r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/>
          </p:nvPr>
        </p:nvSpPr>
        <p:spPr bwMode="gray">
          <a:xfrm>
            <a:off x="315906" y="1179576"/>
            <a:ext cx="8424000" cy="4330323"/>
          </a:xfrm>
        </p:spPr>
        <p:txBody>
          <a:bodyPr/>
          <a:lstStyle>
            <a:lvl1pPr marL="216000" indent="-216000">
              <a:lnSpc>
                <a:spcPct val="105000"/>
              </a:lnSpc>
              <a:buClr>
                <a:srgbClr val="EA650D"/>
              </a:buClr>
              <a:buSzPct val="110000"/>
              <a:defRPr sz="2400" b="1" baseline="0"/>
            </a:lvl1pPr>
            <a:lvl2pPr marL="216000"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altLang="ja-JP" noProof="1"/>
              <a:t>Click to edit Master text styles</a:t>
            </a:r>
          </a:p>
          <a:p>
            <a:pPr lvl="1"/>
            <a:r>
              <a:rPr lang="en-US" altLang="ja-JP" noProof="1"/>
              <a:t>Second level</a:t>
            </a:r>
          </a:p>
          <a:p>
            <a:pPr lvl="2"/>
            <a:r>
              <a:rPr lang="en-US" altLang="ja-JP" noProof="1"/>
              <a:t>Third level</a:t>
            </a:r>
          </a:p>
          <a:p>
            <a:pPr lvl="3"/>
            <a:r>
              <a:rPr lang="en-US" altLang="ja-JP" noProof="1"/>
              <a:t>Fourth level</a:t>
            </a:r>
          </a:p>
          <a:p>
            <a:pPr lvl="4"/>
            <a:r>
              <a:rPr lang="en-US" altLang="ja-JP" noProof="1"/>
              <a:t>Fifth level</a:t>
            </a:r>
            <a:endParaRPr lang="en-GB" noProof="1"/>
          </a:p>
        </p:txBody>
      </p:sp>
      <p:sp>
        <p:nvSpPr>
          <p:cNvPr id="8" name="Tijdelijke aanduiding voor dianummer 7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1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32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3" name="Groep 32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4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5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6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7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3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4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73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341712" y="292481"/>
            <a:ext cx="8424000" cy="1966088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4800"/>
            </a:lvl1pPr>
          </a:lstStyle>
          <a:p>
            <a:r>
              <a:rPr lang="en-GB" noProof="1"/>
              <a:t>Chapter Title</a:t>
            </a:r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5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1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32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3" name="Groep 32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4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5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6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7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19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  <a:br>
              <a:rPr lang="en-GB" noProof="1"/>
            </a:br>
            <a:endParaRPr lang="en-GB" noProof="1"/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altLang="ja-JP" noProof="1"/>
              <a:t>Click to edit Master text styles</a:t>
            </a:r>
          </a:p>
          <a:p>
            <a:pPr lvl="1"/>
            <a:r>
              <a:rPr lang="en-US" altLang="ja-JP" noProof="1"/>
              <a:t>Second level</a:t>
            </a:r>
          </a:p>
          <a:p>
            <a:pPr lvl="2"/>
            <a:r>
              <a:rPr lang="en-US" altLang="ja-JP" noProof="1"/>
              <a:t>Third level</a:t>
            </a:r>
          </a:p>
          <a:p>
            <a:pPr lvl="3"/>
            <a:r>
              <a:rPr lang="en-US" altLang="ja-JP" noProof="1"/>
              <a:t>Fourth level</a:t>
            </a:r>
          </a:p>
          <a:p>
            <a:pPr lvl="4"/>
            <a:r>
              <a:rPr lang="en-US" altLang="ja-JP" noProof="1"/>
              <a:t>Fifth level</a:t>
            </a:r>
            <a:endParaRPr lang="en-GB" noProof="1"/>
          </a:p>
        </p:txBody>
      </p:sp>
      <p:sp>
        <p:nvSpPr>
          <p:cNvPr id="8" name="Tijdelijke aanduiding voor dianummer 7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1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3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34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5" name="Groep 34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6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7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1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2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0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334194" y="246063"/>
            <a:ext cx="8424000" cy="567753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altLang="ja-JP" noProof="1"/>
              <a:t>Click to edit Master text styles</a:t>
            </a:r>
          </a:p>
          <a:p>
            <a:pPr lvl="1"/>
            <a:r>
              <a:rPr lang="en-US" altLang="ja-JP" noProof="1"/>
              <a:t>Second level</a:t>
            </a:r>
          </a:p>
          <a:p>
            <a:pPr lvl="2"/>
            <a:r>
              <a:rPr lang="en-US" altLang="ja-JP" noProof="1"/>
              <a:t>Third level</a:t>
            </a:r>
          </a:p>
          <a:p>
            <a:pPr lvl="3"/>
            <a:r>
              <a:rPr lang="en-US" altLang="ja-JP" noProof="1"/>
              <a:t>Fourth level</a:t>
            </a:r>
          </a:p>
          <a:p>
            <a:pPr lvl="4"/>
            <a:r>
              <a:rPr lang="en-US" altLang="ja-JP" noProof="1"/>
              <a:t>Fifth level</a:t>
            </a:r>
            <a:endParaRPr lang="en-GB" noProof="1"/>
          </a:p>
        </p:txBody>
      </p:sp>
      <p:sp>
        <p:nvSpPr>
          <p:cNvPr id="8" name="Tijdelijke aanduiding voor dianummer 7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5" name="Tijdelijke aanduiding voor tekst 4"/>
          <p:cNvSpPr>
            <a:spLocks noGrp="1" noSelect="1"/>
          </p:cNvSpPr>
          <p:nvPr>
            <p:ph type="body" sz="quarter" idx="12" hasCustomPrompt="1"/>
          </p:nvPr>
        </p:nvSpPr>
        <p:spPr bwMode="gray">
          <a:xfrm>
            <a:off x="334194" y="822325"/>
            <a:ext cx="8424000" cy="522288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2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4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35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6" name="Groep 35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7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1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2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3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1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7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 noSelect="1"/>
          </p:cNvSpPr>
          <p:nvPr>
            <p:ph sz="quarter" idx="13"/>
          </p:nvPr>
        </p:nvSpPr>
        <p:spPr bwMode="gray">
          <a:xfrm>
            <a:off x="4718994" y="1497600"/>
            <a:ext cx="4039200" cy="4032000"/>
          </a:xfrm>
        </p:spPr>
        <p:txBody>
          <a:bodyPr/>
          <a:lstStyle>
            <a:lvl4pPr>
              <a:spcAft>
                <a:spcPts val="2400"/>
              </a:spcAft>
              <a:defRPr/>
            </a:lvl4pPr>
          </a:lstStyle>
          <a:p>
            <a:pPr lvl="0"/>
            <a:r>
              <a:rPr lang="en-US" altLang="ja-JP" noProof="1"/>
              <a:t>Click to edit Master text styles</a:t>
            </a:r>
          </a:p>
          <a:p>
            <a:pPr lvl="1"/>
            <a:r>
              <a:rPr lang="en-US" altLang="ja-JP" noProof="1"/>
              <a:t>Second level</a:t>
            </a:r>
          </a:p>
          <a:p>
            <a:pPr lvl="2"/>
            <a:r>
              <a:rPr lang="en-US" altLang="ja-JP" noProof="1"/>
              <a:t>Third level</a:t>
            </a:r>
          </a:p>
          <a:p>
            <a:pPr lvl="3"/>
            <a:r>
              <a:rPr lang="en-US" altLang="ja-JP" noProof="1"/>
              <a:t>Fourth level</a:t>
            </a:r>
          </a:p>
          <a:p>
            <a:pPr lvl="4"/>
            <a:r>
              <a:rPr lang="en-US" altLang="ja-JP" noProof="1"/>
              <a:t>Fifth level</a:t>
            </a:r>
            <a:endParaRPr lang="en-GB" noProof="1"/>
          </a:p>
        </p:txBody>
      </p:sp>
      <p:sp>
        <p:nvSpPr>
          <p:cNvPr id="11" name="Tijdelijke aanduiding voor inhoud 10"/>
          <p:cNvSpPr>
            <a:spLocks noGrp="1" noSelect="1"/>
          </p:cNvSpPr>
          <p:nvPr>
            <p:ph sz="quarter" idx="14"/>
          </p:nvPr>
        </p:nvSpPr>
        <p:spPr bwMode="gray">
          <a:xfrm>
            <a:off x="334194" y="1497600"/>
            <a:ext cx="4039200" cy="4032000"/>
          </a:xfrm>
        </p:spPr>
        <p:txBody>
          <a:bodyPr/>
          <a:lstStyle>
            <a:lvl4pPr>
              <a:spcAft>
                <a:spcPts val="2400"/>
              </a:spcAft>
              <a:defRPr/>
            </a:lvl4pPr>
          </a:lstStyle>
          <a:p>
            <a:pPr lvl="0"/>
            <a:r>
              <a:rPr lang="en-US" altLang="ja-JP" noProof="1"/>
              <a:t>Click to edit Master text styles</a:t>
            </a:r>
          </a:p>
          <a:p>
            <a:pPr lvl="1"/>
            <a:r>
              <a:rPr lang="en-US" altLang="ja-JP" noProof="1"/>
              <a:t>Second level</a:t>
            </a:r>
          </a:p>
          <a:p>
            <a:pPr lvl="2"/>
            <a:r>
              <a:rPr lang="en-US" altLang="ja-JP" noProof="1"/>
              <a:t>Third level</a:t>
            </a:r>
          </a:p>
          <a:p>
            <a:pPr lvl="3"/>
            <a:r>
              <a:rPr lang="en-US" altLang="ja-JP" noProof="1"/>
              <a:t>Fourth level</a:t>
            </a:r>
          </a:p>
          <a:p>
            <a:pPr lvl="4"/>
            <a:r>
              <a:rPr lang="en-US" altLang="ja-JP" noProof="1"/>
              <a:t>Fifth level</a:t>
            </a:r>
            <a:endParaRPr lang="en-GB" noProof="1"/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334194" y="246063"/>
            <a:ext cx="842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24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4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35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6" name="Groep 35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7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1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2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3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3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5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 noSelect="1"/>
          </p:cNvSpPr>
          <p:nvPr>
            <p:ph sz="quarter" idx="14"/>
          </p:nvPr>
        </p:nvSpPr>
        <p:spPr bwMode="gray">
          <a:xfrm>
            <a:off x="334194" y="1497600"/>
            <a:ext cx="4039200" cy="4032000"/>
          </a:xfrm>
        </p:spPr>
        <p:txBody>
          <a:bodyPr/>
          <a:lstStyle>
            <a:lvl4pPr>
              <a:spcAft>
                <a:spcPts val="2400"/>
              </a:spcAft>
              <a:defRPr/>
            </a:lvl4pPr>
          </a:lstStyle>
          <a:p>
            <a:pPr lvl="0"/>
            <a:r>
              <a:rPr lang="en-US" altLang="ja-JP" noProof="1"/>
              <a:t>Click to edit Master text styles</a:t>
            </a:r>
          </a:p>
          <a:p>
            <a:pPr lvl="1"/>
            <a:r>
              <a:rPr lang="en-US" altLang="ja-JP" noProof="1"/>
              <a:t>Second level</a:t>
            </a:r>
          </a:p>
          <a:p>
            <a:pPr lvl="2"/>
            <a:r>
              <a:rPr lang="en-US" altLang="ja-JP" noProof="1"/>
              <a:t>Third level</a:t>
            </a:r>
          </a:p>
          <a:p>
            <a:pPr lvl="3"/>
            <a:r>
              <a:rPr lang="en-US" altLang="ja-JP" noProof="1"/>
              <a:t>Fourth level</a:t>
            </a:r>
          </a:p>
          <a:p>
            <a:pPr lvl="4"/>
            <a:r>
              <a:rPr lang="en-US" altLang="ja-JP" noProof="1"/>
              <a:t>Fifth level</a:t>
            </a:r>
            <a:endParaRPr lang="en-GB" noProof="1"/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5" name="Tijdelijke aanduiding voor afbeelding 4"/>
          <p:cNvSpPr>
            <a:spLocks noGrp="1" noSelect="1"/>
          </p:cNvSpPr>
          <p:nvPr>
            <p:ph type="pic" sz="quarter" idx="17" hasCustomPrompt="1"/>
          </p:nvPr>
        </p:nvSpPr>
        <p:spPr bwMode="gray">
          <a:xfrm>
            <a:off x="4746456" y="1600056"/>
            <a:ext cx="4003200" cy="401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6" name="Titel 5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257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 noSelect="1"/>
          </p:cNvSpPr>
          <p:nvPr>
            <p:ph type="title"/>
          </p:nvPr>
        </p:nvSpPr>
        <p:spPr bwMode="gray">
          <a:xfrm>
            <a:off x="334194" y="246063"/>
            <a:ext cx="842400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1"/>
              <a:t>Klik om de stijl te bewerken</a:t>
            </a:r>
          </a:p>
        </p:txBody>
      </p:sp>
      <p:sp>
        <p:nvSpPr>
          <p:cNvPr id="3" name="Tijdelijke aanduiding voor tekst 2 (JU-Free)"/>
          <p:cNvSpPr>
            <a:spLocks noGrp="1"/>
          </p:cNvSpPr>
          <p:nvPr>
            <p:ph type="body" idx="1"/>
          </p:nvPr>
        </p:nvSpPr>
        <p:spPr bwMode="gray">
          <a:xfrm>
            <a:off x="334194" y="1496187"/>
            <a:ext cx="8424000" cy="40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1"/>
              <a:t>JU-LEVEL1=Bulleted text (1st level)</a:t>
            </a:r>
          </a:p>
          <a:p>
            <a:pPr lvl="1"/>
            <a:r>
              <a:rPr lang="en-GB" noProof="1"/>
              <a:t>JU-LEVEL2=</a:t>
            </a:r>
            <a:r>
              <a:rPr lang="en-US" noProof="1"/>
              <a:t>Highlighted bulleted text (1st level)</a:t>
            </a:r>
            <a:endParaRPr lang="en-GB" noProof="1"/>
          </a:p>
          <a:p>
            <a:pPr lvl="2"/>
            <a:r>
              <a:rPr lang="en-GB" noProof="1"/>
              <a:t>JU-LEVEL3=Bulleted text (2nd level)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JU-LEVEL6=Indented text (1st level)</a:t>
            </a:r>
          </a:p>
          <a:p>
            <a:pPr lvl="6"/>
            <a:r>
              <a:rPr lang="en-GB" noProof="1"/>
              <a:t>JU-LEVEL7=Indented text (2nd level)</a:t>
            </a:r>
          </a:p>
          <a:p>
            <a:pPr lvl="7"/>
            <a:r>
              <a:rPr lang="en-GB" noProof="1"/>
              <a:t>Achtste niveau</a:t>
            </a:r>
          </a:p>
          <a:p>
            <a:pPr lvl="8"/>
            <a:r>
              <a:rPr lang="en-GB" noProof="1"/>
              <a:t>Negende niveau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4"/>
          </p:nvPr>
        </p:nvSpPr>
        <p:spPr bwMode="gray">
          <a:xfrm>
            <a:off x="8239124" y="6253200"/>
            <a:ext cx="534219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300">
                <a:solidFill>
                  <a:srgbClr val="666666"/>
                </a:solidFill>
                <a:latin typeface="+mn-lt"/>
              </a:defRPr>
            </a:lvl1pPr>
          </a:lstStyle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0" r:id="rId2"/>
    <p:sldLayoutId id="2147483691" r:id="rId3"/>
    <p:sldLayoutId id="2147483692" r:id="rId4"/>
    <p:sldLayoutId id="2147483693" r:id="rId5"/>
    <p:sldLayoutId id="2147483683" r:id="rId6"/>
    <p:sldLayoutId id="2147483689" r:id="rId7"/>
    <p:sldLayoutId id="2147483684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688" r:id="rId15"/>
    <p:sldLayoutId id="2147483686" r:id="rId16"/>
    <p:sldLayoutId id="2147483687" r:id="rId17"/>
    <p:sldLayoutId id="2147483700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12000"/>
        </a:lnSpc>
        <a:spcBef>
          <a:spcPts val="0"/>
        </a:spcBef>
        <a:buClr>
          <a:srgbClr val="EA650D"/>
        </a:buClr>
        <a:buSzPct val="100000"/>
        <a:buFont typeface="Calibri" panose="020F0502020204030204" pitchFamily="34" charset="0"/>
        <a:buChar char="•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2000"/>
        </a:lnSpc>
        <a:spcBef>
          <a:spcPts val="0"/>
        </a:spcBef>
        <a:buClr>
          <a:srgbClr val="EA650D"/>
        </a:buClr>
        <a:buSzPct val="100000"/>
        <a:buFont typeface="Calibri" panose="020F0502020204030204" pitchFamily="34" charset="0"/>
        <a:buChar char="•"/>
        <a:defRPr kumimoji="1" sz="1800" b="0" kern="1200">
          <a:solidFill>
            <a:srgbClr val="EA650D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112000"/>
        </a:lnSpc>
        <a:spcBef>
          <a:spcPts val="0"/>
        </a:spcBef>
        <a:buFont typeface="Arial" pitchFamily="34" charset="0"/>
        <a:buChar char="•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2000"/>
        </a:lnSpc>
        <a:spcBef>
          <a:spcPts val="2400"/>
        </a:spcBef>
        <a:spcAft>
          <a:spcPts val="2400"/>
        </a:spcAft>
        <a:buFont typeface="Arial" pitchFamily="34" charset="0"/>
        <a:buNone/>
        <a:defRPr kumimoji="1" sz="1800" b="1" kern="1200">
          <a:solidFill>
            <a:srgbClr val="EA650D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2000"/>
        </a:lnSpc>
        <a:spcBef>
          <a:spcPts val="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00" indent="0" algn="l" defTabSz="914400" rtl="0" eaLnBrk="1" latinLnBrk="0" hangingPunct="1">
        <a:lnSpc>
          <a:spcPct val="112000"/>
        </a:lnSpc>
        <a:spcBef>
          <a:spcPts val="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0" indent="0" algn="l" defTabSz="914400" rtl="0" eaLnBrk="1" latinLnBrk="0" hangingPunct="1">
        <a:lnSpc>
          <a:spcPct val="112000"/>
        </a:lnSpc>
        <a:spcBef>
          <a:spcPts val="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2000"/>
        </a:lnSpc>
        <a:spcBef>
          <a:spcPts val="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2000"/>
        </a:lnSpc>
        <a:spcBef>
          <a:spcPts val="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 noRot="1" noMove="1" noResize="1" noEditPoints="1" noChangeShapeType="1"/>
          </p:cNvSpPr>
          <p:nvPr>
            <p:ph type="ctrTitle"/>
          </p:nvPr>
        </p:nvSpPr>
        <p:spPr bwMode="gray">
          <a:xfrm>
            <a:off x="341712" y="292480"/>
            <a:ext cx="8424000" cy="933332"/>
          </a:xfrm>
        </p:spPr>
        <p:txBody>
          <a:bodyPr>
            <a:spAutoFit/>
          </a:bodyPr>
          <a:lstStyle/>
          <a:p>
            <a:pPr algn="ctr">
              <a:lnSpc>
                <a:spcPts val="1800"/>
              </a:lnSpc>
            </a:pPr>
            <a:br>
              <a:rPr lang="nl-NL" dirty="0"/>
            </a:br>
            <a:r>
              <a:rPr lang="nl-NL" dirty="0"/>
              <a:t>Agenda</a:t>
            </a:r>
            <a:br>
              <a:rPr lang="nl-NL" dirty="0"/>
            </a:br>
            <a:br>
              <a:rPr lang="nl-NL" dirty="0"/>
            </a:br>
            <a:r>
              <a:rPr lang="nl-NL" sz="2000" dirty="0"/>
              <a:t>Date:</a:t>
            </a:r>
            <a:r>
              <a:rPr lang="nl-NL" sz="2000" b="0" dirty="0"/>
              <a:t> Oct 17, 2019   </a:t>
            </a:r>
            <a:r>
              <a:rPr lang="nl-NL" sz="2000" dirty="0"/>
              <a:t>Time:</a:t>
            </a:r>
            <a:r>
              <a:rPr lang="nl-NL" sz="2000" b="0" dirty="0"/>
              <a:t> 13:30     </a:t>
            </a:r>
            <a:r>
              <a:rPr lang="nl-NL" sz="2000" dirty="0"/>
              <a:t>Location:</a:t>
            </a:r>
            <a:r>
              <a:rPr lang="nl-NL" sz="2000" b="0" dirty="0"/>
              <a:t> Yagura A</a:t>
            </a:r>
            <a:endParaRPr lang="nl-NL" dirty="0"/>
          </a:p>
        </p:txBody>
      </p:sp>
      <p:sp>
        <p:nvSpPr>
          <p:cNvPr id="7" name="Tijdelijke aanduiding voor tekst 6"/>
          <p:cNvSpPr>
            <a:spLocks noGrp="1" noRot="1" noMove="1" noResize="1" noEditPoints="1" noChangeShapeType="1"/>
          </p:cNvSpPr>
          <p:nvPr>
            <p:ph type="body" sz="quarter" idx="18"/>
          </p:nvPr>
        </p:nvSpPr>
        <p:spPr bwMode="gray"/>
        <p:txBody>
          <a:bodyPr>
            <a:normAutofit lnSpcReduction="10000"/>
          </a:bodyPr>
          <a:lstStyle/>
          <a:p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18C2C8-D5A8-45FD-94E7-FD9C917010CD}"/>
              </a:ext>
            </a:extLst>
          </p:cNvPr>
          <p:cNvCxnSpPr>
            <a:cxnSpLocks/>
          </p:cNvCxnSpPr>
          <p:nvPr/>
        </p:nvCxnSpPr>
        <p:spPr>
          <a:xfrm>
            <a:off x="1341120" y="924560"/>
            <a:ext cx="686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00039D-10E4-4771-B8BE-6689A6D5405D}"/>
              </a:ext>
            </a:extLst>
          </p:cNvPr>
          <p:cNvCxnSpPr>
            <a:cxnSpLocks/>
          </p:cNvCxnSpPr>
          <p:nvPr/>
        </p:nvCxnSpPr>
        <p:spPr>
          <a:xfrm>
            <a:off x="1341120" y="1310640"/>
            <a:ext cx="686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CCFA58-3108-4115-9E5E-074344738381}"/>
              </a:ext>
            </a:extLst>
          </p:cNvPr>
          <p:cNvSpPr txBox="1"/>
          <p:nvPr/>
        </p:nvSpPr>
        <p:spPr>
          <a:xfrm>
            <a:off x="1341120" y="1773716"/>
            <a:ext cx="65579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AutoNum type="arabicPeriod"/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Background of VA Printing Project</a:t>
            </a:r>
          </a:p>
          <a:p>
            <a:pPr marL="342900" indent="-342900">
              <a:spcBef>
                <a:spcPts val="2400"/>
              </a:spcBef>
              <a:buAutoNum type="arabicPeriod"/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Files and File Transfer Solution</a:t>
            </a:r>
          </a:p>
          <a:p>
            <a:pPr marL="342900" indent="-342900">
              <a:spcBef>
                <a:spcPts val="2400"/>
              </a:spcBef>
              <a:buAutoNum type="arabicPeriod"/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EDP Team’s Opinions and Solutions</a:t>
            </a:r>
          </a:p>
          <a:p>
            <a:pPr marL="342900" indent="-342900">
              <a:spcBef>
                <a:spcPts val="2400"/>
              </a:spcBef>
              <a:buAutoNum type="arabicPeriod"/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Follow-up Actions</a:t>
            </a:r>
            <a:endParaRPr kumimoji="1" lang="ja-JP" altLang="en-US" sz="2200" b="1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5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 noRot="1" noMove="1" noResize="1" noEditPoints="1" noChangeShapeType="1"/>
          </p:cNvSpPr>
          <p:nvPr>
            <p:ph type="ctrTitle"/>
          </p:nvPr>
        </p:nvSpPr>
        <p:spPr bwMode="gray">
          <a:xfrm>
            <a:off x="341712" y="292480"/>
            <a:ext cx="8424000" cy="1048429"/>
          </a:xfrm>
        </p:spPr>
        <p:txBody>
          <a:bodyPr>
            <a:spAutoFit/>
          </a:bodyPr>
          <a:lstStyle/>
          <a:p>
            <a:pPr algn="ctr">
              <a:lnSpc>
                <a:spcPts val="1800"/>
              </a:lnSpc>
            </a:pPr>
            <a:br>
              <a:rPr lang="nl-NL" sz="3600" dirty="0"/>
            </a:br>
            <a:r>
              <a:rPr lang="nl-NL" sz="3600" dirty="0"/>
              <a:t>Background of VA Printing Project</a:t>
            </a:r>
            <a:br>
              <a:rPr lang="nl-NL" sz="3600" dirty="0"/>
            </a:br>
            <a:br>
              <a:rPr lang="nl-NL" dirty="0"/>
            </a:br>
            <a:endParaRPr lang="nl-NL" dirty="0"/>
          </a:p>
        </p:txBody>
      </p:sp>
      <p:sp>
        <p:nvSpPr>
          <p:cNvPr id="7" name="Tijdelijke aanduiding voor tekst 6"/>
          <p:cNvSpPr>
            <a:spLocks noGrp="1" noRot="1" noMove="1" noResize="1" noEditPoints="1" noChangeShapeType="1"/>
          </p:cNvSpPr>
          <p:nvPr>
            <p:ph type="body" sz="quarter" idx="18"/>
          </p:nvPr>
        </p:nvSpPr>
        <p:spPr bwMode="gray"/>
        <p:txBody>
          <a:bodyPr>
            <a:normAutofit lnSpcReduction="10000"/>
          </a:bodyPr>
          <a:lstStyle/>
          <a:p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18C2C8-D5A8-45FD-94E7-FD9C917010CD}"/>
              </a:ext>
            </a:extLst>
          </p:cNvPr>
          <p:cNvCxnSpPr>
            <a:cxnSpLocks/>
          </p:cNvCxnSpPr>
          <p:nvPr/>
        </p:nvCxnSpPr>
        <p:spPr>
          <a:xfrm>
            <a:off x="1341120" y="924560"/>
            <a:ext cx="686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F3B825-9EC7-4B2C-96EC-743D75C97078}"/>
              </a:ext>
            </a:extLst>
          </p:cNvPr>
          <p:cNvSpPr txBox="1"/>
          <p:nvPr/>
        </p:nvSpPr>
        <p:spPr>
          <a:xfrm>
            <a:off x="1608463" y="1432193"/>
            <a:ext cx="62135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dirty="0"/>
              <a:t>VA </a:t>
            </a:r>
            <a:r>
              <a:rPr kumimoji="1" lang="en-US" altLang="ja-JP" dirty="0" err="1"/>
              <a:t>Div</a:t>
            </a:r>
            <a:r>
              <a:rPr kumimoji="1" lang="en-US" altLang="ja-JP" dirty="0"/>
              <a:t> needs to generate and distribute notifications and reports to customers for some of its products.</a:t>
            </a:r>
          </a:p>
          <a:p>
            <a:pPr>
              <a:spcBef>
                <a:spcPts val="2400"/>
              </a:spcBef>
            </a:pPr>
            <a:r>
              <a:rPr kumimoji="1" lang="en-US" altLang="ja-JP" dirty="0"/>
              <a:t>Currently this business is outsourced to an external vendor in a volume-based pricing model, with minimum fees applied.</a:t>
            </a:r>
          </a:p>
          <a:p>
            <a:pPr>
              <a:spcBef>
                <a:spcPts val="2400"/>
              </a:spcBef>
            </a:pPr>
            <a:r>
              <a:rPr kumimoji="1" lang="en-US" altLang="ja-JP" dirty="0"/>
              <a:t>As these products are being discontinued, it seems financially preferable for NN to bring back the business. Otherwise, the minimum fees look too expensive.</a:t>
            </a:r>
            <a:endParaRPr kumimoji="1" lang="ja-JP" altLang="en-US" dirty="0" err="1"/>
          </a:p>
        </p:txBody>
      </p:sp>
    </p:spTree>
    <p:extLst>
      <p:ext uri="{BB962C8B-B14F-4D97-AF65-F5344CB8AC3E}">
        <p14:creationId xmlns:p14="http://schemas.microsoft.com/office/powerpoint/2010/main" val="415035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79512" y="908720"/>
            <a:ext cx="3744416" cy="2808312"/>
          </a:xfrm>
          <a:prstGeom prst="rect">
            <a:avLst/>
          </a:prstGeom>
          <a:solidFill>
            <a:srgbClr val="F9C0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NN Life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AS-IS Solution </a:t>
            </a:r>
            <a:endParaRPr lang="nl-NL" dirty="0"/>
          </a:p>
        </p:txBody>
      </p:sp>
      <p:sp>
        <p:nvSpPr>
          <p:cNvPr id="4" name="正方形/長方形 3"/>
          <p:cNvSpPr/>
          <p:nvPr/>
        </p:nvSpPr>
        <p:spPr>
          <a:xfrm>
            <a:off x="287524" y="1124744"/>
            <a:ext cx="2664296" cy="21602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LIFE/J(AS/400)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3528" y="1556792"/>
            <a:ext cx="504056" cy="432048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Timer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02126z_l\AppData\Local\Microsoft\Windows\Temporary Internet Files\Content.IE5\VH9EN3BO\clock_PNG661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1" y="1556792"/>
            <a:ext cx="23054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フローチャート : 記憶データ 5"/>
          <p:cNvSpPr/>
          <p:nvPr/>
        </p:nvSpPr>
        <p:spPr>
          <a:xfrm>
            <a:off x="1844080" y="2060848"/>
            <a:ext cx="4152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2771800" y="1412776"/>
            <a:ext cx="360040" cy="1656184"/>
          </a:xfrm>
          <a:prstGeom prst="flowChartProcess">
            <a:avLst/>
          </a:prstGeom>
          <a:solidFill>
            <a:srgbClr val="DED1F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99792" y="15567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kumimoji="1" lang="en-US" altLang="ja-JP" sz="800" dirty="0"/>
              <a:t>HULFT</a:t>
            </a:r>
            <a:endParaRPr kumimoji="1" lang="ja-JP" altLang="en-US" sz="800" dirty="0" err="1"/>
          </a:p>
        </p:txBody>
      </p:sp>
      <p:sp>
        <p:nvSpPr>
          <p:cNvPr id="10" name="直方体 9"/>
          <p:cNvSpPr/>
          <p:nvPr/>
        </p:nvSpPr>
        <p:spPr>
          <a:xfrm>
            <a:off x="3347864" y="980728"/>
            <a:ext cx="432048" cy="2376264"/>
          </a:xfrm>
          <a:prstGeom prst="cube">
            <a:avLst/>
          </a:prstGeom>
          <a:solidFill>
            <a:srgbClr val="DED1F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211960" y="908720"/>
            <a:ext cx="4608512" cy="2808312"/>
          </a:xfrm>
          <a:prstGeom prst="rect">
            <a:avLst/>
          </a:prstGeom>
          <a:solidFill>
            <a:srgbClr val="377A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en-US" altLang="ja-JP" dirty="0">
                <a:solidFill>
                  <a:schemeClr val="tx1"/>
                </a:solidFill>
              </a:rPr>
              <a:t>Toppan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直方体 15"/>
          <p:cNvSpPr/>
          <p:nvPr/>
        </p:nvSpPr>
        <p:spPr>
          <a:xfrm>
            <a:off x="4283968" y="980728"/>
            <a:ext cx="432048" cy="2376264"/>
          </a:xfrm>
          <a:prstGeom prst="cube">
            <a:avLst/>
          </a:prstGeom>
          <a:solidFill>
            <a:srgbClr val="DED1F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860032" y="1124744"/>
            <a:ext cx="3888432" cy="21602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Toppan Form Printing System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フローチャート : 記憶データ 19"/>
          <p:cNvSpPr/>
          <p:nvPr/>
        </p:nvSpPr>
        <p:spPr>
          <a:xfrm>
            <a:off x="1988096" y="2204864"/>
            <a:ext cx="4152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記憶データ 20"/>
          <p:cNvSpPr/>
          <p:nvPr/>
        </p:nvSpPr>
        <p:spPr>
          <a:xfrm>
            <a:off x="2140496" y="2365648"/>
            <a:ext cx="4152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007604" y="1556792"/>
            <a:ext cx="1692188" cy="288032"/>
          </a:xfrm>
          <a:prstGeom prst="rightArrow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Use HULFTID to  start 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曲折矢印 12"/>
          <p:cNvSpPr/>
          <p:nvPr/>
        </p:nvSpPr>
        <p:spPr>
          <a:xfrm rot="10800000" flipH="1">
            <a:off x="467546" y="2060846"/>
            <a:ext cx="368422" cy="484822"/>
          </a:xfrm>
          <a:prstGeom prst="bentArrow">
            <a:avLst>
              <a:gd name="adj1" fmla="val 25000"/>
              <a:gd name="adj2" fmla="val 35171"/>
              <a:gd name="adj3" fmla="val 25000"/>
              <a:gd name="adj4" fmla="val 43750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75856" y="1136551"/>
            <a:ext cx="504056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kumimoji="1" lang="en-US" altLang="ja-JP" sz="800" dirty="0"/>
              <a:t>Win</a:t>
            </a:r>
          </a:p>
          <a:p>
            <a:pPr algn="ctr">
              <a:spcBef>
                <a:spcPts val="400"/>
              </a:spcBef>
            </a:pPr>
            <a:r>
              <a:rPr kumimoji="1" lang="en-US" altLang="ja-JP" sz="800" dirty="0"/>
              <a:t>HULFT</a:t>
            </a:r>
          </a:p>
          <a:p>
            <a:pPr algn="ctr">
              <a:spcBef>
                <a:spcPts val="400"/>
              </a:spcBef>
            </a:pPr>
            <a:r>
              <a:rPr kumimoji="1" lang="en-US" altLang="ja-JP" sz="800" dirty="0"/>
              <a:t>Server</a:t>
            </a:r>
            <a:endParaRPr kumimoji="1" lang="ja-JP" altLang="en-US" sz="800" dirty="0" err="1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11960" y="1136551"/>
            <a:ext cx="504056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kumimoji="1" lang="en-US" altLang="ja-JP" sz="800" dirty="0"/>
              <a:t>Win</a:t>
            </a:r>
          </a:p>
          <a:p>
            <a:pPr algn="ctr">
              <a:spcBef>
                <a:spcPts val="400"/>
              </a:spcBef>
            </a:pPr>
            <a:r>
              <a:rPr kumimoji="1" lang="en-US" altLang="ja-JP" sz="800" dirty="0"/>
              <a:t>HULFT</a:t>
            </a:r>
          </a:p>
          <a:p>
            <a:pPr algn="ctr">
              <a:spcBef>
                <a:spcPts val="400"/>
              </a:spcBef>
            </a:pPr>
            <a:r>
              <a:rPr kumimoji="1" lang="en-US" altLang="ja-JP" sz="800" dirty="0"/>
              <a:t>Server</a:t>
            </a:r>
            <a:endParaRPr kumimoji="1" lang="ja-JP" altLang="en-US" sz="800" dirty="0" err="1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1520" y="2174013"/>
            <a:ext cx="71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/>
              <a:t>Copy/Send Data(Daily)</a:t>
            </a:r>
            <a:endParaRPr kumimoji="1" lang="ja-JP" altLang="en-US" sz="800" dirty="0" err="1"/>
          </a:p>
        </p:txBody>
      </p:sp>
      <p:sp>
        <p:nvSpPr>
          <p:cNvPr id="29" name="フローチャート : 記憶データ 28"/>
          <p:cNvSpPr/>
          <p:nvPr/>
        </p:nvSpPr>
        <p:spPr>
          <a:xfrm>
            <a:off x="4995664" y="1972072"/>
            <a:ext cx="504056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記憶データ 29"/>
          <p:cNvSpPr/>
          <p:nvPr/>
        </p:nvSpPr>
        <p:spPr>
          <a:xfrm>
            <a:off x="5139680" y="2116088"/>
            <a:ext cx="51244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記憶データ 30"/>
          <p:cNvSpPr/>
          <p:nvPr/>
        </p:nvSpPr>
        <p:spPr>
          <a:xfrm>
            <a:off x="5292080" y="2276872"/>
            <a:ext cx="504056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フローチャート: 処理 23"/>
          <p:cNvSpPr/>
          <p:nvPr/>
        </p:nvSpPr>
        <p:spPr>
          <a:xfrm>
            <a:off x="6010074" y="1412776"/>
            <a:ext cx="288000" cy="1800000"/>
          </a:xfrm>
          <a:prstGeom prst="flowChartProcess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フローチャート: 処理 33"/>
          <p:cNvSpPr/>
          <p:nvPr/>
        </p:nvSpPr>
        <p:spPr>
          <a:xfrm>
            <a:off x="6479554" y="1412776"/>
            <a:ext cx="288032" cy="1800200"/>
          </a:xfrm>
          <a:prstGeom prst="flowChartProcess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>
            <a:off x="2627784" y="2332112"/>
            <a:ext cx="2448272" cy="124780"/>
          </a:xfrm>
          <a:prstGeom prst="rightArrow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000186" y="1925028"/>
            <a:ext cx="307777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/>
              <a:t>Error Check</a:t>
            </a:r>
            <a:endParaRPr kumimoji="1" lang="ja-JP" altLang="en-US" sz="800" dirty="0" err="1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69682" y="1916832"/>
            <a:ext cx="307777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/>
              <a:t>Mapping Data</a:t>
            </a:r>
            <a:endParaRPr kumimoji="1" lang="ja-JP" altLang="en-US" sz="800" dirty="0" err="1"/>
          </a:p>
        </p:txBody>
      </p:sp>
      <p:cxnSp>
        <p:nvCxnSpPr>
          <p:cNvPr id="38" name="直線矢印コネクタ 37"/>
          <p:cNvCxnSpPr>
            <a:stCxn id="31" idx="3"/>
          </p:cNvCxnSpPr>
          <p:nvPr/>
        </p:nvCxnSpPr>
        <p:spPr>
          <a:xfrm>
            <a:off x="5712127" y="2456892"/>
            <a:ext cx="2843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4" idx="3"/>
            <a:endCxn id="39" idx="1"/>
          </p:cNvCxnSpPr>
          <p:nvPr/>
        </p:nvCxnSpPr>
        <p:spPr>
          <a:xfrm>
            <a:off x="6298074" y="2312776"/>
            <a:ext cx="171608" cy="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6777459" y="2310594"/>
            <a:ext cx="170805" cy="22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02126z_l\AppData\Local\Microsoft\Windows\Temporary Internet Files\Content.IE5\3FVK1F4V\envelope-460551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61" y="1988840"/>
            <a:ext cx="306277" cy="192859"/>
          </a:xfrm>
          <a:prstGeom prst="rect">
            <a:avLst/>
          </a:prstGeom>
          <a:solidFill>
            <a:srgbClr val="FFAB4F"/>
          </a:solidFill>
        </p:spPr>
      </p:pic>
      <p:pic>
        <p:nvPicPr>
          <p:cNvPr id="1030" name="Picture 6" descr="C:\Users\02126z_l\AppData\Local\Microsoft\Windows\Temporary Internet Files\Content.IE5\8KX7Y0K8\Add_document_icon_(the_Noun_Project_27896)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40" y="2080084"/>
            <a:ext cx="493016" cy="49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フローチャート: 処理 57"/>
          <p:cNvSpPr/>
          <p:nvPr/>
        </p:nvSpPr>
        <p:spPr>
          <a:xfrm>
            <a:off x="6929858" y="1412776"/>
            <a:ext cx="288032" cy="1800200"/>
          </a:xfrm>
          <a:prstGeom prst="flowChartProcess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919986" y="2060848"/>
            <a:ext cx="307777" cy="5037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/>
              <a:t>Printing</a:t>
            </a:r>
            <a:endParaRPr kumimoji="1" lang="ja-JP" altLang="en-US" sz="800" dirty="0" err="1"/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7227763" y="2329829"/>
            <a:ext cx="170805" cy="22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5" descr="C:\Users\02126z_l\AppData\Local\Microsoft\Windows\Temporary Internet Files\Content.IE5\3FVK1F4V\envelope-460551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61" y="2201606"/>
            <a:ext cx="306277" cy="192859"/>
          </a:xfrm>
          <a:prstGeom prst="rect">
            <a:avLst/>
          </a:prstGeom>
          <a:solidFill>
            <a:srgbClr val="FFAB4F"/>
          </a:solidFill>
        </p:spPr>
      </p:pic>
      <p:pic>
        <p:nvPicPr>
          <p:cNvPr id="62" name="Picture 5" descr="C:\Users\02126z_l\AppData\Local\Microsoft\Windows\Temporary Internet Files\Content.IE5\3FVK1F4V\envelope-460551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61" y="2420888"/>
            <a:ext cx="306277" cy="192859"/>
          </a:xfrm>
          <a:prstGeom prst="rect">
            <a:avLst/>
          </a:prstGeom>
          <a:solidFill>
            <a:srgbClr val="FFAB4F"/>
          </a:solidFill>
        </p:spPr>
      </p:pic>
      <p:cxnSp>
        <p:nvCxnSpPr>
          <p:cNvPr id="67" name="カギ線コネクタ 66"/>
          <p:cNvCxnSpPr>
            <a:stCxn id="1030" idx="2"/>
          </p:cNvCxnSpPr>
          <p:nvPr/>
        </p:nvCxnSpPr>
        <p:spPr>
          <a:xfrm rot="5400000">
            <a:off x="4852986" y="923962"/>
            <a:ext cx="1071924" cy="4370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088297" y="3429000"/>
            <a:ext cx="3149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1050" dirty="0"/>
              <a:t>Form with error data will send back to NN CSD</a:t>
            </a:r>
            <a:endParaRPr kumimoji="1" lang="ja-JP" altLang="en-US" sz="1050" dirty="0" err="1"/>
          </a:p>
        </p:txBody>
      </p:sp>
      <p:pic>
        <p:nvPicPr>
          <p:cNvPr id="78" name="Picture 6" descr="C:\Users\02126z_l\AppData\Local\Microsoft\Windows\Temporary Internet Files\Content.IE5\8KX7Y0K8\Add_document_icon_(the_Noun_Project_27896)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32" y="3356992"/>
            <a:ext cx="493016" cy="49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2727412" y="3429000"/>
            <a:ext cx="476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1050" b="1" i="1" dirty="0">
                <a:solidFill>
                  <a:schemeClr val="accent3"/>
                </a:solidFill>
              </a:rPr>
              <a:t>Error</a:t>
            </a:r>
            <a:endParaRPr kumimoji="1" lang="ja-JP" altLang="en-US" sz="1050" b="1" i="1" dirty="0" err="1">
              <a:solidFill>
                <a:schemeClr val="accent3"/>
              </a:solidFill>
            </a:endParaRPr>
          </a:p>
        </p:txBody>
      </p:sp>
      <p:sp>
        <p:nvSpPr>
          <p:cNvPr id="81" name="フローチャート: 処理 80"/>
          <p:cNvSpPr/>
          <p:nvPr/>
        </p:nvSpPr>
        <p:spPr>
          <a:xfrm>
            <a:off x="7847706" y="1412776"/>
            <a:ext cx="288032" cy="1800200"/>
          </a:xfrm>
          <a:prstGeom prst="flowChartProcess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837834" y="1927872"/>
            <a:ext cx="307777" cy="8527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/>
              <a:t>Auto Distribute</a:t>
            </a:r>
            <a:endParaRPr kumimoji="1" lang="ja-JP" altLang="en-US" sz="800" dirty="0" err="1"/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8145611" y="2329829"/>
            <a:ext cx="170805" cy="22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7713563" y="2348880"/>
            <a:ext cx="170805" cy="22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吹き出し 74"/>
          <p:cNvSpPr/>
          <p:nvPr/>
        </p:nvSpPr>
        <p:spPr>
          <a:xfrm>
            <a:off x="1115616" y="3567260"/>
            <a:ext cx="1512168" cy="437803"/>
          </a:xfrm>
          <a:prstGeom prst="wedgeRoundRectCallout">
            <a:avLst>
              <a:gd name="adj1" fmla="val 60835"/>
              <a:gd name="adj2" fmla="val -23078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Staffs in CSD will manually check the data, recreate the form and send out</a:t>
            </a:r>
            <a:r>
              <a:rPr kumimoji="1" lang="ja-JP" altLang="en-US" sz="800" dirty="0">
                <a:solidFill>
                  <a:schemeClr val="tx1"/>
                </a:solidFill>
              </a:rPr>
              <a:t>　　</a:t>
            </a:r>
            <a:r>
              <a:rPr kumimoji="1" lang="en-US" altLang="ja-JP" sz="800" dirty="0">
                <a:solidFill>
                  <a:schemeClr val="tx1"/>
                </a:solidFill>
              </a:rPr>
              <a:t>※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フローチャート : カード 76"/>
          <p:cNvSpPr/>
          <p:nvPr/>
        </p:nvSpPr>
        <p:spPr>
          <a:xfrm>
            <a:off x="395536" y="2879322"/>
            <a:ext cx="720080" cy="333654"/>
          </a:xfrm>
          <a:prstGeom prst="flowChartPunchedCard">
            <a:avLst/>
          </a:prstGeom>
          <a:solidFill>
            <a:srgbClr val="D2CD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/>
              <a:t>Daily Batch</a:t>
            </a:r>
            <a:endParaRPr kumimoji="1" lang="ja-JP" altLang="en-US" sz="900" dirty="0"/>
          </a:p>
        </p:txBody>
      </p:sp>
      <p:cxnSp>
        <p:nvCxnSpPr>
          <p:cNvPr id="88" name="カギ線コネクタ 87"/>
          <p:cNvCxnSpPr>
            <a:endCxn id="65" idx="2"/>
          </p:cNvCxnSpPr>
          <p:nvPr/>
        </p:nvCxnSpPr>
        <p:spPr>
          <a:xfrm flipV="1">
            <a:off x="1043608" y="2725688"/>
            <a:ext cx="296416" cy="3204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フローチャート : 結合子 75"/>
          <p:cNvSpPr/>
          <p:nvPr/>
        </p:nvSpPr>
        <p:spPr>
          <a:xfrm>
            <a:off x="395536" y="2852936"/>
            <a:ext cx="164369" cy="14401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91" name="フローチャート : 結合子 90"/>
          <p:cNvSpPr/>
          <p:nvPr/>
        </p:nvSpPr>
        <p:spPr>
          <a:xfrm>
            <a:off x="447191" y="1937953"/>
            <a:ext cx="164369" cy="14401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92" name="フローチャート : 結合子 91"/>
          <p:cNvSpPr/>
          <p:nvPr/>
        </p:nvSpPr>
        <p:spPr>
          <a:xfrm>
            <a:off x="6071890" y="1484784"/>
            <a:ext cx="164369" cy="144016"/>
          </a:xfrm>
          <a:prstGeom prst="flowChartConnector">
            <a:avLst/>
          </a:prstGeom>
          <a:solidFill>
            <a:srgbClr val="5389C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93" name="フローチャート : 結合子 92"/>
          <p:cNvSpPr/>
          <p:nvPr/>
        </p:nvSpPr>
        <p:spPr>
          <a:xfrm>
            <a:off x="6541386" y="1484784"/>
            <a:ext cx="164369" cy="144016"/>
          </a:xfrm>
          <a:prstGeom prst="flowChartConnector">
            <a:avLst/>
          </a:prstGeom>
          <a:solidFill>
            <a:srgbClr val="5389C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3</a:t>
            </a:r>
            <a:endParaRPr kumimoji="1" lang="ja-JP" altLang="en-US" sz="1000" dirty="0"/>
          </a:p>
        </p:txBody>
      </p:sp>
      <p:sp>
        <p:nvSpPr>
          <p:cNvPr id="94" name="フローチャート : 結合子 93"/>
          <p:cNvSpPr/>
          <p:nvPr/>
        </p:nvSpPr>
        <p:spPr>
          <a:xfrm>
            <a:off x="6991690" y="1484784"/>
            <a:ext cx="164369" cy="144016"/>
          </a:xfrm>
          <a:prstGeom prst="flowChartConnector">
            <a:avLst/>
          </a:prstGeom>
          <a:solidFill>
            <a:srgbClr val="5389C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4</a:t>
            </a:r>
            <a:endParaRPr kumimoji="1" lang="ja-JP" altLang="en-US" sz="1000" dirty="0"/>
          </a:p>
        </p:txBody>
      </p:sp>
      <p:sp>
        <p:nvSpPr>
          <p:cNvPr id="95" name="フローチャート : 結合子 94"/>
          <p:cNvSpPr/>
          <p:nvPr/>
        </p:nvSpPr>
        <p:spPr>
          <a:xfrm>
            <a:off x="7909538" y="1484784"/>
            <a:ext cx="164369" cy="144016"/>
          </a:xfrm>
          <a:prstGeom prst="flowChartConnector">
            <a:avLst/>
          </a:prstGeom>
          <a:solidFill>
            <a:srgbClr val="5389C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5</a:t>
            </a:r>
            <a:endParaRPr kumimoji="1" lang="ja-JP" altLang="en-US" sz="1000" dirty="0"/>
          </a:p>
        </p:txBody>
      </p:sp>
      <p:graphicFrame>
        <p:nvGraphicFramePr>
          <p:cNvPr id="85" name="表 84"/>
          <p:cNvGraphicFramePr>
            <a:graphicFrameLocks noGrp="1"/>
          </p:cNvGraphicFramePr>
          <p:nvPr/>
        </p:nvGraphicFramePr>
        <p:xfrm>
          <a:off x="107504" y="4077072"/>
          <a:ext cx="8736632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NN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 Side Tasks: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①　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Run Daily batch to create data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②   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Send Data from NN to Toppan using HULFT (this is daily task, use Timer to trigger)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Toppan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 Side Tasks: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①　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Receive data using HULFT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②   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Check error  for each filed(just mark the error field, the data will print out even with error)  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③   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Mapping data for printing purpose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④   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⑤   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Automatically distribute forms using matching key</a:t>
                      </a: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⑥  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Send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 the forms with error data to NN Customer Service Division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フローチャート : 結合子 97"/>
          <p:cNvSpPr/>
          <p:nvPr/>
        </p:nvSpPr>
        <p:spPr>
          <a:xfrm>
            <a:off x="4970251" y="1955994"/>
            <a:ext cx="164369" cy="144016"/>
          </a:xfrm>
          <a:prstGeom prst="flowChartConnector">
            <a:avLst/>
          </a:prstGeom>
          <a:solidFill>
            <a:srgbClr val="5389C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99" name="フローチャート : 結合子 98"/>
          <p:cNvSpPr/>
          <p:nvPr/>
        </p:nvSpPr>
        <p:spPr>
          <a:xfrm>
            <a:off x="7503975" y="3068960"/>
            <a:ext cx="164369" cy="144016"/>
          </a:xfrm>
          <a:prstGeom prst="flowChartConnector">
            <a:avLst/>
          </a:prstGeom>
          <a:solidFill>
            <a:srgbClr val="5389C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6</a:t>
            </a:r>
            <a:endParaRPr kumimoji="1" lang="ja-JP" altLang="en-US" sz="1000" dirty="0"/>
          </a:p>
        </p:txBody>
      </p:sp>
      <p:sp>
        <p:nvSpPr>
          <p:cNvPr id="63" name="フローチャート : 記憶データ 62"/>
          <p:cNvSpPr/>
          <p:nvPr/>
        </p:nvSpPr>
        <p:spPr>
          <a:xfrm>
            <a:off x="835968" y="2060848"/>
            <a:ext cx="4152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4" name="フローチャート : 記憶データ 63"/>
          <p:cNvSpPr/>
          <p:nvPr/>
        </p:nvSpPr>
        <p:spPr>
          <a:xfrm>
            <a:off x="979984" y="2204864"/>
            <a:ext cx="4152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フローチャート : 記憶データ 64"/>
          <p:cNvSpPr/>
          <p:nvPr/>
        </p:nvSpPr>
        <p:spPr>
          <a:xfrm>
            <a:off x="1132384" y="2365648"/>
            <a:ext cx="4152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835968" y="1865945"/>
            <a:ext cx="783704" cy="9149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NNJDTA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803884" y="1865945"/>
            <a:ext cx="783704" cy="9149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SENDTA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右矢印 70"/>
          <p:cNvSpPr/>
          <p:nvPr/>
        </p:nvSpPr>
        <p:spPr>
          <a:xfrm>
            <a:off x="1592052" y="2276872"/>
            <a:ext cx="279648" cy="288032"/>
          </a:xfrm>
          <a:prstGeom prst="rightArrow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Copy 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4CB957-26B4-4672-B0C1-83620D2711A7}"/>
              </a:ext>
            </a:extLst>
          </p:cNvPr>
          <p:cNvSpPr txBox="1"/>
          <p:nvPr/>
        </p:nvSpPr>
        <p:spPr>
          <a:xfrm>
            <a:off x="146204" y="5445224"/>
            <a:ext cx="86742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en-US" altLang="ja-JP" dirty="0">
                <a:solidFill>
                  <a:srgbClr val="FF0000"/>
                </a:solidFill>
              </a:rPr>
              <a:t>User requests to have same level error check in the new solution, also use requests to have reprint function. </a:t>
            </a:r>
            <a:endParaRPr kumimoji="1" lang="ja-JP" altLang="en-US" dirty="0" err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81994-E199-45E1-9B2E-637FDECE907B}"/>
              </a:ext>
            </a:extLst>
          </p:cNvPr>
          <p:cNvSpPr txBox="1"/>
          <p:nvPr/>
        </p:nvSpPr>
        <p:spPr>
          <a:xfrm rot="720000">
            <a:off x="6789982" y="389072"/>
            <a:ext cx="175143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b="1" dirty="0">
                <a:solidFill>
                  <a:srgbClr val="7030A0"/>
                </a:solidFill>
              </a:rPr>
              <a:t>Borrowed Slide</a:t>
            </a:r>
            <a:endParaRPr kumimoji="1" lang="ja-JP" altLang="en-US" b="1" dirty="0" err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35496" y="980728"/>
            <a:ext cx="8640960" cy="2941288"/>
          </a:xfrm>
          <a:prstGeom prst="rect">
            <a:avLst/>
          </a:prstGeom>
          <a:solidFill>
            <a:srgbClr val="F9C0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NN Life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TO-BE Solution</a:t>
            </a:r>
            <a:r>
              <a:rPr lang="ja-JP" altLang="en-US" dirty="0"/>
              <a:t>（</a:t>
            </a:r>
            <a:r>
              <a:rPr lang="en-US" altLang="ja-JP" dirty="0"/>
              <a:t>Proposal </a:t>
            </a:r>
            <a:r>
              <a:rPr lang="ja-JP" altLang="en-US" dirty="0"/>
              <a:t>１）</a:t>
            </a:r>
            <a:endParaRPr lang="nl-NL" dirty="0"/>
          </a:p>
        </p:txBody>
      </p:sp>
      <p:sp>
        <p:nvSpPr>
          <p:cNvPr id="4" name="正方形/長方形 3"/>
          <p:cNvSpPr/>
          <p:nvPr/>
        </p:nvSpPr>
        <p:spPr>
          <a:xfrm>
            <a:off x="107504" y="1291925"/>
            <a:ext cx="1872208" cy="21602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LIFE/J(AS/400)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フローチャート : 記憶データ 5"/>
          <p:cNvSpPr/>
          <p:nvPr/>
        </p:nvSpPr>
        <p:spPr>
          <a:xfrm>
            <a:off x="1043608" y="2132856"/>
            <a:ext cx="5676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記憶データ 19"/>
          <p:cNvSpPr/>
          <p:nvPr/>
        </p:nvSpPr>
        <p:spPr>
          <a:xfrm>
            <a:off x="1187624" y="2276872"/>
            <a:ext cx="5676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記憶データ 20"/>
          <p:cNvSpPr/>
          <p:nvPr/>
        </p:nvSpPr>
        <p:spPr>
          <a:xfrm>
            <a:off x="1340024" y="2437656"/>
            <a:ext cx="5676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フローチャート : カード 76"/>
          <p:cNvSpPr/>
          <p:nvPr/>
        </p:nvSpPr>
        <p:spPr>
          <a:xfrm>
            <a:off x="179512" y="2812834"/>
            <a:ext cx="720080" cy="472150"/>
          </a:xfrm>
          <a:prstGeom prst="flowChartPunchedCard">
            <a:avLst/>
          </a:prstGeom>
          <a:solidFill>
            <a:srgbClr val="D2CD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/>
              <a:t>Daily Batch</a:t>
            </a:r>
            <a:endParaRPr kumimoji="1" lang="ja-JP" altLang="en-US" sz="900" dirty="0"/>
          </a:p>
        </p:txBody>
      </p:sp>
      <p:cxnSp>
        <p:nvCxnSpPr>
          <p:cNvPr id="88" name="カギ線コネクタ 87"/>
          <p:cNvCxnSpPr>
            <a:stCxn id="77" idx="3"/>
            <a:endCxn id="21" idx="2"/>
          </p:cNvCxnSpPr>
          <p:nvPr/>
        </p:nvCxnSpPr>
        <p:spPr>
          <a:xfrm flipV="1">
            <a:off x="899592" y="2797696"/>
            <a:ext cx="724272" cy="25121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フローチャート : 結合子 75"/>
          <p:cNvSpPr/>
          <p:nvPr/>
        </p:nvSpPr>
        <p:spPr>
          <a:xfrm>
            <a:off x="179512" y="2780928"/>
            <a:ext cx="164369" cy="14401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graphicFrame>
        <p:nvGraphicFramePr>
          <p:cNvPr id="85" name="表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58175"/>
              </p:ext>
            </p:extLst>
          </p:nvPr>
        </p:nvGraphicFramePr>
        <p:xfrm>
          <a:off x="35497" y="4059897"/>
          <a:ext cx="864096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 Tasks: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①　</a:t>
                      </a:r>
                      <a:r>
                        <a:rPr kumimoji="1" lang="en-US" altLang="ja-JP" sz="1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Run Daily batch to create data</a:t>
                      </a:r>
                    </a:p>
                    <a:p>
                      <a:pPr marL="228600" indent="-228600">
                        <a:buAutoNum type="circleNumDbPlain" startAt="2"/>
                      </a:pPr>
                      <a:r>
                        <a:rPr kumimoji="1" lang="en-US" altLang="ja-JP" sz="1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Copy data from </a:t>
                      </a:r>
                      <a:r>
                        <a:rPr kumimoji="1" lang="en-US" altLang="ja-JP" sz="10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LifeJ</a:t>
                      </a:r>
                      <a:r>
                        <a:rPr kumimoji="1" lang="ja-JP" altLang="en-US" sz="1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to Azure Enterprise Data Store</a:t>
                      </a:r>
                    </a:p>
                    <a:p>
                      <a:pPr marL="228600" indent="-228600">
                        <a:buAutoNum type="circleNumDbPlain" startAt="2"/>
                      </a:pP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Use Data Factory to do error check and map data to printing data table. (error data saves into Error Log file)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④ 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User Azure Runbook to automatically trigger bulk printing java application </a:t>
                      </a:r>
                    </a:p>
                    <a:p>
                      <a:pPr marL="228600" indent="-228600">
                        <a:buAutoNum type="circleNumDbPlain" startAt="5"/>
                      </a:pP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Classify and distribute the forms into envelops will be manual works. 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aseline="0" dirty="0">
                          <a:solidFill>
                            <a:srgbClr val="FF0000"/>
                          </a:solidFill>
                        </a:rPr>
                        <a:t>※ Have to manually re-run java job in case user request to re-print forms.   </a:t>
                      </a:r>
                      <a:r>
                        <a:rPr kumimoji="1" lang="en-US" altLang="ja-JP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endParaRPr kumimoji="1" lang="en-US" altLang="ja-JP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ja-JP" altLang="en-US" sz="1000" baseline="0" dirty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kumimoji="1" lang="en-US" altLang="ja-JP" sz="1000" baseline="0" dirty="0">
                          <a:solidFill>
                            <a:srgbClr val="FF0000"/>
                          </a:solidFill>
                        </a:rPr>
                        <a:t>and </a:t>
                      </a:r>
                      <a:r>
                        <a:rPr kumimoji="1" lang="ja-JP" altLang="en-US" sz="1000" baseline="0" dirty="0">
                          <a:solidFill>
                            <a:srgbClr val="FF0000"/>
                          </a:solidFill>
                        </a:rPr>
                        <a:t>②</a:t>
                      </a:r>
                      <a:r>
                        <a:rPr kumimoji="1" lang="en-US" altLang="ja-JP" sz="1000" baseline="0" dirty="0">
                          <a:solidFill>
                            <a:srgbClr val="FF0000"/>
                          </a:solidFill>
                        </a:rPr>
                        <a:t> are out of scope of this project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000" baseline="0" dirty="0">
                          <a:solidFill>
                            <a:srgbClr val="FF0000"/>
                          </a:solidFill>
                        </a:rPr>
                        <a:t>Error report will be sent to CSD</a:t>
                      </a:r>
                    </a:p>
                  </a:txBody>
                  <a:tcPr marL="175385" marR="7015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フローチャート: 処理 62"/>
          <p:cNvSpPr/>
          <p:nvPr/>
        </p:nvSpPr>
        <p:spPr>
          <a:xfrm>
            <a:off x="2080076" y="1104491"/>
            <a:ext cx="4436139" cy="2756557"/>
          </a:xfrm>
          <a:prstGeom prst="flowChartProcess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156083" y="1945079"/>
            <a:ext cx="307777" cy="11238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eaVert"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kumimoji="1" lang="en-US" altLang="ja-JP" sz="800" dirty="0">
                <a:solidFill>
                  <a:schemeClr val="bg1"/>
                </a:solidFill>
              </a:rPr>
              <a:t>Data Factory</a:t>
            </a:r>
            <a:endParaRPr kumimoji="1" lang="ja-JP" altLang="en-US" sz="800" dirty="0" err="1">
              <a:solidFill>
                <a:schemeClr val="bg1"/>
              </a:solidFill>
            </a:endParaRPr>
          </a:p>
        </p:txBody>
      </p:sp>
      <p:cxnSp>
        <p:nvCxnSpPr>
          <p:cNvPr id="18" name="カギ線コネクタ 17"/>
          <p:cNvCxnSpPr>
            <a:stCxn id="21" idx="3"/>
            <a:endCxn id="64" idx="1"/>
          </p:cNvCxnSpPr>
          <p:nvPr/>
        </p:nvCxnSpPr>
        <p:spPr>
          <a:xfrm flipV="1">
            <a:off x="1813091" y="2507020"/>
            <a:ext cx="342992" cy="1106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cxnSpLocks/>
            <a:stCxn id="64" idx="3"/>
            <a:endCxn id="67" idx="1"/>
          </p:cNvCxnSpPr>
          <p:nvPr/>
        </p:nvCxnSpPr>
        <p:spPr>
          <a:xfrm>
            <a:off x="2463860" y="2507020"/>
            <a:ext cx="219755" cy="7557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6" descr="C:\Users\02126z_l\AppData\Local\Microsoft\Windows\Temporary Internet Files\Content.IE5\8KX7Y0K8\Add_document_icon_(the_Noun_Project_27896)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420888"/>
            <a:ext cx="493016" cy="49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C:\Users\02126z_l\AppData\Local\Microsoft\Windows\Temporary Internet Files\Content.IE5\3FVK1F4V\envelope-460551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71" y="2372045"/>
            <a:ext cx="306277" cy="192859"/>
          </a:xfrm>
          <a:prstGeom prst="rect">
            <a:avLst/>
          </a:prstGeom>
          <a:solidFill>
            <a:srgbClr val="FFAB4F"/>
          </a:solidFill>
        </p:spPr>
      </p:pic>
      <p:pic>
        <p:nvPicPr>
          <p:cNvPr id="139" name="Picture 5" descr="C:\Users\02126z_l\AppData\Local\Microsoft\Windows\Temporary Internet Files\Content.IE5\3FVK1F4V\envelope-460551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71" y="2584811"/>
            <a:ext cx="306277" cy="192859"/>
          </a:xfrm>
          <a:prstGeom prst="rect">
            <a:avLst/>
          </a:prstGeom>
          <a:solidFill>
            <a:srgbClr val="FFAB4F"/>
          </a:solidFill>
        </p:spPr>
      </p:pic>
      <p:pic>
        <p:nvPicPr>
          <p:cNvPr id="140" name="Picture 5" descr="C:\Users\02126z_l\AppData\Local\Microsoft\Windows\Temporary Internet Files\Content.IE5\3FVK1F4V\envelope-460551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71" y="2804093"/>
            <a:ext cx="306277" cy="192859"/>
          </a:xfrm>
          <a:prstGeom prst="rect">
            <a:avLst/>
          </a:prstGeom>
          <a:solidFill>
            <a:srgbClr val="FFAB4F"/>
          </a:solidFill>
        </p:spPr>
      </p:pic>
      <p:cxnSp>
        <p:nvCxnSpPr>
          <p:cNvPr id="2079" name="直線矢印コネクタ 2078"/>
          <p:cNvCxnSpPr/>
          <p:nvPr/>
        </p:nvCxnSpPr>
        <p:spPr>
          <a:xfrm>
            <a:off x="7668344" y="2667731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1007604" y="1937953"/>
            <a:ext cx="900100" cy="9149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NNJDTA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角丸四角形吹き出し 74"/>
          <p:cNvSpPr/>
          <p:nvPr/>
        </p:nvSpPr>
        <p:spPr>
          <a:xfrm>
            <a:off x="7965809" y="1820491"/>
            <a:ext cx="1167458" cy="335468"/>
          </a:xfrm>
          <a:prstGeom prst="wedgeRoundRectCallout">
            <a:avLst>
              <a:gd name="adj1" fmla="val -68557"/>
              <a:gd name="adj2" fmla="val 166154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Staffs will manually do distribution work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AEA0AF2A-3BA7-4626-A1CD-0407D7953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1940562"/>
            <a:ext cx="202415" cy="192294"/>
          </a:xfrm>
          <a:prstGeom prst="rect">
            <a:avLst/>
          </a:prstGeom>
        </p:spPr>
      </p:pic>
      <p:sp>
        <p:nvSpPr>
          <p:cNvPr id="67" name="円柱 66">
            <a:extLst>
              <a:ext uri="{FF2B5EF4-FFF2-40B4-BE49-F238E27FC236}">
                <a16:creationId xmlns:a16="http://schemas.microsoft.com/office/drawing/2014/main" id="{C68F93F5-0CCF-4704-B76D-0B5BC9E87A60}"/>
              </a:ext>
            </a:extLst>
          </p:cNvPr>
          <p:cNvSpPr/>
          <p:nvPr/>
        </p:nvSpPr>
        <p:spPr>
          <a:xfrm>
            <a:off x="2339752" y="3262745"/>
            <a:ext cx="687725" cy="458466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FFE13A4-3EEF-47CF-AB15-7E847432887A}"/>
              </a:ext>
            </a:extLst>
          </p:cNvPr>
          <p:cNvSpPr/>
          <p:nvPr/>
        </p:nvSpPr>
        <p:spPr>
          <a:xfrm>
            <a:off x="3088140" y="991768"/>
            <a:ext cx="5588316" cy="294128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ローチャート : 結合子 64"/>
          <p:cNvSpPr/>
          <p:nvPr/>
        </p:nvSpPr>
        <p:spPr>
          <a:xfrm>
            <a:off x="2241849" y="2930008"/>
            <a:ext cx="169911" cy="138952"/>
          </a:xfrm>
          <a:prstGeom prst="flowChartConnector">
            <a:avLst/>
          </a:prstGeom>
          <a:solidFill>
            <a:srgbClr val="FFAB4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0516C62-C8FA-448A-B730-84894BA57774}"/>
              </a:ext>
            </a:extLst>
          </p:cNvPr>
          <p:cNvSpPr txBox="1"/>
          <p:nvPr/>
        </p:nvSpPr>
        <p:spPr>
          <a:xfrm>
            <a:off x="2411760" y="337847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/>
              <a:t>Enterprise Data Store</a:t>
            </a:r>
            <a:endParaRPr kumimoji="1" lang="ja-JP" altLang="en-US" sz="800" dirty="0" err="1"/>
          </a:p>
        </p:txBody>
      </p:sp>
      <p:cxnSp>
        <p:nvCxnSpPr>
          <p:cNvPr id="79" name="カギ線コネクタ 65">
            <a:extLst>
              <a:ext uri="{FF2B5EF4-FFF2-40B4-BE49-F238E27FC236}">
                <a16:creationId xmlns:a16="http://schemas.microsoft.com/office/drawing/2014/main" id="{A70CFA0B-31FB-4BDD-95DB-F6C94312E924}"/>
              </a:ext>
            </a:extLst>
          </p:cNvPr>
          <p:cNvCxnSpPr>
            <a:cxnSpLocks/>
            <a:stCxn id="67" idx="4"/>
            <a:endCxn id="81" idx="0"/>
          </p:cNvCxnSpPr>
          <p:nvPr/>
        </p:nvCxnSpPr>
        <p:spPr>
          <a:xfrm flipV="1">
            <a:off x="3027477" y="3419127"/>
            <a:ext cx="464404" cy="728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3651632-7CE6-48C3-80E8-4993B8A90628}"/>
              </a:ext>
            </a:extLst>
          </p:cNvPr>
          <p:cNvSpPr txBox="1"/>
          <p:nvPr/>
        </p:nvSpPr>
        <p:spPr>
          <a:xfrm rot="16200000">
            <a:off x="3776581" y="2980538"/>
            <a:ext cx="307777" cy="8771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eaVert" wrap="square" rtlCol="0" anchor="b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>
                <a:solidFill>
                  <a:schemeClr val="bg1"/>
                </a:solidFill>
              </a:rPr>
              <a:t>Data Factory</a:t>
            </a:r>
            <a:endParaRPr kumimoji="1" lang="ja-JP" altLang="en-US" sz="800" dirty="0" err="1">
              <a:solidFill>
                <a:schemeClr val="bg1"/>
              </a:solidFill>
            </a:endParaRPr>
          </a:p>
        </p:txBody>
      </p:sp>
      <p:sp>
        <p:nvSpPr>
          <p:cNvPr id="71" name="フローチャート : 結合子 48">
            <a:extLst>
              <a:ext uri="{FF2B5EF4-FFF2-40B4-BE49-F238E27FC236}">
                <a16:creationId xmlns:a16="http://schemas.microsoft.com/office/drawing/2014/main" id="{4D35CE28-28EE-4515-9C29-7CB519A7703D}"/>
              </a:ext>
            </a:extLst>
          </p:cNvPr>
          <p:cNvSpPr/>
          <p:nvPr/>
        </p:nvSpPr>
        <p:spPr>
          <a:xfrm>
            <a:off x="3831567" y="3501008"/>
            <a:ext cx="164369" cy="144016"/>
          </a:xfrm>
          <a:prstGeom prst="flowChartConnector">
            <a:avLst/>
          </a:prstGeom>
          <a:solidFill>
            <a:srgbClr val="FFAB4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3</a:t>
            </a:r>
            <a:endParaRPr kumimoji="1" lang="ja-JP" altLang="en-US" sz="1000" dirty="0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51025386-EE4F-4AC1-8238-DF67B2F62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644" y="3337561"/>
            <a:ext cx="202415" cy="192294"/>
          </a:xfrm>
          <a:prstGeom prst="rect">
            <a:avLst/>
          </a:prstGeom>
        </p:spPr>
      </p:pic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1B8E3ED3-0D3B-41BA-BE0D-50714DA82CCE}"/>
              </a:ext>
            </a:extLst>
          </p:cNvPr>
          <p:cNvSpPr/>
          <p:nvPr/>
        </p:nvSpPr>
        <p:spPr>
          <a:xfrm>
            <a:off x="4849663" y="2947183"/>
            <a:ext cx="1008112" cy="26579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</a:rPr>
              <a:t>Template.jrxml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96" name="カギ線コネクタ 65">
            <a:extLst>
              <a:ext uri="{FF2B5EF4-FFF2-40B4-BE49-F238E27FC236}">
                <a16:creationId xmlns:a16="http://schemas.microsoft.com/office/drawing/2014/main" id="{C758E957-73D7-4728-A63E-3C75BF25D0C0}"/>
              </a:ext>
            </a:extLst>
          </p:cNvPr>
          <p:cNvCxnSpPr>
            <a:cxnSpLocks/>
            <a:stCxn id="81" idx="3"/>
            <a:endCxn id="53" idx="3"/>
          </p:cNvCxnSpPr>
          <p:nvPr/>
        </p:nvCxnSpPr>
        <p:spPr>
          <a:xfrm rot="16200000" flipV="1">
            <a:off x="3521035" y="2855803"/>
            <a:ext cx="556319" cy="2625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角丸四角形吹き出し 142"/>
          <p:cNvSpPr/>
          <p:nvPr/>
        </p:nvSpPr>
        <p:spPr>
          <a:xfrm>
            <a:off x="6092183" y="3574096"/>
            <a:ext cx="1512168" cy="393875"/>
          </a:xfrm>
          <a:prstGeom prst="wedgeRoundRectCallout">
            <a:avLst>
              <a:gd name="adj1" fmla="val -83891"/>
              <a:gd name="adj2" fmla="val -139005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Form template will be created using</a:t>
            </a:r>
            <a:r>
              <a:rPr kumimoji="1" lang="ja-JP" altLang="en-US" sz="800" dirty="0">
                <a:solidFill>
                  <a:schemeClr val="tx1"/>
                </a:solidFill>
              </a:rPr>
              <a:t> </a:t>
            </a:r>
            <a:r>
              <a:rPr kumimoji="1" lang="en-US" altLang="ja-JP" sz="800" dirty="0" err="1">
                <a:solidFill>
                  <a:schemeClr val="tx1"/>
                </a:solidFill>
              </a:rPr>
              <a:t>JasperReport</a:t>
            </a:r>
            <a:r>
              <a:rPr kumimoji="1" lang="en-US" altLang="ja-JP" sz="800" dirty="0">
                <a:solidFill>
                  <a:schemeClr val="tx1"/>
                </a:solidFill>
              </a:rPr>
              <a:t> studio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6101198" y="2221247"/>
            <a:ext cx="511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1000" dirty="0"/>
              <a:t>Print Out </a:t>
            </a:r>
            <a:endParaRPr kumimoji="1" lang="ja-JP" altLang="en-US" sz="1000" dirty="0" err="1"/>
          </a:p>
        </p:txBody>
      </p:sp>
      <p:sp>
        <p:nvSpPr>
          <p:cNvPr id="53" name="円柱 52"/>
          <p:cNvSpPr/>
          <p:nvPr/>
        </p:nvSpPr>
        <p:spPr>
          <a:xfrm>
            <a:off x="3275856" y="2132856"/>
            <a:ext cx="784122" cy="576064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3336798" y="2276872"/>
            <a:ext cx="685423" cy="129892"/>
          </a:xfrm>
          <a:prstGeom prst="flowChartProcess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Printing Data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フローチャート: 処理 54">
            <a:extLst>
              <a:ext uri="{FF2B5EF4-FFF2-40B4-BE49-F238E27FC236}">
                <a16:creationId xmlns:a16="http://schemas.microsoft.com/office/drawing/2014/main" id="{4A688345-D31D-4209-8D29-16A7AAACADD7}"/>
              </a:ext>
            </a:extLst>
          </p:cNvPr>
          <p:cNvSpPr/>
          <p:nvPr/>
        </p:nvSpPr>
        <p:spPr>
          <a:xfrm>
            <a:off x="3346307" y="2498007"/>
            <a:ext cx="675914" cy="119669"/>
          </a:xfrm>
          <a:prstGeom prst="flowChartProcess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Error Log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535995" y="1937953"/>
            <a:ext cx="1506983" cy="839716"/>
          </a:xfrm>
          <a:prstGeom prst="rect">
            <a:avLst/>
          </a:prstGeom>
          <a:solidFill>
            <a:srgbClr val="A4CCE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Java Application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52" name="フローチャート: 判断 2051">
            <a:extLst>
              <a:ext uri="{FF2B5EF4-FFF2-40B4-BE49-F238E27FC236}">
                <a16:creationId xmlns:a16="http://schemas.microsoft.com/office/drawing/2014/main" id="{A639BF2F-5F24-4D96-A2D5-44CEBC507116}"/>
              </a:ext>
            </a:extLst>
          </p:cNvPr>
          <p:cNvSpPr/>
          <p:nvPr/>
        </p:nvSpPr>
        <p:spPr>
          <a:xfrm>
            <a:off x="4849662" y="2221247"/>
            <a:ext cx="1032635" cy="399283"/>
          </a:xfrm>
          <a:prstGeom prst="flowChartDecisi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57" name="テキスト ボックス 2056">
            <a:extLst>
              <a:ext uri="{FF2B5EF4-FFF2-40B4-BE49-F238E27FC236}">
                <a16:creationId xmlns:a16="http://schemas.microsoft.com/office/drawing/2014/main" id="{F3FDDE06-0BEC-4B4D-8AE5-2404CA4E96A3}"/>
              </a:ext>
            </a:extLst>
          </p:cNvPr>
          <p:cNvSpPr txBox="1"/>
          <p:nvPr/>
        </p:nvSpPr>
        <p:spPr>
          <a:xfrm>
            <a:off x="4875779" y="2228915"/>
            <a:ext cx="982261" cy="3359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000" dirty="0" err="1"/>
              <a:t>JasperReports</a:t>
            </a:r>
            <a:endParaRPr kumimoji="1" lang="en-US" altLang="ja-JP" sz="1000" dirty="0"/>
          </a:p>
          <a:p>
            <a:pPr>
              <a:lnSpc>
                <a:spcPts val="80"/>
              </a:lnSpc>
              <a:spcBef>
                <a:spcPts val="600"/>
              </a:spcBef>
            </a:pPr>
            <a:r>
              <a:rPr kumimoji="1" lang="en-US" altLang="ja-JP" sz="1000" dirty="0"/>
              <a:t>      Library</a:t>
            </a:r>
            <a:endParaRPr kumimoji="1" lang="ja-JP" altLang="en-US" sz="1000" dirty="0" err="1"/>
          </a:p>
        </p:txBody>
      </p:sp>
      <p:cxnSp>
        <p:nvCxnSpPr>
          <p:cNvPr id="108" name="カギ線コネクタ 107"/>
          <p:cNvCxnSpPr>
            <a:cxnSpLocks/>
            <a:stCxn id="104" idx="1"/>
            <a:endCxn id="2052" idx="3"/>
          </p:cNvCxnSpPr>
          <p:nvPr/>
        </p:nvCxnSpPr>
        <p:spPr>
          <a:xfrm rot="10800000">
            <a:off x="5882298" y="2420890"/>
            <a:ext cx="1426007" cy="246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直線矢印コネクタ 2062">
            <a:extLst>
              <a:ext uri="{FF2B5EF4-FFF2-40B4-BE49-F238E27FC236}">
                <a16:creationId xmlns:a16="http://schemas.microsoft.com/office/drawing/2014/main" id="{8C52C1FC-091D-472F-BC38-DCBD3477F71D}"/>
              </a:ext>
            </a:extLst>
          </p:cNvPr>
          <p:cNvCxnSpPr>
            <a:stCxn id="53" idx="4"/>
            <a:endCxn id="2052" idx="1"/>
          </p:cNvCxnSpPr>
          <p:nvPr/>
        </p:nvCxnSpPr>
        <p:spPr>
          <a:xfrm>
            <a:off x="4059978" y="2420888"/>
            <a:ext cx="7896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FEA356C3-F5FE-48BE-97AB-862FCE69B300}"/>
              </a:ext>
            </a:extLst>
          </p:cNvPr>
          <p:cNvCxnSpPr>
            <a:cxnSpLocks/>
            <a:stCxn id="58" idx="0"/>
            <a:endCxn id="2057" idx="2"/>
          </p:cNvCxnSpPr>
          <p:nvPr/>
        </p:nvCxnSpPr>
        <p:spPr>
          <a:xfrm flipV="1">
            <a:off x="5353719" y="2564904"/>
            <a:ext cx="13191" cy="38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 : 結合子 50"/>
          <p:cNvSpPr/>
          <p:nvPr/>
        </p:nvSpPr>
        <p:spPr>
          <a:xfrm>
            <a:off x="4119599" y="1988840"/>
            <a:ext cx="164369" cy="144016"/>
          </a:xfrm>
          <a:prstGeom prst="flowChartConnector">
            <a:avLst/>
          </a:prstGeom>
          <a:solidFill>
            <a:srgbClr val="FFAB4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4</a:t>
            </a:r>
            <a:endParaRPr kumimoji="1" lang="ja-JP" altLang="en-US" sz="1000" dirty="0"/>
          </a:p>
        </p:txBody>
      </p:sp>
      <p:sp>
        <p:nvSpPr>
          <p:cNvPr id="78" name="フローチャート : 結合子 77"/>
          <p:cNvSpPr/>
          <p:nvPr/>
        </p:nvSpPr>
        <p:spPr>
          <a:xfrm>
            <a:off x="7792007" y="2636912"/>
            <a:ext cx="164369" cy="144016"/>
          </a:xfrm>
          <a:prstGeom prst="flowChartConnector">
            <a:avLst/>
          </a:prstGeom>
          <a:solidFill>
            <a:srgbClr val="FFAB4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5</a:t>
            </a:r>
            <a:endParaRPr kumimoji="1" lang="ja-JP" altLang="en-US" sz="1000" dirty="0"/>
          </a:p>
        </p:txBody>
      </p:sp>
      <p:pic>
        <p:nvPicPr>
          <p:cNvPr id="4098" name="Picture 2" descr="https://media.cobweb.com/site-library/images/default-source/logos-azure/ms-azure_logo_horiz_c-gray_rgb.png?sfvrsn=9c46e026_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6"/>
            <a:ext cx="1612043" cy="5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カギ線コネクタ 81"/>
          <p:cNvCxnSpPr>
            <a:cxnSpLocks/>
            <a:stCxn id="4100" idx="1"/>
            <a:endCxn id="2052" idx="3"/>
          </p:cNvCxnSpPr>
          <p:nvPr/>
        </p:nvCxnSpPr>
        <p:spPr>
          <a:xfrm rot="10800000">
            <a:off x="5882298" y="2420889"/>
            <a:ext cx="1371945" cy="747110"/>
          </a:xfrm>
          <a:prstGeom prst="bentConnector3">
            <a:avLst>
              <a:gd name="adj1" fmla="val 47675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cdn1.iconfinder.com/data/icons/bigdata/128/Bigdata-44-5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2" y="2924944"/>
            <a:ext cx="486110" cy="48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テキスト ボックス 91"/>
          <p:cNvSpPr txBox="1"/>
          <p:nvPr/>
        </p:nvSpPr>
        <p:spPr>
          <a:xfrm>
            <a:off x="6717569" y="3002284"/>
            <a:ext cx="51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1000" dirty="0"/>
              <a:t>Error </a:t>
            </a:r>
            <a:endParaRPr kumimoji="1" lang="ja-JP" altLang="en-US" sz="1000" dirty="0" err="1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23FFBD2-9703-4C79-A38C-E87CD3F9A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1548" y="1100318"/>
            <a:ext cx="517551" cy="5175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D31B62-53B4-4322-898D-69E68FEEAB8D}"/>
              </a:ext>
            </a:extLst>
          </p:cNvPr>
          <p:cNvSpPr txBox="1"/>
          <p:nvPr/>
        </p:nvSpPr>
        <p:spPr>
          <a:xfrm>
            <a:off x="3365524" y="1474143"/>
            <a:ext cx="797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1100" dirty="0"/>
              <a:t>Runbook</a:t>
            </a:r>
            <a:endParaRPr kumimoji="1" lang="ja-JP" altLang="en-US" sz="1100" dirty="0" err="1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FB917F9-8687-4E0E-A932-FF0E5760FEBC}"/>
              </a:ext>
            </a:extLst>
          </p:cNvPr>
          <p:cNvSpPr txBox="1"/>
          <p:nvPr/>
        </p:nvSpPr>
        <p:spPr>
          <a:xfrm>
            <a:off x="3632796" y="1799238"/>
            <a:ext cx="1003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1000" dirty="0"/>
              <a:t>Bulk printing</a:t>
            </a:r>
            <a:endParaRPr kumimoji="1" lang="ja-JP" altLang="en-US" sz="1000" dirty="0" err="1"/>
          </a:p>
        </p:txBody>
      </p:sp>
      <p:sp>
        <p:nvSpPr>
          <p:cNvPr id="74" name="フローチャート : 結合子 75">
            <a:extLst>
              <a:ext uri="{FF2B5EF4-FFF2-40B4-BE49-F238E27FC236}">
                <a16:creationId xmlns:a16="http://schemas.microsoft.com/office/drawing/2014/main" id="{FC05F399-B044-41CD-A8F3-2C63037AD4E4}"/>
              </a:ext>
            </a:extLst>
          </p:cNvPr>
          <p:cNvSpPr/>
          <p:nvPr/>
        </p:nvSpPr>
        <p:spPr>
          <a:xfrm>
            <a:off x="234998" y="5778812"/>
            <a:ext cx="160538" cy="17046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>
                <a:solidFill>
                  <a:schemeClr val="bg1"/>
                </a:solidFill>
              </a:rPr>
              <a:t>※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4505F1A-1F8E-40D1-A239-D09275F82BC5}"/>
              </a:ext>
            </a:extLst>
          </p:cNvPr>
          <p:cNvSpPr/>
          <p:nvPr/>
        </p:nvSpPr>
        <p:spPr>
          <a:xfrm>
            <a:off x="7092280" y="326296"/>
            <a:ext cx="1584176" cy="4655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Project Scope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1" name="カギ線コネクタ 81">
            <a:extLst>
              <a:ext uri="{FF2B5EF4-FFF2-40B4-BE49-F238E27FC236}">
                <a16:creationId xmlns:a16="http://schemas.microsoft.com/office/drawing/2014/main" id="{2244D109-216F-4389-ACFC-30A802EDB744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>
            <a:off x="3650324" y="1617870"/>
            <a:ext cx="921676" cy="423235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2BA6E23-7018-4D34-934D-36FD39362DAD}"/>
              </a:ext>
            </a:extLst>
          </p:cNvPr>
          <p:cNvSpPr txBox="1"/>
          <p:nvPr/>
        </p:nvSpPr>
        <p:spPr>
          <a:xfrm rot="720000">
            <a:off x="6587529" y="4700358"/>
            <a:ext cx="175143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b="1" dirty="0">
                <a:solidFill>
                  <a:srgbClr val="7030A0"/>
                </a:solidFill>
              </a:rPr>
              <a:t>Borrowed Slide</a:t>
            </a:r>
            <a:endParaRPr kumimoji="1" lang="ja-JP" altLang="en-US" b="1" dirty="0" err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0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 noRot="1" noMove="1" noResize="1" noEditPoints="1" noChangeShapeType="1"/>
          </p:cNvSpPr>
          <p:nvPr>
            <p:ph type="ctrTitle"/>
          </p:nvPr>
        </p:nvSpPr>
        <p:spPr bwMode="gray">
          <a:xfrm>
            <a:off x="341712" y="292480"/>
            <a:ext cx="8424000" cy="1048429"/>
          </a:xfrm>
        </p:spPr>
        <p:txBody>
          <a:bodyPr>
            <a:spAutoFit/>
          </a:bodyPr>
          <a:lstStyle/>
          <a:p>
            <a:pPr algn="ctr">
              <a:lnSpc>
                <a:spcPts val="1800"/>
              </a:lnSpc>
            </a:pPr>
            <a:br>
              <a:rPr lang="nl-NL" sz="3600" dirty="0"/>
            </a:br>
            <a:r>
              <a:rPr lang="nl-NL" sz="3600" dirty="0"/>
              <a:t>Files and File Transfer Solution</a:t>
            </a:r>
            <a:br>
              <a:rPr lang="nl-NL" sz="3600" dirty="0"/>
            </a:br>
            <a:br>
              <a:rPr lang="nl-NL" dirty="0"/>
            </a:br>
            <a:endParaRPr lang="nl-NL" dirty="0"/>
          </a:p>
        </p:txBody>
      </p:sp>
      <p:sp>
        <p:nvSpPr>
          <p:cNvPr id="7" name="Tijdelijke aanduiding voor tekst 6"/>
          <p:cNvSpPr>
            <a:spLocks noGrp="1" noRot="1" noMove="1" noResize="1" noEditPoints="1" noChangeShapeType="1"/>
          </p:cNvSpPr>
          <p:nvPr>
            <p:ph type="body" sz="quarter" idx="18"/>
          </p:nvPr>
        </p:nvSpPr>
        <p:spPr bwMode="gray"/>
        <p:txBody>
          <a:bodyPr>
            <a:normAutofit lnSpcReduction="10000"/>
          </a:bodyPr>
          <a:lstStyle/>
          <a:p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18C2C8-D5A8-45FD-94E7-FD9C917010CD}"/>
              </a:ext>
            </a:extLst>
          </p:cNvPr>
          <p:cNvCxnSpPr>
            <a:cxnSpLocks/>
          </p:cNvCxnSpPr>
          <p:nvPr/>
        </p:nvCxnSpPr>
        <p:spPr>
          <a:xfrm>
            <a:off x="1341120" y="924560"/>
            <a:ext cx="686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F3B825-9EC7-4B2C-96EC-743D75C97078}"/>
              </a:ext>
            </a:extLst>
          </p:cNvPr>
          <p:cNvSpPr txBox="1"/>
          <p:nvPr/>
        </p:nvSpPr>
        <p:spPr>
          <a:xfrm>
            <a:off x="1668443" y="995484"/>
            <a:ext cx="6213513" cy="592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Files: Same flat files as shown in AS-IS solution slide</a:t>
            </a:r>
          </a:p>
          <a:p>
            <a:pPr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File Transfer Solution: 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From on-premises file server to the specified blob container of my storage  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*Nice to have file transfer services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1. Transfer the files generated on Azure cloud back to YYYYMMDD folder of on-premises file server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2. Rotate the file folders so that up to latest seven days folders are kept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3. Send email notifications for every successful or failure file transfer.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endParaRPr kumimoji="1" lang="en-US" altLang="ja-JP" sz="2200" b="1" dirty="0">
              <a:solidFill>
                <a:schemeClr val="accent3"/>
              </a:solidFill>
            </a:endParaRPr>
          </a:p>
          <a:p>
            <a:pPr>
              <a:lnSpc>
                <a:spcPts val="1900"/>
              </a:lnSpc>
              <a:spcBef>
                <a:spcPts val="2400"/>
              </a:spcBef>
            </a:pPr>
            <a:endParaRPr kumimoji="1" lang="ja-JP" altLang="en-US" sz="2200" b="1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1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 noRot="1" noMove="1" noResize="1" noEditPoints="1" noChangeShapeType="1"/>
          </p:cNvSpPr>
          <p:nvPr>
            <p:ph type="ctrTitle"/>
          </p:nvPr>
        </p:nvSpPr>
        <p:spPr bwMode="gray">
          <a:xfrm>
            <a:off x="341712" y="292480"/>
            <a:ext cx="8424000" cy="1048429"/>
          </a:xfrm>
        </p:spPr>
        <p:txBody>
          <a:bodyPr>
            <a:spAutoFit/>
          </a:bodyPr>
          <a:lstStyle/>
          <a:p>
            <a:pPr algn="ctr">
              <a:lnSpc>
                <a:spcPts val="1800"/>
              </a:lnSpc>
            </a:pPr>
            <a:br>
              <a:rPr lang="nl-NL" sz="3600" dirty="0"/>
            </a:br>
            <a:r>
              <a:rPr lang="nl-NL" sz="3600" dirty="0"/>
              <a:t>Follow-up Actions</a:t>
            </a:r>
            <a:br>
              <a:rPr lang="nl-NL" sz="3600" dirty="0"/>
            </a:br>
            <a:br>
              <a:rPr lang="nl-NL" dirty="0"/>
            </a:br>
            <a:endParaRPr lang="nl-NL" dirty="0"/>
          </a:p>
        </p:txBody>
      </p:sp>
      <p:sp>
        <p:nvSpPr>
          <p:cNvPr id="7" name="Tijdelijke aanduiding voor tekst 6"/>
          <p:cNvSpPr>
            <a:spLocks noGrp="1" noRot="1" noMove="1" noResize="1" noEditPoints="1" noChangeShapeType="1"/>
          </p:cNvSpPr>
          <p:nvPr>
            <p:ph type="body" sz="quarter" idx="18"/>
          </p:nvPr>
        </p:nvSpPr>
        <p:spPr bwMode="gray"/>
        <p:txBody>
          <a:bodyPr>
            <a:normAutofit lnSpcReduction="10000"/>
          </a:bodyPr>
          <a:lstStyle/>
          <a:p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18C2C8-D5A8-45FD-94E7-FD9C917010CD}"/>
              </a:ext>
            </a:extLst>
          </p:cNvPr>
          <p:cNvCxnSpPr>
            <a:cxnSpLocks/>
          </p:cNvCxnSpPr>
          <p:nvPr/>
        </p:nvCxnSpPr>
        <p:spPr>
          <a:xfrm>
            <a:off x="1341120" y="924560"/>
            <a:ext cx="686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F3B825-9EC7-4B2C-96EC-743D75C97078}"/>
              </a:ext>
            </a:extLst>
          </p:cNvPr>
          <p:cNvSpPr txBox="1"/>
          <p:nvPr/>
        </p:nvSpPr>
        <p:spPr>
          <a:xfrm>
            <a:off x="1668443" y="995484"/>
            <a:ext cx="6213513" cy="255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File server info (UAT, Prod, approval)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Info or support from Life/J team for file </a:t>
            </a:r>
            <a:r>
              <a:rPr kumimoji="1" lang="en-US" altLang="ja-JP" sz="2200" b="1" dirty="0" err="1">
                <a:solidFill>
                  <a:schemeClr val="accent3"/>
                </a:solidFill>
              </a:rPr>
              <a:t>tranfer</a:t>
            </a:r>
            <a:endParaRPr kumimoji="1" lang="en-US" altLang="ja-JP" sz="2200" b="1" dirty="0">
              <a:solidFill>
                <a:schemeClr val="accent3"/>
              </a:solidFill>
            </a:endParaRP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ETA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endParaRPr kumimoji="1" lang="en-US" altLang="ja-JP" sz="2200" b="1" dirty="0">
              <a:solidFill>
                <a:schemeClr val="accent3"/>
              </a:solidFill>
            </a:endParaRPr>
          </a:p>
          <a:p>
            <a:pPr>
              <a:lnSpc>
                <a:spcPts val="1900"/>
              </a:lnSpc>
              <a:spcBef>
                <a:spcPts val="2400"/>
              </a:spcBef>
            </a:pPr>
            <a:endParaRPr kumimoji="1" lang="ja-JP" altLang="en-US" sz="2200" b="1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8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250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NN General">
  <a:themeElements>
    <a:clrScheme name="Colorscheme NN Genera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650D"/>
      </a:accent1>
      <a:accent2>
        <a:srgbClr val="EE7F00"/>
      </a:accent2>
      <a:accent3>
        <a:srgbClr val="E64415"/>
      </a:accent3>
      <a:accent4>
        <a:srgbClr val="999999"/>
      </a:accent4>
      <a:accent5>
        <a:srgbClr val="CAC7C7"/>
      </a:accent5>
      <a:accent6>
        <a:srgbClr val="666666"/>
      </a:accent6>
      <a:hlink>
        <a:srgbClr val="000000"/>
      </a:hlink>
      <a:folHlink>
        <a:srgbClr val="000000"/>
      </a:folHlink>
    </a:clrScheme>
    <a:fontScheme name="Font Scheme N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2400"/>
          </a:spcBef>
          <a:defRPr dirty="0" err="1" smtClean="0"/>
        </a:defPPr>
      </a:lstStyle>
    </a:txDef>
  </a:objectDefaults>
  <a:extraClrSchemeLst/>
  <a:custClrLst>
    <a:custClr name="(1) Medium orange">
      <a:srgbClr val="EA650D"/>
    </a:custClr>
    <a:custClr name="(1A) Light orange">
      <a:srgbClr val="EAC98E"/>
    </a:custClr>
    <a:custClr name="(1B) Dark orange">
      <a:srgbClr val="E64415"/>
    </a:custClr>
    <a:custClr name="(2) Medium blue">
      <a:srgbClr val="7CAAD6"/>
    </a:custClr>
    <a:custClr name="(2A) Light Blue">
      <a:srgbClr val="A4CCEA"/>
    </a:custClr>
    <a:custClr name="(2B) Dark Blue">
      <a:srgbClr val="5389C2"/>
    </a:custClr>
    <a:custClr name="(3) Dark grey">
      <a:srgbClr val="666666"/>
    </a:custClr>
    <a:custClr name="(3A) Light grey">
      <a:srgbClr val="CAC7C7"/>
    </a:custClr>
    <a:custClr name="(3B) Medium grey">
      <a:srgbClr val="999999"/>
    </a:custClr>
    <a:custClr name="(4) Medium green">
      <a:srgbClr val="96B439"/>
    </a:custClr>
    <a:custClr name="(4A) Light green">
      <a:srgbClr val="C8CD2E"/>
    </a:custClr>
    <a:custClr name="(4B) Dark green">
      <a:srgbClr val="5B9853"/>
    </a:custClr>
    <a:custClr name="(5) Medium purple">
      <a:srgbClr val="9C91C6"/>
    </a:custClr>
    <a:custClr name="(5A) Light purple">
      <a:srgbClr val="C6BFE0"/>
    </a:custClr>
    <a:custClr name="(5B) Dark Purple">
      <a:srgbClr val="706CB0"/>
    </a:custClr>
  </a:custClrLst>
  <a:extLst>
    <a:ext uri="{05A4C25C-085E-4340-85A3-A5531E510DB2}">
      <thm15:themeFamily xmlns:thm15="http://schemas.microsoft.com/office/thememl/2012/main" name="NN Group - Template (normal 4x3).potx" id="{BB82BEB8-5E94-45DF-B8C5-7B149DAA16C2}" vid="{AD8FF5A5-F046-4402-94AF-A3C4F9537CF1}"/>
    </a:ext>
  </a:extLst>
</a:theme>
</file>

<file path=ppt/theme/theme2.xml><?xml version="1.0" encoding="utf-8"?>
<a:theme xmlns:a="http://schemas.openxmlformats.org/drawingml/2006/main" name="Office-thema">
  <a:themeElements>
    <a:clrScheme name="Colorscheme NN Genera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650D"/>
      </a:accent1>
      <a:accent2>
        <a:srgbClr val="EAC98E"/>
      </a:accent2>
      <a:accent3>
        <a:srgbClr val="E64415"/>
      </a:accent3>
      <a:accent4>
        <a:srgbClr val="999999"/>
      </a:accent4>
      <a:accent5>
        <a:srgbClr val="CAC7C7"/>
      </a:accent5>
      <a:accent6>
        <a:srgbClr val="666666"/>
      </a:accent6>
      <a:hlink>
        <a:srgbClr val="000000"/>
      </a:hlink>
      <a:folHlink>
        <a:srgbClr val="000000"/>
      </a:folHlink>
    </a:clrScheme>
    <a:fontScheme name="Font Scheme N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olorscheme NN Genera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650D"/>
      </a:accent1>
      <a:accent2>
        <a:srgbClr val="EAC98E"/>
      </a:accent2>
      <a:accent3>
        <a:srgbClr val="E64415"/>
      </a:accent3>
      <a:accent4>
        <a:srgbClr val="999999"/>
      </a:accent4>
      <a:accent5>
        <a:srgbClr val="CAC7C7"/>
      </a:accent5>
      <a:accent6>
        <a:srgbClr val="666666"/>
      </a:accent6>
      <a:hlink>
        <a:srgbClr val="000000"/>
      </a:hlink>
      <a:folHlink>
        <a:srgbClr val="000000"/>
      </a:folHlink>
    </a:clrScheme>
    <a:fontScheme name="Font Scheme N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 Group - Template (normal 4x3)</Template>
  <TotalTime>180</TotalTime>
  <Words>365</Words>
  <Application>Microsoft Office PowerPoint</Application>
  <PresentationFormat>On-screen Show (4:3)</PresentationFormat>
  <Paragraphs>117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Symbol</vt:lpstr>
      <vt:lpstr>Presentation NN General</vt:lpstr>
      <vt:lpstr> Agenda  Date: Oct 17, 2019   Time: 13:30     Location: Yagura A</vt:lpstr>
      <vt:lpstr> Background of VA Printing Project  </vt:lpstr>
      <vt:lpstr>AS-IS Solution </vt:lpstr>
      <vt:lpstr>TO-BE Solution（Proposal １）</vt:lpstr>
      <vt:lpstr> Files and File Transfer Solution  </vt:lpstr>
      <vt:lpstr> Follow-up Actions  </vt:lpstr>
      <vt:lpstr>PowerPoint Presentation</vt:lpstr>
    </vt:vector>
  </TitlesOfParts>
  <Manager/>
  <Company>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 Date: Oct 17, 2019  Time: 13:30  Location: Yagura A</dc:title>
  <dc:subject/>
  <dc:creator>Li, G. (Gang)</dc:creator>
  <cp:keywords/>
  <dc:description>Template version 2.0 - 22 September 2016_x000d_
Layout: Koeweiden Postma_x000d_
Templates: www.JoulesUnlimited.com</dc:description>
  <cp:lastModifiedBy>Li, G. (Gang)</cp:lastModifiedBy>
  <cp:revision>15</cp:revision>
  <dcterms:created xsi:type="dcterms:W3CDTF">2019-10-15T05:13:40Z</dcterms:created>
  <dcterms:modified xsi:type="dcterms:W3CDTF">2019-10-15T08:13:52Z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CheckJU">
    <vt:lpwstr>v2.0</vt:lpwstr>
  </property>
  <property fmtid="{D5CDD505-2E9C-101B-9397-08002B2CF9AE}" pid="3" name="PPTExampleSlidesJU">
    <vt:lpwstr>PPT_Example_slides_JU_4_3_EN_NATNED.pptx</vt:lpwstr>
  </property>
</Properties>
</file>