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70" r:id="rId2"/>
    <p:sldId id="371" r:id="rId3"/>
    <p:sldId id="372" r:id="rId4"/>
    <p:sldId id="373" r:id="rId5"/>
    <p:sldId id="345" r:id="rId6"/>
    <p:sldId id="355" r:id="rId7"/>
    <p:sldId id="360" r:id="rId8"/>
    <p:sldId id="361" r:id="rId9"/>
    <p:sldId id="356" r:id="rId10"/>
    <p:sldId id="363" r:id="rId11"/>
    <p:sldId id="364" r:id="rId12"/>
    <p:sldId id="365" r:id="rId13"/>
    <p:sldId id="374" r:id="rId14"/>
    <p:sldId id="377" r:id="rId15"/>
    <p:sldId id="375" r:id="rId16"/>
    <p:sldId id="376" r:id="rId17"/>
    <p:sldId id="357" r:id="rId18"/>
    <p:sldId id="366" r:id="rId19"/>
    <p:sldId id="367" r:id="rId20"/>
    <p:sldId id="369" r:id="rId21"/>
    <p:sldId id="368" r:id="rId22"/>
    <p:sldId id="358" r:id="rId23"/>
    <p:sldId id="347" r:id="rId24"/>
    <p:sldId id="348" r:id="rId25"/>
    <p:sldId id="359" r:id="rId26"/>
    <p:sldId id="349" r:id="rId27"/>
    <p:sldId id="350" r:id="rId28"/>
    <p:sldId id="351" r:id="rId29"/>
    <p:sldId id="352" r:id="rId30"/>
    <p:sldId id="353" r:id="rId31"/>
    <p:sldId id="354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596" autoAdjust="0"/>
    <p:restoredTop sz="95320" autoAdjust="0"/>
  </p:normalViewPr>
  <p:slideViewPr>
    <p:cSldViewPr>
      <p:cViewPr varScale="1">
        <p:scale>
          <a:sx n="87" d="100"/>
          <a:sy n="87" d="100"/>
        </p:scale>
        <p:origin x="193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DDE38-CD0D-47E6-B1E5-90CEDBB6E21E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3D021-624C-489A-B49D-AC662A7AD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87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父对象就可以根据当前赋值给它的子对象的特性以不同的方式运作。简单的说：允许将子类类型的指针赋值给父类类型的指针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3D021-624C-489A-B49D-AC662A7AD05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27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94356" y="461594"/>
            <a:ext cx="3955287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C0000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561425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94356" y="461594"/>
            <a:ext cx="3955287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496310"/>
            <a:ext cx="7204075" cy="147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C0000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4511" y="6465214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6175" y="999401"/>
            <a:ext cx="8573032" cy="461665"/>
            <a:chOff x="256175" y="142150"/>
            <a:chExt cx="8573032" cy="461665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50185" y="603815"/>
              <a:ext cx="8479022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AutoShape 18" descr="âgithubâçå¾çæç´¢ç»æ"/>
            <p:cNvSpPr>
              <a:spLocks noChangeAspect="1" noChangeArrowheads="1"/>
            </p:cNvSpPr>
            <p:nvPr/>
          </p:nvSpPr>
          <p:spPr bwMode="auto">
            <a:xfrm>
              <a:off x="460375" y="160337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文本框 5"/>
            <p:cNvSpPr txBox="1">
              <a:spLocks noChangeArrowheads="1"/>
            </p:cNvSpPr>
            <p:nvPr/>
          </p:nvSpPr>
          <p:spPr bwMode="auto">
            <a:xfrm>
              <a:off x="256175" y="142150"/>
              <a:ext cx="43158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dirty="0">
                  <a:solidFill>
                    <a:schemeClr val="accent1"/>
                  </a:solidFill>
                  <a:latin typeface="Calibri" panose="020F0502020204030204" pitchFamily="34" charset="0"/>
                  <a:ea typeface="方正兰亭黑_GBK"/>
                  <a:cs typeface="Calibri" panose="020F0502020204030204" pitchFamily="34" charset="0"/>
                </a:rPr>
                <a:t>P. 0 – OOP</a:t>
              </a:r>
              <a:r>
                <a:rPr lang="zh-CN" altLang="en-US" sz="2400" b="1" dirty="0">
                  <a:solidFill>
                    <a:schemeClr val="accent1"/>
                  </a:solidFill>
                  <a:latin typeface="Calibri" panose="020F0502020204030204" pitchFamily="34" charset="0"/>
                  <a:ea typeface="方正兰亭黑_GBK"/>
                  <a:cs typeface="Calibri" panose="020F0502020204030204" pitchFamily="34" charset="0"/>
                </a:rPr>
                <a:t>的封装、继承和多态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11059" y="1676400"/>
            <a:ext cx="8157273" cy="4225257"/>
            <a:chOff x="552774" y="742492"/>
            <a:chExt cx="8157273" cy="422525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774" y="742492"/>
              <a:ext cx="8038454" cy="4225257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3864244" y="1112135"/>
              <a:ext cx="7077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  <a:latin typeface="+mj-ea"/>
                  <a:ea typeface="+mj-ea"/>
                </a:rPr>
                <a:t>父类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01857" y="1214034"/>
              <a:ext cx="671594" cy="184909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53885" y="2273085"/>
              <a:ext cx="2577884" cy="289302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2019946" y="1296692"/>
              <a:ext cx="1844298" cy="154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3698633" y="2436962"/>
              <a:ext cx="650526" cy="13241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4300379" y="2230668"/>
              <a:ext cx="41565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B0F0"/>
                  </a:solidFill>
                  <a:latin typeface="+mj-ea"/>
                  <a:ea typeface="+mj-ea"/>
                </a:rPr>
                <a:t> 多个构造函数、重载</a:t>
              </a:r>
              <a:r>
                <a:rPr lang="en-US" altLang="zh-CN" sz="1600" dirty="0">
                  <a:solidFill>
                    <a:srgbClr val="00B0F0"/>
                  </a:solidFill>
                  <a:latin typeface="+mj-ea"/>
                  <a:ea typeface="+mj-ea"/>
                </a:rPr>
                <a:t>(overload)</a:t>
              </a:r>
              <a:r>
                <a:rPr lang="en-US" altLang="zh-CN" sz="1600" dirty="0">
                  <a:solidFill>
                    <a:srgbClr val="00B0F0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</a:t>
              </a:r>
              <a:r>
                <a:rPr lang="zh-CN" altLang="en-US" sz="1600" dirty="0">
                  <a:solidFill>
                    <a:srgbClr val="00B0F0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单个类内的多态</a:t>
              </a:r>
              <a:r>
                <a:rPr lang="en-US" altLang="zh-CN" sz="1600" dirty="0">
                  <a:solidFill>
                    <a:srgbClr val="00B0F0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(</a:t>
              </a:r>
              <a:r>
                <a:rPr lang="zh-CN" altLang="en-US" sz="1600" dirty="0">
                  <a:solidFill>
                    <a:srgbClr val="00B0F0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多态性的一种表现</a:t>
              </a:r>
              <a:r>
                <a:rPr lang="en-US" altLang="zh-CN" sz="1600" dirty="0">
                  <a:solidFill>
                    <a:srgbClr val="00B0F0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)</a:t>
              </a:r>
              <a:endParaRPr lang="zh-CN" altLang="en-US" sz="1600" dirty="0">
                <a:solidFill>
                  <a:srgbClr val="00B0F0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53885" y="3838414"/>
              <a:ext cx="4380854" cy="191145"/>
            </a:xfrm>
            <a:prstGeom prst="rect">
              <a:avLst/>
            </a:prstGeom>
            <a:noFill/>
            <a:ln w="19050">
              <a:solidFill>
                <a:srgbClr val="C12F97"/>
              </a:solidFill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680847" y="3180684"/>
              <a:ext cx="5029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C12F97"/>
                  </a:solidFill>
                  <a:latin typeface="+mj-ea"/>
                  <a:ea typeface="+mj-ea"/>
                </a:rPr>
                <a:t> </a:t>
              </a:r>
              <a:r>
                <a:rPr lang="en-US" altLang="zh-CN" sz="1600" b="1" dirty="0">
                  <a:solidFill>
                    <a:srgbClr val="C12F97"/>
                  </a:solidFill>
                  <a:latin typeface="+mj-ea"/>
                  <a:ea typeface="+mj-ea"/>
                </a:rPr>
                <a:t>virtual</a:t>
              </a:r>
              <a:r>
                <a:rPr lang="zh-CN" altLang="en-US" sz="1600" dirty="0">
                  <a:solidFill>
                    <a:srgbClr val="C12F97"/>
                  </a:solidFill>
                  <a:latin typeface="+mj-ea"/>
                  <a:ea typeface="+mj-ea"/>
                </a:rPr>
                <a:t>成员函数</a:t>
              </a:r>
              <a:r>
                <a:rPr lang="en-US" altLang="zh-CN" sz="1600" dirty="0">
                  <a:solidFill>
                    <a:srgbClr val="C12F97"/>
                  </a:solidFill>
                  <a:latin typeface="+mj-ea"/>
                  <a:ea typeface="+mj-ea"/>
                </a:rPr>
                <a:t>+</a:t>
              </a:r>
              <a:r>
                <a:rPr lang="zh-CN" altLang="en-US" sz="1600" dirty="0">
                  <a:solidFill>
                    <a:srgbClr val="C12F97"/>
                  </a:solidFill>
                  <a:latin typeface="+mj-ea"/>
                  <a:ea typeface="+mj-ea"/>
                </a:rPr>
                <a:t>重写</a:t>
              </a:r>
              <a:r>
                <a:rPr lang="en-US" altLang="zh-CN" sz="1600" dirty="0">
                  <a:solidFill>
                    <a:srgbClr val="C12F97"/>
                  </a:solidFill>
                  <a:latin typeface="+mj-ea"/>
                  <a:ea typeface="+mj-ea"/>
                </a:rPr>
                <a:t>(override)</a:t>
              </a:r>
              <a:r>
                <a:rPr lang="zh-CN" altLang="en-US" sz="1600" dirty="0">
                  <a:solidFill>
                    <a:srgbClr val="C12F97"/>
                  </a:solidFill>
                  <a:latin typeface="+mj-ea"/>
                  <a:ea typeface="+mj-ea"/>
                </a:rPr>
                <a:t> </a:t>
              </a:r>
              <a:r>
                <a:rPr lang="en-US" altLang="zh-CN" sz="1600" dirty="0">
                  <a:solidFill>
                    <a:srgbClr val="C12F97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= (</a:t>
              </a:r>
              <a:r>
                <a:rPr lang="zh-CN" altLang="en-US" sz="1600" dirty="0">
                  <a:solidFill>
                    <a:srgbClr val="C12F97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父子间的</a:t>
              </a:r>
              <a:r>
                <a:rPr lang="en-US" altLang="zh-CN" sz="1600" dirty="0">
                  <a:solidFill>
                    <a:srgbClr val="C12F97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)</a:t>
              </a:r>
              <a:r>
                <a:rPr lang="zh-CN" altLang="en-US" sz="1600" dirty="0">
                  <a:solidFill>
                    <a:srgbClr val="C12F97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多态</a:t>
              </a:r>
              <a:r>
                <a:rPr lang="en-US" altLang="zh-CN" sz="1600" dirty="0">
                  <a:solidFill>
                    <a:srgbClr val="C12F97"/>
                  </a:solidFill>
                  <a:latin typeface="+mj-ea"/>
                  <a:ea typeface="+mj-ea"/>
                </a:rPr>
                <a:t>(</a:t>
              </a:r>
              <a:r>
                <a:rPr lang="zh-CN" altLang="en-US" sz="1600" dirty="0">
                  <a:solidFill>
                    <a:srgbClr val="C12F97"/>
                  </a:solidFill>
                  <a:latin typeface="+mj-ea"/>
                  <a:ea typeface="+mj-ea"/>
                </a:rPr>
                <a:t>多态的另一种表现</a:t>
              </a:r>
              <a:r>
                <a:rPr lang="en-US" altLang="zh-CN" sz="1600" dirty="0">
                  <a:solidFill>
                    <a:srgbClr val="C12F97"/>
                  </a:solidFill>
                  <a:latin typeface="+mj-ea"/>
                  <a:ea typeface="+mj-ea"/>
                </a:rPr>
                <a:t>)</a:t>
              </a:r>
              <a:endParaRPr lang="zh-CN" altLang="en-US" sz="1600" dirty="0">
                <a:solidFill>
                  <a:srgbClr val="C12F97"/>
                </a:solidFill>
                <a:latin typeface="+mj-ea"/>
                <a:ea typeface="+mj-ea"/>
              </a:endParaRPr>
            </a:p>
          </p:txBody>
        </p:sp>
        <p:cxnSp>
          <p:nvCxnSpPr>
            <p:cNvPr id="24" name="肘形连接符 23"/>
            <p:cNvCxnSpPr/>
            <p:nvPr/>
          </p:nvCxnSpPr>
          <p:spPr>
            <a:xfrm rot="5400000" flipH="1" flipV="1">
              <a:off x="5436593" y="3596167"/>
              <a:ext cx="394084" cy="281553"/>
            </a:xfrm>
            <a:prstGeom prst="bentConnector3">
              <a:avLst>
                <a:gd name="adj1" fmla="val 1496"/>
              </a:avLst>
            </a:prstGeom>
            <a:ln w="19050">
              <a:solidFill>
                <a:srgbClr val="C12F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04056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61594"/>
            <a:ext cx="6553200" cy="1354217"/>
          </a:xfrm>
        </p:spPr>
        <p:txBody>
          <a:bodyPr/>
          <a:lstStyle/>
          <a:p>
            <a:pPr algn="ctr"/>
            <a:r>
              <a:rPr lang="en-US" b="1" dirty="0" smtClean="0"/>
              <a:t>Implement class Computer</a:t>
            </a:r>
            <a:endParaRPr lang="en-US" b="1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09600" y="1371600"/>
            <a:ext cx="7848600" cy="48320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000" b="1" i="0">
                <a:solidFill>
                  <a:srgbClr val="C00000"/>
                </a:solidFill>
                <a:latin typeface="Courier New"/>
                <a:ea typeface="+mn-ea"/>
                <a:cs typeface="Courier New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Only one private member variable</a:t>
            </a:r>
            <a:br>
              <a:rPr lang="en-US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(compositional relationship!)</a:t>
            </a:r>
            <a:br>
              <a:rPr lang="en-US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22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2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2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	Screen</a:t>
            </a:r>
            <a:r>
              <a:rPr lang="en-US" sz="2200" b="1" kern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b="1" kern="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m_screen</a:t>
            </a:r>
            <a:endParaRPr lang="en-US" b="0" kern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b="0" kern="0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The public interface has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kern="0" dirty="0" smtClean="0">
                <a:latin typeface="Calibri" charset="0"/>
                <a:ea typeface="Calibri" charset="0"/>
                <a:cs typeface="Calibri" charset="0"/>
              </a:rPr>
              <a:t>One accessor/</a:t>
            </a:r>
            <a:r>
              <a:rPr lang="en-US" sz="2400" kern="0" dirty="0" err="1" smtClean="0">
                <a:latin typeface="Calibri" charset="0"/>
                <a:ea typeface="Calibri" charset="0"/>
                <a:cs typeface="Calibri" charset="0"/>
              </a:rPr>
              <a:t>mutator</a:t>
            </a:r>
            <a:r>
              <a:rPr lang="en-US" sz="2400" kern="0" dirty="0" smtClean="0">
                <a:latin typeface="Calibri" charset="0"/>
                <a:ea typeface="Calibri" charset="0"/>
                <a:cs typeface="Calibri" charset="0"/>
              </a:rPr>
              <a:t> procedure for </a:t>
            </a:r>
            <a:r>
              <a:rPr lang="en-US" sz="2400" b="1" kern="0" dirty="0" err="1" smtClean="0">
                <a:latin typeface="Courier New" charset="0"/>
                <a:ea typeface="Courier New" charset="0"/>
                <a:cs typeface="Courier New" charset="0"/>
              </a:rPr>
              <a:t>m_screen</a:t>
            </a:r>
            <a:r>
              <a:rPr lang="en-US" sz="2400" kern="0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2400" kern="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2400" kern="0" dirty="0" smtClean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b="1" kern="0" dirty="0" err="1" smtClean="0">
                <a:latin typeface="Courier New" charset="0"/>
                <a:ea typeface="Courier New" charset="0"/>
                <a:cs typeface="Courier New" charset="0"/>
              </a:rPr>
              <a:t>GetScreen</a:t>
            </a:r>
            <a:r>
              <a:rPr lang="en-US" b="1" kern="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kern="0" dirty="0" err="1" smtClean="0">
                <a:latin typeface="Courier New" charset="0"/>
                <a:ea typeface="Courier New" charset="0"/>
                <a:cs typeface="Courier New" charset="0"/>
              </a:rPr>
              <a:t>SetScreen</a:t>
            </a:r>
            <a:r>
              <a:rPr lang="en-US" sz="2400" kern="0" dirty="0" smtClean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kern="0" dirty="0" smtClean="0">
                <a:latin typeface="Calibri" charset="0"/>
                <a:ea typeface="Calibri" charset="0"/>
                <a:cs typeface="Calibri" charset="0"/>
              </a:rPr>
              <a:t>Exactly one constructor which takes no parameters</a:t>
            </a:r>
          </a:p>
          <a:p>
            <a:pPr marL="914400" lvl="1" indent="-457200">
              <a:buFont typeface="Arial" charset="0"/>
              <a:buChar char="•"/>
            </a:pPr>
            <a:endParaRPr lang="en-US" kern="0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Separate the declaration and implementation in 2 files called </a:t>
            </a:r>
            <a:r>
              <a:rPr lang="en-US" b="0" kern="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Computer.cpp</a:t>
            </a:r>
            <a:r>
              <a:rPr lang="en-US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/ </a:t>
            </a:r>
            <a:r>
              <a:rPr lang="en-US" b="0" kern="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Computer.hpp</a:t>
            </a:r>
            <a:endParaRPr lang="en-US" b="0" kern="0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1594"/>
            <a:ext cx="5145659" cy="677108"/>
          </a:xfrm>
        </p:spPr>
        <p:txBody>
          <a:bodyPr/>
          <a:lstStyle/>
          <a:p>
            <a:r>
              <a:rPr lang="en-US" b="1" smtClean="0"/>
              <a:t>Test class Computer</a:t>
            </a:r>
            <a:endParaRPr lang="en-US" b="1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28600" y="1295400"/>
            <a:ext cx="8686800" cy="55399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000" b="1" i="0">
                <a:solidFill>
                  <a:srgbClr val="C00000"/>
                </a:solidFill>
                <a:latin typeface="Courier New"/>
                <a:ea typeface="+mn-ea"/>
                <a:cs typeface="Courier New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Test your Computer class using a new </a:t>
            </a:r>
            <a:r>
              <a:rPr lang="en-US" b="0" kern="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main.cpp</a:t>
            </a:r>
            <a:r>
              <a:rPr lang="en-US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file which contains</a:t>
            </a:r>
            <a:br>
              <a:rPr lang="en-US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1800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#include</a:t>
            </a: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800" kern="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stdlib.h</a:t>
            </a: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include</a:t>
            </a:r>
            <a:r>
              <a:rPr lang="en-US" sz="18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&lt;</a:t>
            </a:r>
            <a:r>
              <a:rPr lang="en-US" sz="1800" kern="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stdio.h</a:t>
            </a: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include</a:t>
            </a:r>
            <a:r>
              <a:rPr lang="en-US" sz="18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"</a:t>
            </a:r>
            <a:r>
              <a:rPr lang="en-US" sz="1800" kern="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Computer.hpp</a:t>
            </a: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”</a:t>
            </a:r>
            <a:b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include</a:t>
            </a:r>
            <a:r>
              <a:rPr lang="en-US" sz="18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"</a:t>
            </a:r>
            <a:r>
              <a:rPr lang="en-US" sz="1800" kern="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Screen.hpp</a:t>
            </a: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”</a:t>
            </a:r>
            <a:b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main() </a:t>
            </a: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800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Computer</a:t>
            </a:r>
            <a:r>
              <a:rPr lang="en-US" sz="18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myComputer</a:t>
            </a: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800" kern="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18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 </a:t>
            </a:r>
            <a:r>
              <a:rPr lang="en-US" sz="1800" kern="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"My computer's screen has %d pixels\n</a:t>
            </a:r>
            <a:r>
              <a:rPr lang="en-US" sz="1800" kern="0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  <a:b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800" kern="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myComputer.GetScreen</a:t>
            </a:r>
            <a:r>
              <a:rPr lang="en-US" sz="18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en-US" sz="1800" kern="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GetNumberPixels</a:t>
            </a:r>
            <a:r>
              <a:rPr lang="en-US" sz="18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800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Screen</a:t>
            </a:r>
            <a:r>
              <a:rPr lang="en-US" sz="18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myScreen</a:t>
            </a:r>
            <a:r>
              <a:rPr lang="en-US" sz="18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(800,600</a:t>
            </a: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800" kern="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myComputer.SetScreen</a:t>
            </a:r>
            <a:r>
              <a:rPr lang="en-US" sz="18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kern="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myScreen</a:t>
            </a: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800" kern="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18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 </a:t>
            </a:r>
            <a:r>
              <a:rPr lang="en-US" sz="1800" kern="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"My computer's screen has %d pixels\n</a:t>
            </a:r>
            <a:r>
              <a:rPr lang="en-US" sz="1800" kern="0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  <a:b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800" kern="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myComputer.GetScreen</a:t>
            </a:r>
            <a:r>
              <a:rPr lang="en-US" sz="18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en-US" sz="1800" kern="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GetNumberPixels</a:t>
            </a:r>
            <a:r>
              <a:rPr lang="en-US" sz="18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800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18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0</a:t>
            </a: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400" kern="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7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1594"/>
            <a:ext cx="5145659" cy="677108"/>
          </a:xfrm>
        </p:spPr>
        <p:txBody>
          <a:bodyPr/>
          <a:lstStyle/>
          <a:p>
            <a:r>
              <a:rPr lang="en-US" b="1" smtClean="0"/>
              <a:t>Test class Computer</a:t>
            </a:r>
            <a:endParaRPr lang="en-US" b="1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28600" y="1295400"/>
            <a:ext cx="8686800" cy="2923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000" b="1" i="0">
                <a:solidFill>
                  <a:srgbClr val="C00000"/>
                </a:solidFill>
                <a:latin typeface="Courier New"/>
                <a:ea typeface="+mn-ea"/>
                <a:cs typeface="Courier New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sz="2400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Try to compile using the command</a:t>
            </a:r>
            <a:br>
              <a:rPr lang="en-US" sz="2400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24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g++ </a:t>
            </a:r>
            <a:r>
              <a:rPr lang="en-US" sz="2400" kern="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Screen.cpp</a:t>
            </a:r>
            <a:r>
              <a:rPr lang="en-US" sz="24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kern="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Computer.cpp</a:t>
            </a:r>
            <a:r>
              <a:rPr lang="en-US" sz="24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kern="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main.cpp</a:t>
            </a:r>
            <a:r>
              <a:rPr lang="en-US" sz="24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–o main</a:t>
            </a:r>
          </a:p>
          <a:p>
            <a:pPr marL="457200" indent="-457200">
              <a:buFont typeface="Arial" charset="0"/>
              <a:buChar char="•"/>
            </a:pPr>
            <a:endParaRPr lang="en-US" sz="2400" kern="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400" kern="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Questions: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200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What are the problems that you ran into?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200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How can we use an </a:t>
            </a:r>
            <a:r>
              <a:rPr lang="en-US" sz="2200" b="1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initializer list </a:t>
            </a:r>
            <a:r>
              <a:rPr lang="en-US" sz="2200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to construct computer?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200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How can we use </a:t>
            </a:r>
            <a:r>
              <a:rPr lang="en-US" sz="2200" b="1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include-guards</a:t>
            </a:r>
            <a:r>
              <a:rPr lang="en-US" sz="2200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to avoid double declarations?</a:t>
            </a:r>
          </a:p>
        </p:txBody>
      </p:sp>
    </p:spTree>
    <p:extLst>
      <p:ext uri="{BB962C8B-B14F-4D97-AF65-F5344CB8AC3E}">
        <p14:creationId xmlns:p14="http://schemas.microsoft.com/office/powerpoint/2010/main" val="503648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300" y="18178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错因：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main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中调用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Computer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的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default constructor,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而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Screen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无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default constructor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651285"/>
            <a:ext cx="3200400" cy="4552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4300" y="4009819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法二：为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Screen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类创建一个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default constructor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547946"/>
            <a:ext cx="7315200" cy="216922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4300" y="2094705"/>
            <a:ext cx="1162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法一：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4734247"/>
            <a:ext cx="2815317" cy="137365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097" y="4734247"/>
            <a:ext cx="3733003" cy="104990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096000" y="71830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Screen.h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0" y="265376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Computer.cpp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1657350" y="5943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Screen.h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6248400" y="618600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Screen.cpp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20366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057400"/>
            <a:ext cx="9029700" cy="7143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3825" y="3810000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The </a:t>
            </a:r>
            <a:r>
              <a:rPr lang="en-US" altLang="zh-CN" sz="2000" b="1" dirty="0"/>
              <a:t>One Definition Rule (ODR) </a:t>
            </a:r>
            <a:r>
              <a:rPr lang="en-US" altLang="zh-CN" sz="2000" dirty="0"/>
              <a:t>is an important concept in the C++ programming language.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21148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3571875" cy="5334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57200"/>
            <a:ext cx="21907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8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0"/>
            <a:ext cx="3276600" cy="6715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04800"/>
            <a:ext cx="21145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667000"/>
            <a:ext cx="6858000" cy="2031325"/>
          </a:xfrm>
        </p:spPr>
        <p:txBody>
          <a:bodyPr/>
          <a:lstStyle/>
          <a:p>
            <a:pPr algn="ctr"/>
            <a:r>
              <a:rPr lang="en-US" b="1" dirty="0" smtClean="0"/>
              <a:t>Problem 3</a:t>
            </a:r>
            <a:br>
              <a:rPr lang="en-US" b="1" dirty="0" smtClean="0"/>
            </a:br>
            <a:r>
              <a:rPr lang="en-US" b="1" dirty="0" smtClean="0">
                <a:solidFill>
                  <a:srgbClr val="0432FF"/>
                </a:solidFill>
              </a:rPr>
              <a:t>Precedence of Overriding over Overloading</a:t>
            </a:r>
            <a:endParaRPr lang="en-US" b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2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61594"/>
            <a:ext cx="5635244" cy="677108"/>
          </a:xfrm>
        </p:spPr>
        <p:txBody>
          <a:bodyPr/>
          <a:lstStyle/>
          <a:p>
            <a:r>
              <a:rPr lang="en-US" b="1" smtClean="0"/>
              <a:t>Extend class Computer</a:t>
            </a:r>
            <a:endParaRPr lang="en-US" b="1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09600" y="2128659"/>
            <a:ext cx="7848600" cy="3323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000" b="1" i="0">
                <a:solidFill>
                  <a:srgbClr val="C00000"/>
                </a:solidFill>
                <a:latin typeface="Courier New"/>
                <a:ea typeface="+mn-ea"/>
                <a:cs typeface="Courier New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Add a new member variable</a:t>
            </a:r>
            <a:br>
              <a:rPr lang="en-US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200" b="1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200" b="1" kern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b="1" kern="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m_flops</a:t>
            </a:r>
            <a:endParaRPr lang="en-US" b="0" kern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b="0" kern="0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Extend/Modify the public interface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kern="0" dirty="0" smtClean="0">
                <a:latin typeface="Calibri" charset="0"/>
                <a:ea typeface="Calibri" charset="0"/>
                <a:cs typeface="Calibri" charset="0"/>
              </a:rPr>
              <a:t>One additional accessor/</a:t>
            </a:r>
            <a:r>
              <a:rPr lang="en-US" sz="2400" kern="0" dirty="0" err="1" smtClean="0">
                <a:latin typeface="Calibri" charset="0"/>
                <a:ea typeface="Calibri" charset="0"/>
                <a:cs typeface="Calibri" charset="0"/>
              </a:rPr>
              <a:t>mutator</a:t>
            </a:r>
            <a:r>
              <a:rPr lang="en-US" sz="2400" kern="0" dirty="0" smtClean="0">
                <a:latin typeface="Calibri" charset="0"/>
                <a:ea typeface="Calibri" charset="0"/>
                <a:cs typeface="Calibri" charset="0"/>
              </a:rPr>
              <a:t> procedure for </a:t>
            </a:r>
            <a:r>
              <a:rPr lang="en-US" sz="2400" b="1" kern="0" dirty="0" err="1" smtClean="0">
                <a:latin typeface="Courier New" charset="0"/>
                <a:ea typeface="Courier New" charset="0"/>
                <a:cs typeface="Courier New" charset="0"/>
              </a:rPr>
              <a:t>m_flops</a:t>
            </a:r>
            <a:r>
              <a:rPr lang="en-US" sz="2400" kern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400" kern="0" dirty="0" smtClean="0">
                <a:latin typeface="Calibri" charset="0"/>
                <a:ea typeface="Calibri" charset="0"/>
                <a:cs typeface="Calibri" charset="0"/>
              </a:rPr>
              <a:t>  (</a:t>
            </a:r>
            <a:r>
              <a:rPr lang="en-US" b="1" kern="0" dirty="0" err="1" smtClean="0">
                <a:latin typeface="Courier New" charset="0"/>
                <a:ea typeface="Courier New" charset="0"/>
                <a:cs typeface="Courier New" charset="0"/>
              </a:rPr>
              <a:t>GetFlops</a:t>
            </a:r>
            <a:r>
              <a:rPr lang="en-US" b="1" kern="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kern="0" dirty="0" err="1" smtClean="0">
                <a:latin typeface="Courier New" charset="0"/>
                <a:ea typeface="Courier New" charset="0"/>
                <a:cs typeface="Courier New" charset="0"/>
              </a:rPr>
              <a:t>SetFlops</a:t>
            </a:r>
            <a:r>
              <a:rPr lang="en-US" sz="2400" kern="0" dirty="0" smtClean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kern="0" dirty="0" smtClean="0">
                <a:latin typeface="Calibri" charset="0"/>
                <a:ea typeface="Calibri" charset="0"/>
                <a:cs typeface="Calibri" charset="0"/>
              </a:rPr>
              <a:t>Modify constructor of </a:t>
            </a:r>
            <a:r>
              <a:rPr lang="en-US" sz="2400" b="1" kern="0" dirty="0" smtClean="0">
                <a:latin typeface="Courier New" charset="0"/>
                <a:ea typeface="Courier New" charset="0"/>
                <a:cs typeface="Courier New" charset="0"/>
              </a:rPr>
              <a:t>Computer</a:t>
            </a:r>
            <a:r>
              <a:rPr lang="en-US" sz="2400" kern="0" dirty="0" smtClean="0">
                <a:latin typeface="Calibri" charset="0"/>
                <a:ea typeface="Calibri" charset="0"/>
                <a:cs typeface="Calibri" charset="0"/>
              </a:rPr>
              <a:t> to take one </a:t>
            </a:r>
            <a:r>
              <a:rPr lang="en-US" sz="2400" b="1" kern="0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b="1" kern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kern="0" dirty="0" smtClean="0">
                <a:latin typeface="Calibri" charset="0"/>
                <a:ea typeface="Calibri" charset="0"/>
                <a:cs typeface="Calibri" charset="0"/>
              </a:rPr>
              <a:t>parameter to initialize </a:t>
            </a:r>
            <a:r>
              <a:rPr lang="en-US" sz="2400" b="1" kern="0" dirty="0" err="1" smtClean="0">
                <a:latin typeface="Courier New" charset="0"/>
                <a:ea typeface="Courier New" charset="0"/>
                <a:cs typeface="Courier New" charset="0"/>
              </a:rPr>
              <a:t>m_flops</a:t>
            </a:r>
            <a:endParaRPr lang="en-US" b="0" kern="0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300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609600" y="1066800"/>
            <a:ext cx="8305800" cy="55399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000" b="1" i="0">
                <a:solidFill>
                  <a:srgbClr val="C00000"/>
                </a:solidFill>
                <a:latin typeface="Courier New"/>
                <a:ea typeface="+mn-ea"/>
                <a:cs typeface="Courier New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sz="2400" b="1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Laptop </a:t>
            </a:r>
            <a:r>
              <a:rPr lang="en-US" sz="2400" b="0" u="sng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inherits</a:t>
            </a:r>
            <a:r>
              <a:rPr lang="en-US" sz="2400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from Computer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Declare new member variable (divides flops if in battery mode)</a:t>
            </a:r>
            <a:r>
              <a:rPr lang="en-US" sz="2200" kern="0" dirty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2200" kern="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200" kern="0" dirty="0" smtClean="0">
                <a:latin typeface="Calibri" charset="0"/>
                <a:ea typeface="Calibri" charset="0"/>
                <a:cs typeface="Calibri" charset="0"/>
              </a:rPr>
              <a:t>  </a:t>
            </a:r>
            <a:r>
              <a:rPr lang="en-US" sz="2200" b="1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200" b="1" kern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b="1" kern="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m_slowDownFactor</a:t>
            </a:r>
            <a:endParaRPr lang="en-US" b="0" kern="0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400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The public interface has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kern="0" dirty="0" smtClean="0">
                <a:latin typeface="Calibri" charset="0"/>
                <a:ea typeface="Calibri" charset="0"/>
                <a:cs typeface="Calibri" charset="0"/>
              </a:rPr>
              <a:t>One getter/setter for </a:t>
            </a:r>
            <a:r>
              <a:rPr lang="en-US" sz="2400" b="1" kern="0" dirty="0" err="1" smtClean="0">
                <a:latin typeface="Courier New" charset="0"/>
                <a:ea typeface="Courier New" charset="0"/>
                <a:cs typeface="Courier New" charset="0"/>
              </a:rPr>
              <a:t>m_slowDownFactor</a:t>
            </a:r>
            <a:r>
              <a:rPr lang="en-US" sz="2400" kern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400" kern="0" dirty="0" smtClean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b="1" kern="0" dirty="0" err="1" smtClean="0">
                <a:latin typeface="Courier New" charset="0"/>
                <a:ea typeface="Courier New" charset="0"/>
                <a:cs typeface="Courier New" charset="0"/>
              </a:rPr>
              <a:t>GetSlowDownFactor</a:t>
            </a:r>
            <a:r>
              <a:rPr lang="en-US" b="1" kern="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kern="0" dirty="0" err="1" smtClean="0">
                <a:latin typeface="Courier New" charset="0"/>
                <a:ea typeface="Courier New" charset="0"/>
                <a:cs typeface="Courier New" charset="0"/>
              </a:rPr>
              <a:t>SetSlowDownFactor</a:t>
            </a:r>
            <a:r>
              <a:rPr lang="en-US" sz="2400" kern="0" dirty="0" smtClean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kern="0" dirty="0" smtClean="0">
                <a:latin typeface="Calibri" charset="0"/>
                <a:ea typeface="Calibri" charset="0"/>
                <a:cs typeface="Calibri" charset="0"/>
              </a:rPr>
              <a:t>Exactly one constructor which takes two integer parameters for setting </a:t>
            </a:r>
            <a:r>
              <a:rPr lang="en-US" sz="2400" b="1" kern="0" dirty="0" err="1" smtClean="0">
                <a:latin typeface="Courier New" charset="0"/>
                <a:ea typeface="Courier New" charset="0"/>
                <a:cs typeface="Courier New" charset="0"/>
              </a:rPr>
              <a:t>m_flops</a:t>
            </a:r>
            <a:r>
              <a:rPr lang="en-US" sz="2400" kern="0" dirty="0" smtClean="0">
                <a:latin typeface="Calibri" charset="0"/>
                <a:ea typeface="Calibri" charset="0"/>
                <a:cs typeface="Calibri" charset="0"/>
              </a:rPr>
              <a:t> (in base class) and </a:t>
            </a:r>
            <a:r>
              <a:rPr lang="en-US" sz="2400" b="1" kern="0" dirty="0" err="1" smtClean="0">
                <a:latin typeface="Courier New" charset="0"/>
                <a:ea typeface="Courier New" charset="0"/>
                <a:cs typeface="Courier New" charset="0"/>
              </a:rPr>
              <a:t>m_slowDownFactor</a:t>
            </a:r>
            <a:r>
              <a:rPr lang="en-US" sz="2400" kern="0" dirty="0" smtClean="0">
                <a:latin typeface="Calibri" charset="0"/>
                <a:ea typeface="Calibri" charset="0"/>
                <a:cs typeface="Calibri" charset="0"/>
              </a:rPr>
              <a:t> (in child class)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kern="0" dirty="0" smtClean="0">
                <a:latin typeface="Calibri" charset="0"/>
                <a:ea typeface="Calibri" charset="0"/>
                <a:cs typeface="Calibri" charset="0"/>
              </a:rPr>
              <a:t>One new </a:t>
            </a:r>
            <a:r>
              <a:rPr lang="en-US" sz="2400" u="sng" kern="0" dirty="0" smtClean="0">
                <a:latin typeface="Calibri" charset="0"/>
                <a:ea typeface="Calibri" charset="0"/>
                <a:cs typeface="Calibri" charset="0"/>
              </a:rPr>
              <a:t>overloading</a:t>
            </a:r>
            <a:r>
              <a:rPr lang="en-US" sz="2400" kern="0" dirty="0" smtClean="0">
                <a:latin typeface="Calibri" charset="0"/>
                <a:ea typeface="Calibri" charset="0"/>
                <a:cs typeface="Calibri" charset="0"/>
              </a:rPr>
              <a:t> procedure</a:t>
            </a:r>
            <a:br>
              <a:rPr lang="en-US" sz="2400" kern="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2400" b="1" kern="0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b="1" kern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kern="0" dirty="0" err="1" smtClean="0">
                <a:latin typeface="Courier New" charset="0"/>
                <a:ea typeface="Courier New" charset="0"/>
                <a:cs typeface="Courier New" charset="0"/>
              </a:rPr>
              <a:t>GetFlops</a:t>
            </a:r>
            <a:r>
              <a:rPr lang="en-US" sz="2400" b="1" kern="0" dirty="0" smtClean="0">
                <a:latin typeface="Courier New" charset="0"/>
                <a:ea typeface="Courier New" charset="0"/>
                <a:cs typeface="Courier New" charset="0"/>
              </a:rPr>
              <a:t>( </a:t>
            </a:r>
            <a:r>
              <a:rPr lang="en-US" sz="2400" b="1" kern="0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b="1" kern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kern="0" dirty="0" err="1" smtClean="0">
                <a:latin typeface="Courier New" charset="0"/>
                <a:ea typeface="Courier New" charset="0"/>
                <a:cs typeface="Courier New" charset="0"/>
              </a:rPr>
              <a:t>batteryMode</a:t>
            </a:r>
            <a:r>
              <a:rPr lang="en-US" sz="2400" b="1" kern="0" dirty="0" smtClean="0">
                <a:latin typeface="Courier New" charset="0"/>
                <a:ea typeface="Courier New" charset="0"/>
                <a:cs typeface="Courier New" charset="0"/>
              </a:rPr>
              <a:t> )</a:t>
            </a:r>
            <a:endParaRPr lang="en-US" sz="2400" b="1" kern="0" dirty="0">
              <a:latin typeface="Courier New" charset="0"/>
              <a:ea typeface="Courier New" charset="0"/>
              <a:cs typeface="Courier New" charset="0"/>
            </a:endParaRPr>
          </a:p>
          <a:p>
            <a:pPr marL="1371600" lvl="2" indent="-457200">
              <a:buFont typeface="Arial" charset="0"/>
              <a:buChar char="•"/>
            </a:pPr>
            <a:r>
              <a:rPr lang="en-US" sz="2400" kern="0" dirty="0" smtClean="0">
                <a:latin typeface="Calibri" charset="0"/>
                <a:ea typeface="Calibri" charset="0"/>
                <a:cs typeface="Calibri" charset="0"/>
              </a:rPr>
              <a:t>if </a:t>
            </a:r>
            <a:r>
              <a:rPr lang="en-US" sz="2400" b="1" kern="0" dirty="0" err="1" smtClean="0">
                <a:latin typeface="Courier New" charset="0"/>
                <a:ea typeface="Courier New" charset="0"/>
                <a:cs typeface="Courier New" charset="0"/>
              </a:rPr>
              <a:t>batteryMode</a:t>
            </a:r>
            <a:r>
              <a:rPr lang="en-US" sz="2400" b="1" kern="0" dirty="0" smtClean="0">
                <a:latin typeface="Courier New" charset="0"/>
                <a:ea typeface="Courier New" charset="0"/>
                <a:cs typeface="Courier New" charset="0"/>
              </a:rPr>
              <a:t> = 0</a:t>
            </a:r>
            <a:r>
              <a:rPr lang="en-US" sz="2400" kern="0" dirty="0" smtClean="0">
                <a:latin typeface="Calibri" charset="0"/>
                <a:ea typeface="Calibri" charset="0"/>
                <a:cs typeface="Calibri" charset="0"/>
              </a:rPr>
              <a:t>, the laptop is powered and flops is equal to the original value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2400" kern="0" dirty="0" smtClean="0">
                <a:latin typeface="Calibri" charset="0"/>
                <a:ea typeface="Calibri" charset="0"/>
                <a:cs typeface="Calibri" charset="0"/>
              </a:rPr>
              <a:t>If </a:t>
            </a:r>
            <a:r>
              <a:rPr lang="en-US" sz="2400" b="1" kern="0" dirty="0" err="1" smtClean="0">
                <a:latin typeface="Courier New" charset="0"/>
                <a:ea typeface="Courier New" charset="0"/>
                <a:cs typeface="Courier New" charset="0"/>
              </a:rPr>
              <a:t>batteryMode</a:t>
            </a:r>
            <a:r>
              <a:rPr lang="en-US" sz="2400" b="1" kern="0" dirty="0" smtClean="0">
                <a:latin typeface="Courier New" charset="0"/>
                <a:ea typeface="Courier New" charset="0"/>
                <a:cs typeface="Courier New" charset="0"/>
              </a:rPr>
              <a:t> = 1</a:t>
            </a:r>
            <a:r>
              <a:rPr lang="en-US" sz="2400" kern="0" dirty="0" smtClean="0">
                <a:latin typeface="Calibri" charset="0"/>
                <a:ea typeface="Calibri" charset="0"/>
                <a:cs typeface="Calibri" charset="0"/>
              </a:rPr>
              <a:t>, the laptop is on battery and flops is equal to </a:t>
            </a:r>
            <a:r>
              <a:rPr lang="en-US" sz="2400" b="1" kern="0" dirty="0" err="1" smtClean="0">
                <a:latin typeface="Courier New" charset="0"/>
                <a:ea typeface="Courier New" charset="0"/>
                <a:cs typeface="Courier New" charset="0"/>
              </a:rPr>
              <a:t>m_flops</a:t>
            </a:r>
            <a:r>
              <a:rPr lang="en-US" sz="2400" b="1" kern="0" dirty="0" smtClean="0">
                <a:latin typeface="Courier New" charset="0"/>
                <a:ea typeface="Courier New" charset="0"/>
                <a:cs typeface="Courier New" charset="0"/>
              </a:rPr>
              <a:t> / </a:t>
            </a:r>
            <a:r>
              <a:rPr lang="en-US" sz="2400" b="1" kern="0" dirty="0" err="1" smtClean="0">
                <a:latin typeface="Courier New" charset="0"/>
                <a:ea typeface="Courier New" charset="0"/>
                <a:cs typeface="Courier New" charset="0"/>
              </a:rPr>
              <a:t>m_slowDownFactor</a:t>
            </a:r>
            <a:endParaRPr lang="en-US" sz="2400" b="1" kern="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28800" y="381000"/>
            <a:ext cx="5635244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b="1" kern="0" dirty="0" smtClean="0"/>
              <a:t>Implement class Laptop</a:t>
            </a:r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46108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25367" y="1522622"/>
            <a:ext cx="8403841" cy="4191921"/>
            <a:chOff x="425366" y="665371"/>
            <a:chExt cx="8403841" cy="419192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66" y="742492"/>
              <a:ext cx="8328660" cy="411480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3249477" y="665371"/>
              <a:ext cx="11520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  <a:latin typeface="+mj-ea"/>
                  <a:ea typeface="+mj-ea"/>
                </a:rPr>
                <a:t>子类</a:t>
              </a:r>
              <a:r>
                <a:rPr lang="en-US" altLang="zh-CN" sz="2000" dirty="0">
                  <a:solidFill>
                    <a:srgbClr val="FF0000"/>
                  </a:solidFill>
                  <a:latin typeface="+mj-ea"/>
                  <a:ea typeface="+mj-ea"/>
                </a:rPr>
                <a:t>1</a:t>
              </a:r>
              <a:endParaRPr lang="zh-CN" altLang="en-US" sz="200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22888" y="780082"/>
              <a:ext cx="810119" cy="19631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718088" y="1720312"/>
              <a:ext cx="3130657" cy="180813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141467" y="1610663"/>
              <a:ext cx="3378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B0F0"/>
                  </a:solidFill>
                  <a:latin typeface="+mj-ea"/>
                  <a:ea typeface="+mj-ea"/>
                </a:rPr>
                <a:t> 构造函数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671593" y="3543948"/>
              <a:ext cx="4561668" cy="185978"/>
            </a:xfrm>
            <a:prstGeom prst="rect">
              <a:avLst/>
            </a:prstGeom>
            <a:noFill/>
            <a:ln w="19050">
              <a:solidFill>
                <a:srgbClr val="C12F97"/>
              </a:solidFill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肘形连接符 12"/>
            <p:cNvCxnSpPr/>
            <p:nvPr/>
          </p:nvCxnSpPr>
          <p:spPr>
            <a:xfrm rot="5400000" flipH="1" flipV="1">
              <a:off x="5219618" y="3293255"/>
              <a:ext cx="394084" cy="281553"/>
            </a:xfrm>
            <a:prstGeom prst="bentConnector3">
              <a:avLst>
                <a:gd name="adj1" fmla="val 1496"/>
              </a:avLst>
            </a:prstGeom>
            <a:ln w="19050">
              <a:solidFill>
                <a:srgbClr val="C12F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3482292" y="2859875"/>
              <a:ext cx="5346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C12F97"/>
                  </a:solidFill>
                  <a:latin typeface="+mj-ea"/>
                  <a:ea typeface="+mj-ea"/>
                </a:rPr>
                <a:t>重写</a:t>
              </a:r>
              <a:r>
                <a:rPr lang="en-US" altLang="zh-CN" sz="1600" dirty="0">
                  <a:solidFill>
                    <a:srgbClr val="C12F97"/>
                  </a:solidFill>
                  <a:latin typeface="+mj-ea"/>
                  <a:ea typeface="+mj-ea"/>
                </a:rPr>
                <a:t>(override)</a:t>
              </a:r>
              <a:r>
                <a:rPr lang="zh-CN" altLang="en-US" sz="1600" dirty="0">
                  <a:solidFill>
                    <a:srgbClr val="C12F97"/>
                  </a:solidFill>
                  <a:latin typeface="+mj-ea"/>
                  <a:ea typeface="+mj-ea"/>
                </a:rPr>
                <a:t>父类的成员函数 </a:t>
              </a:r>
              <a:r>
                <a:rPr lang="en-US" altLang="zh-CN" sz="1600" dirty="0">
                  <a:solidFill>
                    <a:srgbClr val="C12F97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 </a:t>
              </a:r>
              <a:r>
                <a:rPr lang="zh-CN" altLang="en-US" sz="1600" dirty="0">
                  <a:solidFill>
                    <a:srgbClr val="C12F97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多态</a:t>
              </a:r>
              <a:r>
                <a:rPr lang="en-US" altLang="zh-CN" sz="1600" dirty="0">
                  <a:solidFill>
                    <a:srgbClr val="C12F97"/>
                  </a:solidFill>
                  <a:latin typeface="+mj-ea"/>
                  <a:ea typeface="+mj-ea"/>
                </a:rPr>
                <a:t>(polymorphism)</a:t>
              </a:r>
              <a:endParaRPr lang="zh-CN" altLang="en-US" sz="1600" dirty="0">
                <a:solidFill>
                  <a:srgbClr val="C12F97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56175" y="999401"/>
            <a:ext cx="8573032" cy="461665"/>
            <a:chOff x="256175" y="142150"/>
            <a:chExt cx="8573032" cy="46166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350185" y="603815"/>
              <a:ext cx="8479022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utoShape 18" descr="âgithubâçå¾çæç´¢ç»æ"/>
            <p:cNvSpPr>
              <a:spLocks noChangeAspect="1" noChangeArrowheads="1"/>
            </p:cNvSpPr>
            <p:nvPr/>
          </p:nvSpPr>
          <p:spPr bwMode="auto">
            <a:xfrm>
              <a:off x="460375" y="160337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文本框 5"/>
            <p:cNvSpPr txBox="1">
              <a:spLocks noChangeArrowheads="1"/>
            </p:cNvSpPr>
            <p:nvPr/>
          </p:nvSpPr>
          <p:spPr bwMode="auto">
            <a:xfrm>
              <a:off x="256175" y="142150"/>
              <a:ext cx="43158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dirty="0">
                  <a:solidFill>
                    <a:schemeClr val="accent1"/>
                  </a:solidFill>
                  <a:latin typeface="Calibri" panose="020F0502020204030204" pitchFamily="34" charset="0"/>
                  <a:ea typeface="方正兰亭黑_GBK"/>
                  <a:cs typeface="Calibri" panose="020F0502020204030204" pitchFamily="34" charset="0"/>
                </a:rPr>
                <a:t>P. 0 – OOP</a:t>
              </a:r>
              <a:r>
                <a:rPr lang="zh-CN" altLang="en-US" sz="2400" b="1" dirty="0">
                  <a:solidFill>
                    <a:schemeClr val="accent1"/>
                  </a:solidFill>
                  <a:latin typeface="Calibri" panose="020F0502020204030204" pitchFamily="34" charset="0"/>
                  <a:ea typeface="方正兰亭黑_GBK"/>
                  <a:cs typeface="Calibri" panose="020F0502020204030204" pitchFamily="34" charset="0"/>
                </a:rPr>
                <a:t>的封装、继承和多态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77649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1594"/>
            <a:ext cx="5145659" cy="677108"/>
          </a:xfrm>
        </p:spPr>
        <p:txBody>
          <a:bodyPr/>
          <a:lstStyle/>
          <a:p>
            <a:r>
              <a:rPr lang="en-US" b="1" dirty="0" smtClean="0"/>
              <a:t>Test class Laptop</a:t>
            </a:r>
            <a:endParaRPr lang="en-US" b="1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28600" y="1295400"/>
            <a:ext cx="8686800" cy="4985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000" b="1" i="0">
                <a:solidFill>
                  <a:srgbClr val="C00000"/>
                </a:solidFill>
                <a:latin typeface="Courier New"/>
                <a:ea typeface="+mn-ea"/>
                <a:cs typeface="Courier New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Test your Laptop class using a new </a:t>
            </a:r>
            <a:r>
              <a:rPr lang="en-US" b="0" kern="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main.cpp</a:t>
            </a:r>
            <a:r>
              <a:rPr lang="en-US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file which contains</a:t>
            </a:r>
            <a:br>
              <a:rPr lang="en-US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1800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#include</a:t>
            </a:r>
            <a:r>
              <a:rPr lang="en-US" sz="18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&lt;</a:t>
            </a:r>
            <a:r>
              <a:rPr lang="en-US" sz="1800" kern="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stdlib.h</a:t>
            </a: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include</a:t>
            </a:r>
            <a:r>
              <a:rPr lang="en-US" sz="18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&lt;</a:t>
            </a:r>
            <a:r>
              <a:rPr lang="en-US" sz="1800" kern="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stdio.h</a:t>
            </a: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include</a:t>
            </a:r>
            <a:r>
              <a:rPr lang="en-US" sz="18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"</a:t>
            </a:r>
            <a:r>
              <a:rPr lang="en-US" sz="1800" kern="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Computer.hpp</a:t>
            </a: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”</a:t>
            </a:r>
            <a:b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include</a:t>
            </a:r>
            <a:r>
              <a:rPr lang="en-US" sz="18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"</a:t>
            </a:r>
            <a:r>
              <a:rPr lang="en-US" sz="1800" kern="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Screen.hpp</a:t>
            </a: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”</a:t>
            </a:r>
            <a:b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include</a:t>
            </a:r>
            <a:r>
              <a:rPr lang="en-US" sz="18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"</a:t>
            </a:r>
            <a:r>
              <a:rPr lang="en-US" sz="1800" kern="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Laptop.hpp</a:t>
            </a: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”</a:t>
            </a:r>
            <a:b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main() </a:t>
            </a: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800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Laptop</a:t>
            </a:r>
            <a:r>
              <a:rPr lang="en-US" sz="18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myLaptop</a:t>
            </a:r>
            <a:r>
              <a:rPr lang="en-US" sz="18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( 1000, 2 </a:t>
            </a: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800" kern="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18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 </a:t>
            </a:r>
            <a:r>
              <a:rPr lang="en-US" sz="1800" kern="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"In powered mode, my laptop has %d flops\n</a:t>
            </a:r>
            <a:r>
              <a:rPr lang="en-US" sz="1800" kern="0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  <a:b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800" kern="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myLaptop.GetFlops</a:t>
            </a:r>
            <a:r>
              <a:rPr lang="en-US" sz="18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(0) </a:t>
            </a: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800" kern="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18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 </a:t>
            </a:r>
            <a:r>
              <a:rPr lang="en-US" sz="1800" kern="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"In battery mode, my laptop has %d flops\n</a:t>
            </a:r>
            <a:r>
              <a:rPr lang="en-US" sz="1800" kern="0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  <a:b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800" kern="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myLaptop.GetFlops</a:t>
            </a:r>
            <a:r>
              <a:rPr lang="en-US" sz="18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(1) </a:t>
            </a: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800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18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0</a:t>
            </a: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4225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1594"/>
            <a:ext cx="5145659" cy="677108"/>
          </a:xfrm>
        </p:spPr>
        <p:txBody>
          <a:bodyPr/>
          <a:lstStyle/>
          <a:p>
            <a:r>
              <a:rPr lang="en-US" b="1" dirty="0" smtClean="0"/>
              <a:t>Test class </a:t>
            </a:r>
            <a:r>
              <a:rPr lang="en-US" altLang="zh-CN" b="1" dirty="0"/>
              <a:t>Laptop</a:t>
            </a:r>
            <a:endParaRPr lang="en-US" b="1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28600" y="1295400"/>
            <a:ext cx="8686800" cy="38472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000" b="1" i="0">
                <a:solidFill>
                  <a:srgbClr val="C00000"/>
                </a:solidFill>
                <a:latin typeface="Courier New"/>
                <a:ea typeface="+mn-ea"/>
                <a:cs typeface="Courier New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sz="2400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Try to compile using the command</a:t>
            </a:r>
            <a:br>
              <a:rPr lang="en-US" sz="2400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g++ </a:t>
            </a:r>
            <a:r>
              <a:rPr lang="en-US" sz="1800" kern="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Screen.cpp</a:t>
            </a: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Computer.cpp</a:t>
            </a: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Laptop.cpp</a:t>
            </a: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main.cpp</a:t>
            </a: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–o main</a:t>
            </a:r>
          </a:p>
          <a:p>
            <a:pPr marL="457200" indent="-457200">
              <a:buFont typeface="Arial" charset="0"/>
              <a:buChar char="•"/>
            </a:pPr>
            <a:endParaRPr lang="en-US" sz="2400" kern="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400" kern="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Questions: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200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What are the problems that you ran into?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200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How can we use an initializer list to construct the members of the parent class?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200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By overloading the </a:t>
            </a:r>
            <a:r>
              <a:rPr lang="en-US" sz="2200" b="0" kern="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GetFlops</a:t>
            </a:r>
            <a:r>
              <a:rPr lang="en-US" sz="2200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procedure, can we still access the original </a:t>
            </a:r>
            <a:r>
              <a:rPr lang="en-US" sz="2200" b="0" kern="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GetFlops</a:t>
            </a:r>
            <a:r>
              <a:rPr lang="en-US" sz="2200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from the base class?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200" kern="0" dirty="0" smtClean="0">
                <a:latin typeface="Calibri" charset="0"/>
                <a:ea typeface="Calibri" charset="0"/>
                <a:cs typeface="Calibri" charset="0"/>
              </a:rPr>
              <a:t>How to solve the problem?</a:t>
            </a:r>
            <a:endParaRPr lang="en-US" sz="2200" b="0" kern="0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134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5638800" cy="1354217"/>
          </a:xfrm>
        </p:spPr>
        <p:txBody>
          <a:bodyPr/>
          <a:lstStyle/>
          <a:p>
            <a:pPr algn="ctr"/>
            <a:r>
              <a:rPr lang="en-US" b="1" dirty="0" smtClean="0"/>
              <a:t>Problem 4</a:t>
            </a:r>
            <a:br>
              <a:rPr lang="en-US" b="1" dirty="0" smtClean="0"/>
            </a:br>
            <a:r>
              <a:rPr lang="en-US" b="1" dirty="0" smtClean="0">
                <a:solidFill>
                  <a:srgbClr val="0432FF"/>
                </a:solidFill>
              </a:rPr>
              <a:t>Complex inheritance</a:t>
            </a:r>
            <a:endParaRPr lang="en-US" b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30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459878"/>
            <a:ext cx="42672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-5" dirty="0" smtClean="0"/>
              <a:t>Diamond problem</a:t>
            </a:r>
            <a:endParaRPr b="1" spc="-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048000"/>
            <a:ext cx="5981700" cy="3515561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35940" y="1496310"/>
            <a:ext cx="7204075" cy="461665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b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Originates from </a:t>
            </a:r>
            <a:r>
              <a:rPr lang="en-US" b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multiple inheritance</a:t>
            </a:r>
            <a:endParaRPr lang="en-US" b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90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0"/>
            <a:ext cx="3955287" cy="697230"/>
          </a:xfrm>
        </p:spPr>
        <p:txBody>
          <a:bodyPr/>
          <a:lstStyle/>
          <a:p>
            <a:pPr algn="ctr"/>
            <a:r>
              <a:rPr lang="en-US" b="1" smtClean="0"/>
              <a:t>Example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52400"/>
            <a:ext cx="7620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#include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&lt;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iostream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 smtClean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LivingThing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200" b="1" dirty="0" smtClean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breathe() 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b="1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"I'm </a:t>
            </a:r>
            <a:r>
              <a:rPr lang="en-US" sz="12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breathing as a living thing</a:t>
            </a:r>
            <a:r>
              <a:rPr lang="en-US" sz="1200" b="1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.\n”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 smtClean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Animal : </a:t>
            </a:r>
            <a:r>
              <a:rPr lang="en-US" sz="1200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LivingThing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200" b="1" dirty="0" smtClean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breathe() 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b="1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"I'm </a:t>
            </a:r>
            <a:r>
              <a:rPr lang="en-US" sz="12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breathing as an animal</a:t>
            </a:r>
            <a:r>
              <a:rPr lang="en-US" sz="1200" b="1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.\n”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 smtClean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Reptile : </a:t>
            </a:r>
            <a:r>
              <a:rPr lang="en-US" sz="1200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LivingThing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200" b="1" dirty="0" smtClean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breathe() 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b="1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"I'm </a:t>
            </a:r>
            <a:r>
              <a:rPr lang="en-US" sz="12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breathing as a reptile</a:t>
            </a:r>
            <a:r>
              <a:rPr lang="en-US" sz="1200" b="1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.\n”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 smtClean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Snake : </a:t>
            </a:r>
            <a:r>
              <a:rPr lang="en-US" sz="1200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Animal, </a:t>
            </a:r>
            <a:r>
              <a:rPr lang="en-US" sz="1200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Reptile 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200" b="1" dirty="0" smtClean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breathe() 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b="1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"I'm </a:t>
            </a:r>
            <a:r>
              <a:rPr lang="en-US" sz="12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breathing as a snake</a:t>
            </a:r>
            <a:r>
              <a:rPr lang="en-US" sz="1200" b="1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.\n”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 err="1" smtClean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main() 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Snake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snake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snake.breathe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0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4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0"/>
            <a:ext cx="3955287" cy="697230"/>
          </a:xfrm>
        </p:spPr>
        <p:txBody>
          <a:bodyPr/>
          <a:lstStyle/>
          <a:p>
            <a:pPr algn="ctr"/>
            <a:r>
              <a:rPr lang="en-US" b="1" smtClean="0"/>
              <a:t>Example</a:t>
            </a:r>
            <a:endParaRPr lang="en-US" b="1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85800" y="1143000"/>
            <a:ext cx="7204075" cy="138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000" b="1" i="0">
                <a:solidFill>
                  <a:srgbClr val="C00000"/>
                </a:solidFill>
                <a:latin typeface="Courier New"/>
                <a:ea typeface="+mn-ea"/>
                <a:cs typeface="Courier New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Example has been added to your </a:t>
            </a:r>
            <a:r>
              <a:rPr lang="en-US" b="0" kern="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gitlab</a:t>
            </a:r>
            <a:r>
              <a:rPr lang="en-US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project repository, in a sub-folder called </a:t>
            </a:r>
            <a:r>
              <a:rPr lang="en-US" kern="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DiamondCase</a:t>
            </a:r>
            <a:endParaRPr lang="en-US" kern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9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496310"/>
            <a:ext cx="7204075" cy="46166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g++ test0.cpp -o main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00200" y="369570"/>
            <a:ext cx="60960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en-US" b="1" kern="0" dirty="0" smtClean="0"/>
              <a:t>Does </a:t>
            </a:r>
            <a:r>
              <a:rPr lang="en-US" b="1" kern="0" smtClean="0"/>
              <a:t>it compile and run?</a:t>
            </a:r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78257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90800" y="0"/>
            <a:ext cx="43434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en-US" b="1" kern="0" dirty="0" smtClean="0"/>
              <a:t>What about this?</a:t>
            </a:r>
            <a:endParaRPr lang="en-US" b="1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914400"/>
            <a:ext cx="7620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#include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&lt;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iostream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 smtClean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LivingThing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200" b="1" dirty="0" smtClean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breathe() 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b="1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"I'm </a:t>
            </a:r>
            <a:r>
              <a:rPr lang="en-US" sz="12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breathing as a living thing</a:t>
            </a:r>
            <a:r>
              <a:rPr lang="en-US" sz="1200" b="1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.\n”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 smtClean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Animal : </a:t>
            </a:r>
            <a:r>
              <a:rPr lang="en-US" sz="1200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LivingThing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200" b="1" dirty="0" smtClean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breathe() 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b="1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"I'm </a:t>
            </a:r>
            <a:r>
              <a:rPr lang="en-US" sz="12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breathing as an animal</a:t>
            </a:r>
            <a:r>
              <a:rPr lang="en-US" sz="1200" b="1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.\n”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 smtClean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Reptile : </a:t>
            </a:r>
            <a:r>
              <a:rPr lang="en-US" sz="1200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LivingThing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200" b="1" dirty="0" smtClean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breathe() 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b="1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"I'm </a:t>
            </a:r>
            <a:r>
              <a:rPr lang="en-US" sz="12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breathing as a reptile</a:t>
            </a:r>
            <a:r>
              <a:rPr lang="en-US" sz="1200" b="1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.\n”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 smtClean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Snake : </a:t>
            </a:r>
            <a:r>
              <a:rPr lang="en-US" sz="1200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Animal, </a:t>
            </a:r>
            <a:r>
              <a:rPr lang="en-US" sz="1200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Reptile 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 err="1" smtClean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main() 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Snake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snake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snake.breathe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0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27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496310"/>
            <a:ext cx="7204075" cy="46166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g++ test1.cpp -o main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8400" y="313492"/>
            <a:ext cx="43434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en-US" b="1" kern="0" dirty="0" smtClean="0"/>
              <a:t>Does it compile?</a:t>
            </a:r>
            <a:endParaRPr lang="en-US" b="1" kern="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09436" y="5715000"/>
            <a:ext cx="7204075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000" b="1" i="0">
                <a:solidFill>
                  <a:srgbClr val="C00000"/>
                </a:solidFill>
                <a:latin typeface="Courier New"/>
                <a:ea typeface="+mn-ea"/>
                <a:cs typeface="Courier New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What has happened?</a:t>
            </a:r>
            <a:endParaRPr lang="en-US" b="0" kern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98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90800" y="0"/>
            <a:ext cx="43434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en-US" b="1" kern="0" dirty="0" smtClean="0"/>
              <a:t>What about this?</a:t>
            </a:r>
            <a:endParaRPr lang="en-US" b="1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914400"/>
            <a:ext cx="7620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#include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&lt;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iostream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 smtClean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LivingThing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200" b="1" dirty="0" smtClean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breathe() 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b="1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"I'm </a:t>
            </a:r>
            <a:r>
              <a:rPr lang="en-US" sz="12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breathing as a living thing</a:t>
            </a:r>
            <a:r>
              <a:rPr lang="en-US" sz="1200" b="1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.\n”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 smtClean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Animal : </a:t>
            </a:r>
            <a:r>
              <a:rPr lang="en-US" sz="1200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LivingThing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endParaRPr lang="en-US" sz="12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 smtClean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Reptile : </a:t>
            </a:r>
            <a:r>
              <a:rPr lang="en-US" sz="1200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LivingThing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endParaRPr lang="en-US" sz="12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 smtClean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Snake : </a:t>
            </a:r>
            <a:r>
              <a:rPr lang="en-US" sz="1200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Animal, </a:t>
            </a:r>
            <a:r>
              <a:rPr lang="en-US" sz="1200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Reptile 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 err="1" smtClean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main() 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Snake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snake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snake.breathe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0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4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50185" y="1569263"/>
            <a:ext cx="8572191" cy="4475649"/>
            <a:chOff x="375836" y="667851"/>
            <a:chExt cx="8572191" cy="447564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836" y="731520"/>
              <a:ext cx="8427720" cy="441198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3285640" y="667851"/>
              <a:ext cx="11520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  <a:latin typeface="+mj-ea"/>
                  <a:ea typeface="+mj-ea"/>
                </a:rPr>
                <a:t>子类</a:t>
              </a:r>
              <a:r>
                <a:rPr lang="en-US" altLang="zh-CN" sz="2000" dirty="0">
                  <a:solidFill>
                    <a:srgbClr val="FF0000"/>
                  </a:solidFill>
                  <a:latin typeface="+mj-ea"/>
                  <a:ea typeface="+mj-ea"/>
                </a:rPr>
                <a:t>2</a:t>
              </a:r>
              <a:endParaRPr lang="zh-CN" altLang="en-US" sz="200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76760" y="2009614"/>
              <a:ext cx="2841356" cy="180813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717847" y="1899965"/>
              <a:ext cx="3378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B0F0"/>
                  </a:solidFill>
                  <a:latin typeface="+mj-ea"/>
                  <a:ea typeface="+mj-ea"/>
                </a:rPr>
                <a:t> 构造函数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02224" y="769750"/>
              <a:ext cx="773956" cy="19631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71594" y="3833250"/>
              <a:ext cx="4561668" cy="185978"/>
            </a:xfrm>
            <a:prstGeom prst="rect">
              <a:avLst/>
            </a:prstGeom>
            <a:noFill/>
            <a:ln w="19050">
              <a:solidFill>
                <a:srgbClr val="C12F97"/>
              </a:solidFill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肘形连接符 11"/>
            <p:cNvCxnSpPr/>
            <p:nvPr/>
          </p:nvCxnSpPr>
          <p:spPr>
            <a:xfrm rot="5400000" flipH="1" flipV="1">
              <a:off x="5250616" y="3588420"/>
              <a:ext cx="394084" cy="281553"/>
            </a:xfrm>
            <a:prstGeom prst="bentConnector3">
              <a:avLst>
                <a:gd name="adj1" fmla="val 1496"/>
              </a:avLst>
            </a:prstGeom>
            <a:ln w="19050">
              <a:solidFill>
                <a:srgbClr val="C12F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3601112" y="3161766"/>
              <a:ext cx="5346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C12F97"/>
                  </a:solidFill>
                  <a:latin typeface="+mj-ea"/>
                  <a:ea typeface="+mj-ea"/>
                </a:rPr>
                <a:t>重写</a:t>
              </a:r>
              <a:r>
                <a:rPr lang="en-US" altLang="zh-CN" sz="1600" dirty="0">
                  <a:solidFill>
                    <a:srgbClr val="C12F97"/>
                  </a:solidFill>
                  <a:latin typeface="+mj-ea"/>
                  <a:ea typeface="+mj-ea"/>
                </a:rPr>
                <a:t>(override)</a:t>
              </a:r>
              <a:r>
                <a:rPr lang="zh-CN" altLang="en-US" sz="1600" dirty="0">
                  <a:solidFill>
                    <a:srgbClr val="C12F97"/>
                  </a:solidFill>
                  <a:latin typeface="+mj-ea"/>
                  <a:ea typeface="+mj-ea"/>
                </a:rPr>
                <a:t>父类的成员函数 </a:t>
              </a:r>
              <a:r>
                <a:rPr lang="en-US" altLang="zh-CN" sz="1600" dirty="0">
                  <a:solidFill>
                    <a:srgbClr val="C12F97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 </a:t>
              </a:r>
              <a:r>
                <a:rPr lang="zh-CN" altLang="en-US" sz="1600" dirty="0">
                  <a:solidFill>
                    <a:srgbClr val="C12F97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多态</a:t>
              </a:r>
              <a:r>
                <a:rPr lang="en-US" altLang="zh-CN" sz="1600" dirty="0">
                  <a:solidFill>
                    <a:srgbClr val="C12F97"/>
                  </a:solidFill>
                  <a:latin typeface="+mj-ea"/>
                  <a:ea typeface="+mj-ea"/>
                </a:rPr>
                <a:t>(polymorphism)</a:t>
              </a:r>
              <a:endParaRPr lang="zh-CN" altLang="en-US" sz="1600" dirty="0">
                <a:solidFill>
                  <a:srgbClr val="C12F97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6175" y="999401"/>
            <a:ext cx="8573032" cy="461665"/>
            <a:chOff x="256175" y="142150"/>
            <a:chExt cx="8573032" cy="461665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350185" y="603815"/>
              <a:ext cx="8479022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utoShape 18" descr="âgithubâçå¾çæç´¢ç»æ"/>
            <p:cNvSpPr>
              <a:spLocks noChangeAspect="1" noChangeArrowheads="1"/>
            </p:cNvSpPr>
            <p:nvPr/>
          </p:nvSpPr>
          <p:spPr bwMode="auto">
            <a:xfrm>
              <a:off x="460375" y="160337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文本框 5"/>
            <p:cNvSpPr txBox="1">
              <a:spLocks noChangeArrowheads="1"/>
            </p:cNvSpPr>
            <p:nvPr/>
          </p:nvSpPr>
          <p:spPr bwMode="auto">
            <a:xfrm>
              <a:off x="256175" y="142150"/>
              <a:ext cx="43158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dirty="0">
                  <a:solidFill>
                    <a:schemeClr val="accent1"/>
                  </a:solidFill>
                  <a:latin typeface="Calibri" panose="020F0502020204030204" pitchFamily="34" charset="0"/>
                  <a:ea typeface="方正兰亭黑_GBK"/>
                  <a:cs typeface="Calibri" panose="020F0502020204030204" pitchFamily="34" charset="0"/>
                </a:rPr>
                <a:t>P. 0 – OOP</a:t>
              </a:r>
              <a:r>
                <a:rPr lang="zh-CN" altLang="en-US" sz="2400" b="1" dirty="0">
                  <a:solidFill>
                    <a:schemeClr val="accent1"/>
                  </a:solidFill>
                  <a:latin typeface="Calibri" panose="020F0502020204030204" pitchFamily="34" charset="0"/>
                  <a:ea typeface="方正兰亭黑_GBK"/>
                  <a:cs typeface="Calibri" panose="020F0502020204030204" pitchFamily="34" charset="0"/>
                </a:rPr>
                <a:t>的封装、继承和多态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95936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496310"/>
            <a:ext cx="7204075" cy="4616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g++ </a:t>
            </a:r>
            <a:r>
              <a:rPr lang="en-US" dirty="0" smtClean="0">
                <a:solidFill>
                  <a:schemeClr val="tx1"/>
                </a:solidFill>
              </a:rPr>
              <a:t>test2.cpp </a:t>
            </a:r>
            <a:r>
              <a:rPr lang="en-US" dirty="0">
                <a:solidFill>
                  <a:schemeClr val="tx1"/>
                </a:solidFill>
              </a:rPr>
              <a:t>-o main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8400" y="313492"/>
            <a:ext cx="43434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en-US" b="1" kern="0" dirty="0" smtClean="0"/>
              <a:t>Does it compile?</a:t>
            </a:r>
            <a:endParaRPr lang="en-US" b="1" kern="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09436" y="5715000"/>
            <a:ext cx="7204075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000" b="1" i="0">
                <a:solidFill>
                  <a:srgbClr val="C00000"/>
                </a:solidFill>
                <a:latin typeface="Courier New"/>
                <a:ea typeface="+mn-ea"/>
                <a:cs typeface="Courier New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What has happened?</a:t>
            </a:r>
            <a:endParaRPr lang="en-US" b="0" kern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9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5400" y="0"/>
            <a:ext cx="67056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en-US" b="1" kern="0" dirty="0" smtClean="0"/>
              <a:t>How to solve </a:t>
            </a:r>
            <a:r>
              <a:rPr lang="en-US" b="1" kern="0" smtClean="0"/>
              <a:t>the problem?</a:t>
            </a:r>
            <a:endParaRPr lang="en-US" b="1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463219"/>
            <a:ext cx="7620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#include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&lt;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iostream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 smtClean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LivingThing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200" b="1" dirty="0" smtClean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breathe() 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b="1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"I'm </a:t>
            </a:r>
            <a:r>
              <a:rPr lang="en-US" sz="12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breathing as a living thing</a:t>
            </a:r>
            <a:r>
              <a:rPr lang="en-US" sz="1200" b="1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.\n”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 smtClean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Animal : </a:t>
            </a:r>
            <a:r>
              <a:rPr lang="en-US" sz="1200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 smtClean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virtual </a:t>
            </a:r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LivingThing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endParaRPr lang="en-US" sz="12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 smtClean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Reptile : </a:t>
            </a:r>
            <a:r>
              <a:rPr lang="en-US" sz="1200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 smtClean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virtual </a:t>
            </a:r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LivingThing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endParaRPr lang="en-US" sz="12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 smtClean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Snake : </a:t>
            </a:r>
            <a:r>
              <a:rPr lang="en-US" sz="1200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Animal, </a:t>
            </a:r>
            <a:r>
              <a:rPr lang="en-US" sz="1200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Reptile 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 err="1" smtClean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main() 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Snake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snake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snake.breathe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0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325624" y="3691128"/>
            <a:ext cx="1219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9800" y="2971800"/>
            <a:ext cx="1219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9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2410869"/>
            <a:ext cx="7703866" cy="271284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256175" y="999401"/>
            <a:ext cx="8573032" cy="461665"/>
            <a:chOff x="256175" y="142150"/>
            <a:chExt cx="8573032" cy="461665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50185" y="603815"/>
              <a:ext cx="8479022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utoShape 18" descr="âgithubâçå¾çæç´¢ç»æ"/>
            <p:cNvSpPr>
              <a:spLocks noChangeAspect="1" noChangeArrowheads="1"/>
            </p:cNvSpPr>
            <p:nvPr/>
          </p:nvSpPr>
          <p:spPr bwMode="auto">
            <a:xfrm>
              <a:off x="460375" y="160337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文本框 5"/>
            <p:cNvSpPr txBox="1">
              <a:spLocks noChangeArrowheads="1"/>
            </p:cNvSpPr>
            <p:nvPr/>
          </p:nvSpPr>
          <p:spPr bwMode="auto">
            <a:xfrm>
              <a:off x="256175" y="142150"/>
              <a:ext cx="24498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dirty="0">
                  <a:solidFill>
                    <a:schemeClr val="accent1"/>
                  </a:solidFill>
                  <a:latin typeface="Calibri" panose="020F0502020204030204" pitchFamily="34" charset="0"/>
                  <a:ea typeface="方正兰亭黑_GBK"/>
                  <a:cs typeface="Calibri" panose="020F0502020204030204" pitchFamily="34" charset="0"/>
                </a:rPr>
                <a:t>P. 0 – OOP</a:t>
              </a:r>
              <a:r>
                <a:rPr lang="zh-CN" altLang="en-US" sz="2400" b="1" dirty="0">
                  <a:solidFill>
                    <a:schemeClr val="accent1"/>
                  </a:solidFill>
                  <a:latin typeface="Calibri" panose="020F0502020204030204" pitchFamily="34" charset="0"/>
                  <a:ea typeface="方正兰亭黑_GBK"/>
                  <a:cs typeface="Calibri" panose="020F0502020204030204" pitchFamily="34" charset="0"/>
                </a:rPr>
                <a:t>的</a:t>
              </a:r>
              <a:r>
                <a:rPr lang="en-US" altLang="zh-CN" sz="2400" b="1" dirty="0">
                  <a:solidFill>
                    <a:schemeClr val="accent1"/>
                  </a:solidFill>
                  <a:latin typeface="Calibri" panose="020F0502020204030204" pitchFamily="34" charset="0"/>
                  <a:ea typeface="方正兰亭黑_GBK"/>
                  <a:cs typeface="Calibri" panose="020F0502020204030204" pitchFamily="34" charset="0"/>
                </a:rPr>
                <a:t>UML</a:t>
              </a:r>
              <a:endParaRPr lang="zh-CN" alt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76214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1876" y="1981200"/>
            <a:ext cx="6851523" cy="13805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b="1" spc="-5" dirty="0" smtClean="0">
                <a:latin typeface="Calibri"/>
                <a:cs typeface="Calibri"/>
              </a:rPr>
              <a:t>CS100</a:t>
            </a:r>
          </a:p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b="1" spc="-5" dirty="0" smtClean="0">
                <a:latin typeface="Calibri"/>
                <a:cs typeface="Calibri"/>
              </a:rPr>
              <a:t>Introduction to Programming</a:t>
            </a:r>
            <a:endParaRPr sz="4400" b="1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4176" y="3690748"/>
            <a:ext cx="7760335" cy="17856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5445" algn="ctr">
              <a:lnSpc>
                <a:spcPct val="120000"/>
              </a:lnSpc>
              <a:spcBef>
                <a:spcPts val="100"/>
              </a:spcBef>
            </a:pPr>
            <a:r>
              <a:rPr lang="en-US" sz="3200" b="1" spc="-10" dirty="0" smtClean="0">
                <a:solidFill>
                  <a:srgbClr val="0433FF"/>
                </a:solidFill>
                <a:latin typeface="Calibri"/>
                <a:cs typeface="Calibri"/>
              </a:rPr>
              <a:t>Tutorial 5: Composition,</a:t>
            </a:r>
            <a:br>
              <a:rPr lang="en-US" sz="3200" b="1" spc="-10" dirty="0" smtClean="0">
                <a:solidFill>
                  <a:srgbClr val="0433FF"/>
                </a:solidFill>
                <a:latin typeface="Calibri"/>
                <a:cs typeface="Calibri"/>
              </a:rPr>
            </a:br>
            <a:r>
              <a:rPr lang="en-US" sz="3200" b="1" spc="-10" dirty="0" smtClean="0">
                <a:solidFill>
                  <a:srgbClr val="0433FF"/>
                </a:solidFill>
                <a:latin typeface="Calibri"/>
                <a:cs typeface="Calibri"/>
              </a:rPr>
              <a:t>Initializer lists, include guards,</a:t>
            </a:r>
            <a:br>
              <a:rPr lang="en-US" sz="3200" b="1" spc="-10" dirty="0" smtClean="0">
                <a:solidFill>
                  <a:srgbClr val="0433FF"/>
                </a:solidFill>
                <a:latin typeface="Calibri"/>
                <a:cs typeface="Calibri"/>
              </a:rPr>
            </a:br>
            <a:r>
              <a:rPr lang="en-US" sz="3200" b="1" spc="-10" dirty="0" smtClean="0">
                <a:solidFill>
                  <a:srgbClr val="0433FF"/>
                </a:solidFill>
                <a:latin typeface="Calibri"/>
                <a:cs typeface="Calibri"/>
              </a:rPr>
              <a:t>and </a:t>
            </a:r>
            <a:r>
              <a:rPr lang="en-US" sz="3200" b="1" spc="-10" dirty="0">
                <a:solidFill>
                  <a:srgbClr val="0433FF"/>
                </a:solidFill>
                <a:latin typeface="Calibri"/>
                <a:cs typeface="Calibri"/>
              </a:rPr>
              <a:t>i</a:t>
            </a:r>
            <a:r>
              <a:rPr lang="en-US" sz="3200" b="1" spc="-10" dirty="0" smtClean="0">
                <a:solidFill>
                  <a:srgbClr val="0433FF"/>
                </a:solidFill>
                <a:latin typeface="Calibri"/>
                <a:cs typeface="Calibri"/>
              </a:rPr>
              <a:t>nheritance</a:t>
            </a:r>
            <a:endParaRPr sz="3200" b="1" dirty="0">
              <a:solidFill>
                <a:srgbClr val="0433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07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305800" cy="1354217"/>
          </a:xfrm>
        </p:spPr>
        <p:txBody>
          <a:bodyPr/>
          <a:lstStyle/>
          <a:p>
            <a:pPr algn="ctr"/>
            <a:r>
              <a:rPr lang="en-US" b="1" dirty="0" smtClean="0"/>
              <a:t>Problem 1</a:t>
            </a:r>
            <a:br>
              <a:rPr lang="en-US" b="1" dirty="0" smtClean="0"/>
            </a:br>
            <a:r>
              <a:rPr lang="en-US" b="1" dirty="0" smtClean="0">
                <a:solidFill>
                  <a:srgbClr val="0432FF"/>
                </a:solidFill>
              </a:rPr>
              <a:t>Basic implementation of a class</a:t>
            </a:r>
            <a:endParaRPr lang="en-US" b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2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1594"/>
            <a:ext cx="6168644" cy="1354217"/>
          </a:xfrm>
        </p:spPr>
        <p:txBody>
          <a:bodyPr/>
          <a:lstStyle/>
          <a:p>
            <a:pPr algn="ctr"/>
            <a:r>
              <a:rPr lang="en-US" b="1" smtClean="0"/>
              <a:t>Implement class Screen</a:t>
            </a:r>
            <a:endParaRPr lang="en-US" b="1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09600" y="1371600"/>
            <a:ext cx="7848600" cy="5139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000" b="1" i="0">
                <a:solidFill>
                  <a:srgbClr val="C00000"/>
                </a:solidFill>
                <a:latin typeface="Courier New"/>
                <a:ea typeface="+mn-ea"/>
                <a:cs typeface="Courier New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The private member variables are</a:t>
            </a:r>
            <a:br>
              <a:rPr lang="en-US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200" b="1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200" b="1" kern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b="1" kern="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m_width</a:t>
            </a:r>
            <a:r>
              <a:rPr lang="en-US" sz="22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2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2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200" b="1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200" b="1" kern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b="1" kern="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m_height</a:t>
            </a:r>
            <a:endParaRPr lang="en-US" b="0" kern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The public interface has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kern="0" dirty="0" smtClean="0">
                <a:latin typeface="Calibri" charset="0"/>
                <a:ea typeface="Calibri" charset="0"/>
                <a:cs typeface="Calibri" charset="0"/>
              </a:rPr>
              <a:t>One accessor/</a:t>
            </a:r>
            <a:r>
              <a:rPr lang="en-US" sz="2400" kern="0" dirty="0" err="1" smtClean="0">
                <a:latin typeface="Calibri" charset="0"/>
                <a:ea typeface="Calibri" charset="0"/>
                <a:cs typeface="Calibri" charset="0"/>
              </a:rPr>
              <a:t>mutator</a:t>
            </a:r>
            <a:r>
              <a:rPr lang="en-US" sz="2400" kern="0" dirty="0" smtClean="0">
                <a:latin typeface="Calibri" charset="0"/>
                <a:ea typeface="Calibri" charset="0"/>
                <a:cs typeface="Calibri" charset="0"/>
              </a:rPr>
              <a:t> procedure for each member variable (</a:t>
            </a:r>
            <a:r>
              <a:rPr lang="en-US" b="1" kern="0" dirty="0" err="1" smtClean="0">
                <a:latin typeface="Courier New" charset="0"/>
                <a:ea typeface="Courier New" charset="0"/>
                <a:cs typeface="Courier New" charset="0"/>
              </a:rPr>
              <a:t>GetWidth</a:t>
            </a:r>
            <a:r>
              <a:rPr lang="en-US" b="1" kern="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kern="0" dirty="0" err="1" smtClean="0">
                <a:latin typeface="Courier New" charset="0"/>
                <a:ea typeface="Courier New" charset="0"/>
                <a:cs typeface="Courier New" charset="0"/>
              </a:rPr>
              <a:t>SetWidth</a:t>
            </a:r>
            <a:r>
              <a:rPr lang="en-US" b="1" kern="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kern="0" dirty="0" err="1" smtClean="0">
                <a:latin typeface="Courier New" charset="0"/>
                <a:ea typeface="Courier New" charset="0"/>
                <a:cs typeface="Courier New" charset="0"/>
              </a:rPr>
              <a:t>GetHeight</a:t>
            </a:r>
            <a:r>
              <a:rPr lang="en-US" b="1" kern="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kern="0" dirty="0" err="1" smtClean="0">
                <a:latin typeface="Courier New" charset="0"/>
                <a:ea typeface="Courier New" charset="0"/>
                <a:cs typeface="Courier New" charset="0"/>
              </a:rPr>
              <a:t>SetHeight</a:t>
            </a:r>
            <a:r>
              <a:rPr lang="en-US" sz="2400" kern="0" dirty="0" smtClean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kern="0" dirty="0" smtClean="0">
                <a:latin typeface="Calibri" charset="0"/>
                <a:ea typeface="Calibri" charset="0"/>
                <a:cs typeface="Calibri" charset="0"/>
              </a:rPr>
              <a:t>Exactly one constructor which takes two integer parameters to give initial values to the width and height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One addition procedure to return the number of pixels on the screen (</a:t>
            </a:r>
            <a:r>
              <a:rPr lang="en-US" sz="2400" b="1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b="1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kern="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GetNumberPixels</a:t>
            </a:r>
            <a:r>
              <a:rPr lang="en-US" sz="2400" b="1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sz="2400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kern="0" dirty="0" smtClean="0">
                <a:latin typeface="Calibri" charset="0"/>
                <a:ea typeface="Calibri" charset="0"/>
                <a:cs typeface="Calibri" charset="0"/>
              </a:rPr>
              <a:t>Note: The number of pixels is equal to width * height</a:t>
            </a:r>
          </a:p>
          <a:p>
            <a:pPr marL="457200" indent="-457200">
              <a:buFont typeface="Arial" charset="0"/>
              <a:buChar char="•"/>
            </a:pPr>
            <a:r>
              <a:rPr lang="en-US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Separate the declaration and implementation into 2 files called </a:t>
            </a:r>
            <a:r>
              <a:rPr lang="en-US" b="0" kern="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Screen.cpp</a:t>
            </a:r>
            <a:r>
              <a:rPr lang="en-US" b="0" kern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/ </a:t>
            </a:r>
            <a:r>
              <a:rPr lang="en-US" b="0" kern="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Screen.hpp</a:t>
            </a:r>
            <a:endParaRPr lang="en-US" b="0" kern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10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00200" y="457200"/>
            <a:ext cx="6168644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en-US" b="1" kern="0" dirty="0" smtClean="0"/>
              <a:t>Test class Screen</a:t>
            </a:r>
            <a:endParaRPr lang="en-US" b="1" kern="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9600" y="1295400"/>
            <a:ext cx="7696200" cy="51706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000" b="1" i="0">
                <a:solidFill>
                  <a:srgbClr val="C00000"/>
                </a:solidFill>
                <a:latin typeface="Courier New"/>
                <a:ea typeface="+mn-ea"/>
                <a:cs typeface="Courier New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Test your screen class using a separate file called </a:t>
            </a:r>
            <a:r>
              <a:rPr lang="en-US" b="0" kern="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main.cpp</a:t>
            </a:r>
            <a:r>
              <a:rPr lang="en-US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, which contains</a:t>
            </a:r>
            <a:br>
              <a:rPr lang="en-US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1800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#include</a:t>
            </a:r>
            <a:r>
              <a:rPr lang="en-US" sz="1800" kern="0" dirty="0" smtClean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800" kern="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stdlib.h</a:t>
            </a: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include</a:t>
            </a:r>
            <a:r>
              <a:rPr lang="en-US" sz="18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&lt;</a:t>
            </a:r>
            <a:r>
              <a:rPr lang="en-US" sz="1800" kern="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stdio.h</a:t>
            </a: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include</a:t>
            </a:r>
            <a:r>
              <a:rPr lang="en-US" sz="18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"</a:t>
            </a:r>
            <a:r>
              <a:rPr lang="en-US" sz="1800" kern="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Screen.hpp</a:t>
            </a: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”</a:t>
            </a:r>
            <a:b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main() </a:t>
            </a: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800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Screen</a:t>
            </a:r>
            <a:r>
              <a:rPr lang="en-US" sz="18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myScreen</a:t>
            </a:r>
            <a:r>
              <a:rPr lang="en-US" sz="18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( 640, 480 </a:t>
            </a: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800" kern="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 </a:t>
            </a:r>
            <a:r>
              <a:rPr lang="en-US" sz="1800" kern="0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"The </a:t>
            </a:r>
            <a:r>
              <a:rPr lang="en-US" sz="1800" kern="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number of pixels on my </a:t>
            </a:r>
            <a:r>
              <a:rPr lang="en-US" sz="1800" kern="0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screen ”</a:t>
            </a: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);</a:t>
            </a:r>
            <a:b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800" kern="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 </a:t>
            </a:r>
            <a:r>
              <a:rPr lang="en-US" sz="1800" kern="0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"is </a:t>
            </a:r>
            <a:r>
              <a:rPr lang="en-US" sz="1800" kern="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%d\n"</a:t>
            </a:r>
            <a:r>
              <a:rPr lang="en-US" sz="18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kern="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myScreen.GetNumberPixels</a:t>
            </a:r>
            <a:r>
              <a:rPr lang="en-US" sz="18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800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1800" kern="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0</a:t>
            </a: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457200" indent="-457200">
              <a:buFont typeface="Arial" charset="0"/>
              <a:buChar char="•"/>
            </a:pPr>
            <a:endParaRPr lang="en-US" sz="1800" kern="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400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Compile using the command</a:t>
            </a:r>
            <a:br>
              <a:rPr lang="en-US" sz="2400" b="0" kern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24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g++ </a:t>
            </a:r>
            <a:r>
              <a:rPr lang="en-US" sz="2400" kern="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Screen.cpp</a:t>
            </a:r>
            <a:r>
              <a:rPr lang="en-US" sz="24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kern="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main.cpp</a:t>
            </a:r>
            <a:r>
              <a:rPr lang="en-US" sz="2400" kern="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–o main</a:t>
            </a:r>
            <a:endParaRPr lang="en-US" sz="2400" kern="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938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67000"/>
            <a:ext cx="7620000" cy="2708434"/>
          </a:xfrm>
        </p:spPr>
        <p:txBody>
          <a:bodyPr/>
          <a:lstStyle/>
          <a:p>
            <a:pPr algn="ctr"/>
            <a:r>
              <a:rPr lang="en-US" b="1" dirty="0" smtClean="0"/>
              <a:t>Problem 2</a:t>
            </a:r>
            <a:br>
              <a:rPr lang="en-US" b="1" dirty="0" smtClean="0"/>
            </a:br>
            <a:r>
              <a:rPr lang="en-US" b="1" dirty="0" smtClean="0">
                <a:solidFill>
                  <a:srgbClr val="0432FF"/>
                </a:solidFill>
              </a:rPr>
              <a:t>Compositional Relationships</a:t>
            </a:r>
            <a:br>
              <a:rPr lang="en-US" b="1" dirty="0" smtClean="0">
                <a:solidFill>
                  <a:srgbClr val="0432FF"/>
                </a:solidFill>
              </a:rPr>
            </a:br>
            <a:r>
              <a:rPr lang="en-US" b="1" dirty="0" smtClean="0">
                <a:solidFill>
                  <a:srgbClr val="0432FF"/>
                </a:solidFill>
              </a:rPr>
              <a:t>(on initializer lists</a:t>
            </a:r>
            <a:br>
              <a:rPr lang="en-US" b="1" dirty="0" smtClean="0">
                <a:solidFill>
                  <a:srgbClr val="0432FF"/>
                </a:solidFill>
              </a:rPr>
            </a:br>
            <a:r>
              <a:rPr lang="en-US" b="1" dirty="0" smtClean="0">
                <a:solidFill>
                  <a:srgbClr val="0432FF"/>
                </a:solidFill>
              </a:rPr>
              <a:t>and include guards)</a:t>
            </a:r>
            <a:endParaRPr lang="en-US" b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61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4359</TotalTime>
  <Words>800</Words>
  <Application>Microsoft Office PowerPoint</Application>
  <PresentationFormat>全屏显示(4:3)</PresentationFormat>
  <Paragraphs>218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方正兰亭黑_GBK</vt:lpstr>
      <vt:lpstr>宋体</vt:lpstr>
      <vt:lpstr>Arial</vt:lpstr>
      <vt:lpstr>Calibri</vt:lpstr>
      <vt:lpstr>Courier New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Problem 1 Basic implementation of a class</vt:lpstr>
      <vt:lpstr>Implement class Screen</vt:lpstr>
      <vt:lpstr>PowerPoint 演示文稿</vt:lpstr>
      <vt:lpstr>Problem 2 Compositional Relationships (on initializer lists and include guards)</vt:lpstr>
      <vt:lpstr>Implement class Computer</vt:lpstr>
      <vt:lpstr>Test class Computer</vt:lpstr>
      <vt:lpstr>Test class Computer</vt:lpstr>
      <vt:lpstr>PowerPoint 演示文稿</vt:lpstr>
      <vt:lpstr>PowerPoint 演示文稿</vt:lpstr>
      <vt:lpstr>PowerPoint 演示文稿</vt:lpstr>
      <vt:lpstr>PowerPoint 演示文稿</vt:lpstr>
      <vt:lpstr>Problem 3 Precedence of Overriding over Overloading</vt:lpstr>
      <vt:lpstr>Extend class Computer</vt:lpstr>
      <vt:lpstr>PowerPoint 演示文稿</vt:lpstr>
      <vt:lpstr>Test class Laptop</vt:lpstr>
      <vt:lpstr>Test class Laptop</vt:lpstr>
      <vt:lpstr>Problem 4 Complex inheritance</vt:lpstr>
      <vt:lpstr>Diamond problem</vt:lpstr>
      <vt:lpstr>Example</vt:lpstr>
      <vt:lpstr>Example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</dc:creator>
  <cp:lastModifiedBy>张业迪</cp:lastModifiedBy>
  <cp:revision>57</cp:revision>
  <dcterms:created xsi:type="dcterms:W3CDTF">2018-10-11T08:04:02Z</dcterms:created>
  <dcterms:modified xsi:type="dcterms:W3CDTF">2018-11-03T14:03:23Z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2014-11-05T00:00:00Z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2018-10-11T00:00:00Z</vt:filetime>
  </property>
</Properties>
</file>