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57" r:id="rId4"/>
    <p:sldId id="258" r:id="rId5"/>
    <p:sldId id="266" r:id="rId6"/>
    <p:sldId id="268" r:id="rId7"/>
    <p:sldId id="271" r:id="rId8"/>
    <p:sldId id="270" r:id="rId9"/>
    <p:sldId id="267" r:id="rId10"/>
    <p:sldId id="272" r:id="rId11"/>
    <p:sldId id="269" r:id="rId12"/>
    <p:sldId id="273" r:id="rId13"/>
    <p:sldId id="275" r:id="rId14"/>
    <p:sldId id="274" r:id="rId15"/>
    <p:sldId id="259" r:id="rId16"/>
    <p:sldId id="277" r:id="rId17"/>
    <p:sldId id="280" r:id="rId18"/>
    <p:sldId id="281" r:id="rId19"/>
    <p:sldId id="282" r:id="rId20"/>
    <p:sldId id="283" r:id="rId21"/>
    <p:sldId id="284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0" autoAdjust="0"/>
  </p:normalViewPr>
  <p:slideViewPr>
    <p:cSldViewPr snapToGrid="0">
      <p:cViewPr varScale="1">
        <p:scale>
          <a:sx n="83" d="100"/>
          <a:sy n="83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D9281-BBBE-4038-A910-22B982B2CB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8E700-97B4-4C88-8497-6D38B98E0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8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4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Why not index 0 is the top, and index -1 is the bottom?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For efficient consideration,  constant time push and pop operations using  index 0 as the bottom, and index -1 as the top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6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8E700-97B4-4C88-8497-6D38B98E0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6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7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7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4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DC71-441F-44A6-9E0E-7E064477DA0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9144-CF5E-45F2-AD65-33EACA27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7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CS100 Tutorial </a:t>
            </a:r>
            <a:r>
              <a:rPr lang="en-US" altLang="zh-CN" b="1" dirty="0" smtClean="0"/>
              <a:t>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Hands-on small projects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34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470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Tree Traversal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311908" y="1104365"/>
            <a:ext cx="7476744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Tree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……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preOrder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._data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if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leftChild.preOrder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rightChild.preOrder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postOrder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leftChild.postOrder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rightChild.postOrder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._data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992" y="989"/>
            <a:ext cx="11661648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Computing an expression via </a:t>
            </a:r>
            <a:r>
              <a:rPr lang="en-US" altLang="zh-CN" b="1" dirty="0" err="1" smtClean="0"/>
              <a:t>Postorder</a:t>
            </a:r>
            <a:r>
              <a:rPr lang="en-US" altLang="zh-CN" b="1" dirty="0" smtClean="0"/>
              <a:t> </a:t>
            </a:r>
            <a:r>
              <a:rPr lang="en-US" altLang="zh-CN" b="1" dirty="0"/>
              <a:t>Traversal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858" t="10149" r="4843" b="6348"/>
          <a:stretch/>
        </p:blipFill>
        <p:spPr>
          <a:xfrm>
            <a:off x="6327648" y="2314953"/>
            <a:ext cx="4489704" cy="26883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422" y="1326552"/>
            <a:ext cx="59040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Compute 4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3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7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3*7 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4+(3*7) 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5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3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4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3+4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5/(3+4)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(4</a:t>
            </a:r>
            <a:r>
              <a:rPr lang="en-US" altLang="zh-CN" sz="2400" b="1" dirty="0"/>
              <a:t>+(3*7</a:t>
            </a:r>
            <a:r>
              <a:rPr lang="en-US" altLang="zh-CN" sz="2400" b="1" dirty="0" smtClean="0"/>
              <a:t>)) – (5</a:t>
            </a:r>
            <a:r>
              <a:rPr lang="en-US" altLang="zh-CN" sz="2400" b="1" dirty="0"/>
              <a:t>/(3+4</a:t>
            </a:r>
            <a:r>
              <a:rPr lang="en-US" altLang="zh-CN" sz="2400" b="1" dirty="0" smtClean="0"/>
              <a:t>))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6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Compute (</a:t>
            </a:r>
            <a:r>
              <a:rPr lang="en-US" altLang="zh-CN" sz="2400" b="1" dirty="0"/>
              <a:t>(4+(3*7)) – (5/(3+4</a:t>
            </a:r>
            <a:r>
              <a:rPr lang="en-US" altLang="zh-CN" sz="2400" b="1" dirty="0" smtClean="0"/>
              <a:t>)))+6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07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470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Stack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56031" y="1180565"/>
            <a:ext cx="10469880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Stack</a:t>
            </a:r>
            <a:r>
              <a:rPr lang="en-US" altLang="zh-CN" sz="2800" b="1" dirty="0" smtClean="0"/>
              <a:t>: is an abstract data structure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served as a </a:t>
            </a:r>
            <a:r>
              <a:rPr lang="en-US" altLang="zh-CN" sz="2800" b="1" dirty="0" smtClean="0"/>
              <a:t>collection </a:t>
            </a:r>
            <a:r>
              <a:rPr lang="en-US" altLang="zh-CN" sz="2800" b="1" dirty="0"/>
              <a:t>of elements </a:t>
            </a:r>
            <a:endParaRPr lang="en-US" altLang="zh-CN" sz="2800" b="1" dirty="0" smtClean="0"/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a </a:t>
            </a:r>
            <a:r>
              <a:rPr lang="en-US" altLang="zh-CN" sz="2800" b="1" dirty="0"/>
              <a:t>list-like object with two ends called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bottom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and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top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Last </a:t>
            </a:r>
            <a:r>
              <a:rPr lang="en-US" altLang="zh-CN" sz="2800" b="1" dirty="0">
                <a:solidFill>
                  <a:srgbClr val="FF0000"/>
                </a:solidFill>
              </a:rPr>
              <a:t>in first out 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LIFO)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basic </a:t>
            </a:r>
            <a:r>
              <a:rPr lang="en-US" altLang="zh-CN" sz="2800" b="1" dirty="0"/>
              <a:t>operations: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push</a:t>
            </a:r>
            <a:r>
              <a:rPr lang="en-US" altLang="zh-CN" sz="2800" b="1" dirty="0" smtClean="0"/>
              <a:t>,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pop</a:t>
            </a:r>
            <a:r>
              <a:rPr lang="en-US" altLang="zh-CN" sz="2800" b="1" dirty="0" smtClean="0"/>
              <a:t>,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peek</a:t>
            </a:r>
            <a:r>
              <a:rPr lang="en-US" altLang="zh-CN" sz="2800" b="1" dirty="0" smtClean="0"/>
              <a:t> on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top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of </a:t>
            </a:r>
            <a:r>
              <a:rPr lang="en-US" altLang="zh-CN" sz="2800" b="1" dirty="0" smtClean="0"/>
              <a:t>stack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Stack</a:t>
            </a:r>
            <a:r>
              <a:rPr lang="en-US" altLang="zh-CN" sz="2800" b="1" dirty="0" smtClean="0"/>
              <a:t> can be implemented using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list</a:t>
            </a:r>
            <a:r>
              <a:rPr lang="en-US" altLang="zh-CN" sz="2800" b="1" dirty="0" smtClean="0"/>
              <a:t> type s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index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0</a:t>
            </a:r>
            <a:r>
              <a:rPr lang="en-US" altLang="zh-CN" sz="2800" b="1" dirty="0" smtClean="0"/>
              <a:t> is the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bottom</a:t>
            </a:r>
            <a:r>
              <a:rPr lang="en-US" altLang="zh-CN" sz="2800" b="1" dirty="0" smtClean="0"/>
              <a:t>, and index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-1 </a:t>
            </a:r>
            <a:r>
              <a:rPr lang="en-US" altLang="zh-CN" sz="2800" b="1" dirty="0" smtClean="0"/>
              <a:t>is the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top</a:t>
            </a:r>
            <a:r>
              <a:rPr lang="en-US" altLang="zh-CN" sz="2800" b="1" dirty="0" smtClean="0"/>
              <a:t>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e</a:t>
            </a:r>
            <a:r>
              <a:rPr lang="en-US" altLang="zh-CN" sz="2800" b="1" dirty="0" smtClean="0"/>
              <a:t>mpty stack:  [ ]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p</a:t>
            </a:r>
            <a:r>
              <a:rPr lang="en-US" altLang="zh-CN" sz="2800" b="1" dirty="0" smtClean="0"/>
              <a:t>ush:  </a:t>
            </a:r>
            <a:r>
              <a:rPr lang="en-US" altLang="zh-CN" sz="2800" b="1" dirty="0" err="1" smtClean="0"/>
              <a:t>s.append</a:t>
            </a:r>
            <a:r>
              <a:rPr lang="en-US" altLang="zh-CN" sz="2800" b="1" dirty="0" smtClean="0"/>
              <a:t>(e)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p</a:t>
            </a:r>
            <a:r>
              <a:rPr lang="en-US" altLang="zh-CN" sz="2800" b="1" dirty="0" smtClean="0"/>
              <a:t>op: </a:t>
            </a:r>
            <a:r>
              <a:rPr lang="en-US" altLang="zh-CN" sz="2800" b="1" dirty="0" err="1" smtClean="0"/>
              <a:t>s.pop</a:t>
            </a:r>
            <a:r>
              <a:rPr lang="en-US" altLang="zh-CN" sz="2800" b="1" dirty="0" smtClean="0"/>
              <a:t>()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top: s[-1]</a:t>
            </a:r>
          </a:p>
        </p:txBody>
      </p:sp>
    </p:spTree>
    <p:extLst>
      <p:ext uri="{BB962C8B-B14F-4D97-AF65-F5344CB8AC3E}">
        <p14:creationId xmlns:p14="http://schemas.microsoft.com/office/powerpoint/2010/main" val="30060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470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Tokenize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56030" y="1180565"/>
            <a:ext cx="11935969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</a:rPr>
              <a:t>tokenize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module provides a lexical scanner for Python source </a:t>
            </a:r>
            <a:r>
              <a:rPr lang="en-US" altLang="zh-CN" sz="2400" b="1" dirty="0" smtClean="0"/>
              <a:t>code, implemented </a:t>
            </a:r>
            <a:r>
              <a:rPr lang="en-US" altLang="zh-CN" sz="2400" b="1" dirty="0"/>
              <a:t>in </a:t>
            </a:r>
            <a:r>
              <a:rPr lang="en-US" altLang="zh-CN" sz="2400" b="1" dirty="0" smtClean="0"/>
              <a:t>Python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</a:rPr>
              <a:t>import tokenize first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FF"/>
                </a:solidFill>
              </a:rPr>
              <a:t>tokenize.tokenize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readline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):  </a:t>
            </a:r>
            <a:r>
              <a:rPr lang="en-US" altLang="zh-CN" sz="2400" b="1" dirty="0" err="1" smtClean="0"/>
              <a:t>readline</a:t>
            </a:r>
            <a:r>
              <a:rPr lang="en-US" altLang="zh-CN" sz="2400" b="1" dirty="0"/>
              <a:t>, which must be a callable object which provides the same interface as the </a:t>
            </a:r>
            <a:r>
              <a:rPr lang="en-US" altLang="zh-CN" sz="2400" b="1" dirty="0" err="1"/>
              <a:t>io.IOBase.readline</a:t>
            </a:r>
            <a:r>
              <a:rPr lang="en-US" altLang="zh-CN" sz="2400" b="1" dirty="0"/>
              <a:t>() method of file </a:t>
            </a:r>
            <a:r>
              <a:rPr lang="en-US" altLang="zh-CN" sz="2400" b="1" dirty="0" smtClean="0"/>
              <a:t>objects</a:t>
            </a:r>
            <a:r>
              <a:rPr lang="en-US" altLang="zh-CN" sz="2400" b="1" dirty="0"/>
              <a:t>.</a:t>
            </a:r>
            <a:r>
              <a:rPr lang="en-US" altLang="zh-CN" sz="2400" b="1" dirty="0" smtClean="0"/>
              <a:t> It can be obtained from a string via</a:t>
            </a:r>
          </a:p>
          <a:p>
            <a:pPr algn="ctr">
              <a:spcAft>
                <a:spcPts val="600"/>
              </a:spcAft>
            </a:pPr>
            <a:r>
              <a:rPr lang="en-US" altLang="zh-CN" sz="2400" b="1" dirty="0" err="1">
                <a:solidFill>
                  <a:srgbClr val="0000FF"/>
                </a:solidFill>
              </a:rPr>
              <a:t>BytesIO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s.encode</a:t>
            </a:r>
            <a:r>
              <a:rPr lang="en-US" altLang="zh-CN" sz="2400" b="1" dirty="0">
                <a:solidFill>
                  <a:srgbClr val="0000FF"/>
                </a:solidFill>
              </a:rPr>
              <a:t>('utf-8')).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readline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eturn a 5-tuples: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the </a:t>
            </a:r>
            <a:r>
              <a:rPr lang="en-US" altLang="zh-CN" sz="2400" b="1" dirty="0"/>
              <a:t>token type; </a:t>
            </a:r>
            <a:endParaRPr lang="en-US" altLang="zh-CN" sz="2400" b="1" dirty="0" smtClean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the </a:t>
            </a:r>
            <a:r>
              <a:rPr lang="en-US" altLang="zh-CN" sz="2400" b="1" dirty="0"/>
              <a:t>token string; </a:t>
            </a:r>
            <a:endParaRPr lang="en-US" altLang="zh-CN" sz="2400" b="1" dirty="0" smtClean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a </a:t>
            </a:r>
            <a:r>
              <a:rPr lang="en-US" altLang="zh-CN" sz="2400" b="1" dirty="0"/>
              <a:t>2-tuple (</a:t>
            </a:r>
            <a:r>
              <a:rPr lang="en-US" altLang="zh-CN" sz="2400" b="1" dirty="0" err="1"/>
              <a:t>srow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scol</a:t>
            </a:r>
            <a:r>
              <a:rPr lang="en-US" altLang="zh-CN" sz="2400" b="1" dirty="0"/>
              <a:t>) of </a:t>
            </a:r>
            <a:r>
              <a:rPr lang="en-US" altLang="zh-CN" sz="2400" b="1" dirty="0" smtClean="0"/>
              <a:t>the </a:t>
            </a:r>
            <a:r>
              <a:rPr lang="en-US" altLang="zh-CN" sz="2400" b="1" dirty="0"/>
              <a:t>row and column where the token </a:t>
            </a:r>
            <a:r>
              <a:rPr lang="en-US" altLang="zh-CN" sz="2400" b="1" dirty="0" smtClean="0"/>
              <a:t>begins;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a </a:t>
            </a:r>
            <a:r>
              <a:rPr lang="en-US" altLang="zh-CN" sz="2400" b="1" dirty="0"/>
              <a:t>2-tuple (</a:t>
            </a:r>
            <a:r>
              <a:rPr lang="en-US" altLang="zh-CN" sz="2400" b="1" dirty="0" err="1"/>
              <a:t>erow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ecol</a:t>
            </a:r>
            <a:r>
              <a:rPr lang="en-US" altLang="zh-CN" sz="2400" b="1" dirty="0"/>
              <a:t>) of </a:t>
            </a:r>
            <a:r>
              <a:rPr lang="en-US" altLang="zh-CN" sz="2400" b="1" dirty="0" err="1"/>
              <a:t>ints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where </a:t>
            </a:r>
            <a:r>
              <a:rPr lang="en-US" altLang="zh-CN" sz="2400" b="1" dirty="0"/>
              <a:t>the token ends in the source; </a:t>
            </a:r>
            <a:endParaRPr lang="en-US" altLang="zh-CN" sz="2400" b="1" dirty="0" smtClean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the </a:t>
            </a:r>
            <a:r>
              <a:rPr lang="en-US" altLang="zh-CN" sz="2400" b="1" dirty="0"/>
              <a:t>line on which the token was found</a:t>
            </a:r>
          </a:p>
        </p:txBody>
      </p:sp>
    </p:spTree>
    <p:extLst>
      <p:ext uri="{BB962C8B-B14F-4D97-AF65-F5344CB8AC3E}">
        <p14:creationId xmlns:p14="http://schemas.microsoft.com/office/powerpoint/2010/main" val="29176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6593" y="97199"/>
            <a:ext cx="11436626" cy="39087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tokenize</a:t>
            </a:r>
          </a:p>
          <a:p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io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BytesIO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token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"(4.2+3)*2"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tokens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tokenize.tokenize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BytesIO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s.encode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readline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tokType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tokVal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_, _, _ </a:t>
            </a:r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tokens:</a:t>
            </a:r>
          </a:p>
          <a:p>
            <a:r>
              <a:rPr lang="en-US" altLang="zh-CN" sz="2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tokType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2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token.OP</a:t>
            </a:r>
            <a:r>
              <a:rPr lang="en-US" altLang="zh-CN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"OP: "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tokVal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tokType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==</a:t>
            </a:r>
            <a:r>
              <a:rPr lang="en-US" altLang="zh-CN" sz="2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token.NUMBER</a:t>
            </a:r>
            <a:r>
              <a:rPr lang="en-US" altLang="zh-CN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tokVal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9965" y="4116892"/>
            <a:ext cx="3405809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OP:  (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NUMBER:  4.2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OP:  +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NUMBER:  3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OP:  )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OP:  *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NUMBER:  </a:t>
            </a:r>
            <a:r>
              <a:rPr lang="zh-CN" altLang="en-US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484" y="4238247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Output: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858584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Expression to Tree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304" y="1313821"/>
            <a:ext cx="10403974" cy="547309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smtClean="0"/>
              <a:t>Create a new string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 = “(”+input +”)”</a:t>
            </a:r>
            <a:r>
              <a:rPr lang="en-US" altLang="zh-CN" sz="2000" b="1" dirty="0" smtClean="0"/>
              <a:t>,  then tokenize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smtClean="0"/>
              <a:t>For each valid token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2000" b="1" dirty="0" smtClean="0"/>
              <a:t> of an expression from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left to right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2.1 If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2000" b="1" dirty="0" smtClean="0"/>
              <a:t> is “(”, </a:t>
            </a:r>
            <a:r>
              <a:rPr lang="en-US" altLang="zh-CN" sz="2000" b="1" dirty="0"/>
              <a:t>push it onto the </a:t>
            </a:r>
            <a:r>
              <a:rPr lang="en-US" altLang="zh-CN" sz="2000" b="1" dirty="0" err="1"/>
              <a:t>opStack</a:t>
            </a:r>
            <a:r>
              <a:rPr lang="en-US" altLang="zh-CN" sz="2000" b="1" dirty="0" smtClean="0"/>
              <a:t>.</a:t>
            </a:r>
            <a:endParaRPr lang="en-US" altLang="zh-CN" sz="2000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2.2 If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2000" b="1" dirty="0" smtClean="0"/>
              <a:t> is “)”: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2.2.1 while </a:t>
            </a:r>
            <a:r>
              <a:rPr lang="en-US" altLang="zh-CN" b="1" dirty="0" err="1" smtClean="0"/>
              <a:t>opStack.top</a:t>
            </a:r>
            <a:r>
              <a:rPr lang="en-US" altLang="zh-CN" b="1" dirty="0" smtClean="0"/>
              <a:t> != “(”:</a:t>
            </a:r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zh-CN" sz="2000" b="1" dirty="0"/>
              <a:t>o</a:t>
            </a:r>
            <a:r>
              <a:rPr lang="en-US" altLang="zh-CN" sz="2000" b="1" dirty="0" smtClean="0"/>
              <a:t>p = </a:t>
            </a:r>
            <a:r>
              <a:rPr lang="en-US" altLang="zh-CN" sz="2000" b="1" dirty="0" err="1" smtClean="0"/>
              <a:t>opStack.pop</a:t>
            </a:r>
            <a:r>
              <a:rPr lang="en-US" altLang="zh-CN" sz="2000" b="1" dirty="0" smtClean="0"/>
              <a:t>() </a:t>
            </a:r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zh-CN" sz="2000" b="1" dirty="0" smtClean="0"/>
              <a:t>right = </a:t>
            </a:r>
            <a:r>
              <a:rPr lang="en-US" altLang="zh-CN" sz="2000" b="1" dirty="0" err="1"/>
              <a:t>exprStack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.pop()</a:t>
            </a:r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zh-CN" sz="2000" b="1" dirty="0" smtClean="0"/>
              <a:t>left =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exprStack.pop</a:t>
            </a:r>
            <a:r>
              <a:rPr lang="en-US" altLang="zh-CN" sz="2000" b="1" dirty="0" smtClean="0"/>
              <a:t>()</a:t>
            </a:r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zh-CN" sz="2000" b="1" dirty="0" smtClean="0"/>
              <a:t>expr = Tree(op, left, right) </a:t>
            </a:r>
          </a:p>
          <a:p>
            <a:pPr marL="1885950" lvl="3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zh-CN" sz="2000" b="1" dirty="0" smtClean="0"/>
              <a:t>push expr onto </a:t>
            </a:r>
            <a:r>
              <a:rPr lang="en-US" altLang="zh-CN" sz="2000" b="1" dirty="0" err="1" smtClean="0"/>
              <a:t>exprStack</a:t>
            </a:r>
            <a:endParaRPr lang="en-US" altLang="zh-CN" sz="2000" b="1" dirty="0" smtClean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2.2.2 Remove “)” from  </a:t>
            </a:r>
            <a:r>
              <a:rPr lang="en-US" altLang="zh-CN" b="1" dirty="0" err="1" smtClean="0"/>
              <a:t>opStack</a:t>
            </a:r>
            <a:r>
              <a:rPr lang="en-US" altLang="zh-CN" b="1" dirty="0" smtClean="0"/>
              <a:t>.</a:t>
            </a:r>
            <a:endParaRPr lang="en-US" altLang="zh-CN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2.3 If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2000" b="1" dirty="0" smtClean="0"/>
              <a:t> is </a:t>
            </a:r>
            <a:r>
              <a:rPr lang="en-US" altLang="zh-CN" sz="2000" b="1" dirty="0"/>
              <a:t>an operand, </a:t>
            </a:r>
            <a:r>
              <a:rPr lang="en-US" altLang="zh-CN" sz="2000" b="1" dirty="0" smtClean="0"/>
              <a:t>push Expr(Tree(t)) onto </a:t>
            </a:r>
            <a:r>
              <a:rPr lang="en-US" altLang="zh-CN" sz="2000" b="1" dirty="0" err="1"/>
              <a:t>exprStack</a:t>
            </a:r>
            <a:endParaRPr lang="en-US" altLang="zh-CN" sz="2000" b="1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2.4 If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is an </a:t>
            </a:r>
            <a:r>
              <a:rPr lang="en-US" altLang="zh-CN" sz="2000" b="1" dirty="0" smtClean="0"/>
              <a:t>operator: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2.4.1 While </a:t>
            </a:r>
            <a:r>
              <a:rPr lang="en-US" altLang="zh-CN" b="1" dirty="0" err="1" smtClean="0"/>
              <a:t>opStack.top</a:t>
            </a:r>
            <a:r>
              <a:rPr lang="en-US" altLang="zh-CN" b="1" dirty="0" smtClean="0"/>
              <a:t> has equal or higher precedence than </a:t>
            </a:r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r>
              <a:rPr lang="en-US" altLang="zh-CN" b="1" dirty="0" smtClean="0"/>
              <a:t>: 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   Do the same as in a)—e)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2.4.2 Push t onto </a:t>
            </a:r>
            <a:r>
              <a:rPr lang="en-US" altLang="zh-CN" b="1" dirty="0" err="1" smtClean="0"/>
              <a:t>opStack</a:t>
            </a:r>
            <a:endParaRPr lang="en-US" altLang="zh-CN" b="1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b="1" dirty="0" err="1" smtClean="0"/>
              <a:t>opStack.top</a:t>
            </a:r>
            <a:r>
              <a:rPr lang="en-US" altLang="zh-CN" sz="2000" b="1" dirty="0" smtClean="0"/>
              <a:t> is the tree of the input expression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517416" y="852156"/>
            <a:ext cx="1021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Input: an expression      create two empty stacks:  </a:t>
            </a:r>
            <a:r>
              <a:rPr lang="en-US" altLang="zh-CN" sz="2400" b="1" dirty="0" err="1" smtClean="0"/>
              <a:t>opStack</a:t>
            </a:r>
            <a:r>
              <a:rPr lang="en-US" altLang="zh-CN" sz="2400" b="1" dirty="0" smtClean="0"/>
              <a:t> and </a:t>
            </a:r>
            <a:r>
              <a:rPr lang="en-US" altLang="zh-CN" sz="2400" b="1" dirty="0" err="1" smtClean="0"/>
              <a:t>exprStack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12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081451" y="1617309"/>
            <a:ext cx="4900895" cy="3552568"/>
            <a:chOff x="1046283" y="773723"/>
            <a:chExt cx="4182210" cy="3604846"/>
          </a:xfrm>
        </p:grpSpPr>
        <p:grpSp>
          <p:nvGrpSpPr>
            <p:cNvPr id="18" name="组合 17"/>
            <p:cNvGrpSpPr/>
            <p:nvPr/>
          </p:nvGrpSpPr>
          <p:grpSpPr>
            <a:xfrm>
              <a:off x="1046283" y="773723"/>
              <a:ext cx="1137141" cy="3604846"/>
              <a:chOff x="1046283" y="773723"/>
              <a:chExt cx="1137141" cy="3604846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116623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130672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46283" y="4378569"/>
                <a:ext cx="113714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071442" y="773723"/>
              <a:ext cx="2157051" cy="3604846"/>
              <a:chOff x="1081451" y="773723"/>
              <a:chExt cx="2157051" cy="360484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116623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203334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81451" y="4378569"/>
                <a:ext cx="215705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/>
          <p:cNvCxnSpPr/>
          <p:nvPr/>
        </p:nvCxnSpPr>
        <p:spPr>
          <a:xfrm>
            <a:off x="1163878" y="4814619"/>
            <a:ext cx="11883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89751" y="4771296"/>
            <a:ext cx="381218" cy="39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</a:t>
            </a:r>
            <a:endParaRPr lang="zh-CN" altLang="en-US" sz="20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596620" y="4387850"/>
            <a:ext cx="381218" cy="39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</a:t>
            </a:r>
            <a:endParaRPr lang="zh-CN" altLang="en-US" sz="20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53572" y="4436256"/>
            <a:ext cx="11883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475226" y="4808841"/>
            <a:ext cx="2476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20505" y="4793015"/>
            <a:ext cx="1057791" cy="36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Tree(4)</a:t>
            </a:r>
            <a:endParaRPr lang="zh-CN" altLang="en-US" b="1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1175903" y="4031897"/>
            <a:ext cx="11883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39953" y="4007983"/>
            <a:ext cx="381218" cy="45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+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215353" y="4443396"/>
            <a:ext cx="1057791" cy="36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Tree(3)</a:t>
            </a:r>
            <a:endParaRPr lang="zh-CN" altLang="en-US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3475226" y="4416036"/>
            <a:ext cx="2476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53571" y="3644869"/>
            <a:ext cx="11883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75154" y="3603564"/>
            <a:ext cx="40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*</a:t>
            </a:r>
            <a:endParaRPr lang="zh-CN" altLang="en-US" sz="2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218787" y="4022061"/>
            <a:ext cx="1057791" cy="36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Tree(6)</a:t>
            </a:r>
            <a:endParaRPr lang="zh-CN" altLang="en-US" b="1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3485529" y="4023530"/>
            <a:ext cx="24762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216201" y="4026809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9079706" y="4714114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9901854" y="4721468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4633548" y="237064"/>
            <a:ext cx="26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200" b="1" dirty="0" smtClean="0"/>
              <a:t>(4+3*6)/7</a:t>
            </a:r>
            <a:r>
              <a:rPr lang="zh-CN" altLang="en-US" sz="3200" b="1" dirty="0" smtClean="0"/>
              <a:t>*</a:t>
            </a:r>
            <a:r>
              <a:rPr lang="en-US" altLang="zh-CN" sz="3200" b="1" dirty="0" smtClean="0"/>
              <a:t>5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39" grpId="0"/>
      <p:bldP spid="40" grpId="0"/>
      <p:bldP spid="44" grpId="0"/>
      <p:bldP spid="45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81452" y="1617309"/>
            <a:ext cx="4976448" cy="3552567"/>
            <a:chOff x="1081452" y="1565031"/>
            <a:chExt cx="4246684" cy="3604846"/>
          </a:xfrm>
        </p:grpSpPr>
        <p:grpSp>
          <p:nvGrpSpPr>
            <p:cNvPr id="24" name="组合 23"/>
            <p:cNvGrpSpPr/>
            <p:nvPr/>
          </p:nvGrpSpPr>
          <p:grpSpPr>
            <a:xfrm>
              <a:off x="1081452" y="1565031"/>
              <a:ext cx="4182210" cy="3604846"/>
              <a:chOff x="1046283" y="773723"/>
              <a:chExt cx="4182210" cy="360484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046283" y="773723"/>
                <a:ext cx="1137141" cy="3604846"/>
                <a:chOff x="1046283" y="773723"/>
                <a:chExt cx="1137141" cy="3604846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1116623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2130672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1046283" y="4378569"/>
                  <a:ext cx="113714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/>
              <p:cNvGrpSpPr/>
              <p:nvPr/>
            </p:nvGrpSpPr>
            <p:grpSpPr>
              <a:xfrm>
                <a:off x="3071442" y="773723"/>
                <a:ext cx="2157051" cy="3604846"/>
                <a:chOff x="1081451" y="773723"/>
                <a:chExt cx="2157051" cy="3604846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1116623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3203334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1081451" y="4378569"/>
                  <a:ext cx="215705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直接连接符 27"/>
            <p:cNvCxnSpPr/>
            <p:nvPr/>
          </p:nvCxnSpPr>
          <p:spPr>
            <a:xfrm>
              <a:off x="1151792" y="4809391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515213" y="4765431"/>
              <a:ext cx="32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(</a:t>
              </a:r>
              <a:endParaRPr lang="zh-CN" altLang="en-US" sz="20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1075" y="4376342"/>
              <a:ext cx="32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(</a:t>
              </a:r>
              <a:endParaRPr lang="zh-CN" altLang="en-US" sz="2000" b="1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42997" y="4425460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124195" y="4803528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760184" y="4787469"/>
              <a:ext cx="90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Tree(4)</a:t>
              </a:r>
              <a:endParaRPr lang="zh-CN" altLang="en-US" b="1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162053" y="4015151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472718" y="3990885"/>
              <a:ext cx="325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+</a:t>
              </a:r>
              <a:endParaRPr lang="zh-CN" altLang="en-US" sz="2400" b="1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124195" y="4404943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42996" y="3622428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132987" y="4006661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531575" y="4429857"/>
              <a:ext cx="1796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T(*,T(3),T(6))</a:t>
              </a:r>
              <a:endParaRPr lang="zh-CN" altLang="en-US" b="1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216201" y="3883971"/>
            <a:ext cx="2142846" cy="1360717"/>
            <a:chOff x="6979235" y="3971894"/>
            <a:chExt cx="2142846" cy="1360717"/>
          </a:xfrm>
        </p:grpSpPr>
        <p:sp>
          <p:nvSpPr>
            <p:cNvPr id="50" name="文本框 49"/>
            <p:cNvSpPr txBox="1"/>
            <p:nvPr/>
          </p:nvSpPr>
          <p:spPr>
            <a:xfrm>
              <a:off x="6979235" y="4114732"/>
              <a:ext cx="4571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4</a:t>
              </a:r>
              <a:endParaRPr lang="zh-CN" altLang="en-US" sz="28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842740" y="4802037"/>
              <a:ext cx="4571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664888" y="4809391"/>
              <a:ext cx="4571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6</a:t>
              </a:r>
              <a:endParaRPr lang="zh-CN" altLang="en-US" sz="2800" b="1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8195157" y="3971894"/>
              <a:ext cx="433049" cy="4330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*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连接符 53"/>
            <p:cNvCxnSpPr>
              <a:stCxn id="53" idx="3"/>
              <a:endCxn id="51" idx="0"/>
            </p:cNvCxnSpPr>
            <p:nvPr/>
          </p:nvCxnSpPr>
          <p:spPr>
            <a:xfrm flipH="1">
              <a:off x="8071337" y="4341524"/>
              <a:ext cx="187239" cy="4605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3" idx="5"/>
              <a:endCxn id="52" idx="0"/>
            </p:cNvCxnSpPr>
            <p:nvPr/>
          </p:nvCxnSpPr>
          <p:spPr>
            <a:xfrm>
              <a:off x="8564787" y="4341524"/>
              <a:ext cx="328698" cy="4678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78"/>
          <p:cNvSpPr txBox="1"/>
          <p:nvPr/>
        </p:nvSpPr>
        <p:spPr>
          <a:xfrm>
            <a:off x="4633548" y="237064"/>
            <a:ext cx="26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200" b="1" dirty="0" smtClean="0"/>
              <a:t>(4+3*6)/7</a:t>
            </a:r>
            <a:r>
              <a:rPr lang="zh-CN" altLang="en-US" sz="3200" b="1" dirty="0" smtClean="0"/>
              <a:t>*</a:t>
            </a:r>
            <a:r>
              <a:rPr lang="en-US" altLang="zh-CN" sz="3200" b="1" dirty="0" smtClean="0"/>
              <a:t>5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081452" y="1608992"/>
            <a:ext cx="4890125" cy="3560903"/>
            <a:chOff x="1046283" y="773723"/>
            <a:chExt cx="4182210" cy="3604846"/>
          </a:xfrm>
        </p:grpSpPr>
        <p:grpSp>
          <p:nvGrpSpPr>
            <p:cNvPr id="18" name="组合 17"/>
            <p:cNvGrpSpPr/>
            <p:nvPr/>
          </p:nvGrpSpPr>
          <p:grpSpPr>
            <a:xfrm>
              <a:off x="1046283" y="773723"/>
              <a:ext cx="1137141" cy="3604846"/>
              <a:chOff x="1046283" y="773723"/>
              <a:chExt cx="1137141" cy="3604846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116623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130672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46283" y="4378569"/>
                <a:ext cx="113714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071442" y="773723"/>
              <a:ext cx="2157051" cy="3604846"/>
              <a:chOff x="1081451" y="773723"/>
              <a:chExt cx="2157051" cy="360484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116623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203334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81451" y="4378569"/>
                <a:ext cx="215705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/>
          <p:cNvCxnSpPr/>
          <p:nvPr/>
        </p:nvCxnSpPr>
        <p:spPr>
          <a:xfrm>
            <a:off x="1163698" y="4813803"/>
            <a:ext cx="1185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88635" y="4770379"/>
            <a:ext cx="380380" cy="39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</a:t>
            </a:r>
            <a:endParaRPr lang="zh-CN" altLang="en-US" sz="20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595489" y="4386033"/>
            <a:ext cx="380380" cy="39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</a:t>
            </a:r>
            <a:endParaRPr lang="zh-CN" altLang="en-US" sz="20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53415" y="4434552"/>
            <a:ext cx="1185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469966" y="4808012"/>
            <a:ext cx="2470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836848" y="4798412"/>
            <a:ext cx="182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T(+,T(4),</a:t>
            </a:r>
            <a:r>
              <a:rPr lang="en-US" altLang="zh-CN" b="1" dirty="0"/>
              <a:t> </a:t>
            </a:r>
            <a:r>
              <a:rPr lang="en-US" altLang="zh-CN" b="1" dirty="0" smtClean="0"/>
              <a:t>T(3*6))</a:t>
            </a:r>
            <a:endParaRPr lang="zh-CN" altLang="en-US" b="1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1175696" y="4029245"/>
            <a:ext cx="1185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69966" y="4414286"/>
            <a:ext cx="2470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53413" y="3641309"/>
            <a:ext cx="1185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480247" y="4020859"/>
            <a:ext cx="2470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8216201" y="3101456"/>
            <a:ext cx="2142846" cy="2143232"/>
            <a:chOff x="6979235" y="3189379"/>
            <a:chExt cx="2142846" cy="2143232"/>
          </a:xfrm>
        </p:grpSpPr>
        <p:sp>
          <p:nvSpPr>
            <p:cNvPr id="36" name="文本框 35"/>
            <p:cNvSpPr txBox="1"/>
            <p:nvPr/>
          </p:nvSpPr>
          <p:spPr>
            <a:xfrm>
              <a:off x="6979235" y="4114732"/>
              <a:ext cx="4571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4</a:t>
              </a:r>
              <a:endParaRPr lang="zh-CN" altLang="en-US" sz="2800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842740" y="4802037"/>
              <a:ext cx="4571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664888" y="4809391"/>
              <a:ext cx="4571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6</a:t>
              </a:r>
              <a:endParaRPr lang="zh-CN" altLang="en-US" sz="2800" b="1" dirty="0"/>
            </a:p>
          </p:txBody>
        </p:sp>
        <p:sp>
          <p:nvSpPr>
            <p:cNvPr id="2" name="椭圆 1"/>
            <p:cNvSpPr/>
            <p:nvPr/>
          </p:nvSpPr>
          <p:spPr>
            <a:xfrm>
              <a:off x="8195157" y="3971894"/>
              <a:ext cx="433049" cy="4330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*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>
              <a:stCxn id="2" idx="3"/>
              <a:endCxn id="42" idx="0"/>
            </p:cNvCxnSpPr>
            <p:nvPr/>
          </p:nvCxnSpPr>
          <p:spPr>
            <a:xfrm flipH="1">
              <a:off x="8071337" y="4341524"/>
              <a:ext cx="187239" cy="4605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" idx="5"/>
              <a:endCxn id="47" idx="0"/>
            </p:cNvCxnSpPr>
            <p:nvPr/>
          </p:nvCxnSpPr>
          <p:spPr>
            <a:xfrm>
              <a:off x="8564787" y="4341524"/>
              <a:ext cx="328698" cy="4678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7533143" y="3189379"/>
              <a:ext cx="433049" cy="4330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+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>
              <a:stCxn id="40" idx="3"/>
              <a:endCxn id="36" idx="0"/>
            </p:cNvCxnSpPr>
            <p:nvPr/>
          </p:nvCxnSpPr>
          <p:spPr>
            <a:xfrm flipH="1">
              <a:off x="7207832" y="3559009"/>
              <a:ext cx="388730" cy="5557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5"/>
              <a:endCxn id="2" idx="1"/>
            </p:cNvCxnSpPr>
            <p:nvPr/>
          </p:nvCxnSpPr>
          <p:spPr>
            <a:xfrm>
              <a:off x="7902773" y="3559009"/>
              <a:ext cx="355803" cy="4763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4633548" y="237064"/>
            <a:ext cx="26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200" b="1" dirty="0" smtClean="0"/>
              <a:t>(4+3*6)/7</a:t>
            </a:r>
            <a:r>
              <a:rPr lang="zh-CN" altLang="en-US" sz="3200" b="1" dirty="0" smtClean="0"/>
              <a:t>*</a:t>
            </a:r>
            <a:r>
              <a:rPr lang="en-US" altLang="zh-CN" sz="3200" b="1" dirty="0" smtClean="0"/>
              <a:t>5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081452" y="1608992"/>
            <a:ext cx="4890125" cy="3560903"/>
            <a:chOff x="1046283" y="773723"/>
            <a:chExt cx="4182210" cy="3604846"/>
          </a:xfrm>
        </p:grpSpPr>
        <p:grpSp>
          <p:nvGrpSpPr>
            <p:cNvPr id="18" name="组合 17"/>
            <p:cNvGrpSpPr/>
            <p:nvPr/>
          </p:nvGrpSpPr>
          <p:grpSpPr>
            <a:xfrm>
              <a:off x="1046283" y="773723"/>
              <a:ext cx="1137141" cy="3604846"/>
              <a:chOff x="1046283" y="773723"/>
              <a:chExt cx="1137141" cy="3604846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116623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130672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46283" y="4378569"/>
                <a:ext cx="113714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071442" y="773723"/>
              <a:ext cx="2157051" cy="3604846"/>
              <a:chOff x="1081451" y="773723"/>
              <a:chExt cx="2157051" cy="360484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116623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203334" y="773723"/>
                <a:ext cx="0" cy="360484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81451" y="4378569"/>
                <a:ext cx="215705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/>
          <p:cNvCxnSpPr/>
          <p:nvPr/>
        </p:nvCxnSpPr>
        <p:spPr>
          <a:xfrm>
            <a:off x="1163698" y="4813804"/>
            <a:ext cx="1185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88635" y="4770379"/>
            <a:ext cx="380380" cy="39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</a:t>
            </a:r>
            <a:endParaRPr lang="zh-CN" altLang="en-US" sz="20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53415" y="4434553"/>
            <a:ext cx="1185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469966" y="4808012"/>
            <a:ext cx="2470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07884" y="4800914"/>
            <a:ext cx="116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T(4+3*6)</a:t>
            </a:r>
            <a:endParaRPr lang="zh-CN" altLang="en-US" b="1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1175696" y="4029245"/>
            <a:ext cx="1185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69966" y="4414286"/>
            <a:ext cx="2470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53413" y="3641310"/>
            <a:ext cx="1185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480247" y="4020859"/>
            <a:ext cx="2470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216201" y="4026809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9079706" y="4714114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9901854" y="4721468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2" name="椭圆 1"/>
          <p:cNvSpPr/>
          <p:nvPr/>
        </p:nvSpPr>
        <p:spPr>
          <a:xfrm>
            <a:off x="9432123" y="3883971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2" idx="3"/>
            <a:endCxn id="42" idx="0"/>
          </p:cNvCxnSpPr>
          <p:nvPr/>
        </p:nvCxnSpPr>
        <p:spPr>
          <a:xfrm flipH="1">
            <a:off x="9308303" y="4253601"/>
            <a:ext cx="187239" cy="460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" idx="5"/>
            <a:endCxn id="47" idx="0"/>
          </p:cNvCxnSpPr>
          <p:nvPr/>
        </p:nvCxnSpPr>
        <p:spPr>
          <a:xfrm>
            <a:off x="9801753" y="4253601"/>
            <a:ext cx="328698" cy="467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770109" y="3101456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直接连接符 43"/>
          <p:cNvCxnSpPr>
            <a:stCxn id="40" idx="3"/>
            <a:endCxn id="36" idx="0"/>
          </p:cNvCxnSpPr>
          <p:nvPr/>
        </p:nvCxnSpPr>
        <p:spPr>
          <a:xfrm flipH="1">
            <a:off x="8444798" y="3471086"/>
            <a:ext cx="388730" cy="555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5"/>
            <a:endCxn id="2" idx="1"/>
          </p:cNvCxnSpPr>
          <p:nvPr/>
        </p:nvCxnSpPr>
        <p:spPr>
          <a:xfrm>
            <a:off x="9139739" y="3471086"/>
            <a:ext cx="355803" cy="476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00030" y="4429403"/>
            <a:ext cx="38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/</a:t>
            </a:r>
            <a:endParaRPr lang="zh-CN" altLang="en-US" sz="20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468924" y="4413693"/>
            <a:ext cx="88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T(7)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4633548" y="237064"/>
            <a:ext cx="26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200" b="1" dirty="0" smtClean="0"/>
              <a:t>(4+3*6)/7</a:t>
            </a:r>
            <a:r>
              <a:rPr lang="zh-CN" altLang="en-US" sz="3200" b="1" dirty="0" smtClean="0"/>
              <a:t>*</a:t>
            </a:r>
            <a:r>
              <a:rPr lang="en-US" altLang="zh-CN" sz="3200" b="1" dirty="0" smtClean="0"/>
              <a:t>5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139739" y="2271313"/>
            <a:ext cx="990712" cy="893562"/>
            <a:chOff x="9139739" y="2271313"/>
            <a:chExt cx="990712" cy="893562"/>
          </a:xfrm>
        </p:grpSpPr>
        <p:sp>
          <p:nvSpPr>
            <p:cNvPr id="53" name="椭圆 52"/>
            <p:cNvSpPr/>
            <p:nvPr/>
          </p:nvSpPr>
          <p:spPr>
            <a:xfrm>
              <a:off x="9403638" y="2271313"/>
              <a:ext cx="433049" cy="4330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/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连接符 53"/>
            <p:cNvCxnSpPr>
              <a:stCxn id="53" idx="3"/>
            </p:cNvCxnSpPr>
            <p:nvPr/>
          </p:nvCxnSpPr>
          <p:spPr>
            <a:xfrm flipH="1">
              <a:off x="9139739" y="2640943"/>
              <a:ext cx="327318" cy="5239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3" idx="5"/>
            </p:cNvCxnSpPr>
            <p:nvPr/>
          </p:nvCxnSpPr>
          <p:spPr>
            <a:xfrm>
              <a:off x="9773268" y="2640943"/>
              <a:ext cx="357183" cy="5136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9901854" y="3154552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3741452" y="4806007"/>
            <a:ext cx="21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T(/,T(4+3*6</a:t>
            </a:r>
            <a:r>
              <a:rPr lang="en-US" altLang="zh-CN" b="1" dirty="0"/>
              <a:t>)</a:t>
            </a:r>
            <a:r>
              <a:rPr lang="en-US" altLang="zh-CN" b="1" dirty="0" smtClean="0"/>
              <a:t>,T(7))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291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7" grpId="1"/>
      <p:bldP spid="39" grpId="0"/>
      <p:bldP spid="39" grpId="1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+mn-lt"/>
              </a:rPr>
              <a:t>Task 1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64" y="1306640"/>
            <a:ext cx="11631168" cy="499357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3200" b="1" dirty="0" smtClean="0"/>
              <a:t>Implement a calculus for expressions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/>
              <a:t>Binary tree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/>
              <a:t>Stack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/>
              <a:t>Tokenizer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 smtClean="0"/>
              <a:t>Expressions: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b="1" dirty="0" smtClean="0"/>
              <a:t>Operators ‘+’, ’-’, ’*’, ’/’ , ‘(‘ and ‘)’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b="1" dirty="0" smtClean="0"/>
              <a:t>Constants: integer and float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235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1081452" y="1608992"/>
            <a:ext cx="4890125" cy="3566878"/>
            <a:chOff x="1081452" y="1565031"/>
            <a:chExt cx="4182210" cy="3610895"/>
          </a:xfrm>
        </p:grpSpPr>
        <p:grpSp>
          <p:nvGrpSpPr>
            <p:cNvPr id="24" name="组合 23"/>
            <p:cNvGrpSpPr/>
            <p:nvPr/>
          </p:nvGrpSpPr>
          <p:grpSpPr>
            <a:xfrm>
              <a:off x="1081452" y="1565031"/>
              <a:ext cx="4182210" cy="3604846"/>
              <a:chOff x="1046283" y="773723"/>
              <a:chExt cx="4182210" cy="360484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046283" y="773723"/>
                <a:ext cx="1137141" cy="3604846"/>
                <a:chOff x="1046283" y="773723"/>
                <a:chExt cx="1137141" cy="3604846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1116623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2130672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1046283" y="4378569"/>
                  <a:ext cx="113714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/>
              <p:cNvGrpSpPr/>
              <p:nvPr/>
            </p:nvGrpSpPr>
            <p:grpSpPr>
              <a:xfrm>
                <a:off x="3071442" y="773723"/>
                <a:ext cx="2157051" cy="3604846"/>
                <a:chOff x="1081451" y="773723"/>
                <a:chExt cx="2157051" cy="3604846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1116623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3203334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1081451" y="4378569"/>
                  <a:ext cx="215705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直接连接符 27"/>
            <p:cNvCxnSpPr/>
            <p:nvPr/>
          </p:nvCxnSpPr>
          <p:spPr>
            <a:xfrm>
              <a:off x="1151792" y="4809391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515213" y="4765431"/>
              <a:ext cx="32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(</a:t>
              </a:r>
              <a:endParaRPr lang="zh-CN" altLang="en-US" sz="2000" b="1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42997" y="4425460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124195" y="4803528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353543" y="4802036"/>
              <a:ext cx="1725098" cy="373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T(/,T(4+3*6),T(7))</a:t>
              </a:r>
              <a:endParaRPr lang="zh-CN" altLang="en-US" b="1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162053" y="4015151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124195" y="4404943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42996" y="3622428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132987" y="4006661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216201" y="4026809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9079706" y="4714114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9901854" y="4721468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2" name="椭圆 1"/>
          <p:cNvSpPr/>
          <p:nvPr/>
        </p:nvSpPr>
        <p:spPr>
          <a:xfrm>
            <a:off x="9432123" y="3883971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2" idx="3"/>
            <a:endCxn id="42" idx="0"/>
          </p:cNvCxnSpPr>
          <p:nvPr/>
        </p:nvCxnSpPr>
        <p:spPr>
          <a:xfrm flipH="1">
            <a:off x="9308303" y="4253601"/>
            <a:ext cx="187239" cy="460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" idx="5"/>
            <a:endCxn id="47" idx="0"/>
          </p:cNvCxnSpPr>
          <p:nvPr/>
        </p:nvCxnSpPr>
        <p:spPr>
          <a:xfrm>
            <a:off x="9801753" y="4253601"/>
            <a:ext cx="328698" cy="467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770109" y="3101456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直接连接符 43"/>
          <p:cNvCxnSpPr>
            <a:stCxn id="40" idx="3"/>
            <a:endCxn id="36" idx="0"/>
          </p:cNvCxnSpPr>
          <p:nvPr/>
        </p:nvCxnSpPr>
        <p:spPr>
          <a:xfrm flipH="1">
            <a:off x="8444798" y="3471086"/>
            <a:ext cx="388730" cy="555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5"/>
            <a:endCxn id="2" idx="1"/>
          </p:cNvCxnSpPr>
          <p:nvPr/>
        </p:nvCxnSpPr>
        <p:spPr>
          <a:xfrm>
            <a:off x="9139739" y="3471086"/>
            <a:ext cx="355803" cy="476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901854" y="3154552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50" name="椭圆 49"/>
          <p:cNvSpPr/>
          <p:nvPr/>
        </p:nvSpPr>
        <p:spPr>
          <a:xfrm>
            <a:off x="9403638" y="2271313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/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50" idx="3"/>
            <a:endCxn id="40" idx="7"/>
          </p:cNvCxnSpPr>
          <p:nvPr/>
        </p:nvCxnSpPr>
        <p:spPr>
          <a:xfrm flipH="1">
            <a:off x="9139739" y="2640943"/>
            <a:ext cx="327318" cy="523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0" idx="5"/>
            <a:endCxn id="48" idx="0"/>
          </p:cNvCxnSpPr>
          <p:nvPr/>
        </p:nvCxnSpPr>
        <p:spPr>
          <a:xfrm>
            <a:off x="9773268" y="2640943"/>
            <a:ext cx="357183" cy="5136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580923" y="4401954"/>
            <a:ext cx="38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*</a:t>
            </a:r>
            <a:endParaRPr lang="zh-CN" altLang="en-US" sz="20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4423346" y="4427333"/>
            <a:ext cx="5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T(5)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10590585" y="2181142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633548" y="237064"/>
            <a:ext cx="26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200" b="1" dirty="0" smtClean="0"/>
              <a:t>(4+3*6)/7</a:t>
            </a:r>
            <a:r>
              <a:rPr lang="zh-CN" altLang="en-US" sz="3200" b="1" dirty="0" smtClean="0"/>
              <a:t>*</a:t>
            </a:r>
            <a:r>
              <a:rPr lang="en-US" altLang="zh-CN" sz="3200" b="1" dirty="0" smtClean="0"/>
              <a:t>5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33548" y="237064"/>
            <a:ext cx="264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200" b="1" dirty="0" smtClean="0"/>
              <a:t>(4+3*6)/7</a:t>
            </a:r>
            <a:r>
              <a:rPr lang="zh-CN" altLang="en-US" sz="3200" b="1" dirty="0" smtClean="0"/>
              <a:t>*</a:t>
            </a:r>
            <a:r>
              <a:rPr lang="en-US" altLang="zh-CN" sz="3200" b="1" dirty="0" smtClean="0"/>
              <a:t>5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081452" y="1608992"/>
            <a:ext cx="4890123" cy="3566878"/>
            <a:chOff x="1081452" y="1565031"/>
            <a:chExt cx="4182210" cy="3610895"/>
          </a:xfrm>
        </p:grpSpPr>
        <p:grpSp>
          <p:nvGrpSpPr>
            <p:cNvPr id="24" name="组合 23"/>
            <p:cNvGrpSpPr/>
            <p:nvPr/>
          </p:nvGrpSpPr>
          <p:grpSpPr>
            <a:xfrm>
              <a:off x="1081452" y="1565031"/>
              <a:ext cx="4182210" cy="3604846"/>
              <a:chOff x="1046283" y="773723"/>
              <a:chExt cx="4182210" cy="360484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046283" y="773723"/>
                <a:ext cx="1137141" cy="3604846"/>
                <a:chOff x="1046283" y="773723"/>
                <a:chExt cx="1137141" cy="3604846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1116623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2130672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/>
              </p:nvCxnSpPr>
              <p:spPr>
                <a:xfrm>
                  <a:off x="1046283" y="4378569"/>
                  <a:ext cx="113714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/>
              <p:cNvGrpSpPr/>
              <p:nvPr/>
            </p:nvGrpSpPr>
            <p:grpSpPr>
              <a:xfrm>
                <a:off x="3071442" y="773723"/>
                <a:ext cx="2157051" cy="3604846"/>
                <a:chOff x="1081451" y="773723"/>
                <a:chExt cx="2157051" cy="3604846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1116623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3203334" y="773723"/>
                  <a:ext cx="0" cy="36048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1081451" y="4378569"/>
                  <a:ext cx="215705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直接连接符 27"/>
            <p:cNvCxnSpPr/>
            <p:nvPr/>
          </p:nvCxnSpPr>
          <p:spPr>
            <a:xfrm>
              <a:off x="1151792" y="4809391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515213" y="4765431"/>
              <a:ext cx="32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(</a:t>
              </a:r>
              <a:endParaRPr lang="zh-CN" altLang="en-US" sz="2000" b="1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42997" y="4425460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124195" y="4803528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178315" y="4802036"/>
              <a:ext cx="2022911" cy="373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T(*,T((4+3*6)/7),T(5))</a:t>
              </a:r>
              <a:endParaRPr lang="zh-CN" altLang="en-US" b="1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162053" y="4015151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124195" y="4404943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42996" y="3622428"/>
              <a:ext cx="10140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132987" y="4006661"/>
              <a:ext cx="21130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216201" y="4026809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9079706" y="4714114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9901854" y="4721468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2" name="椭圆 1"/>
          <p:cNvSpPr/>
          <p:nvPr/>
        </p:nvSpPr>
        <p:spPr>
          <a:xfrm>
            <a:off x="9432123" y="3883971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2" idx="3"/>
            <a:endCxn id="42" idx="0"/>
          </p:cNvCxnSpPr>
          <p:nvPr/>
        </p:nvCxnSpPr>
        <p:spPr>
          <a:xfrm flipH="1">
            <a:off x="9308303" y="4253601"/>
            <a:ext cx="187239" cy="460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" idx="5"/>
            <a:endCxn id="47" idx="0"/>
          </p:cNvCxnSpPr>
          <p:nvPr/>
        </p:nvCxnSpPr>
        <p:spPr>
          <a:xfrm>
            <a:off x="9801753" y="4253601"/>
            <a:ext cx="328698" cy="467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770109" y="3101456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+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直接连接符 43"/>
          <p:cNvCxnSpPr>
            <a:stCxn id="40" idx="3"/>
            <a:endCxn id="36" idx="0"/>
          </p:cNvCxnSpPr>
          <p:nvPr/>
        </p:nvCxnSpPr>
        <p:spPr>
          <a:xfrm flipH="1">
            <a:off x="8444798" y="3471086"/>
            <a:ext cx="388730" cy="555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5"/>
            <a:endCxn id="2" idx="1"/>
          </p:cNvCxnSpPr>
          <p:nvPr/>
        </p:nvCxnSpPr>
        <p:spPr>
          <a:xfrm>
            <a:off x="9139739" y="3471086"/>
            <a:ext cx="355803" cy="476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901854" y="3154552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50" name="椭圆 49"/>
          <p:cNvSpPr/>
          <p:nvPr/>
        </p:nvSpPr>
        <p:spPr>
          <a:xfrm>
            <a:off x="9403638" y="2271313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/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50" idx="3"/>
            <a:endCxn id="40" idx="7"/>
          </p:cNvCxnSpPr>
          <p:nvPr/>
        </p:nvCxnSpPr>
        <p:spPr>
          <a:xfrm flipH="1">
            <a:off x="9139739" y="2640943"/>
            <a:ext cx="327318" cy="523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0" idx="5"/>
            <a:endCxn id="48" idx="0"/>
          </p:cNvCxnSpPr>
          <p:nvPr/>
        </p:nvCxnSpPr>
        <p:spPr>
          <a:xfrm>
            <a:off x="9773268" y="2640943"/>
            <a:ext cx="357183" cy="5136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608170" y="2313479"/>
            <a:ext cx="45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9" name="椭圆 38"/>
          <p:cNvSpPr/>
          <p:nvPr/>
        </p:nvSpPr>
        <p:spPr>
          <a:xfrm>
            <a:off x="10078627" y="1469522"/>
            <a:ext cx="433049" cy="43304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39" idx="3"/>
            <a:endCxn id="50" idx="7"/>
          </p:cNvCxnSpPr>
          <p:nvPr/>
        </p:nvCxnSpPr>
        <p:spPr>
          <a:xfrm flipH="1">
            <a:off x="9773268" y="1839152"/>
            <a:ext cx="368778" cy="495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9" idx="5"/>
            <a:endCxn id="55" idx="0"/>
          </p:cNvCxnSpPr>
          <p:nvPr/>
        </p:nvCxnSpPr>
        <p:spPr>
          <a:xfrm>
            <a:off x="10448257" y="1839152"/>
            <a:ext cx="388510" cy="474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-261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Requirement</a:t>
            </a:r>
            <a:endParaRPr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3464" y="1306640"/>
            <a:ext cx="11631168" cy="499357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3200" b="1" dirty="0" smtClean="0"/>
              <a:t>Using binary tree, stack, tokenizer to implement a module calc.py for computing values of expressions.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3200" b="1" dirty="0" err="1" smtClean="0"/>
              <a:t>Testcases</a:t>
            </a:r>
            <a:r>
              <a:rPr lang="en-US" altLang="zh-CN" sz="3200" b="1" dirty="0" smtClean="0"/>
              <a:t>:    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800" b="1" dirty="0"/>
              <a:t>p</a:t>
            </a:r>
            <a:r>
              <a:rPr lang="en-US" altLang="zh-CN" sz="2800" b="1" dirty="0" smtClean="0"/>
              <a:t>ython calc.py “3+4”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800" b="1" dirty="0" smtClean="0"/>
              <a:t>7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800" b="1" dirty="0"/>
              <a:t>python calc.py </a:t>
            </a:r>
            <a:r>
              <a:rPr lang="en-US" altLang="zh-CN" sz="2800" b="1" dirty="0" smtClean="0"/>
              <a:t>“(3+4)/2”</a:t>
            </a:r>
            <a:endParaRPr lang="en-US" altLang="zh-CN" sz="2800" b="1" dirty="0"/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800" b="1" dirty="0" smtClean="0"/>
              <a:t>3.5</a:t>
            </a:r>
            <a:endParaRPr lang="en-US" altLang="zh-CN" sz="2800" b="1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6541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+mn-lt"/>
              </a:rPr>
              <a:t>Binary Tree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464" y="1306640"/>
            <a:ext cx="11631168" cy="49935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b="1" dirty="0" smtClean="0"/>
              <a:t>A (binary) 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b="1" dirty="0" smtClean="0">
                <a:solidFill>
                  <a:srgbClr val="FF0000"/>
                </a:solidFill>
              </a:rPr>
              <a:t>ree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T=(N,E) </a:t>
            </a:r>
            <a:r>
              <a:rPr lang="en-US" altLang="zh-CN" b="1" dirty="0" smtClean="0"/>
              <a:t>is a non-linear abstract 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800" b="1" dirty="0" smtClean="0"/>
              <a:t>: is a finite set of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nodes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</a:rPr>
              <a:t>E</a:t>
            </a:r>
            <a:r>
              <a:rPr lang="en-US" altLang="zh-CN" sz="2800" b="1" dirty="0" smtClean="0"/>
              <a:t>: is an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edge</a:t>
            </a:r>
            <a:r>
              <a:rPr lang="en-US" altLang="zh-CN" sz="2800" b="1" dirty="0" smtClean="0"/>
              <a:t> function mapping each node to a list consisting of at most two nodes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/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first</a:t>
            </a:r>
            <a:r>
              <a:rPr lang="en-US" altLang="zh-CN" sz="2800" b="1" dirty="0"/>
              <a:t> node in the list </a:t>
            </a:r>
            <a:r>
              <a:rPr lang="en-US" altLang="zh-CN" sz="2800" b="1" dirty="0">
                <a:solidFill>
                  <a:srgbClr val="FF0000"/>
                </a:solidFill>
              </a:rPr>
              <a:t>E(n) </a:t>
            </a:r>
            <a:r>
              <a:rPr lang="en-US" altLang="zh-CN" sz="2800" b="1" dirty="0"/>
              <a:t>is called </a:t>
            </a:r>
            <a:r>
              <a:rPr lang="en-US" altLang="zh-CN" sz="2800" b="1" dirty="0">
                <a:solidFill>
                  <a:srgbClr val="FF0000"/>
                </a:solidFill>
              </a:rPr>
              <a:t>left child of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 </a:t>
            </a:r>
            <a:r>
              <a:rPr lang="en-US" altLang="zh-CN" sz="2800" b="1" dirty="0" smtClean="0"/>
              <a:t>(</a:t>
            </a:r>
            <a:r>
              <a:rPr lang="en-US" altLang="zh-CN" sz="2800" b="1" dirty="0"/>
              <a:t>if it exists)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/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second</a:t>
            </a:r>
            <a:r>
              <a:rPr lang="en-US" altLang="zh-CN" sz="2800" b="1" dirty="0"/>
              <a:t> node in the list </a:t>
            </a:r>
            <a:r>
              <a:rPr lang="en-US" altLang="zh-CN" sz="2800" b="1" dirty="0">
                <a:solidFill>
                  <a:srgbClr val="FF0000"/>
                </a:solidFill>
              </a:rPr>
              <a:t>E(n) </a:t>
            </a:r>
            <a:r>
              <a:rPr lang="en-US" altLang="zh-CN" sz="2800" b="1" dirty="0"/>
              <a:t>is called </a:t>
            </a:r>
            <a:r>
              <a:rPr lang="en-US" altLang="zh-CN" sz="2800" b="1" dirty="0">
                <a:solidFill>
                  <a:srgbClr val="FF0000"/>
                </a:solidFill>
              </a:rPr>
              <a:t>right child of n </a:t>
            </a:r>
            <a:r>
              <a:rPr lang="en-US" altLang="zh-CN" sz="2800" b="1" dirty="0"/>
              <a:t>(if it exists)</a:t>
            </a:r>
            <a:endParaRPr lang="zh-CN" altLang="en-US" sz="2800" b="1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 smtClean="0"/>
              <a:t>A node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800" b="1" dirty="0" smtClean="0"/>
              <a:t> is called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root, </a:t>
            </a:r>
            <a:r>
              <a:rPr lang="en-US" altLang="zh-CN" sz="2800" b="1" dirty="0" smtClean="0"/>
              <a:t>if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E(n’)</a:t>
            </a:r>
            <a:r>
              <a:rPr lang="en-US" altLang="zh-CN" sz="2800" b="1" dirty="0" smtClean="0"/>
              <a:t> does not contain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800" b="1" dirty="0" smtClean="0"/>
              <a:t> for all nodes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n’ </a:t>
            </a:r>
            <a:r>
              <a:rPr lang="en-US" altLang="zh-CN" sz="2800" b="1" dirty="0" smtClean="0"/>
              <a:t>in 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 smtClean="0"/>
              <a:t>A node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800" b="1" dirty="0" smtClean="0"/>
              <a:t> is called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leaf</a:t>
            </a:r>
            <a:r>
              <a:rPr lang="en-US" altLang="zh-CN" sz="2800" b="1" dirty="0" smtClean="0"/>
              <a:t>, if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E(n) </a:t>
            </a:r>
            <a:r>
              <a:rPr lang="en-US" altLang="zh-CN" sz="2800" b="1" dirty="0" smtClean="0"/>
              <a:t>is an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empty</a:t>
            </a:r>
            <a:r>
              <a:rPr lang="en-US" altLang="zh-CN" sz="2800" b="1" dirty="0" smtClean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3195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-261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Example: A binary tree</a:t>
            </a:r>
            <a:endParaRPr lang="zh-CN" altLang="en-US" b="1" dirty="0"/>
          </a:p>
        </p:txBody>
      </p:sp>
      <p:pic>
        <p:nvPicPr>
          <p:cNvPr id="1026" name="Picture 2" descr="https://upload.wikimedia.org/wikipedia/commons/thumb/f/f7/Binary_tree.svg/128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58" y="1381733"/>
            <a:ext cx="5528563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050131" y="1534406"/>
            <a:ext cx="777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root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780619" y="4122158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leaf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909354" y="5402318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leaf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470062" y="5402318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leaf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7960146" y="5402318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leaf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26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-261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Tree </a:t>
            </a:r>
            <a:r>
              <a:rPr lang="en-US" altLang="zh-CN" b="1" dirty="0" smtClean="0"/>
              <a:t>Representation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20040" y="999572"/>
            <a:ext cx="11631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Tree </a:t>
            </a:r>
            <a:r>
              <a:rPr lang="en-US" altLang="zh-CN" sz="2800" b="1" dirty="0"/>
              <a:t>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define a class called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the </a:t>
            </a:r>
            <a:r>
              <a:rPr lang="en-US" altLang="zh-CN" sz="2800" b="1" dirty="0"/>
              <a:t>class has an instance attribute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data</a:t>
            </a:r>
            <a:r>
              <a:rPr lang="en-US" altLang="zh-CN" sz="2800" b="1" dirty="0" smtClean="0"/>
              <a:t> (i.e., list or tuple) for </a:t>
            </a:r>
            <a:r>
              <a:rPr lang="en-US" altLang="zh-CN" sz="2800" b="1" dirty="0"/>
              <a:t>representing </a:t>
            </a:r>
            <a:r>
              <a:rPr lang="en-US" altLang="zh-CN" sz="2800" b="1" dirty="0" smtClean="0"/>
              <a:t>data associated to the 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the class has two instance attributes called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left</a:t>
            </a:r>
            <a:r>
              <a:rPr lang="en-US" altLang="zh-CN" sz="2800" b="1" dirty="0" smtClean="0"/>
              <a:t> and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right</a:t>
            </a:r>
            <a:r>
              <a:rPr lang="en-US" altLang="zh-CN" sz="2800" b="1" dirty="0" smtClean="0"/>
              <a:t> for storing the left child and right child (that are tree instance objects)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475488" y="4234333"/>
            <a:ext cx="11375136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Tree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._data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=data</a:t>
            </a: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rightChild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-261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Representing an Expression as a Tree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858" t="10149" r="4843" b="6348"/>
          <a:stretch/>
        </p:blipFill>
        <p:spPr>
          <a:xfrm>
            <a:off x="3465576" y="3332000"/>
            <a:ext cx="4489704" cy="26883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2695" y="1424678"/>
            <a:ext cx="83769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An expression can be represented by a tree, where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leaves denote operands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other nodes denote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each subtree denotes an subexpression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859594" y="6176147"/>
            <a:ext cx="9071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Tree for the expression: ((4+(3*7)) - (5/(3+4))) +6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764702" y="4963216"/>
            <a:ext cx="660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3*7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5687" y="4306836"/>
            <a:ext cx="1353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4+(3*7)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4586" y="499109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3+4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55749" y="4379265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5/(3+4)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50593" y="3735336"/>
            <a:ext cx="2679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(4</a:t>
            </a:r>
            <a:r>
              <a:rPr lang="en-US" altLang="zh-CN" sz="2000" b="1" dirty="0">
                <a:solidFill>
                  <a:srgbClr val="FF0000"/>
                </a:solidFill>
              </a:rPr>
              <a:t>+(3*7)) - (5/(3+4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-261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Representing an Expression as a Tree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362712" y="1356569"/>
            <a:ext cx="11375136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Tree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._data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=data</a:t>
            </a: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rightChild</a:t>
            </a:r>
            <a:endParaRPr lang="en-US" altLang="zh-CN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create a tree for 4 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+ (3 * 7)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t3 = Tree(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t7 = Tree(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t37 = Tree(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t3, t7)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t4 = Tree(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t437 = Tree(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"+"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t4, t37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470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Tree Traversal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01167" y="3777461"/>
            <a:ext cx="10469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/>
              <a:t>Inorder</a:t>
            </a:r>
            <a:r>
              <a:rPr lang="en-US" altLang="zh-CN" sz="2800" b="1" dirty="0"/>
              <a:t>: visit left </a:t>
            </a:r>
            <a:r>
              <a:rPr lang="en-US" altLang="zh-CN" sz="2800" b="1" dirty="0" err="1"/>
              <a:t>substree</a:t>
            </a:r>
            <a:r>
              <a:rPr lang="en-US" altLang="zh-CN" sz="2800" b="1" dirty="0"/>
              <a:t>, then root, later right subtree 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4 2 5 1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Preorder: </a:t>
            </a:r>
            <a:r>
              <a:rPr lang="en-US" altLang="zh-CN" sz="2800" b="1" dirty="0"/>
              <a:t>visit root, then, left </a:t>
            </a:r>
            <a:r>
              <a:rPr lang="en-US" altLang="zh-CN" sz="2800" b="1" dirty="0" err="1"/>
              <a:t>substree</a:t>
            </a:r>
            <a:r>
              <a:rPr lang="en-US" altLang="zh-CN" sz="2800" b="1" dirty="0"/>
              <a:t>, later right </a:t>
            </a:r>
            <a:r>
              <a:rPr lang="en-US" altLang="zh-CN" sz="2800" b="1" dirty="0" smtClean="0"/>
              <a:t>subtree</a:t>
            </a:r>
          </a:p>
          <a:p>
            <a:pPr algn="ctr"/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 </a:t>
            </a:r>
            <a:r>
              <a:rPr lang="en-US" altLang="zh-CN" sz="2800" b="1" dirty="0">
                <a:solidFill>
                  <a:srgbClr val="0000FF"/>
                </a:solidFill>
              </a:rPr>
              <a:t>2 4 5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/>
              <a:t>Postorder</a:t>
            </a:r>
            <a:r>
              <a:rPr lang="en-US" altLang="zh-CN" sz="2800" b="1" dirty="0" smtClean="0"/>
              <a:t>: visit </a:t>
            </a:r>
            <a:r>
              <a:rPr lang="en-US" altLang="zh-CN" sz="2800" b="1" dirty="0"/>
              <a:t>left </a:t>
            </a:r>
            <a:r>
              <a:rPr lang="en-US" altLang="zh-CN" sz="2800" b="1" dirty="0" err="1"/>
              <a:t>substree</a:t>
            </a:r>
            <a:r>
              <a:rPr lang="en-US" altLang="zh-CN" sz="2800" b="1" dirty="0"/>
              <a:t>, then right subtree, later root 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4 5 2 3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</a:p>
        </p:txBody>
      </p:sp>
      <p:pic>
        <p:nvPicPr>
          <p:cNvPr id="2050" name="Picture 2" descr="Exampl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89" y="1372589"/>
            <a:ext cx="3214205" cy="19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" y="4702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Tree Traversal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432304" y="1107413"/>
            <a:ext cx="7507224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Tree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……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inOrder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leftChild.inOrder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._data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rightChild.inOrder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preOrder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._data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if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leftChild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leftChild.preOrder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    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zh-CN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rightChild.preOrder</a:t>
            </a:r>
            <a:r>
              <a:rPr lang="en-US" altLang="zh-CN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14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1159</Words>
  <Application>Microsoft Office PowerPoint</Application>
  <PresentationFormat>宽屏</PresentationFormat>
  <Paragraphs>246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Consolas</vt:lpstr>
      <vt:lpstr>Office 主题​​</vt:lpstr>
      <vt:lpstr>CS100 Tutorial 11</vt:lpstr>
      <vt:lpstr>Task 1</vt:lpstr>
      <vt:lpstr>Binary Tree</vt:lpstr>
      <vt:lpstr>Example: A binary tree</vt:lpstr>
      <vt:lpstr>Tree Representation</vt:lpstr>
      <vt:lpstr>Representing an Expression as a Tree</vt:lpstr>
      <vt:lpstr>Representing an Expression as a Tree</vt:lpstr>
      <vt:lpstr>Tree Traversal</vt:lpstr>
      <vt:lpstr>Tree Traversal</vt:lpstr>
      <vt:lpstr>Tree Traversal</vt:lpstr>
      <vt:lpstr>Computing an expression via Postorder Traversal</vt:lpstr>
      <vt:lpstr>Stack</vt:lpstr>
      <vt:lpstr>Tokenize</vt:lpstr>
      <vt:lpstr>PowerPoint 演示文稿</vt:lpstr>
      <vt:lpstr>Expression to Tree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Requirement</vt:lpstr>
    </vt:vector>
  </TitlesOfParts>
  <Company>ShanghaiTech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 Tutorial 8</dc:title>
  <dc:creator>Fu Song</dc:creator>
  <cp:lastModifiedBy>张业迪</cp:lastModifiedBy>
  <cp:revision>131</cp:revision>
  <dcterms:created xsi:type="dcterms:W3CDTF">2018-12-06T06:07:43Z</dcterms:created>
  <dcterms:modified xsi:type="dcterms:W3CDTF">2018-12-17T02:24:49Z</dcterms:modified>
</cp:coreProperties>
</file>